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76" r:id="rId4"/>
    <p:sldId id="277" r:id="rId5"/>
    <p:sldId id="288" r:id="rId6"/>
    <p:sldId id="272" r:id="rId7"/>
    <p:sldId id="264" r:id="rId8"/>
    <p:sldId id="269" r:id="rId9"/>
    <p:sldId id="289" r:id="rId10"/>
    <p:sldId id="270" r:id="rId11"/>
    <p:sldId id="271" r:id="rId12"/>
    <p:sldId id="273" r:id="rId13"/>
    <p:sldId id="261" r:id="rId14"/>
    <p:sldId id="262" r:id="rId15"/>
    <p:sldId id="280" r:id="rId16"/>
    <p:sldId id="283" r:id="rId17"/>
    <p:sldId id="285" r:id="rId18"/>
    <p:sldId id="290" r:id="rId19"/>
    <p:sldId id="291" r:id="rId20"/>
    <p:sldId id="286" r:id="rId21"/>
    <p:sldId id="287" r:id="rId22"/>
    <p:sldId id="292" r:id="rId23"/>
    <p:sldId id="293" r:id="rId24"/>
    <p:sldId id="284" r:id="rId25"/>
    <p:sldId id="294" r:id="rId26"/>
    <p:sldId id="263" r:id="rId27"/>
    <p:sldId id="267" r:id="rId28"/>
    <p:sldId id="281" r:id="rId29"/>
  </p:sldIdLst>
  <p:sldSz cx="9144000" cy="6858000" type="screen4x3"/>
  <p:notesSz cx="6858000" cy="9313863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487FE6-9B94-4C25-BCF5-35CBCD539E57}" v="1" dt="2021-07-20T20:15:38.7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036" autoAdjust="0"/>
    <p:restoredTop sz="76923" autoAdjust="0"/>
  </p:normalViewPr>
  <p:slideViewPr>
    <p:cSldViewPr>
      <p:cViewPr varScale="1">
        <p:scale>
          <a:sx n="86" d="100"/>
          <a:sy n="86" d="100"/>
        </p:scale>
        <p:origin x="152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אליאב עמר" userId="e734271101b91d3e" providerId="LiveId" clId="{A1487FE6-9B94-4C25-BCF5-35CBCD539E57}"/>
    <pc:docChg chg="modSld">
      <pc:chgData name="אליאב עמר" userId="e734271101b91d3e" providerId="LiveId" clId="{A1487FE6-9B94-4C25-BCF5-35CBCD539E57}" dt="2021-07-20T20:15:38.725" v="1" actId="1076"/>
      <pc:docMkLst>
        <pc:docMk/>
      </pc:docMkLst>
      <pc:sldChg chg="modSp mod">
        <pc:chgData name="אליאב עמר" userId="e734271101b91d3e" providerId="LiveId" clId="{A1487FE6-9B94-4C25-BCF5-35CBCD539E57}" dt="2021-07-20T20:13:23.079" v="0" actId="14734"/>
        <pc:sldMkLst>
          <pc:docMk/>
          <pc:sldMk cId="1618894309" sldId="272"/>
        </pc:sldMkLst>
        <pc:graphicFrameChg chg="modGraphic">
          <ac:chgData name="אליאב עמר" userId="e734271101b91d3e" providerId="LiveId" clId="{A1487FE6-9B94-4C25-BCF5-35CBCD539E57}" dt="2021-07-20T20:13:23.079" v="0" actId="14734"/>
          <ac:graphicFrameMkLst>
            <pc:docMk/>
            <pc:sldMk cId="1618894309" sldId="272"/>
            <ac:graphicFrameMk id="9" creationId="{00000000-0000-0000-0000-000000000000}"/>
          </ac:graphicFrameMkLst>
        </pc:graphicFrameChg>
      </pc:sldChg>
      <pc:sldChg chg="modSp">
        <pc:chgData name="אליאב עמר" userId="e734271101b91d3e" providerId="LiveId" clId="{A1487FE6-9B94-4C25-BCF5-35CBCD539E57}" dt="2021-07-20T20:15:38.725" v="1" actId="1076"/>
        <pc:sldMkLst>
          <pc:docMk/>
          <pc:sldMk cId="2884082140" sldId="273"/>
        </pc:sldMkLst>
        <pc:picChg chg="mod">
          <ac:chgData name="אליאב עמר" userId="e734271101b91d3e" providerId="LiveId" clId="{A1487FE6-9B94-4C25-BCF5-35CBCD539E57}" dt="2021-07-20T20:15:38.725" v="1" actId="1076"/>
          <ac:picMkLst>
            <pc:docMk/>
            <pc:sldMk cId="2884082140" sldId="273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5A167DA-65A7-46DF-8855-92EF5A016213}" type="datetimeFigureOut">
              <a:rPr lang="he-IL" smtClean="0"/>
              <a:t>י"א/אב/תשפ"א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698500"/>
            <a:ext cx="465455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974B92A-8698-4800-9542-24E59C54D0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9221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b="0" i="0" u="non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צורה פורמלית המשמשת לצורך כתיבת שאילתות על מסדי נתונים הבנויים בצורה של טבלאות. הפורמליזם מבוסס על </a:t>
            </a:r>
            <a:r>
              <a:rPr lang="he-I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לוגיקה מסדר ראשון</a:t>
            </a:r>
            <a:r>
              <a:rPr lang="he-IL" sz="1200" b="0" i="0" u="non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 ועל </a:t>
            </a:r>
            <a:r>
              <a:rPr lang="he-IL" sz="1200" b="0" i="0" u="none" strike="noStrike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תורת הקבוצות</a:t>
            </a:r>
            <a:endParaRPr lang="en-US" u="none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5261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דוגמאות נוספות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059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דוגמאות נוספות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5627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בעצם כל המקרים שבהם יש 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/>
              <a:t>S = {(1, V)}</a:t>
            </a:r>
            <a:r>
              <a:rPr lang="he-IL" dirty="0"/>
              <a:t> כאשר </a:t>
            </a:r>
            <a:r>
              <a:rPr lang="en-US" dirty="0"/>
              <a:t>V</a:t>
            </a:r>
            <a:r>
              <a:rPr lang="he-IL" dirty="0"/>
              <a:t> יכול להיות כל מספר וכן שיקויים התנאי </a:t>
            </a:r>
            <a:r>
              <a:rPr lang="en-US" dirty="0"/>
              <a:t>R{(E,V)}</a:t>
            </a:r>
            <a:r>
              <a:rPr lang="he-IL" dirty="0"/>
              <a:t> </a:t>
            </a:r>
            <a:r>
              <a:rPr lang="en-US" dirty="0"/>
              <a:t>V</a:t>
            </a:r>
            <a:r>
              <a:rPr lang="he-IL" dirty="0"/>
              <a:t> = כל המספרים, </a:t>
            </a:r>
            <a:r>
              <a:rPr lang="en-US" dirty="0"/>
              <a:t>E</a:t>
            </a:r>
            <a:r>
              <a:rPr lang="he-IL" dirty="0"/>
              <a:t> = הכל חוץ מ1 </a:t>
            </a:r>
            <a:endParaRPr lang="en-US" dirty="0"/>
          </a:p>
          <a:p>
            <a:r>
              <a:rPr lang="he-IL" dirty="0"/>
              <a:t>כי רק בשלישי אין  תנאי על </a:t>
            </a:r>
            <a:r>
              <a:rPr lang="en-US" dirty="0"/>
              <a:t>R </a:t>
            </a:r>
            <a:r>
              <a:rPr lang="he-IL" dirty="0"/>
              <a:t> ולכן הוא לא מושפע מזה שאין </a:t>
            </a:r>
            <a:r>
              <a:rPr lang="en-US" dirty="0"/>
              <a:t>B=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1021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300" b="0"/>
              <a:t>Arthur Keller – CS 180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300" b="0"/>
              <a:t>Winter 2002</a:t>
            </a:r>
          </a:p>
        </p:txBody>
      </p:sp>
      <p:sp>
        <p:nvSpPr>
          <p:cNvPr id="788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A354C71C-F977-45AB-8625-90DE0CFC27EA}" type="slidenum">
              <a:rPr lang="ar-SA" altLang="en-US" sz="1300" b="0"/>
              <a:pPr/>
              <a:t>3</a:t>
            </a:fld>
            <a:endParaRPr lang="en-US" altLang="en-US" sz="1300" b="0"/>
          </a:p>
        </p:txBody>
      </p:sp>
      <p:sp>
        <p:nvSpPr>
          <p:cNvPr id="788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596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300" b="0"/>
              <a:t>Arthur Keller – CS 180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300" b="0"/>
              <a:t>Winter 2002</a:t>
            </a:r>
          </a:p>
        </p:txBody>
      </p:sp>
      <p:sp>
        <p:nvSpPr>
          <p:cNvPr id="798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7FFFE7B8-2EBF-4ED4-AD2A-368639079E4F}" type="slidenum">
              <a:rPr lang="ar-SA" altLang="en-US" sz="1300" b="0"/>
              <a:pPr/>
              <a:t>4</a:t>
            </a:fld>
            <a:endParaRPr lang="en-US" altLang="en-US" sz="1300" b="0"/>
          </a:p>
        </p:txBody>
      </p:sp>
      <p:sp>
        <p:nvSpPr>
          <p:cNvPr id="798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086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300" b="0"/>
              <a:t>Arthur Keller – CS 180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300" b="0"/>
              <a:t>Winter 2002</a:t>
            </a:r>
          </a:p>
        </p:txBody>
      </p:sp>
      <p:sp>
        <p:nvSpPr>
          <p:cNvPr id="798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7FFFE7B8-2EBF-4ED4-AD2A-368639079E4F}" type="slidenum">
              <a:rPr lang="ar-SA" altLang="en-US" sz="1300" b="0"/>
              <a:pPr/>
              <a:t>5</a:t>
            </a:fld>
            <a:endParaRPr lang="en-US" altLang="en-US" sz="1300" b="0"/>
          </a:p>
        </p:txBody>
      </p:sp>
      <p:sp>
        <p:nvSpPr>
          <p:cNvPr id="798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54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2641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הסבר על הטבלאות: יש אנשים שהולכים למסעדה =&gt; </a:t>
            </a:r>
            <a:r>
              <a:rPr lang="en-US" dirty="0"/>
              <a:t>Frequents </a:t>
            </a:r>
            <a:r>
              <a:rPr lang="he-IL" dirty="0"/>
              <a:t> ויש  טבלה שמראה איזה פיצות הם נוהגים לאכול (לאו דווקא במסעדה) =&gt; </a:t>
            </a:r>
            <a:r>
              <a:rPr lang="en-US" dirty="0"/>
              <a:t>Eats </a:t>
            </a:r>
            <a:r>
              <a:rPr lang="he-IL" dirty="0"/>
              <a:t> וטבלת </a:t>
            </a:r>
            <a:r>
              <a:rPr lang="en-US" dirty="0"/>
              <a:t>Serves </a:t>
            </a:r>
            <a:r>
              <a:rPr lang="he-IL" dirty="0"/>
              <a:t> מראה מה הגישו בכל מסעדה ואת המחיר של הפיצה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5590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הסברים על מסד הנתונים:</a:t>
            </a:r>
          </a:p>
          <a:p>
            <a:r>
              <a:rPr lang="he-IL" dirty="0"/>
              <a:t>יש תחנות </a:t>
            </a:r>
            <a:r>
              <a:rPr lang="en-US" dirty="0"/>
              <a:t>STATION</a:t>
            </a:r>
            <a:r>
              <a:rPr lang="he-IL" dirty="0"/>
              <a:t>  שרשום שם התחנה והגובה שהיא נמצאת</a:t>
            </a:r>
          </a:p>
          <a:p>
            <a:r>
              <a:rPr lang="he-IL" dirty="0"/>
              <a:t>יש </a:t>
            </a:r>
            <a:r>
              <a:rPr lang="en-US" dirty="0"/>
              <a:t>SERVES</a:t>
            </a:r>
            <a:r>
              <a:rPr lang="he-IL" dirty="0"/>
              <a:t> שמציג את התחנה מס הקו שעובר בה לאיזה כיוון ומה הקמ של התחנה מתחילת המסלול.</a:t>
            </a:r>
          </a:p>
          <a:p>
            <a:r>
              <a:rPr lang="he-IL" dirty="0"/>
              <a:t>ויש את </a:t>
            </a:r>
            <a:r>
              <a:rPr lang="en-US" dirty="0"/>
              <a:t>ARRIVES</a:t>
            </a:r>
            <a:r>
              <a:rPr lang="he-IL" dirty="0"/>
              <a:t> שזה לוח הזמנים כל תחנה איזה </a:t>
            </a:r>
            <a:r>
              <a:rPr lang="en-US" dirty="0"/>
              <a:t>T</a:t>
            </a:r>
            <a:r>
              <a:rPr lang="he-IL" dirty="0"/>
              <a:t>_</a:t>
            </a:r>
            <a:r>
              <a:rPr lang="en-US" dirty="0"/>
              <a:t>NUM</a:t>
            </a:r>
            <a:r>
              <a:rPr lang="he-IL" dirty="0"/>
              <a:t> (לוחית זיהוי של הרכבת )רכבת  עוברת בה איך קוראים לתחנה לאיזה כיוון ומה מס הקו של המסלול ואיזה רציף (</a:t>
            </a:r>
            <a:r>
              <a:rPr lang="en-US" dirty="0"/>
              <a:t>PLATFORM</a:t>
            </a:r>
            <a:r>
              <a:rPr lang="he-IL" dirty="0"/>
              <a:t>) זמן הגעה וזמן יציאה.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0923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5254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דוגמאות לשימוש בחילוק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4322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י"א/אב/תשפ"א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י"א/אב/תשפ"א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י"א/אב/תשפ"א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י"א/אב/תשפ"א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י"א/אב/תשפ"א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י"א/אב/תשפ"א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י"א/אב/תשפ"א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י"א/אב/תשפ"א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י"א/אב/תשפ"א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י"א/אב/תשפ"א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י"א/אב/תשפ"א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t>י"א/אב/תשפ"א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33772" y="1628800"/>
            <a:ext cx="8676456" cy="2889147"/>
          </a:xfrm>
        </p:spPr>
        <p:txBody>
          <a:bodyPr>
            <a:normAutofit/>
          </a:bodyPr>
          <a:lstStyle/>
          <a:p>
            <a:r>
              <a:rPr lang="he-IL" sz="7200" dirty="0">
                <a:solidFill>
                  <a:schemeClr val="accent4">
                    <a:lumMod val="75000"/>
                  </a:schemeClr>
                </a:solidFill>
                <a:cs typeface="+mn-cs"/>
              </a:rPr>
              <a:t>מסדי נתונים</a:t>
            </a:r>
            <a:br>
              <a:rPr lang="he-IL" sz="6000" dirty="0">
                <a:solidFill>
                  <a:schemeClr val="accent4">
                    <a:lumMod val="75000"/>
                  </a:schemeClr>
                </a:solidFill>
                <a:cs typeface="+mn-cs"/>
              </a:rPr>
            </a:br>
            <a:br>
              <a:rPr lang="he-IL" sz="6000" dirty="0">
                <a:solidFill>
                  <a:schemeClr val="accent4">
                    <a:lumMod val="75000"/>
                  </a:schemeClr>
                </a:solidFill>
                <a:cs typeface="+mn-cs"/>
              </a:rPr>
            </a:br>
            <a:r>
              <a:rPr lang="he-IL" sz="4900" dirty="0">
                <a:solidFill>
                  <a:schemeClr val="accent4">
                    <a:lumMod val="75000"/>
                  </a:schemeClr>
                </a:solidFill>
                <a:cs typeface="+mn-cs"/>
              </a:rPr>
              <a:t>תרגול 3</a:t>
            </a:r>
          </a:p>
        </p:txBody>
      </p:sp>
    </p:spTree>
    <p:extLst>
      <p:ext uri="{BB962C8B-B14F-4D97-AF65-F5344CB8AC3E}">
        <p14:creationId xmlns:p14="http://schemas.microsoft.com/office/powerpoint/2010/main" val="3684868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3126864"/>
            <a:ext cx="7467600" cy="4679032"/>
          </a:xfrm>
        </p:spPr>
        <p:txBody>
          <a:bodyPr/>
          <a:lstStyle/>
          <a:p>
            <a:r>
              <a:rPr lang="he-IL" dirty="0"/>
              <a:t>מה משמעות הביטוי הבא: </a:t>
            </a:r>
          </a:p>
          <a:p>
            <a:endParaRPr lang="he-IL" dirty="0"/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r>
              <a:rPr lang="he-IL" dirty="0"/>
              <a:t>תשובה: שמות כל הנשים שאכלו </a:t>
            </a:r>
            <a:r>
              <a:rPr lang="he-IL" b="1" dirty="0"/>
              <a:t>גם</a:t>
            </a:r>
            <a:r>
              <a:rPr lang="he-IL" dirty="0"/>
              <a:t> </a:t>
            </a:r>
            <a:r>
              <a:rPr lang="en-US" dirty="0"/>
              <a:t>pepperoni </a:t>
            </a:r>
            <a:r>
              <a:rPr lang="he-IL" dirty="0"/>
              <a:t> </a:t>
            </a:r>
            <a:r>
              <a:rPr lang="he-IL" b="1" dirty="0"/>
              <a:t>וגם</a:t>
            </a:r>
            <a:r>
              <a:rPr lang="he-IL" dirty="0"/>
              <a:t> </a:t>
            </a:r>
            <a:r>
              <a:rPr lang="en-US" dirty="0"/>
              <a:t>mushroom</a:t>
            </a:r>
          </a:p>
        </p:txBody>
      </p:sp>
      <p:pic>
        <p:nvPicPr>
          <p:cNvPr id="4" name="Picture 2" descr="https://class.stanford.edu/c4x/Engineering/db/asset/extra_ra_a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4" t="14400" r="26896" b="73600"/>
          <a:stretch/>
        </p:blipFill>
        <p:spPr bwMode="auto">
          <a:xfrm>
            <a:off x="215516" y="3810196"/>
            <a:ext cx="8712968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4053967-F53D-48F7-B782-F57540C786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411107"/>
              </p:ext>
            </p:extLst>
          </p:nvPr>
        </p:nvGraphicFramePr>
        <p:xfrm>
          <a:off x="194204" y="167248"/>
          <a:ext cx="7875762" cy="2926080"/>
        </p:xfrm>
        <a:graphic>
          <a:graphicData uri="http://schemas.openxmlformats.org/drawingml/2006/table">
            <a:tbl>
              <a:tblPr/>
              <a:tblGrid>
                <a:gridCol w="3937881">
                  <a:extLst>
                    <a:ext uri="{9D8B030D-6E8A-4147-A177-3AD203B41FA5}">
                      <a16:colId xmlns:a16="http://schemas.microsoft.com/office/drawing/2014/main" val="370270015"/>
                    </a:ext>
                  </a:extLst>
                </a:gridCol>
                <a:gridCol w="3937881">
                  <a:extLst>
                    <a:ext uri="{9D8B030D-6E8A-4147-A177-3AD203B41FA5}">
                      <a16:colId xmlns:a16="http://schemas.microsoft.com/office/drawing/2014/main" val="1674156153"/>
                    </a:ext>
                  </a:extLst>
                </a:gridCol>
              </a:tblGrid>
              <a:tr h="531921">
                <a:tc>
                  <a:txBody>
                    <a:bodyPr/>
                    <a:lstStyle/>
                    <a:p>
                      <a:pPr algn="l"/>
                      <a:r>
                        <a:rPr lang="en-US" sz="2400" i="1" dirty="0"/>
                        <a:t>Person</a:t>
                      </a:r>
                      <a:r>
                        <a:rPr lang="en-US" sz="2400" dirty="0"/>
                        <a:t> ( name, age, gender )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name is a key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184513"/>
                  </a:ext>
                </a:extLst>
              </a:tr>
              <a:tr h="469193">
                <a:tc>
                  <a:txBody>
                    <a:bodyPr/>
                    <a:lstStyle/>
                    <a:p>
                      <a:pPr algn="l"/>
                      <a:r>
                        <a:rPr lang="en-US" sz="2400" i="1" dirty="0"/>
                        <a:t>Frequents</a:t>
                      </a:r>
                      <a:r>
                        <a:rPr lang="en-US" sz="2400" dirty="0"/>
                        <a:t> ( name, pizzeria )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(name, pizzeria) is a key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097353"/>
                  </a:ext>
                </a:extLst>
              </a:tr>
              <a:tr h="469193">
                <a:tc>
                  <a:txBody>
                    <a:bodyPr/>
                    <a:lstStyle/>
                    <a:p>
                      <a:pPr algn="l"/>
                      <a:r>
                        <a:rPr lang="en-US" sz="2400" i="1" dirty="0"/>
                        <a:t>Eats</a:t>
                      </a:r>
                      <a:r>
                        <a:rPr lang="en-US" sz="2400" dirty="0"/>
                        <a:t> ( name, pizza )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(name, pizza) is a key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831057"/>
                  </a:ext>
                </a:extLst>
              </a:tr>
              <a:tr h="689933">
                <a:tc>
                  <a:txBody>
                    <a:bodyPr/>
                    <a:lstStyle/>
                    <a:p>
                      <a:pPr algn="l"/>
                      <a:r>
                        <a:rPr lang="en-US" sz="2400" i="1" dirty="0"/>
                        <a:t>Serves</a:t>
                      </a:r>
                      <a:r>
                        <a:rPr lang="en-US" sz="2400" dirty="0"/>
                        <a:t> ( pizzeria, pizza, price )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(pizzeria, pizza) is a key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258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62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672" y="4994937"/>
            <a:ext cx="8072254" cy="20855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e-IL" dirty="0"/>
          </a:p>
          <a:p>
            <a:r>
              <a:rPr lang="he-IL" dirty="0"/>
              <a:t>כל הפיצריות שבאים לבקר בהן או רק נשים או רק גברים</a:t>
            </a:r>
            <a:endParaRPr lang="en-US" dirty="0"/>
          </a:p>
        </p:txBody>
      </p:sp>
      <p:pic>
        <p:nvPicPr>
          <p:cNvPr id="6" name="Picture 2" descr="https://class.stanford.edu/c4x/Engineering/db/asset/extra_ra_a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2" t="32552" r="22000" b="43009"/>
          <a:stretch/>
        </p:blipFill>
        <p:spPr bwMode="auto">
          <a:xfrm>
            <a:off x="731672" y="3227464"/>
            <a:ext cx="807225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1073FDD-D9A5-465D-9FDE-737C1D58D686}"/>
              </a:ext>
            </a:extLst>
          </p:cNvPr>
          <p:cNvSpPr/>
          <p:nvPr/>
        </p:nvSpPr>
        <p:spPr>
          <a:xfrm>
            <a:off x="4171840" y="2642689"/>
            <a:ext cx="47868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3200" dirty="0"/>
              <a:t>מה משמעות הביטוי הבא: 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CF7FFE60-0686-4E6D-98D9-DF3B533501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2591596"/>
              </p:ext>
            </p:extLst>
          </p:nvPr>
        </p:nvGraphicFramePr>
        <p:xfrm>
          <a:off x="233959" y="107513"/>
          <a:ext cx="7875762" cy="2116832"/>
        </p:xfrm>
        <a:graphic>
          <a:graphicData uri="http://schemas.openxmlformats.org/drawingml/2006/table">
            <a:tbl>
              <a:tblPr/>
              <a:tblGrid>
                <a:gridCol w="3937881">
                  <a:extLst>
                    <a:ext uri="{9D8B030D-6E8A-4147-A177-3AD203B41FA5}">
                      <a16:colId xmlns:a16="http://schemas.microsoft.com/office/drawing/2014/main" val="370270015"/>
                    </a:ext>
                  </a:extLst>
                </a:gridCol>
                <a:gridCol w="3937881">
                  <a:extLst>
                    <a:ext uri="{9D8B030D-6E8A-4147-A177-3AD203B41FA5}">
                      <a16:colId xmlns:a16="http://schemas.microsoft.com/office/drawing/2014/main" val="1674156153"/>
                    </a:ext>
                  </a:extLst>
                </a:gridCol>
              </a:tblGrid>
              <a:tr h="531921">
                <a:tc>
                  <a:txBody>
                    <a:bodyPr/>
                    <a:lstStyle/>
                    <a:p>
                      <a:pPr algn="l"/>
                      <a:r>
                        <a:rPr lang="en-US" sz="2400" i="1" dirty="0"/>
                        <a:t>Person</a:t>
                      </a:r>
                      <a:r>
                        <a:rPr lang="en-US" sz="2400" dirty="0"/>
                        <a:t> ( name, age, gender 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name is a key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184513"/>
                  </a:ext>
                </a:extLst>
              </a:tr>
              <a:tr h="425785">
                <a:tc>
                  <a:txBody>
                    <a:bodyPr/>
                    <a:lstStyle/>
                    <a:p>
                      <a:pPr algn="l"/>
                      <a:r>
                        <a:rPr lang="en-US" sz="2400" i="1" dirty="0"/>
                        <a:t>Frequents</a:t>
                      </a:r>
                      <a:r>
                        <a:rPr lang="en-US" sz="2400" dirty="0"/>
                        <a:t> ( name, pizzeria 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(name, pizzeria) is a key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097353"/>
                  </a:ext>
                </a:extLst>
              </a:tr>
              <a:tr h="469193">
                <a:tc>
                  <a:txBody>
                    <a:bodyPr/>
                    <a:lstStyle/>
                    <a:p>
                      <a:pPr algn="l"/>
                      <a:r>
                        <a:rPr lang="en-US" sz="2400" i="1" dirty="0"/>
                        <a:t>Eats</a:t>
                      </a:r>
                      <a:r>
                        <a:rPr lang="en-US" sz="2400" dirty="0"/>
                        <a:t> ( name, pizza 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(name, pizza) is a key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831057"/>
                  </a:ext>
                </a:extLst>
              </a:tr>
              <a:tr h="689933">
                <a:tc>
                  <a:txBody>
                    <a:bodyPr/>
                    <a:lstStyle/>
                    <a:p>
                      <a:pPr algn="l"/>
                      <a:r>
                        <a:rPr lang="en-US" sz="2400" i="1" dirty="0"/>
                        <a:t>Serves</a:t>
                      </a:r>
                      <a:r>
                        <a:rPr lang="en-US" sz="2400" dirty="0"/>
                        <a:t> ( pizzeria, pizza, price 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(pizzeria, pizza) is a key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258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86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5085184"/>
            <a:ext cx="7467600" cy="4419600"/>
          </a:xfrm>
        </p:spPr>
        <p:txBody>
          <a:bodyPr/>
          <a:lstStyle/>
          <a:p>
            <a:pPr algn="r"/>
            <a:r>
              <a:rPr lang="he-IL" dirty="0"/>
              <a:t>מוצא את כל האנשים שהולכים לכל הפיצריות שמגישים בהם לפחות פיצה אחת שהם אוהבים.</a:t>
            </a:r>
            <a:endParaRPr lang="en-US" dirty="0"/>
          </a:p>
        </p:txBody>
      </p:sp>
      <p:pic>
        <p:nvPicPr>
          <p:cNvPr id="4" name="Picture 2" descr="https://class.stanford.edu/c4x/Engineering/db/asset/extra_ra_a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0" t="69632" r="13108" b="20259"/>
          <a:stretch/>
        </p:blipFill>
        <p:spPr bwMode="auto">
          <a:xfrm>
            <a:off x="204377" y="3861048"/>
            <a:ext cx="8654859" cy="95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39952" y="3068402"/>
            <a:ext cx="4515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800" dirty="0"/>
              <a:t>מה משמעות הביטוי הזה?</a:t>
            </a:r>
            <a:endParaRPr lang="en-US" sz="28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D39E1B3-D0A5-4203-8E1B-4EB0EC82BC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8759975"/>
              </p:ext>
            </p:extLst>
          </p:nvPr>
        </p:nvGraphicFramePr>
        <p:xfrm>
          <a:off x="233959" y="107513"/>
          <a:ext cx="7875762" cy="2116832"/>
        </p:xfrm>
        <a:graphic>
          <a:graphicData uri="http://schemas.openxmlformats.org/drawingml/2006/table">
            <a:tbl>
              <a:tblPr/>
              <a:tblGrid>
                <a:gridCol w="3937881">
                  <a:extLst>
                    <a:ext uri="{9D8B030D-6E8A-4147-A177-3AD203B41FA5}">
                      <a16:colId xmlns:a16="http://schemas.microsoft.com/office/drawing/2014/main" val="370270015"/>
                    </a:ext>
                  </a:extLst>
                </a:gridCol>
                <a:gridCol w="3937881">
                  <a:extLst>
                    <a:ext uri="{9D8B030D-6E8A-4147-A177-3AD203B41FA5}">
                      <a16:colId xmlns:a16="http://schemas.microsoft.com/office/drawing/2014/main" val="1674156153"/>
                    </a:ext>
                  </a:extLst>
                </a:gridCol>
              </a:tblGrid>
              <a:tr h="531921">
                <a:tc>
                  <a:txBody>
                    <a:bodyPr/>
                    <a:lstStyle/>
                    <a:p>
                      <a:pPr algn="l"/>
                      <a:r>
                        <a:rPr lang="en-US" sz="2400" i="1" dirty="0"/>
                        <a:t>Person</a:t>
                      </a:r>
                      <a:r>
                        <a:rPr lang="en-US" sz="2400" dirty="0"/>
                        <a:t> ( name, age, gender 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name is a key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184513"/>
                  </a:ext>
                </a:extLst>
              </a:tr>
              <a:tr h="425785">
                <a:tc>
                  <a:txBody>
                    <a:bodyPr/>
                    <a:lstStyle/>
                    <a:p>
                      <a:pPr algn="l"/>
                      <a:r>
                        <a:rPr lang="en-US" sz="2400" i="1" dirty="0"/>
                        <a:t>Frequents</a:t>
                      </a:r>
                      <a:r>
                        <a:rPr lang="en-US" sz="2400" dirty="0"/>
                        <a:t> ( name, pizzeria 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(name, pizzeria) is a key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097353"/>
                  </a:ext>
                </a:extLst>
              </a:tr>
              <a:tr h="469193">
                <a:tc>
                  <a:txBody>
                    <a:bodyPr/>
                    <a:lstStyle/>
                    <a:p>
                      <a:pPr algn="l"/>
                      <a:r>
                        <a:rPr lang="en-US" sz="2400" i="1" dirty="0"/>
                        <a:t>Eats</a:t>
                      </a:r>
                      <a:r>
                        <a:rPr lang="en-US" sz="2400" dirty="0"/>
                        <a:t> ( name, pizza 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(name, pizza) is a key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831057"/>
                  </a:ext>
                </a:extLst>
              </a:tr>
              <a:tr h="689933">
                <a:tc>
                  <a:txBody>
                    <a:bodyPr/>
                    <a:lstStyle/>
                    <a:p>
                      <a:pPr algn="l"/>
                      <a:r>
                        <a:rPr lang="en-US" sz="2400" i="1" dirty="0"/>
                        <a:t>Serves</a:t>
                      </a:r>
                      <a:r>
                        <a:rPr lang="en-US" sz="2400" dirty="0"/>
                        <a:t> ( pizzeria, pizza, price 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(pizzeria, pizza) is a key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258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08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  <a:cs typeface="+mn-cs"/>
              </a:rPr>
              <a:t>דוגמא נוספת - גרף</a:t>
            </a:r>
            <a:endParaRPr lang="en-US" dirty="0">
              <a:solidFill>
                <a:schemeClr val="tx2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83162"/>
          </a:xfrm>
        </p:spPr>
        <p:txBody>
          <a:bodyPr>
            <a:normAutofit lnSpcReduction="10000"/>
          </a:bodyPr>
          <a:lstStyle/>
          <a:p>
            <a:r>
              <a:rPr lang="he-IL" sz="2800" dirty="0">
                <a:solidFill>
                  <a:schemeClr val="tx2"/>
                </a:solidFill>
              </a:rPr>
              <a:t>נתונות הרלציות הבאות המתארות גרף מכוון חסר לולאות עצמיות</a:t>
            </a:r>
            <a:r>
              <a:rPr lang="en-US" sz="2800" dirty="0">
                <a:solidFill>
                  <a:schemeClr val="tx2"/>
                </a:solidFill>
              </a:rPr>
              <a:t>:</a:t>
            </a:r>
          </a:p>
          <a:p>
            <a:pPr marL="0" indent="0">
              <a:buNone/>
            </a:pPr>
            <a:endParaRPr lang="he-IL" sz="2800" dirty="0">
              <a:solidFill>
                <a:schemeClr val="tx2"/>
              </a:solidFill>
            </a:endParaRPr>
          </a:p>
          <a:p>
            <a:r>
              <a:rPr lang="en-US" sz="2800" b="1" dirty="0">
                <a:solidFill>
                  <a:schemeClr val="tx2"/>
                </a:solidFill>
              </a:rPr>
              <a:t>Node(id, color)</a:t>
            </a:r>
            <a:endParaRPr lang="he-IL" sz="28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he-IL" sz="2800" dirty="0">
                <a:solidFill>
                  <a:schemeClr val="tx2"/>
                </a:solidFill>
              </a:rPr>
              <a:t>   מייצג צמתים בגרף - המזהה הייחודי של צומת</a:t>
            </a:r>
            <a:r>
              <a:rPr lang="en-US" sz="2800" dirty="0">
                <a:solidFill>
                  <a:schemeClr val="tx2"/>
                </a:solidFill>
              </a:rPr>
              <a:t> id –</a:t>
            </a:r>
            <a:r>
              <a:rPr lang="he-IL" sz="2800" dirty="0">
                <a:solidFill>
                  <a:schemeClr val="tx2"/>
                </a:solidFill>
              </a:rPr>
              <a:t>   			    והצבע שלו</a:t>
            </a:r>
            <a:r>
              <a:rPr lang="en-US" sz="2800" dirty="0">
                <a:solidFill>
                  <a:schemeClr val="tx2"/>
                </a:solidFill>
              </a:rPr>
              <a:t> color -</a:t>
            </a:r>
            <a:endParaRPr lang="he-IL" sz="2800" dirty="0">
              <a:solidFill>
                <a:schemeClr val="tx2"/>
              </a:solidFill>
            </a:endParaRPr>
          </a:p>
          <a:p>
            <a:r>
              <a:rPr lang="en-US" sz="2800" b="1" dirty="0">
                <a:solidFill>
                  <a:schemeClr val="tx2"/>
                </a:solidFill>
              </a:rPr>
              <a:t>Edge(source, target)</a:t>
            </a:r>
            <a:r>
              <a:rPr lang="he-IL" sz="2800" b="1" dirty="0">
                <a:solidFill>
                  <a:schemeClr val="tx2"/>
                </a:solidFill>
              </a:rPr>
              <a:t> </a:t>
            </a:r>
          </a:p>
          <a:p>
            <a:pPr marL="0" indent="0">
              <a:buNone/>
            </a:pPr>
            <a:r>
              <a:rPr lang="he-IL" sz="2800" dirty="0">
                <a:solidFill>
                  <a:schemeClr val="tx2"/>
                </a:solidFill>
              </a:rPr>
              <a:t>   מייצג קשת מכוונת בין צומת בעל מזהה יחודי - </a:t>
            </a:r>
            <a:r>
              <a:rPr lang="en-US" sz="2800" dirty="0">
                <a:solidFill>
                  <a:schemeClr val="tx2"/>
                </a:solidFill>
              </a:rPr>
              <a:t>source			      </a:t>
            </a:r>
            <a:r>
              <a:rPr lang="he-IL" sz="2800" dirty="0">
                <a:solidFill>
                  <a:schemeClr val="tx2"/>
                </a:solidFill>
              </a:rPr>
              <a:t>וצומת בעל מזהה יחודי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he-IL" sz="2800" dirty="0">
                <a:solidFill>
                  <a:schemeClr val="tx2"/>
                </a:solidFill>
              </a:rPr>
              <a:t> - </a:t>
            </a:r>
            <a:r>
              <a:rPr lang="en-US" sz="2800" dirty="0">
                <a:solidFill>
                  <a:schemeClr val="tx2"/>
                </a:solidFill>
              </a:rPr>
              <a:t>target</a:t>
            </a:r>
          </a:p>
          <a:p>
            <a:pPr marL="0" indent="0">
              <a:buNone/>
            </a:pPr>
            <a:endParaRPr lang="en-US" sz="2800" dirty="0">
              <a:solidFill>
                <a:schemeClr val="tx2"/>
              </a:solidFill>
            </a:endParaRPr>
          </a:p>
          <a:p>
            <a:r>
              <a:rPr lang="he-IL" sz="2800" dirty="0">
                <a:solidFill>
                  <a:schemeClr val="tx2"/>
                </a:solidFill>
              </a:rPr>
              <a:t>הניחו כי כל הצמתים בגרף מופיעים בטבלה </a:t>
            </a:r>
            <a:r>
              <a:rPr lang="en-US" sz="2800" dirty="0">
                <a:solidFill>
                  <a:schemeClr val="tx2"/>
                </a:solidFill>
              </a:rPr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3676760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22438"/>
            <a:ext cx="7467600" cy="2806824"/>
          </a:xfrm>
        </p:spPr>
        <p:txBody>
          <a:bodyPr>
            <a:normAutofit fontScale="85000" lnSpcReduction="10000"/>
          </a:bodyPr>
          <a:lstStyle/>
          <a:p>
            <a:r>
              <a:rPr lang="he-IL" dirty="0"/>
              <a:t>"שורש צבעוני" הוא צומת שיש ממנו קשת לצמתים בכל הצבעים שקיימים בגרף. </a:t>
            </a:r>
            <a:endParaRPr lang="en-US" dirty="0"/>
          </a:p>
          <a:p>
            <a:r>
              <a:rPr lang="he-IL" dirty="0"/>
              <a:t>כתבו שאילתת</a:t>
            </a:r>
            <a:r>
              <a:rPr lang="en-US" dirty="0"/>
              <a:t>RA </a:t>
            </a:r>
            <a:r>
              <a:rPr lang="he-IL" dirty="0"/>
              <a:t> המחזירה את מזהי הצמתים שהם שורשים צבעוניים, ואת הצבע של כל אחד מהם.</a:t>
            </a:r>
          </a:p>
          <a:p>
            <a:endParaRPr lang="he-IL" dirty="0"/>
          </a:p>
          <a:p>
            <a:r>
              <a:rPr lang="he-IL" b="1" dirty="0"/>
              <a:t>דוגמא: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04800" y="3868256"/>
          <a:ext cx="18238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932">
                  <a:extLst>
                    <a:ext uri="{9D8B030D-6E8A-4147-A177-3AD203B41FA5}">
                      <a16:colId xmlns:a16="http://schemas.microsoft.com/office/drawing/2014/main" val="3445382829"/>
                    </a:ext>
                  </a:extLst>
                </a:gridCol>
                <a:gridCol w="911932">
                  <a:extLst>
                    <a:ext uri="{9D8B030D-6E8A-4147-A177-3AD203B41FA5}">
                      <a16:colId xmlns:a16="http://schemas.microsoft.com/office/drawing/2014/main" val="1257486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608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983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21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7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46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8536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131840" y="3868256"/>
          <a:ext cx="15358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916">
                  <a:extLst>
                    <a:ext uri="{9D8B030D-6E8A-4147-A177-3AD203B41FA5}">
                      <a16:colId xmlns:a16="http://schemas.microsoft.com/office/drawing/2014/main" val="3902169413"/>
                    </a:ext>
                  </a:extLst>
                </a:gridCol>
                <a:gridCol w="767916">
                  <a:extLst>
                    <a:ext uri="{9D8B030D-6E8A-4147-A177-3AD203B41FA5}">
                      <a16:colId xmlns:a16="http://schemas.microsoft.com/office/drawing/2014/main" val="1832073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197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089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11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957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012796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871C84D2-91C7-4527-AC1B-210D64512130}"/>
              </a:ext>
            </a:extLst>
          </p:cNvPr>
          <p:cNvSpPr txBox="1">
            <a:spLocks/>
          </p:cNvSpPr>
          <p:nvPr/>
        </p:nvSpPr>
        <p:spPr>
          <a:xfrm>
            <a:off x="552872" y="25182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>
                <a:solidFill>
                  <a:schemeClr val="tx2"/>
                </a:solidFill>
                <a:cs typeface="+mn-cs"/>
              </a:rPr>
              <a:t>גרף</a:t>
            </a:r>
            <a:endParaRPr lang="en-US" dirty="0">
              <a:solidFill>
                <a:schemeClr val="tx2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269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6706" y="1521523"/>
            <a:ext cx="7467600" cy="312584"/>
          </a:xfrm>
        </p:spPr>
        <p:txBody>
          <a:bodyPr>
            <a:noAutofit/>
          </a:bodyPr>
          <a:lstStyle/>
          <a:p>
            <a:r>
              <a:rPr lang="he-IL" sz="2400" b="1" dirty="0"/>
              <a:t>תשובה:</a:t>
            </a:r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-933374" y="1975052"/>
                <a:ext cx="585388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R1 &lt;-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𝐸𝑑𝑔𝑒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tx1"/>
                        </a:solidFill>
                      </a:rPr>
                      <m:t>⊳⊲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𝑁𝑜𝑑𝑒</m:t>
                    </m:r>
                    <m:r>
                      <m:rPr>
                        <m:nor/>
                      </m:rPr>
                      <a:rPr lang="en-US" sz="2400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b="0" i="0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id</m:t>
                    </m:r>
                    <m:r>
                      <m:rPr>
                        <m:nor/>
                      </m:rPr>
                      <a:rPr lang="en-US" sz="2400" b="0" i="0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n-US" sz="2400" b="0" i="0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target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tx1"/>
                        </a:solidFill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3374" y="1975052"/>
                <a:ext cx="5853880" cy="461665"/>
              </a:xfrm>
              <a:prstGeom prst="rect">
                <a:avLst/>
              </a:prstGeom>
              <a:blipFill>
                <a:blip r:embed="rId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265704" y="2508159"/>
                <a:ext cx="669674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 rtl="0"/>
                <a:r>
                  <a:rPr lang="en-US" sz="2400" b="1" dirty="0"/>
                  <a:t>R2 &lt;-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𝑠𝑜𝑢𝑟𝑐𝑒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𝑠𝑜𝑢𝑟𝑐𝑒</m:t>
                            </m:r>
                          </m:sub>
                        </m:sSub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𝑐𝑜𝑙𝑜𝑟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÷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𝑐𝑜𝑙𝑜𝑟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𝑁𝑜𝑑𝑒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704" y="2508159"/>
                <a:ext cx="6696744" cy="461665"/>
              </a:xfrm>
              <a:prstGeom prst="rect">
                <a:avLst/>
              </a:prstGeom>
              <a:blipFill>
                <a:blip r:embed="rId3"/>
                <a:stretch>
                  <a:fillRect l="-145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22432" y="3072917"/>
                <a:ext cx="6891536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1" dirty="0" smtClean="0"/>
                        <m:t>R</m:t>
                      </m:r>
                      <m:r>
                        <a:rPr lang="he-IL" sz="2400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b="1" dirty="0"/>
                            <m:t>&lt;</m:t>
                          </m:r>
                          <m:r>
                            <m:rPr>
                              <m:nor/>
                            </m:rPr>
                            <a:rPr lang="en-US" sz="2400" b="1" dirty="0"/>
                            <m:t>−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𝑖𝑑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𝑐𝑜𝑙𝑜𝑟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𝑠𝑜𝑢𝑟𝑐𝑒</m:t>
                              </m:r>
                              <m:r>
                                <a:rPr lang="en-US" sz="2400" b="0" i="1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400" b="0" i="1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  <m:r>
                                <a:rPr lang="en-US" sz="2400" b="0" i="1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solidFill>
                                    <a:schemeClr val="tx1"/>
                                  </a:solidFill>
                                </a:rPr>
                                <m:t>⊳⊲</m:t>
                              </m:r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𝑁𝑜𝑑𝑒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32" y="3072917"/>
                <a:ext cx="6891536" cy="509178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02015" y="4365104"/>
          <a:ext cx="270588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29">
                  <a:extLst>
                    <a:ext uri="{9D8B030D-6E8A-4147-A177-3AD203B41FA5}">
                      <a16:colId xmlns:a16="http://schemas.microsoft.com/office/drawing/2014/main" val="3445382829"/>
                    </a:ext>
                  </a:extLst>
                </a:gridCol>
                <a:gridCol w="953029">
                  <a:extLst>
                    <a:ext uri="{9D8B030D-6E8A-4147-A177-3AD203B41FA5}">
                      <a16:colId xmlns:a16="http://schemas.microsoft.com/office/drawing/2014/main" val="1257486483"/>
                    </a:ext>
                  </a:extLst>
                </a:gridCol>
                <a:gridCol w="799831">
                  <a:extLst>
                    <a:ext uri="{9D8B030D-6E8A-4147-A177-3AD203B41FA5}">
                      <a16:colId xmlns:a16="http://schemas.microsoft.com/office/drawing/2014/main" val="2287399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608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983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21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7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46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8536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02015" y="3954216"/>
            <a:ext cx="5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</a:p>
          <a:p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456398" y="4679741"/>
          <a:ext cx="9282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216">
                  <a:extLst>
                    <a:ext uri="{9D8B030D-6E8A-4147-A177-3AD203B41FA5}">
                      <a16:colId xmlns:a16="http://schemas.microsoft.com/office/drawing/2014/main" val="1754815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807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84940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466662" y="4380379"/>
            <a:ext cx="5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  <a:p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727062" y="4703544"/>
          <a:ext cx="22353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93">
                  <a:extLst>
                    <a:ext uri="{9D8B030D-6E8A-4147-A177-3AD203B41FA5}">
                      <a16:colId xmlns:a16="http://schemas.microsoft.com/office/drawing/2014/main" val="3034433936"/>
                    </a:ext>
                  </a:extLst>
                </a:gridCol>
                <a:gridCol w="1117693">
                  <a:extLst>
                    <a:ext uri="{9D8B030D-6E8A-4147-A177-3AD203B41FA5}">
                      <a16:colId xmlns:a16="http://schemas.microsoft.com/office/drawing/2014/main" val="1998143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21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6434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258549" y="4356575"/>
            <a:ext cx="5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R3</a:t>
            </a:r>
          </a:p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72E6BC3-4A1F-410D-A9F2-4A46FCBEB2FE}"/>
              </a:ext>
            </a:extLst>
          </p:cNvPr>
          <p:cNvSpPr txBox="1">
            <a:spLocks/>
          </p:cNvSpPr>
          <p:nvPr/>
        </p:nvSpPr>
        <p:spPr>
          <a:xfrm>
            <a:off x="552872" y="25182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>
                <a:solidFill>
                  <a:schemeClr val="tx2"/>
                </a:solidFill>
                <a:cs typeface="+mn-cs"/>
              </a:rPr>
              <a:t>גרף</a:t>
            </a:r>
            <a:endParaRPr lang="en-US" dirty="0">
              <a:solidFill>
                <a:schemeClr val="tx2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195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58C17025-1B87-4921-9388-48B1EF3B5C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8776" y="838200"/>
            <a:ext cx="8043664" cy="44196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he-IL" altLang="en-US" dirty="0"/>
              <a:t>נסתכל במסד הנתונים הזה:</a:t>
            </a:r>
          </a:p>
          <a:p>
            <a:pPr eaLnBrk="1" hangingPunct="1"/>
            <a:endParaRPr lang="en-US" altLang="en-US" dirty="0"/>
          </a:p>
          <a:p>
            <a:pPr algn="l" rtl="0" eaLnBrk="1" hangingPunct="1"/>
            <a:r>
              <a:rPr lang="en-US" altLang="en-US" dirty="0">
                <a:solidFill>
                  <a:schemeClr val="tx2"/>
                </a:solidFill>
              </a:rPr>
              <a:t>Serves(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L_Num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>
                <a:solidFill>
                  <a:schemeClr val="tx2"/>
                </a:solidFill>
                <a:sym typeface="Symbol" panose="05050102010706020507" pitchFamily="18" charset="2"/>
              </a:rPr>
              <a:t>Direction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Km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algn="l" rtl="0" eaLnBrk="1" hangingPunct="1"/>
            <a:endParaRPr lang="en-US" altLang="en-US" dirty="0">
              <a:solidFill>
                <a:schemeClr val="tx2"/>
              </a:solidFill>
            </a:endParaRPr>
          </a:p>
          <a:p>
            <a:pPr algn="l" rtl="0" eaLnBrk="1" hangingPunct="1"/>
            <a:r>
              <a:rPr lang="en-US" altLang="en-US" dirty="0">
                <a:solidFill>
                  <a:schemeClr val="tx2"/>
                </a:solidFill>
              </a:rPr>
              <a:t>Arrives(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T_Num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L_Num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>
                <a:solidFill>
                  <a:schemeClr val="tx2"/>
                </a:solidFill>
                <a:sym typeface="Symbol" panose="05050102010706020507" pitchFamily="18" charset="2"/>
              </a:rPr>
              <a:t>Direction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Platform, </a:t>
            </a:r>
            <a:r>
              <a:rPr lang="en-US" altLang="en-US" dirty="0" err="1">
                <a:solidFill>
                  <a:schemeClr val="tx2"/>
                </a:solidFill>
                <a:sym typeface="Symbol" panose="05050102010706020507" pitchFamily="18" charset="2"/>
              </a:rPr>
              <a:t>D_Time</a:t>
            </a:r>
            <a:r>
              <a:rPr lang="he-IL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olidFill>
                  <a:schemeClr val="tx2"/>
                </a:solidFill>
                <a:sym typeface="Symbol" panose="05050102010706020507" pitchFamily="18" charset="2"/>
              </a:rPr>
              <a:t>A_Time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algn="l" rtl="0" eaLnBrk="1" hangingPunct="1"/>
            <a:endParaRPr lang="en-US" altLang="en-US" dirty="0">
              <a:solidFill>
                <a:schemeClr val="tx2"/>
              </a:solidFill>
            </a:endParaRPr>
          </a:p>
          <a:p>
            <a:pPr algn="l" rtl="0" eaLnBrk="1" hangingPunct="1"/>
            <a:r>
              <a:rPr lang="en-US" altLang="en-US" dirty="0">
                <a:solidFill>
                  <a:schemeClr val="tx2"/>
                </a:solidFill>
              </a:rPr>
              <a:t>Station(</a:t>
            </a:r>
            <a:r>
              <a:rPr lang="en-US" altLang="en-US" u="sng" dirty="0" err="1">
                <a:solidFill>
                  <a:schemeClr val="tx2"/>
                </a:solidFill>
              </a:rPr>
              <a:t>S_Name</a:t>
            </a:r>
            <a:r>
              <a:rPr lang="en-US" altLang="en-US" dirty="0">
                <a:solidFill>
                  <a:schemeClr val="tx2"/>
                </a:solidFill>
              </a:rPr>
              <a:t>, Height)</a:t>
            </a:r>
          </a:p>
          <a:p>
            <a:pPr algn="l" rtl="0" eaLnBrk="1" hangingPunct="1"/>
            <a:endParaRPr lang="en-US" altLang="en-US" dirty="0">
              <a:solidFill>
                <a:schemeClr val="tx2"/>
              </a:solidFill>
            </a:endParaRPr>
          </a:p>
          <a:p>
            <a:pPr algn="l" rtl="0" eaLnBrk="1" hangingPunct="1"/>
            <a:r>
              <a:rPr lang="en-US" altLang="en-US" dirty="0" err="1">
                <a:solidFill>
                  <a:schemeClr val="tx2"/>
                </a:solidFill>
              </a:rPr>
              <a:t>Station_Type</a:t>
            </a:r>
            <a:r>
              <a:rPr lang="en-US" altLang="en-US" dirty="0">
                <a:solidFill>
                  <a:schemeClr val="tx2"/>
                </a:solidFill>
              </a:rPr>
              <a:t>(</a:t>
            </a:r>
            <a:r>
              <a:rPr lang="en-US" altLang="en-US" u="sng" dirty="0" err="1">
                <a:solidFill>
                  <a:schemeClr val="tx2"/>
                </a:solidFill>
              </a:rPr>
              <a:t>S_Name</a:t>
            </a:r>
            <a:r>
              <a:rPr lang="en-US" altLang="en-US" dirty="0">
                <a:solidFill>
                  <a:schemeClr val="tx2"/>
                </a:solidFill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</a:rPr>
              <a:t>S_Type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algn="l" rtl="0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694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>
            <a:extLst>
              <a:ext uri="{FF2B5EF4-FFF2-40B4-BE49-F238E27FC236}">
                <a16:creationId xmlns:a16="http://schemas.microsoft.com/office/drawing/2014/main" id="{5EC1A7BE-E487-4CD9-A8DE-557AC63A0A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576" y="3573016"/>
            <a:ext cx="8229600" cy="4983162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110000"/>
              </a:lnSpc>
            </a:pPr>
            <a:r>
              <a:rPr lang="he-IL" altLang="en-US" sz="2400" dirty="0">
                <a:solidFill>
                  <a:schemeClr val="tx2"/>
                </a:solidFill>
              </a:rPr>
              <a:t>תחנות המשרתות יותר מקו אחד?</a:t>
            </a:r>
          </a:p>
          <a:p>
            <a:pPr eaLnBrk="1" hangingPunct="1">
              <a:lnSpc>
                <a:spcPct val="110000"/>
              </a:lnSpc>
            </a:pPr>
            <a:r>
              <a:rPr lang="he-IL" altLang="en-US" sz="2400" dirty="0">
                <a:solidFill>
                  <a:schemeClr val="tx2"/>
                </a:solidFill>
              </a:rPr>
              <a:t>נרצה לבחון שתי שורות מטבלת </a:t>
            </a:r>
            <a:r>
              <a:rPr lang="en-US" altLang="en-US" sz="2400" dirty="0">
                <a:solidFill>
                  <a:schemeClr val="tx2"/>
                </a:solidFill>
              </a:rPr>
              <a:t>Serves</a:t>
            </a:r>
            <a:r>
              <a:rPr lang="he-IL" altLang="en-US" sz="2400" dirty="0">
                <a:solidFill>
                  <a:schemeClr val="tx2"/>
                </a:solidFill>
              </a:rPr>
              <a:t> בו זמנית. השאילתה:</a:t>
            </a:r>
          </a:p>
          <a:p>
            <a:pPr algn="l" rtl="0" eaLnBrk="1" hangingPunct="1">
              <a:lnSpc>
                <a:spcPct val="110000"/>
              </a:lnSpc>
            </a:pP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</a:t>
            </a:r>
            <a:r>
              <a:rPr lang="en-US" altLang="en-US" sz="2400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(</a:t>
            </a:r>
            <a:r>
              <a:rPr lang="en-US" altLang="en-US" sz="2400" baseline="-25000" dirty="0">
                <a:solidFill>
                  <a:schemeClr val="tx2"/>
                </a:solidFill>
                <a:sym typeface="Symbol" panose="05050102010706020507" pitchFamily="18" charset="2"/>
              </a:rPr>
              <a:t>(</a:t>
            </a:r>
            <a:r>
              <a:rPr lang="en-US" altLang="en-US" sz="2400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sz="2400" baseline="-25000" dirty="0">
                <a:solidFill>
                  <a:schemeClr val="tx2"/>
                </a:solidFill>
                <a:sym typeface="Symbol" panose="05050102010706020507" pitchFamily="18" charset="2"/>
              </a:rPr>
              <a:t>=S)((</a:t>
            </a:r>
            <a:r>
              <a:rPr lang="en-US" altLang="en-US" sz="2400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L_NumL</a:t>
            </a:r>
            <a:r>
              <a:rPr lang="en-US" altLang="en-US" sz="2400" baseline="-25000" dirty="0">
                <a:solidFill>
                  <a:schemeClr val="tx2"/>
                </a:solidFill>
                <a:sym typeface="Symbol" panose="05050102010706020507" pitchFamily="18" charset="2"/>
              </a:rPr>
              <a:t>)(</a:t>
            </a:r>
            <a:r>
              <a:rPr lang="en-US" altLang="en-US" sz="2400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DirectionD</a:t>
            </a:r>
            <a:r>
              <a:rPr lang="en-US" altLang="en-US" sz="2400" baseline="-25000" dirty="0">
                <a:solidFill>
                  <a:schemeClr val="tx2"/>
                </a:solidFill>
                <a:sym typeface="Symbol" panose="05050102010706020507" pitchFamily="18" charset="2"/>
              </a:rPr>
              <a:t>))</a:t>
            </a: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(</a:t>
            </a:r>
            <a:r>
              <a:rPr lang="el-GR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 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S_Name</a:t>
            </a:r>
            <a:r>
              <a:rPr lang="el-GR" altLang="en-US" sz="2400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→</a:t>
            </a:r>
            <a:r>
              <a:rPr lang="en-US" altLang="en-US" sz="2400" baseline="-25000" dirty="0">
                <a:solidFill>
                  <a:schemeClr val="tx2"/>
                </a:solidFill>
                <a:sym typeface="Symbol" panose="05050102010706020507" pitchFamily="18" charset="2"/>
              </a:rPr>
              <a:t>S</a:t>
            </a:r>
            <a:r>
              <a:rPr lang="en-US" altLang="en-US" sz="2400" baseline="-25000" dirty="0">
                <a:solidFill>
                  <a:schemeClr val="tx2"/>
                </a:solidFill>
              </a:rPr>
              <a:t>, 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L_Num</a:t>
            </a:r>
            <a:r>
              <a:rPr lang="en-US" altLang="en-US" sz="2400" baseline="-25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L</a:t>
            </a:r>
            <a:r>
              <a:rPr lang="en-US" altLang="en-US" sz="2400" baseline="-25000" dirty="0">
                <a:solidFill>
                  <a:schemeClr val="tx2"/>
                </a:solidFill>
              </a:rPr>
              <a:t>, 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Direction</a:t>
            </a:r>
            <a:r>
              <a:rPr lang="en-US" altLang="en-US" sz="2400" baseline="-25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D</a:t>
            </a:r>
            <a:r>
              <a:rPr lang="en-US" altLang="en-US" sz="2400" baseline="-25000" dirty="0">
                <a:solidFill>
                  <a:schemeClr val="tx2"/>
                </a:solidFill>
              </a:rPr>
              <a:t>, 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Km</a:t>
            </a:r>
            <a:r>
              <a:rPr lang="en-US" altLang="en-US" sz="2400" baseline="-25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K</a:t>
            </a: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 (Serves)  Serves))</a:t>
            </a:r>
          </a:p>
          <a:p>
            <a:pPr eaLnBrk="1" hangingPunct="1">
              <a:lnSpc>
                <a:spcPct val="110000"/>
              </a:lnSpc>
            </a:pPr>
            <a:endParaRPr lang="he-IL" altLang="en-US" sz="2400" dirty="0">
              <a:solidFill>
                <a:schemeClr val="tx2"/>
              </a:solidFill>
            </a:endParaRPr>
          </a:p>
          <a:p>
            <a:pPr algn="l" rtl="0" eaLnBrk="1" hangingPunct="1">
              <a:lnSpc>
                <a:spcPct val="110000"/>
              </a:lnSpc>
            </a:pPr>
            <a:endParaRPr lang="he-IL" altLang="en-US" sz="2400" dirty="0">
              <a:solidFill>
                <a:schemeClr val="tx2"/>
              </a:solidFill>
              <a:sym typeface="Symbol" panose="05050102010706020507" pitchFamily="18" charset="2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F7F6D3-C471-401A-BAD1-018247007BEF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261392"/>
            <a:ext cx="8043664" cy="2735560"/>
          </a:xfrm>
          <a:prstGeom prst="rect">
            <a:avLst/>
          </a:prstGeom>
        </p:spPr>
        <p:txBody>
          <a:bodyPr vert="horz" lIns="91440" tIns="45720" rIns="91440" bIns="45720" rtlCol="1">
            <a:normAutofit fontScale="62500" lnSpcReduction="2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  <a:p>
            <a:pPr algn="l" rtl="0"/>
            <a:r>
              <a:rPr lang="en-US" altLang="en-US" dirty="0">
                <a:solidFill>
                  <a:schemeClr val="tx2"/>
                </a:solidFill>
              </a:rPr>
              <a:t>Serves(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L_Num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>
                <a:solidFill>
                  <a:schemeClr val="tx2"/>
                </a:solidFill>
                <a:sym typeface="Symbol" panose="05050102010706020507" pitchFamily="18" charset="2"/>
              </a:rPr>
              <a:t>Direction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Km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algn="l" rtl="0"/>
            <a:endParaRPr lang="en-US" altLang="en-US" dirty="0">
              <a:solidFill>
                <a:schemeClr val="tx2"/>
              </a:solidFill>
            </a:endParaRPr>
          </a:p>
          <a:p>
            <a:pPr algn="l" rtl="0"/>
            <a:r>
              <a:rPr lang="en-US" altLang="en-US" dirty="0">
                <a:solidFill>
                  <a:schemeClr val="tx2"/>
                </a:solidFill>
              </a:rPr>
              <a:t>Arrives(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T_Num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L_Num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>
                <a:solidFill>
                  <a:schemeClr val="tx2"/>
                </a:solidFill>
                <a:sym typeface="Symbol" panose="05050102010706020507" pitchFamily="18" charset="2"/>
              </a:rPr>
              <a:t>Direction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Platform, </a:t>
            </a:r>
            <a:r>
              <a:rPr lang="en-US" altLang="en-US" dirty="0" err="1">
                <a:solidFill>
                  <a:schemeClr val="tx2"/>
                </a:solidFill>
                <a:sym typeface="Symbol" panose="05050102010706020507" pitchFamily="18" charset="2"/>
              </a:rPr>
              <a:t>D_Time</a:t>
            </a:r>
            <a:r>
              <a:rPr lang="he-IL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olidFill>
                  <a:schemeClr val="tx2"/>
                </a:solidFill>
                <a:sym typeface="Symbol" panose="05050102010706020507" pitchFamily="18" charset="2"/>
              </a:rPr>
              <a:t>A_Time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algn="l" rtl="0"/>
            <a:endParaRPr lang="en-US" altLang="en-US" dirty="0">
              <a:solidFill>
                <a:schemeClr val="tx2"/>
              </a:solidFill>
            </a:endParaRPr>
          </a:p>
          <a:p>
            <a:pPr algn="l" rtl="0"/>
            <a:r>
              <a:rPr lang="en-US" altLang="en-US" dirty="0">
                <a:solidFill>
                  <a:schemeClr val="tx2"/>
                </a:solidFill>
              </a:rPr>
              <a:t>Station(</a:t>
            </a:r>
            <a:r>
              <a:rPr lang="en-US" altLang="en-US" u="sng" dirty="0" err="1">
                <a:solidFill>
                  <a:schemeClr val="tx2"/>
                </a:solidFill>
              </a:rPr>
              <a:t>S_Name</a:t>
            </a:r>
            <a:r>
              <a:rPr lang="en-US" altLang="en-US" dirty="0">
                <a:solidFill>
                  <a:schemeClr val="tx2"/>
                </a:solidFill>
              </a:rPr>
              <a:t>, Height)</a:t>
            </a:r>
          </a:p>
          <a:p>
            <a:pPr algn="l" rtl="0"/>
            <a:endParaRPr lang="en-US" altLang="en-US" dirty="0">
              <a:solidFill>
                <a:schemeClr val="tx2"/>
              </a:solidFill>
            </a:endParaRPr>
          </a:p>
          <a:p>
            <a:pPr algn="l" rtl="0"/>
            <a:r>
              <a:rPr lang="en-US" altLang="en-US" dirty="0" err="1">
                <a:solidFill>
                  <a:schemeClr val="tx2"/>
                </a:solidFill>
              </a:rPr>
              <a:t>Station_Type</a:t>
            </a:r>
            <a:r>
              <a:rPr lang="en-US" altLang="en-US" dirty="0">
                <a:solidFill>
                  <a:schemeClr val="tx2"/>
                </a:solidFill>
              </a:rPr>
              <a:t>(</a:t>
            </a:r>
            <a:r>
              <a:rPr lang="en-US" altLang="en-US" u="sng" dirty="0" err="1">
                <a:solidFill>
                  <a:schemeClr val="tx2"/>
                </a:solidFill>
              </a:rPr>
              <a:t>S_Name</a:t>
            </a:r>
            <a:r>
              <a:rPr lang="en-US" altLang="en-US" dirty="0">
                <a:solidFill>
                  <a:schemeClr val="tx2"/>
                </a:solidFill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</a:rPr>
              <a:t>S_Type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algn="l" rtl="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4464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>
            <a:extLst>
              <a:ext uri="{FF2B5EF4-FFF2-40B4-BE49-F238E27FC236}">
                <a16:creationId xmlns:a16="http://schemas.microsoft.com/office/drawing/2014/main" id="{5EC1A7BE-E487-4CD9-A8DE-557AC63A0A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34888" y="2996952"/>
            <a:ext cx="8229600" cy="4983162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110000"/>
              </a:lnSpc>
            </a:pPr>
            <a:endParaRPr lang="he-IL" altLang="en-US" sz="2400" dirty="0">
              <a:solidFill>
                <a:schemeClr val="tx2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he-IL" altLang="en-US" sz="2400" dirty="0">
                <a:solidFill>
                  <a:schemeClr val="tx2"/>
                </a:solidFill>
              </a:rPr>
              <a:t>מה אם לא נרצה להחשיב כיוונים שונים של אותו קו?</a:t>
            </a:r>
          </a:p>
          <a:p>
            <a:pPr algn="l" rtl="0" eaLnBrk="1" hangingPunct="1">
              <a:lnSpc>
                <a:spcPct val="110000"/>
              </a:lnSpc>
            </a:pP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</a:t>
            </a:r>
            <a:r>
              <a:rPr lang="en-US" altLang="en-US" sz="2400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(</a:t>
            </a:r>
            <a:r>
              <a:rPr lang="en-US" altLang="en-US" sz="2400" baseline="-25000" dirty="0">
                <a:solidFill>
                  <a:schemeClr val="tx2"/>
                </a:solidFill>
                <a:sym typeface="Symbol" panose="05050102010706020507" pitchFamily="18" charset="2"/>
              </a:rPr>
              <a:t>(</a:t>
            </a:r>
            <a:r>
              <a:rPr lang="en-US" altLang="en-US" sz="2400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sz="2400" baseline="-25000" dirty="0">
                <a:solidFill>
                  <a:schemeClr val="tx2"/>
                </a:solidFill>
                <a:sym typeface="Symbol" panose="05050102010706020507" pitchFamily="18" charset="2"/>
              </a:rPr>
              <a:t>=S)(</a:t>
            </a:r>
            <a:r>
              <a:rPr lang="en-US" altLang="en-US" sz="2400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L_NumL</a:t>
            </a:r>
            <a:r>
              <a:rPr lang="en-US" altLang="en-US" sz="2400" baseline="-25000" dirty="0">
                <a:solidFill>
                  <a:schemeClr val="tx2"/>
                </a:solidFill>
                <a:sym typeface="Symbol" panose="05050102010706020507" pitchFamily="18" charset="2"/>
              </a:rPr>
              <a:t>)</a:t>
            </a: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(</a:t>
            </a:r>
            <a:r>
              <a:rPr lang="el-GR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 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S_Name</a:t>
            </a:r>
            <a:r>
              <a:rPr lang="el-GR" altLang="en-US" sz="2400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→</a:t>
            </a:r>
            <a:r>
              <a:rPr lang="en-US" altLang="en-US" sz="2400" baseline="-25000" dirty="0">
                <a:solidFill>
                  <a:schemeClr val="tx2"/>
                </a:solidFill>
                <a:sym typeface="Symbol" panose="05050102010706020507" pitchFamily="18" charset="2"/>
              </a:rPr>
              <a:t>S</a:t>
            </a:r>
            <a:r>
              <a:rPr lang="en-US" altLang="en-US" sz="2400" baseline="-25000" dirty="0">
                <a:solidFill>
                  <a:schemeClr val="tx2"/>
                </a:solidFill>
              </a:rPr>
              <a:t>, 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L_Num</a:t>
            </a:r>
            <a:r>
              <a:rPr lang="en-US" altLang="en-US" sz="2400" baseline="-25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L</a:t>
            </a:r>
            <a:r>
              <a:rPr lang="en-US" altLang="en-US" sz="2400" baseline="-25000" dirty="0">
                <a:solidFill>
                  <a:schemeClr val="tx2"/>
                </a:solidFill>
              </a:rPr>
              <a:t>, 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Direction</a:t>
            </a:r>
            <a:r>
              <a:rPr lang="en-US" altLang="en-US" sz="2400" baseline="-25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D</a:t>
            </a:r>
            <a:r>
              <a:rPr lang="en-US" altLang="en-US" sz="2400" baseline="-25000" dirty="0">
                <a:solidFill>
                  <a:schemeClr val="tx2"/>
                </a:solidFill>
              </a:rPr>
              <a:t>, 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Km</a:t>
            </a:r>
            <a:r>
              <a:rPr lang="en-US" altLang="en-US" sz="2400" baseline="-25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K</a:t>
            </a: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 (Serves)  Serves))</a:t>
            </a:r>
          </a:p>
          <a:p>
            <a:pPr eaLnBrk="1" hangingPunct="1">
              <a:lnSpc>
                <a:spcPct val="110000"/>
              </a:lnSpc>
            </a:pPr>
            <a:endParaRPr lang="en-US" altLang="en-US" sz="2400" dirty="0">
              <a:solidFill>
                <a:schemeClr val="tx2"/>
              </a:solidFill>
              <a:sym typeface="Symbol" panose="05050102010706020507" pitchFamily="18" charset="2"/>
            </a:endParaRPr>
          </a:p>
          <a:p>
            <a:pPr algn="l" rtl="0" eaLnBrk="1" hangingPunct="1">
              <a:lnSpc>
                <a:spcPct val="110000"/>
              </a:lnSpc>
            </a:pPr>
            <a:endParaRPr lang="he-IL" altLang="en-US" sz="2400" dirty="0">
              <a:solidFill>
                <a:schemeClr val="tx2"/>
              </a:solidFill>
              <a:sym typeface="Symbol" panose="05050102010706020507" pitchFamily="18" charset="2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91DD82-6FD4-4E19-9BFE-DCA455AFCAA6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261392"/>
            <a:ext cx="8043664" cy="2735560"/>
          </a:xfrm>
          <a:prstGeom prst="rect">
            <a:avLst/>
          </a:prstGeom>
        </p:spPr>
        <p:txBody>
          <a:bodyPr vert="horz" lIns="91440" tIns="45720" rIns="91440" bIns="45720" rtlCol="1">
            <a:normAutofit fontScale="62500" lnSpcReduction="2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  <a:p>
            <a:pPr algn="l" rtl="0"/>
            <a:r>
              <a:rPr lang="en-US" altLang="en-US" dirty="0">
                <a:solidFill>
                  <a:schemeClr val="tx2"/>
                </a:solidFill>
              </a:rPr>
              <a:t>Serves(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L_Num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>
                <a:solidFill>
                  <a:schemeClr val="tx2"/>
                </a:solidFill>
                <a:sym typeface="Symbol" panose="05050102010706020507" pitchFamily="18" charset="2"/>
              </a:rPr>
              <a:t>Direction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Km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algn="l" rtl="0"/>
            <a:endParaRPr lang="en-US" altLang="en-US" dirty="0">
              <a:solidFill>
                <a:schemeClr val="tx2"/>
              </a:solidFill>
            </a:endParaRPr>
          </a:p>
          <a:p>
            <a:pPr algn="l" rtl="0"/>
            <a:r>
              <a:rPr lang="en-US" altLang="en-US" dirty="0">
                <a:solidFill>
                  <a:schemeClr val="tx2"/>
                </a:solidFill>
              </a:rPr>
              <a:t>Arrives(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T_Num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L_Num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>
                <a:solidFill>
                  <a:schemeClr val="tx2"/>
                </a:solidFill>
                <a:sym typeface="Symbol" panose="05050102010706020507" pitchFamily="18" charset="2"/>
              </a:rPr>
              <a:t>Direction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Platform, </a:t>
            </a:r>
            <a:r>
              <a:rPr lang="en-US" altLang="en-US" dirty="0" err="1">
                <a:solidFill>
                  <a:schemeClr val="tx2"/>
                </a:solidFill>
                <a:sym typeface="Symbol" panose="05050102010706020507" pitchFamily="18" charset="2"/>
              </a:rPr>
              <a:t>D_Time</a:t>
            </a:r>
            <a:r>
              <a:rPr lang="he-IL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olidFill>
                  <a:schemeClr val="tx2"/>
                </a:solidFill>
                <a:sym typeface="Symbol" panose="05050102010706020507" pitchFamily="18" charset="2"/>
              </a:rPr>
              <a:t>A_Time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algn="l" rtl="0"/>
            <a:endParaRPr lang="en-US" altLang="en-US" dirty="0">
              <a:solidFill>
                <a:schemeClr val="tx2"/>
              </a:solidFill>
            </a:endParaRPr>
          </a:p>
          <a:p>
            <a:pPr algn="l" rtl="0"/>
            <a:r>
              <a:rPr lang="en-US" altLang="en-US" dirty="0">
                <a:solidFill>
                  <a:schemeClr val="tx2"/>
                </a:solidFill>
              </a:rPr>
              <a:t>Station(</a:t>
            </a:r>
            <a:r>
              <a:rPr lang="en-US" altLang="en-US" u="sng" dirty="0" err="1">
                <a:solidFill>
                  <a:schemeClr val="tx2"/>
                </a:solidFill>
              </a:rPr>
              <a:t>S_Name</a:t>
            </a:r>
            <a:r>
              <a:rPr lang="en-US" altLang="en-US" dirty="0">
                <a:solidFill>
                  <a:schemeClr val="tx2"/>
                </a:solidFill>
              </a:rPr>
              <a:t>, Height)</a:t>
            </a:r>
          </a:p>
          <a:p>
            <a:pPr algn="l" rtl="0"/>
            <a:endParaRPr lang="en-US" altLang="en-US" dirty="0">
              <a:solidFill>
                <a:schemeClr val="tx2"/>
              </a:solidFill>
            </a:endParaRPr>
          </a:p>
          <a:p>
            <a:pPr algn="l" rtl="0"/>
            <a:r>
              <a:rPr lang="en-US" altLang="en-US" dirty="0" err="1">
                <a:solidFill>
                  <a:schemeClr val="tx2"/>
                </a:solidFill>
              </a:rPr>
              <a:t>Station_Type</a:t>
            </a:r>
            <a:r>
              <a:rPr lang="en-US" altLang="en-US" dirty="0">
                <a:solidFill>
                  <a:schemeClr val="tx2"/>
                </a:solidFill>
              </a:rPr>
              <a:t>(</a:t>
            </a:r>
            <a:r>
              <a:rPr lang="en-US" altLang="en-US" u="sng" dirty="0" err="1">
                <a:solidFill>
                  <a:schemeClr val="tx2"/>
                </a:solidFill>
              </a:rPr>
              <a:t>S_Name</a:t>
            </a:r>
            <a:r>
              <a:rPr lang="en-US" altLang="en-US" dirty="0">
                <a:solidFill>
                  <a:schemeClr val="tx2"/>
                </a:solidFill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</a:rPr>
              <a:t>S_Type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algn="l" rtl="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2789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>
            <a:extLst>
              <a:ext uri="{FF2B5EF4-FFF2-40B4-BE49-F238E27FC236}">
                <a16:creationId xmlns:a16="http://schemas.microsoft.com/office/drawing/2014/main" id="{5EC1A7BE-E487-4CD9-A8DE-557AC63A0A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3568" y="3140968"/>
            <a:ext cx="8229600" cy="4983162"/>
          </a:xfrm>
          <a:noFill/>
        </p:spPr>
        <p:txBody>
          <a:bodyPr>
            <a:noAutofit/>
          </a:bodyPr>
          <a:lstStyle/>
          <a:p>
            <a:pPr marL="0" indent="0" eaLnBrk="1" hangingPunct="1">
              <a:lnSpc>
                <a:spcPct val="110000"/>
              </a:lnSpc>
              <a:buNone/>
            </a:pPr>
            <a:endParaRPr lang="en-US" altLang="en-US" sz="2400" dirty="0">
              <a:solidFill>
                <a:schemeClr val="tx2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he-IL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כיצד נמצא תחנות המשרתות קו אחד (במספר כיוונים) בדיוק?</a:t>
            </a:r>
          </a:p>
          <a:p>
            <a:pPr algn="l" rtl="0" eaLnBrk="1" hangingPunct="1">
              <a:lnSpc>
                <a:spcPct val="110000"/>
              </a:lnSpc>
            </a:pP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</a:t>
            </a:r>
            <a:r>
              <a:rPr lang="en-US" altLang="en-US" sz="2400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(Serves) -</a:t>
            </a:r>
            <a:r>
              <a:rPr lang="en-US" altLang="en-US" sz="2400" baseline="-25000" dirty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</a:t>
            </a:r>
            <a:r>
              <a:rPr lang="en-US" altLang="en-US" sz="2400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(</a:t>
            </a:r>
            <a:r>
              <a:rPr lang="en-US" altLang="en-US" sz="2400" baseline="-25000" dirty="0">
                <a:solidFill>
                  <a:schemeClr val="tx2"/>
                </a:solidFill>
                <a:sym typeface="Symbol" panose="05050102010706020507" pitchFamily="18" charset="2"/>
              </a:rPr>
              <a:t>(</a:t>
            </a:r>
            <a:r>
              <a:rPr lang="en-US" altLang="en-US" sz="2400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sz="2400" baseline="-25000" dirty="0">
                <a:solidFill>
                  <a:schemeClr val="tx2"/>
                </a:solidFill>
                <a:sym typeface="Symbol" panose="05050102010706020507" pitchFamily="18" charset="2"/>
              </a:rPr>
              <a:t>=S)(</a:t>
            </a:r>
            <a:r>
              <a:rPr lang="en-US" altLang="en-US" sz="2400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L_NumL</a:t>
            </a:r>
            <a:r>
              <a:rPr lang="en-US" altLang="en-US" sz="2400" baseline="-25000" dirty="0">
                <a:solidFill>
                  <a:schemeClr val="tx2"/>
                </a:solidFill>
                <a:sym typeface="Symbol" panose="05050102010706020507" pitchFamily="18" charset="2"/>
              </a:rPr>
              <a:t>)</a:t>
            </a: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(</a:t>
            </a:r>
            <a:r>
              <a:rPr lang="el-GR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 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S_Name</a:t>
            </a:r>
            <a:r>
              <a:rPr lang="el-GR" altLang="en-US" sz="2400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→</a:t>
            </a:r>
            <a:r>
              <a:rPr lang="en-US" altLang="en-US" sz="2400" baseline="-25000" dirty="0">
                <a:solidFill>
                  <a:schemeClr val="tx2"/>
                </a:solidFill>
                <a:sym typeface="Symbol" panose="05050102010706020507" pitchFamily="18" charset="2"/>
              </a:rPr>
              <a:t>S</a:t>
            </a:r>
            <a:r>
              <a:rPr lang="en-US" altLang="en-US" sz="2400" baseline="-25000" dirty="0">
                <a:solidFill>
                  <a:schemeClr val="tx2"/>
                </a:solidFill>
              </a:rPr>
              <a:t>, 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L_Num</a:t>
            </a:r>
            <a:r>
              <a:rPr lang="en-US" altLang="en-US" sz="2400" baseline="-25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L</a:t>
            </a:r>
            <a:r>
              <a:rPr lang="en-US" altLang="en-US" sz="2400" baseline="-25000" dirty="0">
                <a:solidFill>
                  <a:schemeClr val="tx2"/>
                </a:solidFill>
              </a:rPr>
              <a:t>, 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Direction</a:t>
            </a:r>
            <a:r>
              <a:rPr lang="en-US" altLang="en-US" sz="2400" baseline="-25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D</a:t>
            </a:r>
            <a:r>
              <a:rPr lang="en-US" altLang="en-US" sz="2400" baseline="-25000" dirty="0">
                <a:solidFill>
                  <a:schemeClr val="tx2"/>
                </a:solidFill>
              </a:rPr>
              <a:t>, 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Km</a:t>
            </a:r>
            <a:r>
              <a:rPr lang="en-US" altLang="en-US" sz="2400" baseline="-25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K</a:t>
            </a: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 (Serves)  Serves))</a:t>
            </a:r>
          </a:p>
          <a:p>
            <a:pPr algn="l" rtl="0" eaLnBrk="1" hangingPunct="1">
              <a:lnSpc>
                <a:spcPct val="110000"/>
              </a:lnSpc>
            </a:pPr>
            <a:endParaRPr lang="he-IL" altLang="en-US" sz="2400" dirty="0">
              <a:solidFill>
                <a:schemeClr val="tx2"/>
              </a:solidFill>
              <a:sym typeface="Symbol" panose="05050102010706020507" pitchFamily="18" charset="2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F24051-6C20-4F46-97E6-57EE40B5C4A1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261392"/>
            <a:ext cx="8043664" cy="2735560"/>
          </a:xfrm>
          <a:prstGeom prst="rect">
            <a:avLst/>
          </a:prstGeom>
        </p:spPr>
        <p:txBody>
          <a:bodyPr vert="horz" lIns="91440" tIns="45720" rIns="91440" bIns="45720" rtlCol="1">
            <a:normAutofit fontScale="62500" lnSpcReduction="2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  <a:p>
            <a:pPr algn="l" rtl="0"/>
            <a:r>
              <a:rPr lang="en-US" altLang="en-US" dirty="0">
                <a:solidFill>
                  <a:schemeClr val="tx2"/>
                </a:solidFill>
              </a:rPr>
              <a:t>Serves(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L_Num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>
                <a:solidFill>
                  <a:schemeClr val="tx2"/>
                </a:solidFill>
                <a:sym typeface="Symbol" panose="05050102010706020507" pitchFamily="18" charset="2"/>
              </a:rPr>
              <a:t>Direction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Km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algn="l" rtl="0"/>
            <a:endParaRPr lang="en-US" altLang="en-US" dirty="0">
              <a:solidFill>
                <a:schemeClr val="tx2"/>
              </a:solidFill>
            </a:endParaRPr>
          </a:p>
          <a:p>
            <a:pPr algn="l" rtl="0"/>
            <a:r>
              <a:rPr lang="en-US" altLang="en-US" dirty="0">
                <a:solidFill>
                  <a:schemeClr val="tx2"/>
                </a:solidFill>
              </a:rPr>
              <a:t>Arrives(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T_Num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L_Num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>
                <a:solidFill>
                  <a:schemeClr val="tx2"/>
                </a:solidFill>
                <a:sym typeface="Symbol" panose="05050102010706020507" pitchFamily="18" charset="2"/>
              </a:rPr>
              <a:t>Direction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Platform, </a:t>
            </a:r>
            <a:r>
              <a:rPr lang="en-US" altLang="en-US" dirty="0" err="1">
                <a:solidFill>
                  <a:schemeClr val="tx2"/>
                </a:solidFill>
                <a:sym typeface="Symbol" panose="05050102010706020507" pitchFamily="18" charset="2"/>
              </a:rPr>
              <a:t>D_Time</a:t>
            </a:r>
            <a:r>
              <a:rPr lang="he-IL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olidFill>
                  <a:schemeClr val="tx2"/>
                </a:solidFill>
                <a:sym typeface="Symbol" panose="05050102010706020507" pitchFamily="18" charset="2"/>
              </a:rPr>
              <a:t>A_Time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algn="l" rtl="0"/>
            <a:endParaRPr lang="en-US" altLang="en-US" dirty="0">
              <a:solidFill>
                <a:schemeClr val="tx2"/>
              </a:solidFill>
            </a:endParaRPr>
          </a:p>
          <a:p>
            <a:pPr algn="l" rtl="0"/>
            <a:r>
              <a:rPr lang="en-US" altLang="en-US" dirty="0">
                <a:solidFill>
                  <a:schemeClr val="tx2"/>
                </a:solidFill>
              </a:rPr>
              <a:t>Station(</a:t>
            </a:r>
            <a:r>
              <a:rPr lang="en-US" altLang="en-US" u="sng" dirty="0" err="1">
                <a:solidFill>
                  <a:schemeClr val="tx2"/>
                </a:solidFill>
              </a:rPr>
              <a:t>S_Name</a:t>
            </a:r>
            <a:r>
              <a:rPr lang="en-US" altLang="en-US" dirty="0">
                <a:solidFill>
                  <a:schemeClr val="tx2"/>
                </a:solidFill>
              </a:rPr>
              <a:t>, Height)</a:t>
            </a:r>
          </a:p>
          <a:p>
            <a:pPr algn="l" rtl="0"/>
            <a:endParaRPr lang="en-US" altLang="en-US" dirty="0">
              <a:solidFill>
                <a:schemeClr val="tx2"/>
              </a:solidFill>
            </a:endParaRPr>
          </a:p>
          <a:p>
            <a:pPr algn="l" rtl="0"/>
            <a:r>
              <a:rPr lang="en-US" altLang="en-US" dirty="0" err="1">
                <a:solidFill>
                  <a:schemeClr val="tx2"/>
                </a:solidFill>
              </a:rPr>
              <a:t>Station_Type</a:t>
            </a:r>
            <a:r>
              <a:rPr lang="en-US" altLang="en-US" dirty="0">
                <a:solidFill>
                  <a:schemeClr val="tx2"/>
                </a:solidFill>
              </a:rPr>
              <a:t>(</a:t>
            </a:r>
            <a:r>
              <a:rPr lang="en-US" altLang="en-US" u="sng" dirty="0" err="1">
                <a:solidFill>
                  <a:schemeClr val="tx2"/>
                </a:solidFill>
              </a:rPr>
              <a:t>S_Name</a:t>
            </a:r>
            <a:r>
              <a:rPr lang="en-US" altLang="en-US" dirty="0">
                <a:solidFill>
                  <a:schemeClr val="tx2"/>
                </a:solidFill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</a:rPr>
              <a:t>S_Type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algn="l" rtl="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07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</a:t>
            </a:r>
            <a:r>
              <a:rPr lang="he-IL" dirty="0"/>
              <a:t> </a:t>
            </a:r>
            <a:r>
              <a:rPr lang="he-IL" dirty="0">
                <a:cs typeface="+mn-cs"/>
              </a:rPr>
              <a:t>לעומת</a:t>
            </a:r>
            <a:r>
              <a:rPr lang="he-IL" dirty="0"/>
              <a:t> </a:t>
            </a:r>
            <a:r>
              <a:rPr lang="en-US" dirty="0"/>
              <a:t>SQL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50145180"/>
                  </p:ext>
                </p:extLst>
              </p:nvPr>
            </p:nvGraphicFramePr>
            <p:xfrm>
              <a:off x="611560" y="1600200"/>
              <a:ext cx="8229600" cy="33936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14800">
                      <a:extLst>
                        <a:ext uri="{9D8B030D-6E8A-4147-A177-3AD203B41FA5}">
                          <a16:colId xmlns:a16="http://schemas.microsoft.com/office/drawing/2014/main" val="263537686"/>
                        </a:ext>
                      </a:extLst>
                    </a:gridCol>
                    <a:gridCol w="4114800">
                      <a:extLst>
                        <a:ext uri="{9D8B030D-6E8A-4147-A177-3AD203B41FA5}">
                          <a16:colId xmlns:a16="http://schemas.microsoft.com/office/drawing/2014/main" val="41456037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RA</a:t>
                          </a:r>
                        </a:p>
                      </a:txBody>
                      <a:tcPr marL="100771" marR="100771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SQL</a:t>
                          </a:r>
                        </a:p>
                      </a:txBody>
                      <a:tcPr marL="100771" marR="100771"/>
                    </a:tc>
                    <a:extLst>
                      <a:ext uri="{0D108BD9-81ED-4DB2-BD59-A6C34878D82A}">
                        <a16:rowId xmlns:a16="http://schemas.microsoft.com/office/drawing/2014/main" val="565377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l-GR" b="1" dirty="0"/>
                            <a:t>σ</a:t>
                          </a:r>
                          <a:r>
                            <a:rPr lang="en-US" b="1" dirty="0"/>
                            <a:t>    select</a:t>
                          </a:r>
                        </a:p>
                      </a:txBody>
                      <a:tcPr marL="100771" marR="100771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Where</a:t>
                          </a:r>
                        </a:p>
                      </a:txBody>
                      <a:tcPr marL="100771" marR="100771"/>
                    </a:tc>
                    <a:extLst>
                      <a:ext uri="{0D108BD9-81ED-4DB2-BD59-A6C34878D82A}">
                        <a16:rowId xmlns:a16="http://schemas.microsoft.com/office/drawing/2014/main" val="33675423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projection</a:t>
                          </a:r>
                        </a:p>
                      </a:txBody>
                      <a:tcPr marL="100771" marR="100771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Select</a:t>
                          </a:r>
                        </a:p>
                      </a:txBody>
                      <a:tcPr marL="100771" marR="100771"/>
                    </a:tc>
                    <a:extLst>
                      <a:ext uri="{0D108BD9-81ED-4DB2-BD59-A6C34878D82A}">
                        <a16:rowId xmlns:a16="http://schemas.microsoft.com/office/drawing/2014/main" val="2210813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100771" marR="100771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As</a:t>
                          </a:r>
                        </a:p>
                      </a:txBody>
                      <a:tcPr marL="100771" marR="100771"/>
                    </a:tc>
                    <a:extLst>
                      <a:ext uri="{0D108BD9-81ED-4DB2-BD59-A6C34878D82A}">
                        <a16:rowId xmlns:a16="http://schemas.microsoft.com/office/drawing/2014/main" val="698619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</m:oMath>
                          </a14:m>
                          <a:r>
                            <a:rPr lang="en-US" dirty="0"/>
                            <a:t> union</a:t>
                          </a:r>
                        </a:p>
                      </a:txBody>
                      <a:tcPr marL="100771" marR="100771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union</a:t>
                          </a:r>
                        </a:p>
                      </a:txBody>
                      <a:tcPr marL="100771" marR="100771"/>
                    </a:tc>
                    <a:extLst>
                      <a:ext uri="{0D108BD9-81ED-4DB2-BD59-A6C34878D82A}">
                        <a16:rowId xmlns:a16="http://schemas.microsoft.com/office/drawing/2014/main" val="2172108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</m:oMath>
                          </a14:m>
                          <a:r>
                            <a:rPr lang="en-US" dirty="0"/>
                            <a:t> intersection</a:t>
                          </a:r>
                        </a:p>
                      </a:txBody>
                      <a:tcPr marL="100771" marR="100771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IN</a:t>
                          </a:r>
                        </a:p>
                      </a:txBody>
                      <a:tcPr marL="100771" marR="100771"/>
                    </a:tc>
                    <a:extLst>
                      <a:ext uri="{0D108BD9-81ED-4DB2-BD59-A6C34878D82A}">
                        <a16:rowId xmlns:a16="http://schemas.microsoft.com/office/drawing/2014/main" val="902783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--- difference</a:t>
                          </a:r>
                        </a:p>
                      </a:txBody>
                      <a:tcPr marL="100771" marR="100771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NOT IN</a:t>
                          </a:r>
                        </a:p>
                      </a:txBody>
                      <a:tcPr marL="100771" marR="100771"/>
                    </a:tc>
                    <a:extLst>
                      <a:ext uri="{0D108BD9-81ED-4DB2-BD59-A6C34878D82A}">
                        <a16:rowId xmlns:a16="http://schemas.microsoft.com/office/drawing/2014/main" val="281014885"/>
                      </a:ext>
                    </a:extLst>
                  </a:tr>
                  <a:tr h="426968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dirty="0"/>
                            <a:t> cartesian product</a:t>
                          </a:r>
                        </a:p>
                      </a:txBody>
                      <a:tcPr marL="100771" marR="100771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Outer join</a:t>
                          </a:r>
                        </a:p>
                      </a:txBody>
                      <a:tcPr marL="100771" marR="100771"/>
                    </a:tc>
                    <a:extLst>
                      <a:ext uri="{0D108BD9-81ED-4DB2-BD59-A6C34878D82A}">
                        <a16:rowId xmlns:a16="http://schemas.microsoft.com/office/drawing/2014/main" val="11049924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                             natural join</a:t>
                          </a:r>
                        </a:p>
                      </a:txBody>
                      <a:tcPr marL="100771" marR="100771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Inner Join</a:t>
                          </a:r>
                        </a:p>
                      </a:txBody>
                      <a:tcPr marL="100771" marR="100771"/>
                    </a:tc>
                    <a:extLst>
                      <a:ext uri="{0D108BD9-81ED-4DB2-BD59-A6C34878D82A}">
                        <a16:rowId xmlns:a16="http://schemas.microsoft.com/office/drawing/2014/main" val="17297623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50145180"/>
                  </p:ext>
                </p:extLst>
              </p:nvPr>
            </p:nvGraphicFramePr>
            <p:xfrm>
              <a:off x="611560" y="1600200"/>
              <a:ext cx="8229600" cy="33936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14800">
                      <a:extLst>
                        <a:ext uri="{9D8B030D-6E8A-4147-A177-3AD203B41FA5}">
                          <a16:colId xmlns:a16="http://schemas.microsoft.com/office/drawing/2014/main" val="263537686"/>
                        </a:ext>
                      </a:extLst>
                    </a:gridCol>
                    <a:gridCol w="4114800">
                      <a:extLst>
                        <a:ext uri="{9D8B030D-6E8A-4147-A177-3AD203B41FA5}">
                          <a16:colId xmlns:a16="http://schemas.microsoft.com/office/drawing/2014/main" val="41456037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RA</a:t>
                          </a:r>
                        </a:p>
                      </a:txBody>
                      <a:tcPr marL="100771" marR="100771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SQL</a:t>
                          </a:r>
                        </a:p>
                      </a:txBody>
                      <a:tcPr marL="100771" marR="100771"/>
                    </a:tc>
                    <a:extLst>
                      <a:ext uri="{0D108BD9-81ED-4DB2-BD59-A6C34878D82A}">
                        <a16:rowId xmlns:a16="http://schemas.microsoft.com/office/drawing/2014/main" val="565377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l-GR" b="1" dirty="0"/>
                            <a:t>σ</a:t>
                          </a:r>
                          <a:r>
                            <a:rPr lang="en-US" b="1" dirty="0"/>
                            <a:t>    select</a:t>
                          </a:r>
                        </a:p>
                      </a:txBody>
                      <a:tcPr marL="100771" marR="100771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Where</a:t>
                          </a:r>
                        </a:p>
                      </a:txBody>
                      <a:tcPr marL="100771" marR="100771"/>
                    </a:tc>
                    <a:extLst>
                      <a:ext uri="{0D108BD9-81ED-4DB2-BD59-A6C34878D82A}">
                        <a16:rowId xmlns:a16="http://schemas.microsoft.com/office/drawing/2014/main" val="33675423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projection</a:t>
                          </a:r>
                        </a:p>
                      </a:txBody>
                      <a:tcPr marL="100771" marR="100771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Select</a:t>
                          </a:r>
                        </a:p>
                      </a:txBody>
                      <a:tcPr marL="100771" marR="100771"/>
                    </a:tc>
                    <a:extLst>
                      <a:ext uri="{0D108BD9-81ED-4DB2-BD59-A6C34878D82A}">
                        <a16:rowId xmlns:a16="http://schemas.microsoft.com/office/drawing/2014/main" val="2210813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0771" marR="100771">
                        <a:blipFill>
                          <a:blip r:embed="rId2"/>
                          <a:stretch>
                            <a:fillRect l="-148" t="-308197" r="-100444" b="-5377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As</a:t>
                          </a:r>
                        </a:p>
                      </a:txBody>
                      <a:tcPr marL="100771" marR="100771"/>
                    </a:tc>
                    <a:extLst>
                      <a:ext uri="{0D108BD9-81ED-4DB2-BD59-A6C34878D82A}">
                        <a16:rowId xmlns:a16="http://schemas.microsoft.com/office/drawing/2014/main" val="698619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0771" marR="100771">
                        <a:blipFill>
                          <a:blip r:embed="rId2"/>
                          <a:stretch>
                            <a:fillRect l="-148" t="-408197" r="-100444" b="-4377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union</a:t>
                          </a:r>
                        </a:p>
                      </a:txBody>
                      <a:tcPr marL="100771" marR="100771"/>
                    </a:tc>
                    <a:extLst>
                      <a:ext uri="{0D108BD9-81ED-4DB2-BD59-A6C34878D82A}">
                        <a16:rowId xmlns:a16="http://schemas.microsoft.com/office/drawing/2014/main" val="2172108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0771" marR="100771">
                        <a:blipFill>
                          <a:blip r:embed="rId2"/>
                          <a:stretch>
                            <a:fillRect l="-148" t="-508197" r="-100444" b="-3377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IN</a:t>
                          </a:r>
                        </a:p>
                      </a:txBody>
                      <a:tcPr marL="100771" marR="100771"/>
                    </a:tc>
                    <a:extLst>
                      <a:ext uri="{0D108BD9-81ED-4DB2-BD59-A6C34878D82A}">
                        <a16:rowId xmlns:a16="http://schemas.microsoft.com/office/drawing/2014/main" val="902783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--- difference</a:t>
                          </a:r>
                        </a:p>
                      </a:txBody>
                      <a:tcPr marL="100771" marR="100771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NOT IN</a:t>
                          </a:r>
                        </a:p>
                      </a:txBody>
                      <a:tcPr marL="100771" marR="100771"/>
                    </a:tc>
                    <a:extLst>
                      <a:ext uri="{0D108BD9-81ED-4DB2-BD59-A6C34878D82A}">
                        <a16:rowId xmlns:a16="http://schemas.microsoft.com/office/drawing/2014/main" val="281014885"/>
                      </a:ext>
                    </a:extLst>
                  </a:tr>
                  <a:tr h="4269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0771" marR="100771">
                        <a:blipFill>
                          <a:blip r:embed="rId2"/>
                          <a:stretch>
                            <a:fillRect l="-148" t="-617143" r="-100444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Outer join</a:t>
                          </a:r>
                        </a:p>
                      </a:txBody>
                      <a:tcPr marL="100771" marR="100771"/>
                    </a:tc>
                    <a:extLst>
                      <a:ext uri="{0D108BD9-81ED-4DB2-BD59-A6C34878D82A}">
                        <a16:rowId xmlns:a16="http://schemas.microsoft.com/office/drawing/2014/main" val="11049924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                             natural join</a:t>
                          </a:r>
                        </a:p>
                      </a:txBody>
                      <a:tcPr marL="100771" marR="100771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Inner Join</a:t>
                          </a:r>
                        </a:p>
                      </a:txBody>
                      <a:tcPr marL="100771" marR="100771"/>
                    </a:tc>
                    <a:extLst>
                      <a:ext uri="{0D108BD9-81ED-4DB2-BD59-A6C34878D82A}">
                        <a16:rowId xmlns:a16="http://schemas.microsoft.com/office/drawing/2014/main" val="17297623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47664" y="2348880"/>
                <a:ext cx="360040" cy="2880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 i="1" smtClean="0">
                          <a:latin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348880"/>
                <a:ext cx="360040" cy="2880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71"/>
          <p:cNvSpPr/>
          <p:nvPr/>
        </p:nvSpPr>
        <p:spPr>
          <a:xfrm>
            <a:off x="1619672" y="4593778"/>
            <a:ext cx="5760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cs typeface="Times New Roman"/>
              </a:rPr>
              <a:t>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8893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9D889-50B0-4DA8-B782-8C24D192D8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3144" y="2636912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he-IL" altLang="en-US" dirty="0">
                <a:solidFill>
                  <a:schemeClr val="tx2"/>
                </a:solidFill>
              </a:rPr>
              <a:t>מהו שם התחנה הגבוהה ביותר?</a:t>
            </a:r>
          </a:p>
          <a:p>
            <a:pPr eaLnBrk="1" hangingPunct="1">
              <a:lnSpc>
                <a:spcPct val="110000"/>
              </a:lnSpc>
            </a:pPr>
            <a:r>
              <a:rPr lang="he-IL" altLang="en-US" dirty="0">
                <a:solidFill>
                  <a:schemeClr val="tx2"/>
                </a:solidFill>
              </a:rPr>
              <a:t>יותר קל למצוא את התחנות שאינן הגבוהות ביותר:</a:t>
            </a:r>
          </a:p>
          <a:p>
            <a:pPr algn="l" rtl="0" eaLnBrk="1" hangingPunct="1">
              <a:lnSpc>
                <a:spcPct val="110000"/>
              </a:lnSpc>
            </a:pP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R = </a:t>
            </a:r>
            <a:r>
              <a:rPr lang="en-US" altLang="en-US" sz="2400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(</a:t>
            </a:r>
            <a:r>
              <a:rPr lang="en-US" altLang="en-US" sz="2400" baseline="-25000" dirty="0">
                <a:solidFill>
                  <a:schemeClr val="tx2"/>
                </a:solidFill>
                <a:sym typeface="Symbol" panose="05050102010706020507" pitchFamily="18" charset="2"/>
              </a:rPr>
              <a:t>(Height&lt;H)</a:t>
            </a: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(Station  </a:t>
            </a:r>
            <a:r>
              <a:rPr lang="el-GR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 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S_Name</a:t>
            </a:r>
            <a:r>
              <a:rPr lang="el-GR" altLang="en-US" sz="2400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→</a:t>
            </a:r>
            <a:r>
              <a:rPr lang="en-US" altLang="en-US" sz="2400" baseline="-25000" dirty="0">
                <a:solidFill>
                  <a:schemeClr val="tx2"/>
                </a:solidFill>
                <a:sym typeface="Symbol" panose="05050102010706020507" pitchFamily="18" charset="2"/>
              </a:rPr>
              <a:t>N</a:t>
            </a:r>
            <a:r>
              <a:rPr lang="en-US" altLang="en-US" sz="2400" baseline="-25000" dirty="0">
                <a:solidFill>
                  <a:schemeClr val="tx2"/>
                </a:solidFill>
              </a:rPr>
              <a:t>, 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Height</a:t>
            </a:r>
            <a:r>
              <a:rPr lang="en-US" altLang="en-US" sz="2400" baseline="-25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H</a:t>
            </a:r>
            <a:r>
              <a:rPr lang="en-US" altLang="en-US" sz="2400" dirty="0" err="1">
                <a:solidFill>
                  <a:schemeClr val="tx2"/>
                </a:solidFill>
                <a:sym typeface="Symbol" panose="05050102010706020507" pitchFamily="18" charset="2"/>
              </a:rPr>
              <a:t>Station</a:t>
            </a: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))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eaLnBrk="1" hangingPunct="1"/>
            <a:r>
              <a:rPr lang="he-IL" altLang="en-US" dirty="0">
                <a:solidFill>
                  <a:schemeClr val="tx2"/>
                </a:solidFill>
              </a:rPr>
              <a:t>עתה קל להשלים את השאילתה:</a:t>
            </a:r>
          </a:p>
          <a:p>
            <a:pPr algn="l" rtl="0" eaLnBrk="1" hangingPunct="1"/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</a:t>
            </a:r>
            <a:r>
              <a:rPr lang="en-US" altLang="en-US" sz="2400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sz="2400" baseline="-25000" dirty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(Station) - R</a:t>
            </a:r>
            <a:endParaRPr lang="en-US" altLang="en-US" sz="2400" dirty="0">
              <a:solidFill>
                <a:schemeClr val="tx2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0B4F94-DE2F-4011-BCAA-1094E7E940F3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0"/>
            <a:ext cx="8043664" cy="2735560"/>
          </a:xfrm>
          <a:prstGeom prst="rect">
            <a:avLst/>
          </a:prstGeom>
        </p:spPr>
        <p:txBody>
          <a:bodyPr vert="horz" lIns="91440" tIns="45720" rIns="91440" bIns="45720" rtlCol="1">
            <a:normAutofit fontScale="62500" lnSpcReduction="2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  <a:p>
            <a:pPr algn="l" rtl="0"/>
            <a:r>
              <a:rPr lang="en-US" altLang="en-US" dirty="0">
                <a:solidFill>
                  <a:schemeClr val="tx2"/>
                </a:solidFill>
              </a:rPr>
              <a:t>Serves(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L_Num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>
                <a:solidFill>
                  <a:schemeClr val="tx2"/>
                </a:solidFill>
                <a:sym typeface="Symbol" panose="05050102010706020507" pitchFamily="18" charset="2"/>
              </a:rPr>
              <a:t>Direction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Km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algn="l" rtl="0"/>
            <a:endParaRPr lang="en-US" altLang="en-US" dirty="0">
              <a:solidFill>
                <a:schemeClr val="tx2"/>
              </a:solidFill>
            </a:endParaRPr>
          </a:p>
          <a:p>
            <a:pPr algn="l" rtl="0"/>
            <a:r>
              <a:rPr lang="en-US" altLang="en-US" dirty="0">
                <a:solidFill>
                  <a:schemeClr val="tx2"/>
                </a:solidFill>
              </a:rPr>
              <a:t>Arrives(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T_Num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L_Num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>
                <a:solidFill>
                  <a:schemeClr val="tx2"/>
                </a:solidFill>
                <a:sym typeface="Symbol" panose="05050102010706020507" pitchFamily="18" charset="2"/>
              </a:rPr>
              <a:t>Direction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Platform, </a:t>
            </a:r>
            <a:r>
              <a:rPr lang="en-US" altLang="en-US" dirty="0" err="1">
                <a:solidFill>
                  <a:schemeClr val="tx2"/>
                </a:solidFill>
                <a:sym typeface="Symbol" panose="05050102010706020507" pitchFamily="18" charset="2"/>
              </a:rPr>
              <a:t>D_Time</a:t>
            </a:r>
            <a:r>
              <a:rPr lang="he-IL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olidFill>
                  <a:schemeClr val="tx2"/>
                </a:solidFill>
                <a:sym typeface="Symbol" panose="05050102010706020507" pitchFamily="18" charset="2"/>
              </a:rPr>
              <a:t>A_Time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algn="l" rtl="0"/>
            <a:endParaRPr lang="en-US" altLang="en-US" dirty="0">
              <a:solidFill>
                <a:schemeClr val="tx2"/>
              </a:solidFill>
            </a:endParaRPr>
          </a:p>
          <a:p>
            <a:pPr algn="l" rtl="0"/>
            <a:r>
              <a:rPr lang="en-US" altLang="en-US" dirty="0">
                <a:solidFill>
                  <a:schemeClr val="tx2"/>
                </a:solidFill>
              </a:rPr>
              <a:t>Station(</a:t>
            </a:r>
            <a:r>
              <a:rPr lang="en-US" altLang="en-US" u="sng" dirty="0" err="1">
                <a:solidFill>
                  <a:schemeClr val="tx2"/>
                </a:solidFill>
              </a:rPr>
              <a:t>S_Name</a:t>
            </a:r>
            <a:r>
              <a:rPr lang="en-US" altLang="en-US" dirty="0">
                <a:solidFill>
                  <a:schemeClr val="tx2"/>
                </a:solidFill>
              </a:rPr>
              <a:t>, Height)</a:t>
            </a:r>
          </a:p>
          <a:p>
            <a:pPr algn="l" rtl="0"/>
            <a:endParaRPr lang="en-US" altLang="en-US" dirty="0">
              <a:solidFill>
                <a:schemeClr val="tx2"/>
              </a:solidFill>
            </a:endParaRPr>
          </a:p>
          <a:p>
            <a:pPr algn="l" rtl="0"/>
            <a:r>
              <a:rPr lang="en-US" altLang="en-US" dirty="0" err="1">
                <a:solidFill>
                  <a:schemeClr val="tx2"/>
                </a:solidFill>
              </a:rPr>
              <a:t>Station_Type</a:t>
            </a:r>
            <a:r>
              <a:rPr lang="en-US" altLang="en-US" dirty="0">
                <a:solidFill>
                  <a:schemeClr val="tx2"/>
                </a:solidFill>
              </a:rPr>
              <a:t>(</a:t>
            </a:r>
            <a:r>
              <a:rPr lang="en-US" altLang="en-US" u="sng" dirty="0" err="1">
                <a:solidFill>
                  <a:schemeClr val="tx2"/>
                </a:solidFill>
              </a:rPr>
              <a:t>S_Name</a:t>
            </a:r>
            <a:r>
              <a:rPr lang="en-US" altLang="en-US" dirty="0">
                <a:solidFill>
                  <a:schemeClr val="tx2"/>
                </a:solidFill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</a:rPr>
              <a:t>S_Type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algn="l" rtl="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147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>
            <a:extLst>
              <a:ext uri="{FF2B5EF4-FFF2-40B4-BE49-F238E27FC236}">
                <a16:creationId xmlns:a16="http://schemas.microsoft.com/office/drawing/2014/main" id="{8BC820BE-6119-4D16-B9EB-048C10666D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3568" y="3573016"/>
            <a:ext cx="8229600" cy="4525963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he-IL" altLang="en-US" dirty="0">
                <a:solidFill>
                  <a:schemeClr val="tx2"/>
                </a:solidFill>
              </a:rPr>
              <a:t>אלו רכבות (לפי מספר) מגיעות לכל התחנות ?</a:t>
            </a:r>
          </a:p>
          <a:p>
            <a:pPr algn="l" rtl="0" eaLnBrk="1" hangingPunct="1">
              <a:lnSpc>
                <a:spcPct val="110000"/>
              </a:lnSpc>
            </a:pP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</a:t>
            </a:r>
            <a:r>
              <a:rPr lang="en-US" altLang="en-US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T_Num,S_Name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(Arrives)  </a:t>
            </a:r>
            <a:r>
              <a:rPr lang="en-US" altLang="en-US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(Station)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endParaRPr lang="he-IL" altLang="en-US" dirty="0">
              <a:solidFill>
                <a:schemeClr val="tx2"/>
              </a:solidFill>
            </a:endParaRPr>
          </a:p>
        </p:txBody>
      </p:sp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9CFD4CEC-8BB5-4646-B381-6A80DC9AC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</a:pPr>
            <a:fld id="{38575ACE-9177-48E4-BCBD-32B5BEEB8989}" type="slidenum">
              <a:rPr lang="he-IL" altLang="en-US" sz="1400"/>
              <a:pPr rtl="0">
                <a:spcBef>
                  <a:spcPct val="0"/>
                </a:spcBef>
              </a:pPr>
              <a:t>21</a:t>
            </a:fld>
            <a:endParaRPr lang="en-US" altLang="en-US" sz="140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A7D27F-0684-407F-A0EB-7A0E85AADBD7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261392"/>
            <a:ext cx="8043664" cy="2735560"/>
          </a:xfrm>
          <a:prstGeom prst="rect">
            <a:avLst/>
          </a:prstGeom>
        </p:spPr>
        <p:txBody>
          <a:bodyPr vert="horz" lIns="91440" tIns="45720" rIns="91440" bIns="45720" rtlCol="1">
            <a:normAutofit fontScale="62500" lnSpcReduction="2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  <a:p>
            <a:pPr algn="l" rtl="0"/>
            <a:r>
              <a:rPr lang="en-US" altLang="en-US" dirty="0">
                <a:solidFill>
                  <a:schemeClr val="tx2"/>
                </a:solidFill>
              </a:rPr>
              <a:t>Serves(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L_Num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>
                <a:solidFill>
                  <a:schemeClr val="tx2"/>
                </a:solidFill>
                <a:sym typeface="Symbol" panose="05050102010706020507" pitchFamily="18" charset="2"/>
              </a:rPr>
              <a:t>Direction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Km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algn="l" rtl="0"/>
            <a:endParaRPr lang="en-US" altLang="en-US" dirty="0">
              <a:solidFill>
                <a:schemeClr val="tx2"/>
              </a:solidFill>
            </a:endParaRPr>
          </a:p>
          <a:p>
            <a:pPr algn="l" rtl="0"/>
            <a:r>
              <a:rPr lang="en-US" altLang="en-US" dirty="0">
                <a:solidFill>
                  <a:schemeClr val="tx2"/>
                </a:solidFill>
              </a:rPr>
              <a:t>Arrives(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T_Num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L_Num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>
                <a:solidFill>
                  <a:schemeClr val="tx2"/>
                </a:solidFill>
                <a:sym typeface="Symbol" panose="05050102010706020507" pitchFamily="18" charset="2"/>
              </a:rPr>
              <a:t>Direction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Platform, </a:t>
            </a:r>
            <a:r>
              <a:rPr lang="en-US" altLang="en-US" dirty="0" err="1">
                <a:solidFill>
                  <a:schemeClr val="tx2"/>
                </a:solidFill>
                <a:sym typeface="Symbol" panose="05050102010706020507" pitchFamily="18" charset="2"/>
              </a:rPr>
              <a:t>D_Time</a:t>
            </a:r>
            <a:r>
              <a:rPr lang="he-IL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olidFill>
                  <a:schemeClr val="tx2"/>
                </a:solidFill>
                <a:sym typeface="Symbol" panose="05050102010706020507" pitchFamily="18" charset="2"/>
              </a:rPr>
              <a:t>A_Time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algn="l" rtl="0"/>
            <a:endParaRPr lang="en-US" altLang="en-US" dirty="0">
              <a:solidFill>
                <a:schemeClr val="tx2"/>
              </a:solidFill>
            </a:endParaRPr>
          </a:p>
          <a:p>
            <a:pPr algn="l" rtl="0"/>
            <a:r>
              <a:rPr lang="en-US" altLang="en-US" dirty="0">
                <a:solidFill>
                  <a:schemeClr val="tx2"/>
                </a:solidFill>
              </a:rPr>
              <a:t>Station(</a:t>
            </a:r>
            <a:r>
              <a:rPr lang="en-US" altLang="en-US" u="sng" dirty="0" err="1">
                <a:solidFill>
                  <a:schemeClr val="tx2"/>
                </a:solidFill>
              </a:rPr>
              <a:t>S_Name</a:t>
            </a:r>
            <a:r>
              <a:rPr lang="en-US" altLang="en-US" dirty="0">
                <a:solidFill>
                  <a:schemeClr val="tx2"/>
                </a:solidFill>
              </a:rPr>
              <a:t>, Height)</a:t>
            </a:r>
          </a:p>
          <a:p>
            <a:pPr algn="l" rtl="0"/>
            <a:endParaRPr lang="en-US" altLang="en-US" dirty="0">
              <a:solidFill>
                <a:schemeClr val="tx2"/>
              </a:solidFill>
            </a:endParaRPr>
          </a:p>
          <a:p>
            <a:pPr algn="l" rtl="0"/>
            <a:r>
              <a:rPr lang="en-US" altLang="en-US" dirty="0" err="1">
                <a:solidFill>
                  <a:schemeClr val="tx2"/>
                </a:solidFill>
              </a:rPr>
              <a:t>Station_Type</a:t>
            </a:r>
            <a:r>
              <a:rPr lang="en-US" altLang="en-US" dirty="0">
                <a:solidFill>
                  <a:schemeClr val="tx2"/>
                </a:solidFill>
              </a:rPr>
              <a:t>(</a:t>
            </a:r>
            <a:r>
              <a:rPr lang="en-US" altLang="en-US" u="sng" dirty="0" err="1">
                <a:solidFill>
                  <a:schemeClr val="tx2"/>
                </a:solidFill>
              </a:rPr>
              <a:t>S_Name</a:t>
            </a:r>
            <a:r>
              <a:rPr lang="en-US" altLang="en-US" dirty="0">
                <a:solidFill>
                  <a:schemeClr val="tx2"/>
                </a:solidFill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</a:rPr>
              <a:t>S_Type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algn="l" rtl="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112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>
            <a:extLst>
              <a:ext uri="{FF2B5EF4-FFF2-40B4-BE49-F238E27FC236}">
                <a16:creationId xmlns:a16="http://schemas.microsoft.com/office/drawing/2014/main" id="{8BC820BE-6119-4D16-B9EB-048C10666D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34888" y="2564904"/>
            <a:ext cx="8229600" cy="4525963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endParaRPr lang="he-IL" altLang="en-US" dirty="0">
              <a:solidFill>
                <a:schemeClr val="tx2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he-IL" altLang="en-US" dirty="0">
                <a:solidFill>
                  <a:schemeClr val="tx2"/>
                </a:solidFill>
              </a:rPr>
              <a:t>ומה אם יש תחנות שלא נמצאות על אף קו פעיל ? </a:t>
            </a:r>
            <a:br>
              <a:rPr lang="en-US" altLang="en-US" dirty="0">
                <a:solidFill>
                  <a:schemeClr val="tx2"/>
                </a:solidFill>
              </a:rPr>
            </a:br>
            <a:r>
              <a:rPr lang="he-IL" altLang="en-US" dirty="0">
                <a:solidFill>
                  <a:schemeClr val="tx2"/>
                </a:solidFill>
              </a:rPr>
              <a:t>איך נמנע מלהתחשב בהן ?</a:t>
            </a:r>
          </a:p>
          <a:p>
            <a:pPr algn="l" rtl="0" eaLnBrk="1" hangingPunct="1">
              <a:lnSpc>
                <a:spcPct val="110000"/>
              </a:lnSpc>
            </a:pP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</a:t>
            </a:r>
            <a:r>
              <a:rPr lang="en-US" altLang="en-US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T_Num,S_Name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(Arrives)</a:t>
            </a:r>
            <a:r>
              <a:rPr lang="en-US" altLang="en-US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(Serves)</a:t>
            </a:r>
            <a:endParaRPr lang="he-IL" altLang="en-US" dirty="0">
              <a:solidFill>
                <a:schemeClr val="tx2"/>
              </a:solidFill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endParaRPr lang="he-IL" altLang="en-US" dirty="0">
              <a:solidFill>
                <a:schemeClr val="tx2"/>
              </a:solidFill>
            </a:endParaRPr>
          </a:p>
        </p:txBody>
      </p:sp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9CFD4CEC-8BB5-4646-B381-6A80DC9AC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</a:pPr>
            <a:fld id="{38575ACE-9177-48E4-BCBD-32B5BEEB8989}" type="slidenum">
              <a:rPr lang="he-IL" altLang="en-US" sz="1400"/>
              <a:pPr rtl="0">
                <a:spcBef>
                  <a:spcPct val="0"/>
                </a:spcBef>
              </a:pPr>
              <a:t>22</a:t>
            </a:fld>
            <a:endParaRPr lang="en-US" altLang="en-US" sz="140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2FE45C4-DB55-44E8-B405-7E34A860406E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261392"/>
            <a:ext cx="8043664" cy="2735560"/>
          </a:xfrm>
          <a:prstGeom prst="rect">
            <a:avLst/>
          </a:prstGeom>
        </p:spPr>
        <p:txBody>
          <a:bodyPr vert="horz" lIns="91440" tIns="45720" rIns="91440" bIns="45720" rtlCol="1">
            <a:normAutofit fontScale="62500" lnSpcReduction="2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  <a:p>
            <a:pPr algn="l" rtl="0"/>
            <a:r>
              <a:rPr lang="en-US" altLang="en-US" dirty="0">
                <a:solidFill>
                  <a:schemeClr val="tx2"/>
                </a:solidFill>
              </a:rPr>
              <a:t>Serves(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L_Num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>
                <a:solidFill>
                  <a:schemeClr val="tx2"/>
                </a:solidFill>
                <a:sym typeface="Symbol" panose="05050102010706020507" pitchFamily="18" charset="2"/>
              </a:rPr>
              <a:t>Direction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Km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algn="l" rtl="0"/>
            <a:endParaRPr lang="en-US" altLang="en-US" dirty="0">
              <a:solidFill>
                <a:schemeClr val="tx2"/>
              </a:solidFill>
            </a:endParaRPr>
          </a:p>
          <a:p>
            <a:pPr algn="l" rtl="0"/>
            <a:r>
              <a:rPr lang="en-US" altLang="en-US" dirty="0">
                <a:solidFill>
                  <a:schemeClr val="tx2"/>
                </a:solidFill>
              </a:rPr>
              <a:t>Arrives(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T_Num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L_Num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>
                <a:solidFill>
                  <a:schemeClr val="tx2"/>
                </a:solidFill>
                <a:sym typeface="Symbol" panose="05050102010706020507" pitchFamily="18" charset="2"/>
              </a:rPr>
              <a:t>Direction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Platform, </a:t>
            </a:r>
            <a:r>
              <a:rPr lang="en-US" altLang="en-US" dirty="0" err="1">
                <a:solidFill>
                  <a:schemeClr val="tx2"/>
                </a:solidFill>
                <a:sym typeface="Symbol" panose="05050102010706020507" pitchFamily="18" charset="2"/>
              </a:rPr>
              <a:t>D_Time</a:t>
            </a:r>
            <a:r>
              <a:rPr lang="he-IL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olidFill>
                  <a:schemeClr val="tx2"/>
                </a:solidFill>
                <a:sym typeface="Symbol" panose="05050102010706020507" pitchFamily="18" charset="2"/>
              </a:rPr>
              <a:t>A_Time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algn="l" rtl="0"/>
            <a:endParaRPr lang="en-US" altLang="en-US" dirty="0">
              <a:solidFill>
                <a:schemeClr val="tx2"/>
              </a:solidFill>
            </a:endParaRPr>
          </a:p>
          <a:p>
            <a:pPr algn="l" rtl="0"/>
            <a:r>
              <a:rPr lang="en-US" altLang="en-US" dirty="0">
                <a:solidFill>
                  <a:schemeClr val="tx2"/>
                </a:solidFill>
              </a:rPr>
              <a:t>Station(</a:t>
            </a:r>
            <a:r>
              <a:rPr lang="en-US" altLang="en-US" u="sng" dirty="0" err="1">
                <a:solidFill>
                  <a:schemeClr val="tx2"/>
                </a:solidFill>
              </a:rPr>
              <a:t>S_Name</a:t>
            </a:r>
            <a:r>
              <a:rPr lang="en-US" altLang="en-US" dirty="0">
                <a:solidFill>
                  <a:schemeClr val="tx2"/>
                </a:solidFill>
              </a:rPr>
              <a:t>, Height)</a:t>
            </a:r>
          </a:p>
          <a:p>
            <a:pPr algn="l" rtl="0"/>
            <a:endParaRPr lang="en-US" altLang="en-US" dirty="0">
              <a:solidFill>
                <a:schemeClr val="tx2"/>
              </a:solidFill>
            </a:endParaRPr>
          </a:p>
          <a:p>
            <a:pPr algn="l" rtl="0"/>
            <a:r>
              <a:rPr lang="en-US" altLang="en-US" dirty="0" err="1">
                <a:solidFill>
                  <a:schemeClr val="tx2"/>
                </a:solidFill>
              </a:rPr>
              <a:t>Station_Type</a:t>
            </a:r>
            <a:r>
              <a:rPr lang="en-US" altLang="en-US" dirty="0">
                <a:solidFill>
                  <a:schemeClr val="tx2"/>
                </a:solidFill>
              </a:rPr>
              <a:t>(</a:t>
            </a:r>
            <a:r>
              <a:rPr lang="en-US" altLang="en-US" u="sng" dirty="0" err="1">
                <a:solidFill>
                  <a:schemeClr val="tx2"/>
                </a:solidFill>
              </a:rPr>
              <a:t>S_Name</a:t>
            </a:r>
            <a:r>
              <a:rPr lang="en-US" altLang="en-US" dirty="0">
                <a:solidFill>
                  <a:schemeClr val="tx2"/>
                </a:solidFill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</a:rPr>
              <a:t>S_Type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algn="l" rtl="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7834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>
            <a:extLst>
              <a:ext uri="{FF2B5EF4-FFF2-40B4-BE49-F238E27FC236}">
                <a16:creationId xmlns:a16="http://schemas.microsoft.com/office/drawing/2014/main" id="{8BC820BE-6119-4D16-B9EB-048C10666D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791469"/>
            <a:ext cx="8229600" cy="4525963"/>
          </a:xfrm>
          <a:noFill/>
        </p:spPr>
        <p:txBody>
          <a:bodyPr>
            <a:normAutofit/>
          </a:bodyPr>
          <a:lstStyle/>
          <a:p>
            <a:pPr marL="0" indent="0" eaLnBrk="1" hangingPunct="1">
              <a:lnSpc>
                <a:spcPct val="110000"/>
              </a:lnSpc>
              <a:buNone/>
            </a:pPr>
            <a:endParaRPr lang="he-IL" altLang="en-US" dirty="0">
              <a:solidFill>
                <a:schemeClr val="tx2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he-IL" altLang="en-US" dirty="0">
                <a:solidFill>
                  <a:schemeClr val="tx2"/>
                </a:solidFill>
              </a:rPr>
              <a:t>ומה אם יש תחנות הנמצאות על קו פעיל </a:t>
            </a:r>
            <a:br>
              <a:rPr lang="en-US" altLang="en-US" dirty="0">
                <a:solidFill>
                  <a:schemeClr val="tx2"/>
                </a:solidFill>
              </a:rPr>
            </a:br>
            <a:r>
              <a:rPr lang="he-IL" altLang="en-US" dirty="0">
                <a:solidFill>
                  <a:schemeClr val="tx2"/>
                </a:solidFill>
              </a:rPr>
              <a:t>אולם אף רכבת אינה מבצעת עצירה בהן ?</a:t>
            </a:r>
            <a:endParaRPr lang="en-US" altLang="en-US" dirty="0">
              <a:solidFill>
                <a:schemeClr val="tx2"/>
              </a:solidFill>
            </a:endParaRPr>
          </a:p>
          <a:p>
            <a:pPr algn="l" rtl="0" eaLnBrk="1" hangingPunct="1">
              <a:lnSpc>
                <a:spcPct val="110000"/>
              </a:lnSpc>
            </a:pP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</a:t>
            </a:r>
            <a:r>
              <a:rPr lang="en-US" altLang="en-US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T_Num,S_Name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(Arrives)</a:t>
            </a:r>
            <a:r>
              <a:rPr lang="en-US" altLang="en-US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(Arrives)</a:t>
            </a:r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9CFD4CEC-8BB5-4646-B381-6A80DC9AC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</a:pPr>
            <a:fld id="{38575ACE-9177-48E4-BCBD-32B5BEEB8989}" type="slidenum">
              <a:rPr lang="he-IL" altLang="en-US" sz="1400"/>
              <a:pPr rtl="0">
                <a:spcBef>
                  <a:spcPct val="0"/>
                </a:spcBef>
              </a:pPr>
              <a:t>23</a:t>
            </a:fld>
            <a:endParaRPr lang="en-US" altLang="en-US" sz="140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80D543-5546-4587-9316-1C72899A2891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261392"/>
            <a:ext cx="8043664" cy="2735560"/>
          </a:xfrm>
          <a:prstGeom prst="rect">
            <a:avLst/>
          </a:prstGeom>
        </p:spPr>
        <p:txBody>
          <a:bodyPr vert="horz" lIns="91440" tIns="45720" rIns="91440" bIns="45720" rtlCol="1">
            <a:normAutofit fontScale="62500" lnSpcReduction="2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  <a:p>
            <a:pPr algn="l" rtl="0"/>
            <a:r>
              <a:rPr lang="en-US" altLang="en-US" dirty="0">
                <a:solidFill>
                  <a:schemeClr val="tx2"/>
                </a:solidFill>
              </a:rPr>
              <a:t>Serves(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L_Num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>
                <a:solidFill>
                  <a:schemeClr val="tx2"/>
                </a:solidFill>
                <a:sym typeface="Symbol" panose="05050102010706020507" pitchFamily="18" charset="2"/>
              </a:rPr>
              <a:t>Direction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Km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algn="l" rtl="0"/>
            <a:endParaRPr lang="en-US" altLang="en-US" dirty="0">
              <a:solidFill>
                <a:schemeClr val="tx2"/>
              </a:solidFill>
            </a:endParaRPr>
          </a:p>
          <a:p>
            <a:pPr algn="l" rtl="0"/>
            <a:r>
              <a:rPr lang="en-US" altLang="en-US" dirty="0">
                <a:solidFill>
                  <a:schemeClr val="tx2"/>
                </a:solidFill>
              </a:rPr>
              <a:t>Arrives(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T_Num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L_Num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>
                <a:solidFill>
                  <a:schemeClr val="tx2"/>
                </a:solidFill>
                <a:sym typeface="Symbol" panose="05050102010706020507" pitchFamily="18" charset="2"/>
              </a:rPr>
              <a:t>Direction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Platform, </a:t>
            </a:r>
            <a:r>
              <a:rPr lang="en-US" altLang="en-US" dirty="0" err="1">
                <a:solidFill>
                  <a:schemeClr val="tx2"/>
                </a:solidFill>
                <a:sym typeface="Symbol" panose="05050102010706020507" pitchFamily="18" charset="2"/>
              </a:rPr>
              <a:t>D_Time</a:t>
            </a:r>
            <a:r>
              <a:rPr lang="he-IL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olidFill>
                  <a:schemeClr val="tx2"/>
                </a:solidFill>
                <a:sym typeface="Symbol" panose="05050102010706020507" pitchFamily="18" charset="2"/>
              </a:rPr>
              <a:t>A_Time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algn="l" rtl="0"/>
            <a:endParaRPr lang="en-US" altLang="en-US" dirty="0">
              <a:solidFill>
                <a:schemeClr val="tx2"/>
              </a:solidFill>
            </a:endParaRPr>
          </a:p>
          <a:p>
            <a:pPr algn="l" rtl="0"/>
            <a:r>
              <a:rPr lang="en-US" altLang="en-US" dirty="0">
                <a:solidFill>
                  <a:schemeClr val="tx2"/>
                </a:solidFill>
              </a:rPr>
              <a:t>Station(</a:t>
            </a:r>
            <a:r>
              <a:rPr lang="en-US" altLang="en-US" u="sng" dirty="0" err="1">
                <a:solidFill>
                  <a:schemeClr val="tx2"/>
                </a:solidFill>
              </a:rPr>
              <a:t>S_Name</a:t>
            </a:r>
            <a:r>
              <a:rPr lang="en-US" altLang="en-US" dirty="0">
                <a:solidFill>
                  <a:schemeClr val="tx2"/>
                </a:solidFill>
              </a:rPr>
              <a:t>, Height)</a:t>
            </a:r>
          </a:p>
          <a:p>
            <a:pPr algn="l" rtl="0"/>
            <a:endParaRPr lang="en-US" altLang="en-US" dirty="0">
              <a:solidFill>
                <a:schemeClr val="tx2"/>
              </a:solidFill>
            </a:endParaRPr>
          </a:p>
          <a:p>
            <a:pPr algn="l" rtl="0"/>
            <a:r>
              <a:rPr lang="en-US" altLang="en-US" dirty="0" err="1">
                <a:solidFill>
                  <a:schemeClr val="tx2"/>
                </a:solidFill>
              </a:rPr>
              <a:t>Station_Type</a:t>
            </a:r>
            <a:r>
              <a:rPr lang="en-US" altLang="en-US" dirty="0">
                <a:solidFill>
                  <a:schemeClr val="tx2"/>
                </a:solidFill>
              </a:rPr>
              <a:t>(</a:t>
            </a:r>
            <a:r>
              <a:rPr lang="en-US" altLang="en-US" u="sng" dirty="0" err="1">
                <a:solidFill>
                  <a:schemeClr val="tx2"/>
                </a:solidFill>
              </a:rPr>
              <a:t>S_Name</a:t>
            </a:r>
            <a:r>
              <a:rPr lang="en-US" altLang="en-US" dirty="0">
                <a:solidFill>
                  <a:schemeClr val="tx2"/>
                </a:solidFill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</a:rPr>
              <a:t>S_Type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algn="l" rtl="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857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>
            <a:extLst>
              <a:ext uri="{FF2B5EF4-FFF2-40B4-BE49-F238E27FC236}">
                <a16:creationId xmlns:a16="http://schemas.microsoft.com/office/drawing/2014/main" id="{F08ACD48-4469-460B-8FB2-606DFCF321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08414" y="2996952"/>
            <a:ext cx="8229600" cy="4525963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he-IL" altLang="en-US" dirty="0">
                <a:solidFill>
                  <a:schemeClr val="tx2"/>
                </a:solidFill>
              </a:rPr>
              <a:t>אלו תחנות נמצאות על הקו 1-דרום ?</a:t>
            </a:r>
          </a:p>
          <a:p>
            <a:pPr eaLnBrk="1" hangingPunct="1">
              <a:lnSpc>
                <a:spcPct val="110000"/>
              </a:lnSpc>
            </a:pPr>
            <a:r>
              <a:rPr lang="he-IL" altLang="en-US" dirty="0">
                <a:solidFill>
                  <a:schemeClr val="tx2"/>
                </a:solidFill>
              </a:rPr>
              <a:t>המידע הנ"ל נמצא כולו בטבלת </a:t>
            </a:r>
            <a:r>
              <a:rPr lang="en-US" altLang="en-US" dirty="0">
                <a:solidFill>
                  <a:schemeClr val="tx2"/>
                </a:solidFill>
              </a:rPr>
              <a:t>Serves</a:t>
            </a:r>
            <a:r>
              <a:rPr lang="he-IL" altLang="en-US" dirty="0">
                <a:solidFill>
                  <a:schemeClr val="tx2"/>
                </a:solidFill>
              </a:rPr>
              <a:t>. השאילתה:</a:t>
            </a:r>
          </a:p>
          <a:p>
            <a:pPr algn="l" rtl="0" eaLnBrk="1" hangingPunct="1">
              <a:lnSpc>
                <a:spcPct val="110000"/>
              </a:lnSpc>
            </a:pP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</a:t>
            </a:r>
            <a:r>
              <a:rPr lang="en-US" altLang="en-US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(</a:t>
            </a:r>
            <a:r>
              <a:rPr lang="en-US" altLang="en-US" baseline="-25000" dirty="0">
                <a:solidFill>
                  <a:schemeClr val="tx2"/>
                </a:solidFill>
                <a:sym typeface="Symbol" panose="05050102010706020507" pitchFamily="18" charset="2"/>
              </a:rPr>
              <a:t>(</a:t>
            </a:r>
            <a:r>
              <a:rPr lang="en-US" altLang="en-US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L_Num</a:t>
            </a:r>
            <a:r>
              <a:rPr lang="en-US" altLang="en-US" baseline="-25000" dirty="0">
                <a:solidFill>
                  <a:schemeClr val="tx2"/>
                </a:solidFill>
                <a:sym typeface="Symbol" panose="05050102010706020507" pitchFamily="18" charset="2"/>
              </a:rPr>
              <a:t>=1)(Direction=“south”)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(Serves))</a:t>
            </a:r>
          </a:p>
          <a:p>
            <a:pPr eaLnBrk="1" hangingPunct="1">
              <a:lnSpc>
                <a:spcPct val="110000"/>
              </a:lnSpc>
            </a:pPr>
            <a:endParaRPr lang="en-US" altLang="en-US" dirty="0">
              <a:solidFill>
                <a:schemeClr val="tx2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endParaRPr lang="en-US" altLang="en-US" dirty="0">
              <a:solidFill>
                <a:schemeClr val="tx2"/>
              </a:solidFill>
              <a:sym typeface="Symbol" panose="05050102010706020507" pitchFamily="18" charset="2"/>
            </a:endParaRPr>
          </a:p>
        </p:txBody>
      </p:sp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97F3A8E1-A1C7-470C-B887-57CCAF8F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</a:pPr>
            <a:fld id="{90C8B5AA-30A3-4048-90E3-002C694D8A60}" type="slidenum">
              <a:rPr lang="he-IL" altLang="en-US" sz="1400"/>
              <a:pPr rtl="0">
                <a:spcBef>
                  <a:spcPct val="0"/>
                </a:spcBef>
              </a:pPr>
              <a:t>24</a:t>
            </a:fld>
            <a:endParaRPr lang="en-US" altLang="en-US" sz="140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A3F3F5-C6DB-460F-94ED-6FC2D051440C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261392"/>
            <a:ext cx="8043664" cy="2735560"/>
          </a:xfrm>
          <a:prstGeom prst="rect">
            <a:avLst/>
          </a:prstGeom>
        </p:spPr>
        <p:txBody>
          <a:bodyPr vert="horz" lIns="91440" tIns="45720" rIns="91440" bIns="45720" rtlCol="1">
            <a:normAutofit fontScale="62500" lnSpcReduction="2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  <a:p>
            <a:pPr algn="l" rtl="0"/>
            <a:r>
              <a:rPr lang="en-US" altLang="en-US" dirty="0">
                <a:solidFill>
                  <a:schemeClr val="tx2"/>
                </a:solidFill>
              </a:rPr>
              <a:t>Serves(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L_Num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>
                <a:solidFill>
                  <a:schemeClr val="tx2"/>
                </a:solidFill>
                <a:sym typeface="Symbol" panose="05050102010706020507" pitchFamily="18" charset="2"/>
              </a:rPr>
              <a:t>Direction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Km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algn="l" rtl="0"/>
            <a:endParaRPr lang="en-US" altLang="en-US" dirty="0">
              <a:solidFill>
                <a:schemeClr val="tx2"/>
              </a:solidFill>
            </a:endParaRPr>
          </a:p>
          <a:p>
            <a:pPr algn="l" rtl="0"/>
            <a:r>
              <a:rPr lang="en-US" altLang="en-US" dirty="0">
                <a:solidFill>
                  <a:schemeClr val="tx2"/>
                </a:solidFill>
              </a:rPr>
              <a:t>Arrives(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T_Num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L_Num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>
                <a:solidFill>
                  <a:schemeClr val="tx2"/>
                </a:solidFill>
                <a:sym typeface="Symbol" panose="05050102010706020507" pitchFamily="18" charset="2"/>
              </a:rPr>
              <a:t>Direction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Platform, </a:t>
            </a:r>
            <a:r>
              <a:rPr lang="en-US" altLang="en-US" dirty="0" err="1">
                <a:solidFill>
                  <a:schemeClr val="tx2"/>
                </a:solidFill>
                <a:sym typeface="Symbol" panose="05050102010706020507" pitchFamily="18" charset="2"/>
              </a:rPr>
              <a:t>D_Time</a:t>
            </a:r>
            <a:r>
              <a:rPr lang="he-IL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olidFill>
                  <a:schemeClr val="tx2"/>
                </a:solidFill>
                <a:sym typeface="Symbol" panose="05050102010706020507" pitchFamily="18" charset="2"/>
              </a:rPr>
              <a:t>A_Time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algn="l" rtl="0"/>
            <a:endParaRPr lang="en-US" altLang="en-US" dirty="0">
              <a:solidFill>
                <a:schemeClr val="tx2"/>
              </a:solidFill>
            </a:endParaRPr>
          </a:p>
          <a:p>
            <a:pPr algn="l" rtl="0"/>
            <a:r>
              <a:rPr lang="en-US" altLang="en-US" dirty="0">
                <a:solidFill>
                  <a:schemeClr val="tx2"/>
                </a:solidFill>
              </a:rPr>
              <a:t>Station(</a:t>
            </a:r>
            <a:r>
              <a:rPr lang="en-US" altLang="en-US" u="sng" dirty="0" err="1">
                <a:solidFill>
                  <a:schemeClr val="tx2"/>
                </a:solidFill>
              </a:rPr>
              <a:t>S_Name</a:t>
            </a:r>
            <a:r>
              <a:rPr lang="en-US" altLang="en-US" dirty="0">
                <a:solidFill>
                  <a:schemeClr val="tx2"/>
                </a:solidFill>
              </a:rPr>
              <a:t>, Height)</a:t>
            </a:r>
          </a:p>
          <a:p>
            <a:pPr algn="l" rtl="0"/>
            <a:endParaRPr lang="en-US" altLang="en-US" dirty="0">
              <a:solidFill>
                <a:schemeClr val="tx2"/>
              </a:solidFill>
            </a:endParaRPr>
          </a:p>
          <a:p>
            <a:pPr algn="l" rtl="0"/>
            <a:r>
              <a:rPr lang="en-US" altLang="en-US" dirty="0" err="1">
                <a:solidFill>
                  <a:schemeClr val="tx2"/>
                </a:solidFill>
              </a:rPr>
              <a:t>Station_Type</a:t>
            </a:r>
            <a:r>
              <a:rPr lang="en-US" altLang="en-US" dirty="0">
                <a:solidFill>
                  <a:schemeClr val="tx2"/>
                </a:solidFill>
              </a:rPr>
              <a:t>(</a:t>
            </a:r>
            <a:r>
              <a:rPr lang="en-US" altLang="en-US" u="sng" dirty="0" err="1">
                <a:solidFill>
                  <a:schemeClr val="tx2"/>
                </a:solidFill>
              </a:rPr>
              <a:t>S_Name</a:t>
            </a:r>
            <a:r>
              <a:rPr lang="en-US" altLang="en-US" dirty="0">
                <a:solidFill>
                  <a:schemeClr val="tx2"/>
                </a:solidFill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</a:rPr>
              <a:t>S_Type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algn="l" rtl="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795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>
            <a:extLst>
              <a:ext uri="{FF2B5EF4-FFF2-40B4-BE49-F238E27FC236}">
                <a16:creationId xmlns:a16="http://schemas.microsoft.com/office/drawing/2014/main" id="{F08ACD48-4469-460B-8FB2-606DFCF321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924944"/>
            <a:ext cx="8229600" cy="4525963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endParaRPr lang="en-US" altLang="en-US" dirty="0">
              <a:solidFill>
                <a:schemeClr val="tx2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he-IL" altLang="en-US" dirty="0">
                <a:solidFill>
                  <a:schemeClr val="tx2"/>
                </a:solidFill>
                <a:sym typeface="Symbol" panose="05050102010706020507" pitchFamily="18" charset="2"/>
              </a:rPr>
              <a:t>לאלו קווים יש תחנות מתחת לפני הים ?</a:t>
            </a:r>
          </a:p>
          <a:p>
            <a:pPr eaLnBrk="1" hangingPunct="1">
              <a:lnSpc>
                <a:spcPct val="110000"/>
              </a:lnSpc>
            </a:pPr>
            <a:r>
              <a:rPr lang="he-IL" altLang="en-US" dirty="0">
                <a:solidFill>
                  <a:schemeClr val="tx2"/>
                </a:solidFill>
                <a:sym typeface="Symbol" panose="05050102010706020507" pitchFamily="18" charset="2"/>
              </a:rPr>
              <a:t>כאן נדרש לצרף את 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Serves</a:t>
            </a:r>
            <a:r>
              <a:rPr lang="he-IL" altLang="en-US" dirty="0">
                <a:solidFill>
                  <a:schemeClr val="tx2"/>
                </a:solidFill>
                <a:sym typeface="Symbol" panose="05050102010706020507" pitchFamily="18" charset="2"/>
              </a:rPr>
              <a:t> ל-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Station</a:t>
            </a:r>
            <a:r>
              <a:rPr lang="he-IL" altLang="en-US" dirty="0">
                <a:solidFill>
                  <a:schemeClr val="tx2"/>
                </a:solidFill>
                <a:sym typeface="Symbol" panose="05050102010706020507" pitchFamily="18" charset="2"/>
              </a:rPr>
              <a:t>. השאילתה המלאה:</a:t>
            </a:r>
          </a:p>
          <a:p>
            <a:pPr algn="l" rtl="0" eaLnBrk="1" hangingPunct="1">
              <a:lnSpc>
                <a:spcPct val="110000"/>
              </a:lnSpc>
            </a:pP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</a:t>
            </a:r>
            <a:r>
              <a:rPr lang="en-US" altLang="en-US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L_Num,Direction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(</a:t>
            </a:r>
            <a:r>
              <a:rPr lang="en-US" altLang="en-US" baseline="-25000" dirty="0">
                <a:solidFill>
                  <a:schemeClr val="tx2"/>
                </a:solidFill>
                <a:sym typeface="Symbol" panose="05050102010706020507" pitchFamily="18" charset="2"/>
              </a:rPr>
              <a:t>Height&lt;0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(</a:t>
            </a:r>
            <a:r>
              <a:rPr lang="en-US" altLang="en-US" dirty="0" err="1">
                <a:solidFill>
                  <a:schemeClr val="tx2"/>
                </a:solidFill>
                <a:sym typeface="Symbol" panose="05050102010706020507" pitchFamily="18" charset="2"/>
              </a:rPr>
              <a:t>Station</a:t>
            </a:r>
            <a:r>
              <a:rPr lang="en-US" altLang="en-US" dirty="0" err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sym typeface="Symbol" panose="05050102010706020507" pitchFamily="18" charset="2"/>
              </a:rPr>
              <a:t>⋈</a:t>
            </a:r>
            <a:r>
              <a:rPr lang="en-US" altLang="en-US" dirty="0" err="1">
                <a:solidFill>
                  <a:schemeClr val="tx2"/>
                </a:solidFill>
                <a:sym typeface="Symbol" panose="05050102010706020507" pitchFamily="18" charset="2"/>
              </a:rPr>
              <a:t>Serves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))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endParaRPr lang="en-US" altLang="en-US" dirty="0">
              <a:solidFill>
                <a:schemeClr val="tx2"/>
              </a:solidFill>
              <a:sym typeface="Symbol" panose="05050102010706020507" pitchFamily="18" charset="2"/>
            </a:endParaRPr>
          </a:p>
        </p:txBody>
      </p:sp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97F3A8E1-A1C7-470C-B887-57CCAF8F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</a:pPr>
            <a:fld id="{90C8B5AA-30A3-4048-90E3-002C694D8A60}" type="slidenum">
              <a:rPr lang="he-IL" altLang="en-US" sz="1400"/>
              <a:pPr rtl="0">
                <a:spcBef>
                  <a:spcPct val="0"/>
                </a:spcBef>
              </a:pPr>
              <a:t>25</a:t>
            </a:fld>
            <a:endParaRPr lang="en-US" altLang="en-US" sz="140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0EEC61A-BF34-4606-9EDC-4645E4596976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261392"/>
            <a:ext cx="8043664" cy="2735560"/>
          </a:xfrm>
          <a:prstGeom prst="rect">
            <a:avLst/>
          </a:prstGeom>
        </p:spPr>
        <p:txBody>
          <a:bodyPr vert="horz" lIns="91440" tIns="45720" rIns="91440" bIns="45720" rtlCol="1">
            <a:normAutofit fontScale="62500" lnSpcReduction="2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  <a:p>
            <a:pPr algn="l" rtl="0"/>
            <a:r>
              <a:rPr lang="en-US" altLang="en-US" dirty="0">
                <a:solidFill>
                  <a:schemeClr val="tx2"/>
                </a:solidFill>
              </a:rPr>
              <a:t>Serves(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L_Num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>
                <a:solidFill>
                  <a:schemeClr val="tx2"/>
                </a:solidFill>
                <a:sym typeface="Symbol" panose="05050102010706020507" pitchFamily="18" charset="2"/>
              </a:rPr>
              <a:t>Direction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Km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algn="l" rtl="0"/>
            <a:endParaRPr lang="en-US" altLang="en-US" dirty="0">
              <a:solidFill>
                <a:schemeClr val="tx2"/>
              </a:solidFill>
            </a:endParaRPr>
          </a:p>
          <a:p>
            <a:pPr algn="l" rtl="0"/>
            <a:r>
              <a:rPr lang="en-US" altLang="en-US" dirty="0">
                <a:solidFill>
                  <a:schemeClr val="tx2"/>
                </a:solidFill>
              </a:rPr>
              <a:t>Arrives(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T_Num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L_Num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>
                <a:solidFill>
                  <a:schemeClr val="tx2"/>
                </a:solidFill>
                <a:sym typeface="Symbol" panose="05050102010706020507" pitchFamily="18" charset="2"/>
              </a:rPr>
              <a:t>Direction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Platform, </a:t>
            </a:r>
            <a:r>
              <a:rPr lang="en-US" altLang="en-US" dirty="0" err="1">
                <a:solidFill>
                  <a:schemeClr val="tx2"/>
                </a:solidFill>
                <a:sym typeface="Symbol" panose="05050102010706020507" pitchFamily="18" charset="2"/>
              </a:rPr>
              <a:t>D_Time</a:t>
            </a:r>
            <a:r>
              <a:rPr lang="he-IL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olidFill>
                  <a:schemeClr val="tx2"/>
                </a:solidFill>
                <a:sym typeface="Symbol" panose="05050102010706020507" pitchFamily="18" charset="2"/>
              </a:rPr>
              <a:t>A_Time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algn="l" rtl="0"/>
            <a:endParaRPr lang="en-US" altLang="en-US" dirty="0">
              <a:solidFill>
                <a:schemeClr val="tx2"/>
              </a:solidFill>
            </a:endParaRPr>
          </a:p>
          <a:p>
            <a:pPr algn="l" rtl="0"/>
            <a:r>
              <a:rPr lang="en-US" altLang="en-US" dirty="0">
                <a:solidFill>
                  <a:schemeClr val="tx2"/>
                </a:solidFill>
              </a:rPr>
              <a:t>Station(</a:t>
            </a:r>
            <a:r>
              <a:rPr lang="en-US" altLang="en-US" u="sng" dirty="0" err="1">
                <a:solidFill>
                  <a:schemeClr val="tx2"/>
                </a:solidFill>
              </a:rPr>
              <a:t>S_Name</a:t>
            </a:r>
            <a:r>
              <a:rPr lang="en-US" altLang="en-US" dirty="0">
                <a:solidFill>
                  <a:schemeClr val="tx2"/>
                </a:solidFill>
              </a:rPr>
              <a:t>, Height)</a:t>
            </a:r>
          </a:p>
          <a:p>
            <a:pPr algn="l" rtl="0"/>
            <a:endParaRPr lang="en-US" altLang="en-US" dirty="0">
              <a:solidFill>
                <a:schemeClr val="tx2"/>
              </a:solidFill>
            </a:endParaRPr>
          </a:p>
          <a:p>
            <a:pPr algn="l" rtl="0"/>
            <a:r>
              <a:rPr lang="en-US" altLang="en-US" dirty="0" err="1">
                <a:solidFill>
                  <a:schemeClr val="tx2"/>
                </a:solidFill>
              </a:rPr>
              <a:t>Station_Type</a:t>
            </a:r>
            <a:r>
              <a:rPr lang="en-US" altLang="en-US" dirty="0">
                <a:solidFill>
                  <a:schemeClr val="tx2"/>
                </a:solidFill>
              </a:rPr>
              <a:t>(</a:t>
            </a:r>
            <a:r>
              <a:rPr lang="en-US" altLang="en-US" u="sng" dirty="0" err="1">
                <a:solidFill>
                  <a:schemeClr val="tx2"/>
                </a:solidFill>
              </a:rPr>
              <a:t>S_Name</a:t>
            </a:r>
            <a:r>
              <a:rPr lang="en-US" altLang="en-US" dirty="0">
                <a:solidFill>
                  <a:schemeClr val="tx2"/>
                </a:solidFill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</a:rPr>
              <a:t>S_Type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algn="l" rtl="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351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1560" y="794902"/>
            <a:ext cx="807625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Consider a schema with two relations,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(A, B) and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(B, C),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 all values are integers. Make no assumptions about keys.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three relational algebra expressions: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</a:p>
        </p:txBody>
      </p:sp>
      <p:pic>
        <p:nvPicPr>
          <p:cNvPr id="1026" name="Picture 2" descr="https://class.stanford.edu/c4x/Engineering/db/asset/extra_ra_q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39" y="1916832"/>
            <a:ext cx="4901513" cy="228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37752" y="4203415"/>
            <a:ext cx="78238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Two of the three expressions are equivalent (i.e., produce the same answer on all databases), while one of them can produce a different answer. Which query can produce a different answer? Give the simplest database instance you can think of where a different answer is produced.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332475" y="548680"/>
            <a:ext cx="340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שאלה: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222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776" y="838200"/>
            <a:ext cx="7467600" cy="5471120"/>
          </a:xfrm>
        </p:spPr>
        <p:txBody>
          <a:bodyPr/>
          <a:lstStyle/>
          <a:p>
            <a:r>
              <a:rPr lang="en-US" dirty="0"/>
              <a:t> </a:t>
            </a:r>
            <a:r>
              <a:rPr lang="he-IL" dirty="0"/>
              <a:t>תשובה: </a:t>
            </a:r>
          </a:p>
          <a:p>
            <a:r>
              <a:rPr lang="he-IL" dirty="0"/>
              <a:t>ביטוי </a:t>
            </a:r>
            <a:r>
              <a:rPr lang="en-US" dirty="0"/>
              <a:t>c</a:t>
            </a:r>
            <a:r>
              <a:rPr lang="he-IL" dirty="0"/>
              <a:t> הוא השונה.</a:t>
            </a:r>
          </a:p>
          <a:p>
            <a:r>
              <a:rPr lang="he-IL" dirty="0"/>
              <a:t>נניח מקרה: </a:t>
            </a:r>
            <a:r>
              <a:rPr lang="en-US" dirty="0"/>
              <a:t>R = {(3,4)}</a:t>
            </a:r>
            <a:r>
              <a:rPr lang="he-IL" dirty="0"/>
              <a:t> ו </a:t>
            </a:r>
            <a:r>
              <a:rPr lang="en-US" dirty="0"/>
              <a:t> S = {(1,2)} </a:t>
            </a:r>
          </a:p>
          <a:p>
            <a:r>
              <a:rPr lang="he-IL" dirty="0"/>
              <a:t>אז </a:t>
            </a:r>
            <a:r>
              <a:rPr lang="en-US" dirty="0"/>
              <a:t>a </a:t>
            </a:r>
            <a:r>
              <a:rPr lang="he-IL" dirty="0"/>
              <a:t> ו </a:t>
            </a:r>
            <a:r>
              <a:rPr lang="en-US" dirty="0"/>
              <a:t>b </a:t>
            </a:r>
            <a:r>
              <a:rPr lang="he-IL" dirty="0"/>
              <a:t> תצא תשובה ריקה ו</a:t>
            </a:r>
            <a:r>
              <a:rPr lang="en-US" dirty="0"/>
              <a:t>c </a:t>
            </a:r>
            <a:r>
              <a:rPr lang="he-IL" dirty="0"/>
              <a:t> יוצא </a:t>
            </a:r>
            <a:r>
              <a:rPr lang="en-US" dirty="0"/>
              <a:t>{(3,2)}</a:t>
            </a:r>
          </a:p>
          <a:p>
            <a:r>
              <a:rPr lang="he-IL" dirty="0"/>
              <a:t>בעצם כל המקרים שבהם יש 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/>
              <a:t>S = {(1, V)}</a:t>
            </a:r>
            <a:r>
              <a:rPr lang="he-IL" dirty="0"/>
              <a:t> כאשר </a:t>
            </a:r>
            <a:r>
              <a:rPr lang="en-US" dirty="0"/>
              <a:t>V</a:t>
            </a:r>
            <a:r>
              <a:rPr lang="he-IL" dirty="0"/>
              <a:t> יכול להיות כל מספר וכן שיקויים התנאי </a:t>
            </a:r>
            <a:r>
              <a:rPr lang="en-US" dirty="0"/>
              <a:t>R{(E,V)}</a:t>
            </a:r>
            <a:r>
              <a:rPr lang="he-IL" dirty="0"/>
              <a:t> </a:t>
            </a:r>
            <a:r>
              <a:rPr lang="en-US" dirty="0"/>
              <a:t>V</a:t>
            </a:r>
            <a:r>
              <a:rPr lang="he-IL" dirty="0"/>
              <a:t> = כל המספרים, </a:t>
            </a:r>
            <a:r>
              <a:rPr lang="en-US" dirty="0"/>
              <a:t>E</a:t>
            </a:r>
            <a:r>
              <a:rPr lang="he-IL" dirty="0"/>
              <a:t> = הכל חוץ מ1 </a:t>
            </a:r>
            <a:endParaRPr lang="en-US" dirty="0"/>
          </a:p>
          <a:p>
            <a:r>
              <a:rPr lang="he-IL" dirty="0"/>
              <a:t>כי רק בשלישי אין  תנאי על </a:t>
            </a:r>
            <a:r>
              <a:rPr lang="en-US" dirty="0"/>
              <a:t>R </a:t>
            </a:r>
            <a:r>
              <a:rPr lang="he-IL" dirty="0"/>
              <a:t> ולכן הוא לא מושפע מזה שאין </a:t>
            </a:r>
            <a:r>
              <a:rPr lang="en-US" dirty="0"/>
              <a:t>B=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75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class.stanford.edu/c4x/Engineering/db/asset/extra_ra_q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20688"/>
            <a:ext cx="5414681" cy="252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1560" y="3180864"/>
                <a:ext cx="7056784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e-IL" sz="2400" dirty="0"/>
                  <a:t>על ביטוי </a:t>
                </a:r>
                <a:r>
                  <a:rPr lang="en-US" sz="2400" dirty="0"/>
                  <a:t>a </a:t>
                </a:r>
                <a:r>
                  <a:rPr lang="he-IL" sz="2400" dirty="0"/>
                  <a:t> אפשר להחיל  את הזהויות הבאות:</a:t>
                </a:r>
                <a:endParaRPr lang="en-US" sz="2400" dirty="0"/>
              </a:p>
              <a:p>
                <a:r>
                  <a:rPr lang="el-GR" sz="2400" dirty="0">
                    <a:solidFill>
                      <a:srgbClr val="00B050"/>
                    </a:solidFill>
                  </a:rPr>
                  <a:t>σ</a:t>
                </a:r>
                <a:r>
                  <a:rPr lang="en-US" sz="2400" baseline="-25000" dirty="0">
                    <a:solidFill>
                      <a:srgbClr val="00B050"/>
                    </a:solidFill>
                  </a:rPr>
                  <a:t>C</a:t>
                </a:r>
                <a:r>
                  <a:rPr lang="en-US" sz="2400" dirty="0">
                    <a:solidFill>
                      <a:srgbClr val="00B050"/>
                    </a:solidFill>
                  </a:rPr>
                  <a:t>(R ⊳⊲ S) ≡ </a:t>
                </a:r>
                <a:r>
                  <a:rPr lang="el-GR" sz="2400" dirty="0">
                    <a:solidFill>
                      <a:srgbClr val="00B050"/>
                    </a:solidFill>
                  </a:rPr>
                  <a:t>σ</a:t>
                </a:r>
                <a:r>
                  <a:rPr lang="en-US" sz="2400" baseline="-25000" dirty="0">
                    <a:solidFill>
                      <a:srgbClr val="00B050"/>
                    </a:solidFill>
                  </a:rPr>
                  <a:t>C</a:t>
                </a:r>
                <a:r>
                  <a:rPr lang="en-US" sz="2400" dirty="0">
                    <a:solidFill>
                      <a:srgbClr val="00B050"/>
                    </a:solidFill>
                  </a:rPr>
                  <a:t>(R) ⊳⊲ S</a:t>
                </a:r>
                <a:r>
                  <a:rPr lang="he-IL" sz="2400" dirty="0">
                    <a:solidFill>
                      <a:srgbClr val="00B050"/>
                    </a:solidFill>
                  </a:rPr>
                  <a:t>, </a:t>
                </a:r>
                <a:r>
                  <a:rPr lang="en-US" sz="2400" dirty="0">
                    <a:solidFill>
                      <a:srgbClr val="00B050"/>
                    </a:solidFill>
                  </a:rPr>
                  <a:t>R ⊳⊲ S ≡ S ⊳⊲ R</a:t>
                </a:r>
                <a:r>
                  <a:rPr lang="en-US" sz="2400" dirty="0"/>
                  <a:t> </a:t>
                </a:r>
              </a:p>
              <a:p>
                <a:r>
                  <a:rPr lang="he-IL" sz="2400" dirty="0"/>
                  <a:t>יוצא: </a:t>
                </a:r>
                <a:endParaRPr lang="en-US" sz="2400" dirty="0"/>
              </a:p>
              <a:p>
                <a:pPr algn="l" rtl="0"/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1" baseline="-250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baseline="-250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baseline="-250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2060"/>
                        </a:solidFill>
                      </a:rPr>
                      <m:t> ⊳⊲</m:t>
                    </m:r>
                    <m:r>
                      <a:rPr lang="en-US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b="0" i="1" baseline="-2500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baseline="-2500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baseline="-2500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rgbClr val="00206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2060"/>
                        </a:solidFill>
                      </a:rPr>
                      <m:t>S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i="1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400" i="1" baseline="-250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400" i="1" baseline="-250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 baseline="-250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 baseline="-250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2060"/>
                            </a:solidFill>
                          </a:rPr>
                          <m:t> ⊳⊲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solidFill>
                              <a:srgbClr val="002060"/>
                            </a:solidFill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m:rPr>
                        <m:nor/>
                      </m:rPr>
                      <a:rPr lang="en-US" sz="2400" dirty="0">
                        <a:solidFill>
                          <a:srgbClr val="002060"/>
                        </a:solidFill>
                      </a:rPr>
                      <m:t> )</m:t>
                    </m:r>
                    <m:r>
                      <a:rPr lang="en-US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he-IL" sz="2400" b="0" i="0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algn="l" rtl="0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i="1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i="1" baseline="-250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baseline="-250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baseline="-250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2060"/>
                        </a:solidFill>
                      </a:rPr>
                      <m:t> ⊳⊲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rgbClr val="002060"/>
                        </a:solidFill>
                      </a:rPr>
                      <m:t> </m:t>
                    </m:r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)  =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i="1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i="1" baseline="-250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baseline="-250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baseline="-250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2060"/>
                        </a:solidFill>
                      </a:rPr>
                      <m:t> ⊳⊲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) =</a:t>
                </a:r>
              </a:p>
              <a:p>
                <a:pPr algn="l" rtl="0"/>
                <a:r>
                  <a:rPr lang="en-US" sz="2400" dirty="0">
                    <a:solidFill>
                      <a:srgbClr val="002060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i="1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i="1" baseline="-250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baseline="-250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baseline="-250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2060"/>
                        </a:solidFill>
                      </a:rPr>
                      <m:t> ⊳⊲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rgbClr val="00206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2060"/>
                        </a:solidFill>
                      </a:rPr>
                      <m:t>S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</a:p>
              <a:p>
                <a:pPr algn="l" rtl="0"/>
                <a:endParaRPr lang="en-US" sz="2400" dirty="0">
                  <a:solidFill>
                    <a:srgbClr val="002060"/>
                  </a:solidFill>
                </a:endParaRPr>
              </a:p>
              <a:p>
                <a:pPr algn="r"/>
                <a:r>
                  <a:rPr lang="he-IL" sz="2400" dirty="0">
                    <a:solidFill>
                      <a:srgbClr val="002060"/>
                    </a:solidFill>
                  </a:rPr>
                  <a:t>ורואים שגם בביטוי הראשון יש תנאי על </a:t>
                </a:r>
                <a:r>
                  <a:rPr lang="en-US" sz="2400" dirty="0">
                    <a:solidFill>
                      <a:srgbClr val="002060"/>
                    </a:solidFill>
                  </a:rPr>
                  <a:t>R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180864"/>
                <a:ext cx="7056784" cy="3046988"/>
              </a:xfrm>
              <a:prstGeom prst="rect">
                <a:avLst/>
              </a:prstGeom>
              <a:blipFill>
                <a:blip r:embed="rId3"/>
                <a:stretch>
                  <a:fillRect t="-1800" r="-1468" b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824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-17512" y="260648"/>
            <a:ext cx="9144000" cy="1143000"/>
          </a:xfrm>
        </p:spPr>
        <p:txBody>
          <a:bodyPr/>
          <a:lstStyle/>
          <a:p>
            <a:pPr rtl="1"/>
            <a:r>
              <a:rPr lang="he-IL" altLang="en-US" b="1" dirty="0">
                <a:solidFill>
                  <a:schemeClr val="tx2"/>
                </a:solidFill>
                <a:latin typeface="Arial" panose="020B0604020202020204" pitchFamily="34" charset="0"/>
                <a:cs typeface="+mn-cs"/>
              </a:rPr>
              <a:t>צרוף טבעי (</a:t>
            </a:r>
            <a:r>
              <a:rPr lang="en-US" altLang="en-US" b="1" dirty="0">
                <a:solidFill>
                  <a:schemeClr val="tx2"/>
                </a:solidFill>
                <a:latin typeface="Arial" panose="020B0604020202020204" pitchFamily="34" charset="0"/>
                <a:cs typeface="+mn-cs"/>
              </a:rPr>
              <a:t>natural join</a:t>
            </a:r>
            <a:r>
              <a:rPr lang="he-IL" altLang="en-US" b="1" dirty="0">
                <a:solidFill>
                  <a:schemeClr val="tx2"/>
                </a:solidFill>
                <a:latin typeface="Arial" panose="020B0604020202020204" pitchFamily="34" charset="0"/>
                <a:cs typeface="+mn-cs"/>
              </a:rPr>
              <a:t>)</a:t>
            </a:r>
            <a:endParaRPr lang="en-US" altLang="en-US" b="1" dirty="0">
              <a:solidFill>
                <a:schemeClr val="tx2"/>
              </a:solidFill>
              <a:latin typeface="Arial" panose="020B0604020202020204" pitchFamily="34" charset="0"/>
              <a:cs typeface="+mn-cs"/>
            </a:endParaRPr>
          </a:p>
        </p:txBody>
      </p:sp>
      <p:sp>
        <p:nvSpPr>
          <p:cNvPr id="506883" name="Rectangle 3"/>
          <p:cNvSpPr>
            <a:spLocks noGrp="1" noChangeArrowheads="1"/>
          </p:cNvSpPr>
          <p:nvPr>
            <p:ph idx="1"/>
          </p:nvPr>
        </p:nvSpPr>
        <p:spPr>
          <a:xfrm>
            <a:off x="988640" y="1602144"/>
            <a:ext cx="7848600" cy="609600"/>
          </a:xfrm>
        </p:spPr>
        <p:txBody>
          <a:bodyPr>
            <a:normAutofit/>
          </a:bodyPr>
          <a:lstStyle/>
          <a:p>
            <a:pPr algn="r" rtl="1"/>
            <a:r>
              <a:rPr lang="he-IL" altLang="en-US" sz="2400" dirty="0">
                <a:solidFill>
                  <a:schemeClr val="tx2"/>
                </a:solidFill>
                <a:latin typeface="Arial" panose="020B0604020202020204" pitchFamily="34" charset="0"/>
              </a:rPr>
              <a:t>מוגדר ע"י מכפלה, בחירה והיטל:</a:t>
            </a:r>
            <a:endParaRPr lang="en-US" altLang="en-US" sz="2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306760" y="2634374"/>
            <a:ext cx="8535531" cy="4223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l" rtl="0" eaLnBrk="1" hangingPunct="1">
              <a:spcBef>
                <a:spcPct val="20000"/>
              </a:spcBef>
            </a:pPr>
            <a:r>
              <a:rPr lang="en-US" altLang="en-US" sz="2400" b="0" dirty="0">
                <a:solidFill>
                  <a:schemeClr val="tx2"/>
                </a:solidFill>
                <a:latin typeface="Arial" panose="020B0604020202020204" pitchFamily="34" charset="0"/>
              </a:rPr>
              <a:t>π</a:t>
            </a:r>
            <a:r>
              <a:rPr lang="he-IL" altLang="en-US" sz="2400" b="0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he-IL" altLang="en-US" sz="2400" b="0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ללא חזרות</a:t>
            </a:r>
            <a:r>
              <a:rPr lang="en-US" altLang="en-US" sz="2400" b="0" i="1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R</a:t>
            </a:r>
            <a:r>
              <a:rPr lang="en-US" altLang="en-US" sz="2400" b="0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,</a:t>
            </a:r>
            <a:r>
              <a:rPr lang="en-US" altLang="en-US" sz="2400" b="0" i="1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S</a:t>
            </a:r>
            <a:r>
              <a:rPr lang="en-US" altLang="en-US" sz="2400" b="0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he-IL" altLang="en-US" sz="2400" b="0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תכונות</a:t>
            </a:r>
            <a:r>
              <a:rPr lang="en-US" altLang="en-US" sz="2400" b="0" dirty="0">
                <a:solidFill>
                  <a:schemeClr val="tx2"/>
                </a:solidFill>
                <a:latin typeface="Arial" panose="020B0604020202020204" pitchFamily="34" charset="0"/>
              </a:rPr>
              <a:t> σ</a:t>
            </a:r>
            <a:r>
              <a:rPr lang="he-IL" altLang="en-US" sz="2400" b="0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ערכים זהים בתכונות משותפות</a:t>
            </a:r>
            <a:r>
              <a:rPr lang="en-US" altLang="en-US" sz="2400" b="0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       </a:t>
            </a:r>
            <a:r>
              <a:rPr lang="en-US" altLang="en-US" sz="2400" b="0" dirty="0">
                <a:solidFill>
                  <a:schemeClr val="tx2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400" b="0" i="1" dirty="0">
                <a:solidFill>
                  <a:schemeClr val="tx2"/>
                </a:solidFill>
                <a:latin typeface="Arial" panose="020B0604020202020204" pitchFamily="34" charset="0"/>
              </a:rPr>
              <a:t>R</a:t>
            </a:r>
            <a:r>
              <a:rPr lang="en-US" altLang="en-US" sz="2400" b="0" dirty="0">
                <a:solidFill>
                  <a:schemeClr val="tx2"/>
                </a:solidFill>
                <a:latin typeface="Arial" panose="020B0604020202020204" pitchFamily="34" charset="0"/>
              </a:rPr>
              <a:t> × </a:t>
            </a:r>
            <a:r>
              <a:rPr lang="en-US" altLang="en-US" sz="2400" b="0" i="1" dirty="0">
                <a:solidFill>
                  <a:schemeClr val="tx2"/>
                </a:solidFill>
                <a:latin typeface="Arial" panose="020B0604020202020204" pitchFamily="34" charset="0"/>
              </a:rPr>
              <a:t>S</a:t>
            </a:r>
            <a:r>
              <a:rPr lang="en-US" altLang="en-US" sz="2400" b="0" dirty="0">
                <a:solidFill>
                  <a:schemeClr val="tx2"/>
                </a:solidFill>
                <a:latin typeface="Arial" panose="020B0604020202020204" pitchFamily="34" charset="0"/>
              </a:rPr>
              <a:t>)</a:t>
            </a:r>
          </a:p>
          <a:p>
            <a:pPr algn="l" rtl="0" eaLnBrk="1" hangingPunct="1">
              <a:spcBef>
                <a:spcPct val="20000"/>
              </a:spcBef>
            </a:pPr>
            <a:endParaRPr lang="he-IL" altLang="en-US" sz="2400" b="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r" rtl="1" eaLnBrk="1" hangingPunct="1">
              <a:spcBef>
                <a:spcPct val="20000"/>
              </a:spcBef>
              <a:buFontTx/>
              <a:buChar char="•"/>
            </a:pPr>
            <a:r>
              <a:rPr lang="he-IL" altLang="en-US" sz="2400" b="0" dirty="0">
                <a:solidFill>
                  <a:schemeClr val="tx2"/>
                </a:solidFill>
                <a:latin typeface="Arial" panose="020B0604020202020204" pitchFamily="34" charset="0"/>
              </a:rPr>
              <a:t>אפשר להפעיל בין כל שתי רלציות </a:t>
            </a:r>
            <a:r>
              <a:rPr lang="en-US" altLang="en-US" sz="2400" b="0" i="1" dirty="0">
                <a:solidFill>
                  <a:schemeClr val="tx2"/>
                </a:solidFill>
                <a:latin typeface="Arial" panose="020B0604020202020204" pitchFamily="34" charset="0"/>
              </a:rPr>
              <a:t>R</a:t>
            </a:r>
            <a:r>
              <a:rPr lang="en-US" altLang="en-US" sz="2400" b="0" dirty="0">
                <a:solidFill>
                  <a:schemeClr val="tx2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2400" b="0" i="1" dirty="0">
                <a:solidFill>
                  <a:schemeClr val="tx2"/>
                </a:solidFill>
                <a:latin typeface="Arial" panose="020B0604020202020204" pitchFamily="34" charset="0"/>
              </a:rPr>
              <a:t>S</a:t>
            </a:r>
          </a:p>
          <a:p>
            <a:pPr algn="r" rtl="1" eaLnBrk="1" hangingPunct="1">
              <a:spcBef>
                <a:spcPct val="20000"/>
              </a:spcBef>
              <a:buFontTx/>
              <a:buChar char="•"/>
            </a:pPr>
            <a:endParaRPr lang="he-IL" altLang="en-US" sz="2400" b="0" i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r" rtl="1" eaLnBrk="1" hangingPunct="1">
              <a:spcBef>
                <a:spcPct val="20000"/>
              </a:spcBef>
              <a:buFontTx/>
              <a:buChar char="•"/>
            </a:pPr>
            <a:r>
              <a:rPr lang="he-IL" altLang="en-US" sz="2400" b="0" dirty="0">
                <a:solidFill>
                  <a:schemeClr val="tx2"/>
                </a:solidFill>
                <a:latin typeface="Arial" panose="020B0604020202020204" pitchFamily="34" charset="0"/>
              </a:rPr>
              <a:t>בסכמה של התוצאה מופיעות כל התכונות של הסכמות של </a:t>
            </a:r>
            <a:r>
              <a:rPr lang="en-US" altLang="en-US" sz="2400" b="0" i="1" dirty="0">
                <a:solidFill>
                  <a:schemeClr val="tx2"/>
                </a:solidFill>
                <a:latin typeface="Arial" panose="020B0604020202020204" pitchFamily="34" charset="0"/>
              </a:rPr>
              <a:t>R</a:t>
            </a:r>
            <a:r>
              <a:rPr lang="he-IL" altLang="en-US" sz="2400" b="0" dirty="0">
                <a:solidFill>
                  <a:schemeClr val="tx2"/>
                </a:solidFill>
                <a:latin typeface="Arial" panose="020B0604020202020204" pitchFamily="34" charset="0"/>
              </a:rPr>
              <a:t> ו-</a:t>
            </a:r>
            <a:r>
              <a:rPr lang="en-US" altLang="en-US" sz="2400" b="0" i="1" dirty="0">
                <a:solidFill>
                  <a:schemeClr val="tx2"/>
                </a:solidFill>
                <a:latin typeface="Arial" panose="020B0604020202020204" pitchFamily="34" charset="0"/>
              </a:rPr>
              <a:t>S</a:t>
            </a:r>
            <a:r>
              <a:rPr lang="he-IL" altLang="en-US" sz="2400" b="0" dirty="0">
                <a:solidFill>
                  <a:schemeClr val="tx2"/>
                </a:solidFill>
                <a:latin typeface="Arial" panose="020B0604020202020204" pitchFamily="34" charset="0"/>
              </a:rPr>
              <a:t>, אבל </a:t>
            </a:r>
            <a:r>
              <a:rPr lang="he-IL" altLang="en-US" sz="2400" dirty="0">
                <a:solidFill>
                  <a:schemeClr val="tx2"/>
                </a:solidFill>
                <a:latin typeface="Arial" panose="020B0604020202020204" pitchFamily="34" charset="0"/>
              </a:rPr>
              <a:t>פעם אחת בלבד</a:t>
            </a:r>
            <a:endParaRPr lang="en-US" altLang="en-US" sz="24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indent="0" algn="r" rtl="1" eaLnBrk="1" hangingPunct="1">
              <a:spcBef>
                <a:spcPct val="20000"/>
              </a:spcBef>
            </a:pPr>
            <a:endParaRPr lang="he-IL" altLang="en-US" sz="2400" b="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r" rtl="1" eaLnBrk="1" hangingPunct="1">
              <a:spcBef>
                <a:spcPct val="20000"/>
              </a:spcBef>
              <a:buFontTx/>
              <a:buChar char="•"/>
            </a:pPr>
            <a:r>
              <a:rPr lang="he-IL" altLang="en-US" sz="2400" b="0" dirty="0">
                <a:solidFill>
                  <a:schemeClr val="tx2"/>
                </a:solidFill>
                <a:latin typeface="Arial" panose="020B0604020202020204" pitchFamily="34" charset="0"/>
              </a:rPr>
              <a:t>תוכן התוצאה: ה-</a:t>
            </a:r>
            <a:r>
              <a:rPr lang="en-US" altLang="en-US" sz="2400" b="0" dirty="0">
                <a:solidFill>
                  <a:schemeClr val="tx2"/>
                </a:solidFill>
                <a:latin typeface="Arial" panose="020B0604020202020204" pitchFamily="34" charset="0"/>
              </a:rPr>
              <a:t>n</a:t>
            </a:r>
            <a:r>
              <a:rPr lang="he-IL" altLang="en-US" sz="2400" b="0" dirty="0">
                <a:solidFill>
                  <a:schemeClr val="tx2"/>
                </a:solidFill>
                <a:latin typeface="Arial" panose="020B0604020202020204" pitchFamily="34" charset="0"/>
              </a:rPr>
              <a:t>-יות שמסכימות עם רשומה כלשהי מ-</a:t>
            </a:r>
            <a:r>
              <a:rPr lang="en-US" altLang="en-US" sz="2400" b="0" i="1" dirty="0">
                <a:solidFill>
                  <a:schemeClr val="tx2"/>
                </a:solidFill>
                <a:latin typeface="Arial" panose="020B0604020202020204" pitchFamily="34" charset="0"/>
              </a:rPr>
              <a:t>R</a:t>
            </a:r>
            <a:r>
              <a:rPr lang="he-IL" altLang="en-US" sz="2400" b="0" dirty="0">
                <a:solidFill>
                  <a:schemeClr val="tx2"/>
                </a:solidFill>
                <a:latin typeface="Arial" panose="020B0604020202020204" pitchFamily="34" charset="0"/>
              </a:rPr>
              <a:t> (באותן תכונות שישנן ב-</a:t>
            </a:r>
            <a:r>
              <a:rPr lang="en-US" altLang="en-US" sz="2400" b="0" i="1" dirty="0">
                <a:solidFill>
                  <a:schemeClr val="tx2"/>
                </a:solidFill>
                <a:latin typeface="Arial" panose="020B0604020202020204" pitchFamily="34" charset="0"/>
              </a:rPr>
              <a:t>R</a:t>
            </a:r>
            <a:r>
              <a:rPr lang="he-IL" altLang="en-US" sz="2400" b="0" dirty="0">
                <a:solidFill>
                  <a:schemeClr val="tx2"/>
                </a:solidFill>
                <a:latin typeface="Arial" panose="020B0604020202020204" pitchFamily="34" charset="0"/>
              </a:rPr>
              <a:t>) ועם רשומה כלשהי מ-</a:t>
            </a:r>
            <a:r>
              <a:rPr lang="en-US" altLang="en-US" sz="2400" b="0" i="1" dirty="0">
                <a:solidFill>
                  <a:schemeClr val="tx2"/>
                </a:solidFill>
                <a:latin typeface="Arial" panose="020B0604020202020204" pitchFamily="34" charset="0"/>
              </a:rPr>
              <a:t>S</a:t>
            </a:r>
            <a:r>
              <a:rPr lang="he-IL" altLang="en-US" sz="2400" b="0" i="1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he-IL" altLang="en-US" sz="2400" b="0" dirty="0">
                <a:solidFill>
                  <a:schemeClr val="tx2"/>
                </a:solidFill>
                <a:latin typeface="Arial" panose="020B0604020202020204" pitchFamily="34" charset="0"/>
              </a:rPr>
              <a:t>(כנ"ל)</a:t>
            </a:r>
            <a:endParaRPr lang="he-IL" altLang="en-US" sz="24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r" rtl="1" eaLnBrk="1" hangingPunct="1">
              <a:spcBef>
                <a:spcPct val="20000"/>
              </a:spcBef>
              <a:buFontTx/>
              <a:buChar char="•"/>
            </a:pPr>
            <a:endParaRPr lang="en-US" altLang="en-US" sz="2400" b="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835696" y="1602144"/>
            <a:ext cx="2087563" cy="533400"/>
            <a:chOff x="5555" y="1276"/>
            <a:chExt cx="1315" cy="336"/>
          </a:xfrm>
        </p:grpSpPr>
        <p:sp>
          <p:nvSpPr>
            <p:cNvPr id="24583" name="AutoShape 6"/>
            <p:cNvSpPr>
              <a:spLocks noChangeArrowheads="1"/>
            </p:cNvSpPr>
            <p:nvPr/>
          </p:nvSpPr>
          <p:spPr bwMode="auto">
            <a:xfrm rot="5400000">
              <a:off x="5896" y="1373"/>
              <a:ext cx="144" cy="192"/>
            </a:xfrm>
            <a:prstGeom prst="flowChartCollat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he-IL" altLang="en-US">
                <a:solidFill>
                  <a:schemeClr val="tx2"/>
                </a:solidFill>
              </a:endParaRPr>
            </a:p>
          </p:txBody>
        </p:sp>
        <p:sp>
          <p:nvSpPr>
            <p:cNvPr id="24584" name="Rectangle 7"/>
            <p:cNvSpPr>
              <a:spLocks noChangeArrowheads="1"/>
            </p:cNvSpPr>
            <p:nvPr/>
          </p:nvSpPr>
          <p:spPr bwMode="auto">
            <a:xfrm>
              <a:off x="5555" y="1276"/>
              <a:ext cx="1315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r>
                <a:rPr lang="en-US" altLang="en-US" sz="3200" b="0" i="1" dirty="0">
                  <a:solidFill>
                    <a:schemeClr val="tx2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en-US" sz="3200" b="0" dirty="0">
                  <a:solidFill>
                    <a:schemeClr val="tx2"/>
                  </a:solidFill>
                  <a:latin typeface="Arial" panose="020B0604020202020204" pitchFamily="34" charset="0"/>
                </a:rPr>
                <a:t>     </a:t>
              </a:r>
              <a:r>
                <a:rPr lang="en-US" altLang="en-US" sz="3200" b="0" i="1" dirty="0">
                  <a:solidFill>
                    <a:schemeClr val="tx2"/>
                  </a:solidFill>
                  <a:latin typeface="Arial" panose="020B0604020202020204" pitchFamily="34" charset="0"/>
                </a:rPr>
                <a:t>S</a:t>
              </a:r>
              <a:r>
                <a:rPr lang="en-US" altLang="en-US" sz="3200" b="0" dirty="0">
                  <a:solidFill>
                    <a:schemeClr val="tx2"/>
                  </a:solidFill>
                  <a:latin typeface="Arial" panose="020B0604020202020204" pitchFamily="34" charset="0"/>
                </a:rPr>
                <a:t> 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828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06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06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068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068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2" grpId="0" autoUpdateAnimBg="0"/>
      <p:bldP spid="506883" grpId="0" build="p" autoUpdateAnimBg="0" advAuto="0"/>
      <p:bldP spid="506884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622"/>
            <a:ext cx="9144000" cy="1143000"/>
          </a:xfrm>
          <a:noFill/>
        </p:spPr>
        <p:txBody>
          <a:bodyPr/>
          <a:lstStyle/>
          <a:p>
            <a:pPr rtl="1"/>
            <a:r>
              <a:rPr lang="en-US" alt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natural join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875761" y="1870528"/>
            <a:ext cx="3694604" cy="1056290"/>
            <a:chOff x="2592" y="2304"/>
            <a:chExt cx="2228" cy="812"/>
          </a:xfrm>
        </p:grpSpPr>
        <p:sp>
          <p:nvSpPr>
            <p:cNvPr id="25693" name="Rectangle 23"/>
            <p:cNvSpPr>
              <a:spLocks noChangeArrowheads="1"/>
            </p:cNvSpPr>
            <p:nvPr/>
          </p:nvSpPr>
          <p:spPr bwMode="auto">
            <a:xfrm>
              <a:off x="3924" y="2832"/>
              <a:ext cx="780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0">
                  <a:latin typeface="Arial" panose="020B0604020202020204" pitchFamily="34" charset="0"/>
                  <a:cs typeface="Arial" panose="020B0604020202020204" pitchFamily="34" charset="0"/>
                </a:rPr>
                <a:t>Haifa</a:t>
              </a:r>
            </a:p>
          </p:txBody>
        </p:sp>
        <p:sp>
          <p:nvSpPr>
            <p:cNvPr id="25694" name="Rectangle 24"/>
            <p:cNvSpPr>
              <a:spLocks noChangeArrowheads="1"/>
            </p:cNvSpPr>
            <p:nvPr/>
          </p:nvSpPr>
          <p:spPr bwMode="auto">
            <a:xfrm>
              <a:off x="3296" y="2832"/>
              <a:ext cx="75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0">
                  <a:latin typeface="Arial" panose="020B0604020202020204" pitchFamily="34" charset="0"/>
                  <a:cs typeface="Arial" panose="020B0604020202020204" pitchFamily="34" charset="0"/>
                </a:rPr>
                <a:t>17 Herzl</a:t>
              </a:r>
            </a:p>
          </p:txBody>
        </p:sp>
        <p:sp>
          <p:nvSpPr>
            <p:cNvPr id="25695" name="Rectangle 25"/>
            <p:cNvSpPr>
              <a:spLocks noChangeArrowheads="1"/>
            </p:cNvSpPr>
            <p:nvPr/>
          </p:nvSpPr>
          <p:spPr bwMode="auto">
            <a:xfrm>
              <a:off x="2592" y="2832"/>
              <a:ext cx="83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0">
                  <a:latin typeface="Arial" panose="020B0604020202020204" pitchFamily="34" charset="0"/>
                  <a:cs typeface="Arial" panose="020B0604020202020204" pitchFamily="34" charset="0"/>
                </a:rPr>
                <a:t>37684198</a:t>
              </a:r>
            </a:p>
          </p:txBody>
        </p:sp>
        <p:sp>
          <p:nvSpPr>
            <p:cNvPr id="25696" name="Rectangle 26"/>
            <p:cNvSpPr>
              <a:spLocks noChangeArrowheads="1"/>
            </p:cNvSpPr>
            <p:nvPr/>
          </p:nvSpPr>
          <p:spPr bwMode="auto">
            <a:xfrm>
              <a:off x="3924" y="2640"/>
              <a:ext cx="780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0">
                  <a:latin typeface="Arial" panose="020B0604020202020204" pitchFamily="34" charset="0"/>
                  <a:cs typeface="Arial" panose="020B0604020202020204" pitchFamily="34" charset="0"/>
                </a:rPr>
                <a:t>Chicago</a:t>
              </a:r>
            </a:p>
          </p:txBody>
        </p:sp>
        <p:sp>
          <p:nvSpPr>
            <p:cNvPr id="25697" name="Rectangle 27"/>
            <p:cNvSpPr>
              <a:spLocks noChangeArrowheads="1"/>
            </p:cNvSpPr>
            <p:nvPr/>
          </p:nvSpPr>
          <p:spPr bwMode="auto">
            <a:xfrm>
              <a:off x="3296" y="2640"/>
              <a:ext cx="75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0">
                  <a:latin typeface="Arial" panose="020B0604020202020204" pitchFamily="34" charset="0"/>
                  <a:cs typeface="Arial" panose="020B0604020202020204" pitchFamily="34" charset="0"/>
                </a:rPr>
                <a:t>35 Elm</a:t>
              </a:r>
            </a:p>
          </p:txBody>
        </p:sp>
        <p:sp>
          <p:nvSpPr>
            <p:cNvPr id="25698" name="Rectangle 28"/>
            <p:cNvSpPr>
              <a:spLocks noChangeArrowheads="1"/>
            </p:cNvSpPr>
            <p:nvPr/>
          </p:nvSpPr>
          <p:spPr bwMode="auto">
            <a:xfrm>
              <a:off x="2592" y="2640"/>
              <a:ext cx="83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0">
                  <a:latin typeface="Arial" panose="020B0604020202020204" pitchFamily="34" charset="0"/>
                  <a:cs typeface="Arial" panose="020B0604020202020204" pitchFamily="34" charset="0"/>
                </a:rPr>
                <a:t>35712589</a:t>
              </a:r>
            </a:p>
          </p:txBody>
        </p:sp>
        <p:sp>
          <p:nvSpPr>
            <p:cNvPr id="25699" name="Rectangle 29"/>
            <p:cNvSpPr>
              <a:spLocks noChangeArrowheads="1"/>
            </p:cNvSpPr>
            <p:nvPr/>
          </p:nvSpPr>
          <p:spPr bwMode="auto">
            <a:xfrm>
              <a:off x="3924" y="2448"/>
              <a:ext cx="780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city</a:t>
              </a:r>
            </a:p>
          </p:txBody>
        </p:sp>
        <p:sp>
          <p:nvSpPr>
            <p:cNvPr id="25700" name="Rectangle 30"/>
            <p:cNvSpPr>
              <a:spLocks noChangeArrowheads="1"/>
            </p:cNvSpPr>
            <p:nvPr/>
          </p:nvSpPr>
          <p:spPr bwMode="auto">
            <a:xfrm>
              <a:off x="3296" y="2448"/>
              <a:ext cx="75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street</a:t>
              </a:r>
            </a:p>
          </p:txBody>
        </p:sp>
        <p:sp>
          <p:nvSpPr>
            <p:cNvPr id="25701" name="Rectangle 31"/>
            <p:cNvSpPr>
              <a:spLocks noChangeArrowheads="1"/>
            </p:cNvSpPr>
            <p:nvPr/>
          </p:nvSpPr>
          <p:spPr bwMode="auto">
            <a:xfrm>
              <a:off x="2592" y="2448"/>
              <a:ext cx="83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idNo</a:t>
              </a:r>
            </a:p>
          </p:txBody>
        </p:sp>
        <p:sp>
          <p:nvSpPr>
            <p:cNvPr id="25702" name="Rectangle 32"/>
            <p:cNvSpPr>
              <a:spLocks noChangeArrowheads="1"/>
            </p:cNvSpPr>
            <p:nvPr/>
          </p:nvSpPr>
          <p:spPr bwMode="auto">
            <a:xfrm>
              <a:off x="2612" y="2304"/>
              <a:ext cx="2208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2800" i="1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25703" name="Line 33"/>
            <p:cNvSpPr>
              <a:spLocks noChangeShapeType="1"/>
            </p:cNvSpPr>
            <p:nvPr/>
          </p:nvSpPr>
          <p:spPr bwMode="auto">
            <a:xfrm flipV="1">
              <a:off x="2612" y="2496"/>
              <a:ext cx="2092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 sz="1600" dirty="0"/>
            </a:p>
          </p:txBody>
        </p:sp>
        <p:sp>
          <p:nvSpPr>
            <p:cNvPr id="25704" name="Line 34"/>
            <p:cNvSpPr>
              <a:spLocks noChangeShapeType="1"/>
            </p:cNvSpPr>
            <p:nvPr/>
          </p:nvSpPr>
          <p:spPr bwMode="auto">
            <a:xfrm>
              <a:off x="2592" y="2880"/>
              <a:ext cx="214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  <p:sp>
          <p:nvSpPr>
            <p:cNvPr id="25705" name="Line 35"/>
            <p:cNvSpPr>
              <a:spLocks noChangeShapeType="1"/>
            </p:cNvSpPr>
            <p:nvPr/>
          </p:nvSpPr>
          <p:spPr bwMode="auto">
            <a:xfrm flipV="1">
              <a:off x="2612" y="3072"/>
              <a:ext cx="2092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706" name="Line 36"/>
            <p:cNvSpPr>
              <a:spLocks noChangeShapeType="1"/>
            </p:cNvSpPr>
            <p:nvPr/>
          </p:nvSpPr>
          <p:spPr bwMode="auto">
            <a:xfrm>
              <a:off x="2592" y="2496"/>
              <a:ext cx="0" cy="576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707" name="Line 37"/>
            <p:cNvSpPr>
              <a:spLocks noChangeShapeType="1"/>
            </p:cNvSpPr>
            <p:nvPr/>
          </p:nvSpPr>
          <p:spPr bwMode="auto">
            <a:xfrm>
              <a:off x="4704" y="2496"/>
              <a:ext cx="0" cy="576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708" name="Line 38"/>
            <p:cNvSpPr>
              <a:spLocks noChangeShapeType="1"/>
            </p:cNvSpPr>
            <p:nvPr/>
          </p:nvSpPr>
          <p:spPr bwMode="auto">
            <a:xfrm flipH="1">
              <a:off x="3420" y="2509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709" name="Line 39"/>
            <p:cNvSpPr>
              <a:spLocks noChangeShapeType="1"/>
            </p:cNvSpPr>
            <p:nvPr/>
          </p:nvSpPr>
          <p:spPr bwMode="auto">
            <a:xfrm flipH="1">
              <a:off x="4052" y="2475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710" name="Line 40"/>
            <p:cNvSpPr>
              <a:spLocks noChangeShapeType="1"/>
            </p:cNvSpPr>
            <p:nvPr/>
          </p:nvSpPr>
          <p:spPr bwMode="auto">
            <a:xfrm>
              <a:off x="2592" y="2688"/>
              <a:ext cx="2141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644815" y="4303047"/>
            <a:ext cx="7925508" cy="1718231"/>
            <a:chOff x="428" y="1488"/>
            <a:chExt cx="4023" cy="816"/>
          </a:xfrm>
        </p:grpSpPr>
        <p:sp>
          <p:nvSpPr>
            <p:cNvPr id="25666" name="Rectangle 42"/>
            <p:cNvSpPr>
              <a:spLocks noChangeArrowheads="1"/>
            </p:cNvSpPr>
            <p:nvPr/>
          </p:nvSpPr>
          <p:spPr bwMode="auto">
            <a:xfrm>
              <a:off x="2148" y="1828"/>
              <a:ext cx="780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0">
                  <a:latin typeface="Arial" panose="020B0604020202020204" pitchFamily="34" charset="0"/>
                  <a:cs typeface="Arial" panose="020B0604020202020204" pitchFamily="34" charset="0"/>
                </a:rPr>
                <a:t>Jane</a:t>
              </a:r>
            </a:p>
          </p:txBody>
        </p:sp>
        <p:sp>
          <p:nvSpPr>
            <p:cNvPr id="25667" name="Rectangle 43"/>
            <p:cNvSpPr>
              <a:spLocks noChangeArrowheads="1"/>
            </p:cNvSpPr>
            <p:nvPr/>
          </p:nvSpPr>
          <p:spPr bwMode="auto">
            <a:xfrm>
              <a:off x="1404" y="1828"/>
              <a:ext cx="75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0">
                  <a:latin typeface="Arial" panose="020B0604020202020204" pitchFamily="34" charset="0"/>
                  <a:cs typeface="Arial" panose="020B0604020202020204" pitchFamily="34" charset="0"/>
                </a:rPr>
                <a:t>Smith</a:t>
              </a:r>
            </a:p>
          </p:txBody>
        </p:sp>
        <p:sp>
          <p:nvSpPr>
            <p:cNvPr id="25668" name="Rectangle 44"/>
            <p:cNvSpPr>
              <a:spLocks noChangeArrowheads="1"/>
            </p:cNvSpPr>
            <p:nvPr/>
          </p:nvSpPr>
          <p:spPr bwMode="auto">
            <a:xfrm>
              <a:off x="608" y="1828"/>
              <a:ext cx="83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35712589</a:t>
              </a:r>
            </a:p>
          </p:txBody>
        </p:sp>
        <p:sp>
          <p:nvSpPr>
            <p:cNvPr id="25669" name="Rectangle 45"/>
            <p:cNvSpPr>
              <a:spLocks noChangeArrowheads="1"/>
            </p:cNvSpPr>
            <p:nvPr/>
          </p:nvSpPr>
          <p:spPr bwMode="auto">
            <a:xfrm>
              <a:off x="2086" y="1636"/>
              <a:ext cx="780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dirty="0" err="1">
                  <a:latin typeface="Arial" panose="020B0604020202020204" pitchFamily="34" charset="0"/>
                  <a:cs typeface="Arial" panose="020B0604020202020204" pitchFamily="34" charset="0"/>
                </a:rPr>
                <a:t>firstName</a:t>
              </a:r>
              <a:endParaRPr lang="en-US" alt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70" name="Rectangle 46"/>
            <p:cNvSpPr>
              <a:spLocks noChangeArrowheads="1"/>
            </p:cNvSpPr>
            <p:nvPr/>
          </p:nvSpPr>
          <p:spPr bwMode="auto">
            <a:xfrm>
              <a:off x="1404" y="1636"/>
              <a:ext cx="75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dirty="0" err="1">
                  <a:latin typeface="Arial" panose="020B0604020202020204" pitchFamily="34" charset="0"/>
                  <a:cs typeface="Arial" panose="020B0604020202020204" pitchFamily="34" charset="0"/>
                </a:rPr>
                <a:t>lastName</a:t>
              </a:r>
              <a:endParaRPr lang="en-US" alt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71" name="Rectangle 47"/>
            <p:cNvSpPr>
              <a:spLocks noChangeArrowheads="1"/>
            </p:cNvSpPr>
            <p:nvPr/>
          </p:nvSpPr>
          <p:spPr bwMode="auto">
            <a:xfrm>
              <a:off x="428" y="1629"/>
              <a:ext cx="83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dirty="0" err="1">
                  <a:latin typeface="Arial" panose="020B0604020202020204" pitchFamily="34" charset="0"/>
                  <a:cs typeface="Arial" panose="020B0604020202020204" pitchFamily="34" charset="0"/>
                </a:rPr>
                <a:t>idNo</a:t>
              </a:r>
              <a:endParaRPr lang="en-US" alt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72" name="Rectangle 48"/>
            <p:cNvSpPr>
              <a:spLocks noChangeArrowheads="1"/>
            </p:cNvSpPr>
            <p:nvPr/>
          </p:nvSpPr>
          <p:spPr bwMode="auto">
            <a:xfrm>
              <a:off x="720" y="1488"/>
              <a:ext cx="345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2800" i="1" dirty="0">
                  <a:latin typeface="Arial" panose="020B0604020202020204" pitchFamily="34" charset="0"/>
                  <a:cs typeface="Arial" panose="020B0604020202020204" pitchFamily="34" charset="0"/>
                </a:rPr>
                <a:t>  R</a:t>
              </a:r>
              <a:r>
                <a:rPr lang="en-US" alt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he-IL" alt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altLang="en-US" sz="2800" i="1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25673" name="Line 49"/>
            <p:cNvSpPr>
              <a:spLocks noChangeShapeType="1"/>
            </p:cNvSpPr>
            <p:nvPr/>
          </p:nvSpPr>
          <p:spPr bwMode="auto">
            <a:xfrm>
              <a:off x="720" y="1680"/>
              <a:ext cx="0" cy="576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674" name="Line 50"/>
            <p:cNvSpPr>
              <a:spLocks noChangeShapeType="1"/>
            </p:cNvSpPr>
            <p:nvPr/>
          </p:nvSpPr>
          <p:spPr bwMode="auto">
            <a:xfrm flipH="1">
              <a:off x="1440" y="1680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675" name="Line 51"/>
            <p:cNvSpPr>
              <a:spLocks noChangeShapeType="1"/>
            </p:cNvSpPr>
            <p:nvPr/>
          </p:nvSpPr>
          <p:spPr bwMode="auto">
            <a:xfrm flipH="1">
              <a:off x="2160" y="1680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676" name="Rectangle 52"/>
            <p:cNvSpPr>
              <a:spLocks noChangeArrowheads="1"/>
            </p:cNvSpPr>
            <p:nvPr/>
          </p:nvSpPr>
          <p:spPr bwMode="auto">
            <a:xfrm>
              <a:off x="3671" y="1833"/>
              <a:ext cx="780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l">
                <a:spcBef>
                  <a:spcPct val="20000"/>
                </a:spcBef>
              </a:pPr>
              <a:r>
                <a:rPr lang="en-US" altLang="en-US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Chicago</a:t>
              </a:r>
            </a:p>
          </p:txBody>
        </p:sp>
        <p:sp>
          <p:nvSpPr>
            <p:cNvPr id="25677" name="Rectangle 53"/>
            <p:cNvSpPr>
              <a:spLocks noChangeArrowheads="1"/>
            </p:cNvSpPr>
            <p:nvPr/>
          </p:nvSpPr>
          <p:spPr bwMode="auto">
            <a:xfrm>
              <a:off x="2928" y="1824"/>
              <a:ext cx="75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35 Elm</a:t>
              </a:r>
            </a:p>
          </p:txBody>
        </p:sp>
        <p:sp>
          <p:nvSpPr>
            <p:cNvPr id="25678" name="Rectangle 54"/>
            <p:cNvSpPr>
              <a:spLocks noChangeArrowheads="1"/>
            </p:cNvSpPr>
            <p:nvPr/>
          </p:nvSpPr>
          <p:spPr bwMode="auto">
            <a:xfrm>
              <a:off x="3667" y="1639"/>
              <a:ext cx="780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l">
                <a:spcBef>
                  <a:spcPct val="20000"/>
                </a:spcBef>
              </a:pPr>
              <a:r>
                <a:rPr lang="en-US" alt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city</a:t>
              </a:r>
            </a:p>
          </p:txBody>
        </p:sp>
        <p:sp>
          <p:nvSpPr>
            <p:cNvPr id="25679" name="Rectangle 55"/>
            <p:cNvSpPr>
              <a:spLocks noChangeArrowheads="1"/>
            </p:cNvSpPr>
            <p:nvPr/>
          </p:nvSpPr>
          <p:spPr bwMode="auto">
            <a:xfrm>
              <a:off x="2785" y="1631"/>
              <a:ext cx="75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street</a:t>
              </a:r>
            </a:p>
          </p:txBody>
        </p:sp>
        <p:sp>
          <p:nvSpPr>
            <p:cNvPr id="25680" name="Line 56"/>
            <p:cNvSpPr>
              <a:spLocks noChangeShapeType="1"/>
            </p:cNvSpPr>
            <p:nvPr/>
          </p:nvSpPr>
          <p:spPr bwMode="auto">
            <a:xfrm flipV="1">
              <a:off x="720" y="1680"/>
              <a:ext cx="3456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  <p:sp>
          <p:nvSpPr>
            <p:cNvPr id="25681" name="Line 57"/>
            <p:cNvSpPr>
              <a:spLocks noChangeShapeType="1"/>
            </p:cNvSpPr>
            <p:nvPr/>
          </p:nvSpPr>
          <p:spPr bwMode="auto">
            <a:xfrm>
              <a:off x="720" y="2064"/>
              <a:ext cx="34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682" name="Line 58"/>
            <p:cNvSpPr>
              <a:spLocks noChangeShapeType="1"/>
            </p:cNvSpPr>
            <p:nvPr/>
          </p:nvSpPr>
          <p:spPr bwMode="auto">
            <a:xfrm>
              <a:off x="4176" y="1680"/>
              <a:ext cx="0" cy="576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  <p:sp>
          <p:nvSpPr>
            <p:cNvPr id="25683" name="Line 59"/>
            <p:cNvSpPr>
              <a:spLocks noChangeShapeType="1"/>
            </p:cNvSpPr>
            <p:nvPr/>
          </p:nvSpPr>
          <p:spPr bwMode="auto">
            <a:xfrm flipH="1">
              <a:off x="3693" y="1714"/>
              <a:ext cx="0" cy="54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  <p:sp>
          <p:nvSpPr>
            <p:cNvPr id="25684" name="Line 60"/>
            <p:cNvSpPr>
              <a:spLocks noChangeShapeType="1"/>
            </p:cNvSpPr>
            <p:nvPr/>
          </p:nvSpPr>
          <p:spPr bwMode="auto">
            <a:xfrm flipV="1">
              <a:off x="720" y="1872"/>
              <a:ext cx="3456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  <p:sp>
          <p:nvSpPr>
            <p:cNvPr id="25685" name="Line 61"/>
            <p:cNvSpPr>
              <a:spLocks noChangeShapeType="1"/>
            </p:cNvSpPr>
            <p:nvPr/>
          </p:nvSpPr>
          <p:spPr bwMode="auto">
            <a:xfrm flipH="1">
              <a:off x="2928" y="1680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686" name="Rectangle 62"/>
            <p:cNvSpPr>
              <a:spLocks noChangeArrowheads="1"/>
            </p:cNvSpPr>
            <p:nvPr/>
          </p:nvSpPr>
          <p:spPr bwMode="auto">
            <a:xfrm>
              <a:off x="2148" y="2020"/>
              <a:ext cx="780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0">
                  <a:latin typeface="Arial" panose="020B0604020202020204" pitchFamily="34" charset="0"/>
                  <a:cs typeface="Arial" panose="020B0604020202020204" pitchFamily="34" charset="0"/>
                </a:rPr>
                <a:t>Eviatar</a:t>
              </a:r>
            </a:p>
          </p:txBody>
        </p:sp>
        <p:sp>
          <p:nvSpPr>
            <p:cNvPr id="25687" name="Rectangle 63"/>
            <p:cNvSpPr>
              <a:spLocks noChangeArrowheads="1"/>
            </p:cNvSpPr>
            <p:nvPr/>
          </p:nvSpPr>
          <p:spPr bwMode="auto">
            <a:xfrm>
              <a:off x="1404" y="2020"/>
              <a:ext cx="75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0">
                  <a:latin typeface="Arial" panose="020B0604020202020204" pitchFamily="34" charset="0"/>
                  <a:cs typeface="Arial" panose="020B0604020202020204" pitchFamily="34" charset="0"/>
                </a:rPr>
                <a:t>Cohen</a:t>
              </a:r>
            </a:p>
          </p:txBody>
        </p:sp>
        <p:sp>
          <p:nvSpPr>
            <p:cNvPr id="25688" name="Rectangle 64"/>
            <p:cNvSpPr>
              <a:spLocks noChangeArrowheads="1"/>
            </p:cNvSpPr>
            <p:nvPr/>
          </p:nvSpPr>
          <p:spPr bwMode="auto">
            <a:xfrm>
              <a:off x="608" y="2020"/>
              <a:ext cx="83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37684198</a:t>
              </a:r>
            </a:p>
          </p:txBody>
        </p:sp>
        <p:sp>
          <p:nvSpPr>
            <p:cNvPr id="25689" name="Rectangle 65"/>
            <p:cNvSpPr>
              <a:spLocks noChangeArrowheads="1"/>
            </p:cNvSpPr>
            <p:nvPr/>
          </p:nvSpPr>
          <p:spPr bwMode="auto">
            <a:xfrm>
              <a:off x="3281" y="2005"/>
              <a:ext cx="780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Haifa</a:t>
              </a:r>
            </a:p>
          </p:txBody>
        </p:sp>
        <p:sp>
          <p:nvSpPr>
            <p:cNvPr id="25690" name="Rectangle 66"/>
            <p:cNvSpPr>
              <a:spLocks noChangeArrowheads="1"/>
            </p:cNvSpPr>
            <p:nvPr/>
          </p:nvSpPr>
          <p:spPr bwMode="auto">
            <a:xfrm>
              <a:off x="2928" y="2016"/>
              <a:ext cx="75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0">
                  <a:latin typeface="Arial" panose="020B0604020202020204" pitchFamily="34" charset="0"/>
                  <a:cs typeface="Arial" panose="020B0604020202020204" pitchFamily="34" charset="0"/>
                </a:rPr>
                <a:t>17 Herzl</a:t>
              </a:r>
            </a:p>
          </p:txBody>
        </p:sp>
        <p:sp>
          <p:nvSpPr>
            <p:cNvPr id="25691" name="Line 67"/>
            <p:cNvSpPr>
              <a:spLocks noChangeShapeType="1"/>
            </p:cNvSpPr>
            <p:nvPr/>
          </p:nvSpPr>
          <p:spPr bwMode="auto">
            <a:xfrm flipV="1">
              <a:off x="720" y="2256"/>
              <a:ext cx="3456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692" name="AutoShape 68"/>
            <p:cNvSpPr>
              <a:spLocks noChangeArrowheads="1"/>
            </p:cNvSpPr>
            <p:nvPr/>
          </p:nvSpPr>
          <p:spPr bwMode="auto">
            <a:xfrm rot="5400000">
              <a:off x="2354" y="1464"/>
              <a:ext cx="144" cy="192"/>
            </a:xfrm>
            <a:prstGeom prst="flowChartCollat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he-IL" altLang="en-US" dirty="0"/>
            </a:p>
          </p:txBody>
        </p:sp>
      </p:grpSp>
      <p:grpSp>
        <p:nvGrpSpPr>
          <p:cNvPr id="129" name="Group 3"/>
          <p:cNvGrpSpPr>
            <a:grpSpLocks/>
          </p:cNvGrpSpPr>
          <p:nvPr/>
        </p:nvGrpSpPr>
        <p:grpSpPr bwMode="auto">
          <a:xfrm>
            <a:off x="573635" y="1788227"/>
            <a:ext cx="3940965" cy="1365251"/>
            <a:chOff x="556" y="528"/>
            <a:chExt cx="2228" cy="816"/>
          </a:xfrm>
        </p:grpSpPr>
        <p:sp>
          <p:nvSpPr>
            <p:cNvPr id="130" name="Rectangle 4"/>
            <p:cNvSpPr>
              <a:spLocks noChangeArrowheads="1"/>
            </p:cNvSpPr>
            <p:nvPr/>
          </p:nvSpPr>
          <p:spPr bwMode="auto">
            <a:xfrm>
              <a:off x="2004" y="1060"/>
              <a:ext cx="780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0">
                  <a:latin typeface="Arial" panose="020B0604020202020204" pitchFamily="34" charset="0"/>
                  <a:cs typeface="Arial" panose="020B0604020202020204" pitchFamily="34" charset="0"/>
                </a:rPr>
                <a:t>Eviatar</a:t>
              </a:r>
            </a:p>
          </p:txBody>
        </p:sp>
        <p:sp>
          <p:nvSpPr>
            <p:cNvPr id="131" name="Rectangle 5"/>
            <p:cNvSpPr>
              <a:spLocks noChangeArrowheads="1"/>
            </p:cNvSpPr>
            <p:nvPr/>
          </p:nvSpPr>
          <p:spPr bwMode="auto">
            <a:xfrm>
              <a:off x="1260" y="1060"/>
              <a:ext cx="75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0">
                  <a:latin typeface="Arial" panose="020B0604020202020204" pitchFamily="34" charset="0"/>
                  <a:cs typeface="Arial" panose="020B0604020202020204" pitchFamily="34" charset="0"/>
                </a:rPr>
                <a:t>Cohen</a:t>
              </a:r>
            </a:p>
          </p:txBody>
        </p:sp>
        <p:sp>
          <p:nvSpPr>
            <p:cNvPr id="132" name="Rectangle 6"/>
            <p:cNvSpPr>
              <a:spLocks noChangeArrowheads="1"/>
            </p:cNvSpPr>
            <p:nvPr/>
          </p:nvSpPr>
          <p:spPr bwMode="auto">
            <a:xfrm>
              <a:off x="556" y="1060"/>
              <a:ext cx="83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0">
                  <a:latin typeface="Arial" panose="020B0604020202020204" pitchFamily="34" charset="0"/>
                  <a:cs typeface="Arial" panose="020B0604020202020204" pitchFamily="34" charset="0"/>
                </a:rPr>
                <a:t>37684198</a:t>
              </a:r>
            </a:p>
          </p:txBody>
        </p:sp>
        <p:sp>
          <p:nvSpPr>
            <p:cNvPr id="133" name="Rectangle 7"/>
            <p:cNvSpPr>
              <a:spLocks noChangeArrowheads="1"/>
            </p:cNvSpPr>
            <p:nvPr/>
          </p:nvSpPr>
          <p:spPr bwMode="auto">
            <a:xfrm>
              <a:off x="2004" y="868"/>
              <a:ext cx="780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0">
                  <a:latin typeface="Arial" panose="020B0604020202020204" pitchFamily="34" charset="0"/>
                  <a:cs typeface="Arial" panose="020B0604020202020204" pitchFamily="34" charset="0"/>
                </a:rPr>
                <a:t>Jane</a:t>
              </a:r>
            </a:p>
          </p:txBody>
        </p:sp>
        <p:sp>
          <p:nvSpPr>
            <p:cNvPr id="134" name="Rectangle 8"/>
            <p:cNvSpPr>
              <a:spLocks noChangeArrowheads="1"/>
            </p:cNvSpPr>
            <p:nvPr/>
          </p:nvSpPr>
          <p:spPr bwMode="auto">
            <a:xfrm>
              <a:off x="1260" y="868"/>
              <a:ext cx="75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0">
                  <a:latin typeface="Arial" panose="020B0604020202020204" pitchFamily="34" charset="0"/>
                  <a:cs typeface="Arial" panose="020B0604020202020204" pitchFamily="34" charset="0"/>
                </a:rPr>
                <a:t>Smith</a:t>
              </a:r>
            </a:p>
          </p:txBody>
        </p:sp>
        <p:sp>
          <p:nvSpPr>
            <p:cNvPr id="135" name="Rectangle 9"/>
            <p:cNvSpPr>
              <a:spLocks noChangeArrowheads="1"/>
            </p:cNvSpPr>
            <p:nvPr/>
          </p:nvSpPr>
          <p:spPr bwMode="auto">
            <a:xfrm>
              <a:off x="556" y="868"/>
              <a:ext cx="83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0">
                  <a:latin typeface="Arial" panose="020B0604020202020204" pitchFamily="34" charset="0"/>
                  <a:cs typeface="Arial" panose="020B0604020202020204" pitchFamily="34" charset="0"/>
                </a:rPr>
                <a:t>35712589</a:t>
              </a:r>
            </a:p>
          </p:txBody>
        </p:sp>
        <p:sp>
          <p:nvSpPr>
            <p:cNvPr id="136" name="Rectangle 10"/>
            <p:cNvSpPr>
              <a:spLocks noChangeArrowheads="1"/>
            </p:cNvSpPr>
            <p:nvPr/>
          </p:nvSpPr>
          <p:spPr bwMode="auto">
            <a:xfrm>
              <a:off x="2004" y="676"/>
              <a:ext cx="780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dirty="0" err="1">
                  <a:latin typeface="Arial" panose="020B0604020202020204" pitchFamily="34" charset="0"/>
                  <a:cs typeface="Arial" panose="020B0604020202020204" pitchFamily="34" charset="0"/>
                </a:rPr>
                <a:t>firstName</a:t>
              </a:r>
              <a:endParaRPr lang="en-US" alt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Rectangle 11"/>
            <p:cNvSpPr>
              <a:spLocks noChangeArrowheads="1"/>
            </p:cNvSpPr>
            <p:nvPr/>
          </p:nvSpPr>
          <p:spPr bwMode="auto">
            <a:xfrm>
              <a:off x="1260" y="676"/>
              <a:ext cx="75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lastName</a:t>
              </a:r>
            </a:p>
          </p:txBody>
        </p:sp>
        <p:sp>
          <p:nvSpPr>
            <p:cNvPr id="138" name="Rectangle 12"/>
            <p:cNvSpPr>
              <a:spLocks noChangeArrowheads="1"/>
            </p:cNvSpPr>
            <p:nvPr/>
          </p:nvSpPr>
          <p:spPr bwMode="auto">
            <a:xfrm>
              <a:off x="556" y="676"/>
              <a:ext cx="83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dirty="0" err="1">
                  <a:latin typeface="Arial" panose="020B0604020202020204" pitchFamily="34" charset="0"/>
                  <a:cs typeface="Arial" panose="020B0604020202020204" pitchFamily="34" charset="0"/>
                </a:rPr>
                <a:t>idNo</a:t>
              </a:r>
              <a:endParaRPr lang="en-US" alt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Rectangle 13"/>
            <p:cNvSpPr>
              <a:spLocks noChangeArrowheads="1"/>
            </p:cNvSpPr>
            <p:nvPr/>
          </p:nvSpPr>
          <p:spPr bwMode="auto">
            <a:xfrm>
              <a:off x="576" y="528"/>
              <a:ext cx="220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2800" i="1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</a:p>
          </p:txBody>
        </p:sp>
        <p:sp>
          <p:nvSpPr>
            <p:cNvPr id="140" name="Line 14"/>
            <p:cNvSpPr>
              <a:spLocks noChangeShapeType="1"/>
            </p:cNvSpPr>
            <p:nvPr/>
          </p:nvSpPr>
          <p:spPr bwMode="auto">
            <a:xfrm flipV="1">
              <a:off x="576" y="720"/>
              <a:ext cx="2208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1" name="Line 15"/>
            <p:cNvSpPr>
              <a:spLocks noChangeShapeType="1"/>
            </p:cNvSpPr>
            <p:nvPr/>
          </p:nvSpPr>
          <p:spPr bwMode="auto">
            <a:xfrm>
              <a:off x="576" y="1104"/>
              <a:ext cx="2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2" name="Line 16"/>
            <p:cNvSpPr>
              <a:spLocks noChangeShapeType="1"/>
            </p:cNvSpPr>
            <p:nvPr/>
          </p:nvSpPr>
          <p:spPr bwMode="auto">
            <a:xfrm flipV="1">
              <a:off x="576" y="1296"/>
              <a:ext cx="2208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" name="Line 17"/>
            <p:cNvSpPr>
              <a:spLocks noChangeShapeType="1"/>
            </p:cNvSpPr>
            <p:nvPr/>
          </p:nvSpPr>
          <p:spPr bwMode="auto">
            <a:xfrm>
              <a:off x="576" y="720"/>
              <a:ext cx="0" cy="576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4" name="Line 18"/>
            <p:cNvSpPr>
              <a:spLocks noChangeShapeType="1"/>
            </p:cNvSpPr>
            <p:nvPr/>
          </p:nvSpPr>
          <p:spPr bwMode="auto">
            <a:xfrm>
              <a:off x="2784" y="720"/>
              <a:ext cx="0" cy="576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5" name="Line 19"/>
            <p:cNvSpPr>
              <a:spLocks noChangeShapeType="1"/>
            </p:cNvSpPr>
            <p:nvPr/>
          </p:nvSpPr>
          <p:spPr bwMode="auto">
            <a:xfrm flipH="1">
              <a:off x="1392" y="729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6" name="Line 20"/>
            <p:cNvSpPr>
              <a:spLocks noChangeShapeType="1"/>
            </p:cNvSpPr>
            <p:nvPr/>
          </p:nvSpPr>
          <p:spPr bwMode="auto">
            <a:xfrm flipH="1">
              <a:off x="2016" y="720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7" name="Line 21"/>
            <p:cNvSpPr>
              <a:spLocks noChangeShapeType="1"/>
            </p:cNvSpPr>
            <p:nvPr/>
          </p:nvSpPr>
          <p:spPr bwMode="auto">
            <a:xfrm>
              <a:off x="576" y="912"/>
              <a:ext cx="2208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1634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0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214948"/>
            <a:ext cx="9144000" cy="1143000"/>
          </a:xfrm>
          <a:noFill/>
        </p:spPr>
        <p:txBody>
          <a:bodyPr/>
          <a:lstStyle/>
          <a:p>
            <a:pPr rtl="1"/>
            <a:r>
              <a:rPr lang="en-US" alt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natural join</a:t>
            </a:r>
          </a:p>
        </p:txBody>
      </p:sp>
      <p:sp>
        <p:nvSpPr>
          <p:cNvPr id="507973" name="Rectangle 69"/>
          <p:cNvSpPr>
            <a:spLocks noGrp="1" noChangeArrowheads="1"/>
          </p:cNvSpPr>
          <p:nvPr>
            <p:ph idx="1"/>
          </p:nvPr>
        </p:nvSpPr>
        <p:spPr>
          <a:xfrm>
            <a:off x="827584" y="1523999"/>
            <a:ext cx="7848600" cy="685800"/>
          </a:xfrm>
          <a:noFill/>
        </p:spPr>
        <p:txBody>
          <a:bodyPr/>
          <a:lstStyle/>
          <a:p>
            <a:pPr algn="r" rtl="1"/>
            <a:r>
              <a:rPr lang="he-IL" altLang="en-US" dirty="0">
                <a:latin typeface="Arial" panose="020B0604020202020204" pitchFamily="34" charset="0"/>
                <a:cs typeface="Arial" panose="020B0604020202020204" pitchFamily="34" charset="0"/>
              </a:rPr>
              <a:t>דוגמא נוספת:</a:t>
            </a:r>
            <a:endParaRPr lang="he-IL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70"/>
          <p:cNvGrpSpPr>
            <a:grpSpLocks/>
          </p:cNvGrpSpPr>
          <p:nvPr/>
        </p:nvGrpSpPr>
        <p:grpSpPr bwMode="auto">
          <a:xfrm>
            <a:off x="1219200" y="2437606"/>
            <a:ext cx="2590800" cy="1600200"/>
            <a:chOff x="288" y="2064"/>
            <a:chExt cx="1632" cy="1008"/>
          </a:xfrm>
        </p:grpSpPr>
        <p:sp>
          <p:nvSpPr>
            <p:cNvPr id="25652" name="Rectangle 71"/>
            <p:cNvSpPr>
              <a:spLocks noChangeArrowheads="1"/>
            </p:cNvSpPr>
            <p:nvPr/>
          </p:nvSpPr>
          <p:spPr bwMode="auto">
            <a:xfrm>
              <a:off x="1104" y="2305"/>
              <a:ext cx="81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he-IL" alt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מס' ספק</a:t>
              </a:r>
              <a:endParaRPr lang="en-US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53" name="Rectangle 72"/>
            <p:cNvSpPr>
              <a:spLocks noChangeArrowheads="1"/>
            </p:cNvSpPr>
            <p:nvPr/>
          </p:nvSpPr>
          <p:spPr bwMode="auto">
            <a:xfrm>
              <a:off x="288" y="2305"/>
              <a:ext cx="9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שם ספק</a:t>
              </a:r>
              <a:endParaRPr lang="en-US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54" name="Line 73"/>
            <p:cNvSpPr>
              <a:spLocks noChangeShapeType="1"/>
            </p:cNvSpPr>
            <p:nvPr/>
          </p:nvSpPr>
          <p:spPr bwMode="auto">
            <a:xfrm flipV="1">
              <a:off x="336" y="2354"/>
              <a:ext cx="1584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5" name="Line 74"/>
            <p:cNvSpPr>
              <a:spLocks noChangeShapeType="1"/>
            </p:cNvSpPr>
            <p:nvPr/>
          </p:nvSpPr>
          <p:spPr bwMode="auto">
            <a:xfrm flipV="1">
              <a:off x="336" y="2592"/>
              <a:ext cx="1584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6" name="Line 75"/>
            <p:cNvSpPr>
              <a:spLocks noChangeShapeType="1"/>
            </p:cNvSpPr>
            <p:nvPr/>
          </p:nvSpPr>
          <p:spPr bwMode="auto">
            <a:xfrm>
              <a:off x="1152" y="2354"/>
              <a:ext cx="0" cy="7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7" name="Line 76"/>
            <p:cNvSpPr>
              <a:spLocks noChangeShapeType="1"/>
            </p:cNvSpPr>
            <p:nvPr/>
          </p:nvSpPr>
          <p:spPr bwMode="auto">
            <a:xfrm>
              <a:off x="1920" y="2352"/>
              <a:ext cx="0" cy="72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8" name="Rectangle 77"/>
            <p:cNvSpPr>
              <a:spLocks noChangeArrowheads="1"/>
            </p:cNvSpPr>
            <p:nvPr/>
          </p:nvSpPr>
          <p:spPr bwMode="auto">
            <a:xfrm>
              <a:off x="1056" y="2544"/>
              <a:ext cx="85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 b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24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59" name="Rectangle 78"/>
            <p:cNvSpPr>
              <a:spLocks noChangeArrowheads="1"/>
            </p:cNvSpPr>
            <p:nvPr/>
          </p:nvSpPr>
          <p:spPr bwMode="auto">
            <a:xfrm>
              <a:off x="288" y="2544"/>
              <a:ext cx="9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 b="0">
                  <a:latin typeface="Arial" panose="020B0604020202020204" pitchFamily="34" charset="0"/>
                  <a:cs typeface="Arial" panose="020B0604020202020204" pitchFamily="34" charset="0"/>
                </a:rPr>
                <a:t>אופיס דיפו</a:t>
              </a:r>
              <a:endParaRPr lang="en-US" altLang="en-US" sz="24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60" name="Line 79"/>
            <p:cNvSpPr>
              <a:spLocks noChangeShapeType="1"/>
            </p:cNvSpPr>
            <p:nvPr/>
          </p:nvSpPr>
          <p:spPr bwMode="auto">
            <a:xfrm flipH="1">
              <a:off x="336" y="2354"/>
              <a:ext cx="0" cy="71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1" name="Line 80"/>
            <p:cNvSpPr>
              <a:spLocks noChangeShapeType="1"/>
            </p:cNvSpPr>
            <p:nvPr/>
          </p:nvSpPr>
          <p:spPr bwMode="auto">
            <a:xfrm flipV="1">
              <a:off x="336" y="2832"/>
              <a:ext cx="1584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2" name="Rectangle 81"/>
            <p:cNvSpPr>
              <a:spLocks noChangeArrowheads="1"/>
            </p:cNvSpPr>
            <p:nvPr/>
          </p:nvSpPr>
          <p:spPr bwMode="auto">
            <a:xfrm>
              <a:off x="1056" y="2784"/>
              <a:ext cx="85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 b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n-US" sz="24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63" name="Rectangle 82"/>
            <p:cNvSpPr>
              <a:spLocks noChangeArrowheads="1"/>
            </p:cNvSpPr>
            <p:nvPr/>
          </p:nvSpPr>
          <p:spPr bwMode="auto">
            <a:xfrm>
              <a:off x="288" y="2784"/>
              <a:ext cx="9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 b="0">
                  <a:latin typeface="Arial" panose="020B0604020202020204" pitchFamily="34" charset="0"/>
                  <a:cs typeface="Arial" panose="020B0604020202020204" pitchFamily="34" charset="0"/>
                </a:rPr>
                <a:t>גרפיטי</a:t>
              </a:r>
              <a:endParaRPr lang="en-US" altLang="en-US" sz="24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64" name="Line 83"/>
            <p:cNvSpPr>
              <a:spLocks noChangeShapeType="1"/>
            </p:cNvSpPr>
            <p:nvPr/>
          </p:nvSpPr>
          <p:spPr bwMode="auto">
            <a:xfrm flipV="1">
              <a:off x="336" y="3072"/>
              <a:ext cx="1584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5" name="Text Box 84"/>
            <p:cNvSpPr txBox="1">
              <a:spLocks noChangeArrowheads="1"/>
            </p:cNvSpPr>
            <p:nvPr/>
          </p:nvSpPr>
          <p:spPr bwMode="auto">
            <a:xfrm>
              <a:off x="336" y="2064"/>
              <a:ext cx="15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rtl="1" eaLnBrk="1" hangingPunct="1">
                <a:spcBef>
                  <a:spcPct val="50000"/>
                </a:spcBef>
              </a:pPr>
              <a:r>
                <a:rPr lang="he-IL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ספק</a:t>
              </a:r>
              <a:endParaRPr lang="en-US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85"/>
          <p:cNvGrpSpPr>
            <a:grpSpLocks/>
          </p:cNvGrpSpPr>
          <p:nvPr/>
        </p:nvGrpSpPr>
        <p:grpSpPr bwMode="auto">
          <a:xfrm>
            <a:off x="4495800" y="2437606"/>
            <a:ext cx="3657600" cy="1600200"/>
            <a:chOff x="2016" y="2064"/>
            <a:chExt cx="2304" cy="1008"/>
          </a:xfrm>
        </p:grpSpPr>
        <p:sp>
          <p:nvSpPr>
            <p:cNvPr id="25634" name="Line 86"/>
            <p:cNvSpPr>
              <a:spLocks noChangeShapeType="1"/>
            </p:cNvSpPr>
            <p:nvPr/>
          </p:nvSpPr>
          <p:spPr bwMode="auto">
            <a:xfrm flipH="1">
              <a:off x="2016" y="2350"/>
              <a:ext cx="0" cy="72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5" name="Rectangle 87"/>
            <p:cNvSpPr>
              <a:spLocks noChangeArrowheads="1"/>
            </p:cNvSpPr>
            <p:nvPr/>
          </p:nvSpPr>
          <p:spPr bwMode="auto">
            <a:xfrm>
              <a:off x="2016" y="2785"/>
              <a:ext cx="81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 b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24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36" name="Rectangle 88"/>
            <p:cNvSpPr>
              <a:spLocks noChangeArrowheads="1"/>
            </p:cNvSpPr>
            <p:nvPr/>
          </p:nvSpPr>
          <p:spPr bwMode="auto">
            <a:xfrm>
              <a:off x="2016" y="2545"/>
              <a:ext cx="81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 b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24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37" name="Rectangle 89"/>
            <p:cNvSpPr>
              <a:spLocks noChangeArrowheads="1"/>
            </p:cNvSpPr>
            <p:nvPr/>
          </p:nvSpPr>
          <p:spPr bwMode="auto">
            <a:xfrm>
              <a:off x="3456" y="2305"/>
              <a:ext cx="86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he-IL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מס' פריט</a:t>
              </a:r>
              <a:endParaRPr lang="en-US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38" name="Rectangle 90"/>
            <p:cNvSpPr>
              <a:spLocks noChangeArrowheads="1"/>
            </p:cNvSpPr>
            <p:nvPr/>
          </p:nvSpPr>
          <p:spPr bwMode="auto">
            <a:xfrm>
              <a:off x="2736" y="2305"/>
              <a:ext cx="81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he-IL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שם פריט</a:t>
              </a:r>
              <a:endParaRPr lang="en-US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39" name="Line 91"/>
            <p:cNvSpPr>
              <a:spLocks noChangeShapeType="1"/>
            </p:cNvSpPr>
            <p:nvPr/>
          </p:nvSpPr>
          <p:spPr bwMode="auto">
            <a:xfrm flipV="1">
              <a:off x="2016" y="2352"/>
              <a:ext cx="2304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0" name="Line 92"/>
            <p:cNvSpPr>
              <a:spLocks noChangeShapeType="1"/>
            </p:cNvSpPr>
            <p:nvPr/>
          </p:nvSpPr>
          <p:spPr bwMode="auto">
            <a:xfrm flipV="1">
              <a:off x="2016" y="2592"/>
              <a:ext cx="2304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1" name="Line 93"/>
            <p:cNvSpPr>
              <a:spLocks noChangeShapeType="1"/>
            </p:cNvSpPr>
            <p:nvPr/>
          </p:nvSpPr>
          <p:spPr bwMode="auto">
            <a:xfrm>
              <a:off x="2784" y="2350"/>
              <a:ext cx="0" cy="7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2" name="Line 94"/>
            <p:cNvSpPr>
              <a:spLocks noChangeShapeType="1"/>
            </p:cNvSpPr>
            <p:nvPr/>
          </p:nvSpPr>
          <p:spPr bwMode="auto">
            <a:xfrm>
              <a:off x="3504" y="2350"/>
              <a:ext cx="0" cy="7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3" name="Line 95"/>
            <p:cNvSpPr>
              <a:spLocks noChangeShapeType="1"/>
            </p:cNvSpPr>
            <p:nvPr/>
          </p:nvSpPr>
          <p:spPr bwMode="auto">
            <a:xfrm>
              <a:off x="4320" y="2350"/>
              <a:ext cx="0" cy="72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4" name="Rectangle 96"/>
            <p:cNvSpPr>
              <a:spLocks noChangeArrowheads="1"/>
            </p:cNvSpPr>
            <p:nvPr/>
          </p:nvSpPr>
          <p:spPr bwMode="auto">
            <a:xfrm>
              <a:off x="3461" y="2545"/>
              <a:ext cx="85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 b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n-US" sz="24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45" name="Rectangle 97"/>
            <p:cNvSpPr>
              <a:spLocks noChangeArrowheads="1"/>
            </p:cNvSpPr>
            <p:nvPr/>
          </p:nvSpPr>
          <p:spPr bwMode="auto">
            <a:xfrm>
              <a:off x="2736" y="2544"/>
              <a:ext cx="81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 b="0">
                  <a:latin typeface="Arial" panose="020B0604020202020204" pitchFamily="34" charset="0"/>
                  <a:cs typeface="Arial" panose="020B0604020202020204" pitchFamily="34" charset="0"/>
                </a:rPr>
                <a:t>עט כדורי</a:t>
              </a:r>
              <a:endParaRPr lang="en-US" altLang="en-US" sz="24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46" name="Line 98"/>
            <p:cNvSpPr>
              <a:spLocks noChangeShapeType="1"/>
            </p:cNvSpPr>
            <p:nvPr/>
          </p:nvSpPr>
          <p:spPr bwMode="auto">
            <a:xfrm flipV="1">
              <a:off x="2016" y="2832"/>
              <a:ext cx="23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7" name="Rectangle 99"/>
            <p:cNvSpPr>
              <a:spLocks noChangeArrowheads="1"/>
            </p:cNvSpPr>
            <p:nvPr/>
          </p:nvSpPr>
          <p:spPr bwMode="auto">
            <a:xfrm>
              <a:off x="3461" y="2785"/>
              <a:ext cx="85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 b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n-US" sz="24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48" name="Rectangle 100"/>
            <p:cNvSpPr>
              <a:spLocks noChangeArrowheads="1"/>
            </p:cNvSpPr>
            <p:nvPr/>
          </p:nvSpPr>
          <p:spPr bwMode="auto">
            <a:xfrm>
              <a:off x="2736" y="2785"/>
              <a:ext cx="81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 b="0">
                  <a:latin typeface="Arial" panose="020B0604020202020204" pitchFamily="34" charset="0"/>
                  <a:cs typeface="Arial" panose="020B0604020202020204" pitchFamily="34" charset="0"/>
                </a:rPr>
                <a:t>עט נובע</a:t>
              </a:r>
              <a:endParaRPr lang="en-US" altLang="en-US" sz="24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49" name="Rectangle 101"/>
            <p:cNvSpPr>
              <a:spLocks noChangeArrowheads="1"/>
            </p:cNvSpPr>
            <p:nvPr/>
          </p:nvSpPr>
          <p:spPr bwMode="auto">
            <a:xfrm>
              <a:off x="2016" y="2305"/>
              <a:ext cx="81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מס' ספק</a:t>
              </a:r>
              <a:endParaRPr lang="en-US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50" name="Line 102"/>
            <p:cNvSpPr>
              <a:spLocks noChangeShapeType="1"/>
            </p:cNvSpPr>
            <p:nvPr/>
          </p:nvSpPr>
          <p:spPr bwMode="auto">
            <a:xfrm flipV="1">
              <a:off x="2016" y="3072"/>
              <a:ext cx="2304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1" name="Text Box 103"/>
            <p:cNvSpPr txBox="1">
              <a:spLocks noChangeArrowheads="1"/>
            </p:cNvSpPr>
            <p:nvPr/>
          </p:nvSpPr>
          <p:spPr bwMode="auto">
            <a:xfrm>
              <a:off x="2016" y="2064"/>
              <a:ext cx="23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he-IL" alt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פריט</a:t>
              </a:r>
              <a:endParaRPr lang="en-US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104"/>
          <p:cNvGrpSpPr>
            <a:grpSpLocks/>
          </p:cNvGrpSpPr>
          <p:nvPr/>
        </p:nvGrpSpPr>
        <p:grpSpPr bwMode="auto">
          <a:xfrm>
            <a:off x="2057400" y="4648202"/>
            <a:ext cx="5029200" cy="1600200"/>
            <a:chOff x="1200" y="3072"/>
            <a:chExt cx="3168" cy="1008"/>
          </a:xfrm>
        </p:grpSpPr>
        <p:sp>
          <p:nvSpPr>
            <p:cNvPr id="25611" name="Rectangle 105"/>
            <p:cNvSpPr>
              <a:spLocks noChangeArrowheads="1"/>
            </p:cNvSpPr>
            <p:nvPr/>
          </p:nvSpPr>
          <p:spPr bwMode="auto">
            <a:xfrm>
              <a:off x="1200" y="3313"/>
              <a:ext cx="9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שם ספק</a:t>
              </a:r>
              <a:endParaRPr lang="en-US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12" name="Rectangle 106"/>
            <p:cNvSpPr>
              <a:spLocks noChangeArrowheads="1"/>
            </p:cNvSpPr>
            <p:nvPr/>
          </p:nvSpPr>
          <p:spPr bwMode="auto">
            <a:xfrm>
              <a:off x="1200" y="3552"/>
              <a:ext cx="9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 b="0">
                  <a:latin typeface="Arial" panose="020B0604020202020204" pitchFamily="34" charset="0"/>
                  <a:cs typeface="Arial" panose="020B0604020202020204" pitchFamily="34" charset="0"/>
                </a:rPr>
                <a:t>אופיס דיפו</a:t>
              </a:r>
              <a:endParaRPr lang="en-US" altLang="en-US" sz="24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13" name="Line 107"/>
            <p:cNvSpPr>
              <a:spLocks noChangeShapeType="1"/>
            </p:cNvSpPr>
            <p:nvPr/>
          </p:nvSpPr>
          <p:spPr bwMode="auto">
            <a:xfrm flipH="1">
              <a:off x="1248" y="3362"/>
              <a:ext cx="0" cy="71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4" name="Rectangle 108"/>
            <p:cNvSpPr>
              <a:spLocks noChangeArrowheads="1"/>
            </p:cNvSpPr>
            <p:nvPr/>
          </p:nvSpPr>
          <p:spPr bwMode="auto">
            <a:xfrm>
              <a:off x="2016" y="3793"/>
              <a:ext cx="81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 b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24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15" name="Rectangle 109"/>
            <p:cNvSpPr>
              <a:spLocks noChangeArrowheads="1"/>
            </p:cNvSpPr>
            <p:nvPr/>
          </p:nvSpPr>
          <p:spPr bwMode="auto">
            <a:xfrm>
              <a:off x="2016" y="3553"/>
              <a:ext cx="81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 b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24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16" name="Rectangle 110"/>
            <p:cNvSpPr>
              <a:spLocks noChangeArrowheads="1"/>
            </p:cNvSpPr>
            <p:nvPr/>
          </p:nvSpPr>
          <p:spPr bwMode="auto">
            <a:xfrm>
              <a:off x="3456" y="3313"/>
              <a:ext cx="86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he-IL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מס' פריט</a:t>
              </a:r>
              <a:endParaRPr lang="en-US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17" name="Rectangle 111"/>
            <p:cNvSpPr>
              <a:spLocks noChangeArrowheads="1"/>
            </p:cNvSpPr>
            <p:nvPr/>
          </p:nvSpPr>
          <p:spPr bwMode="auto">
            <a:xfrm>
              <a:off x="2736" y="3313"/>
              <a:ext cx="81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he-IL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שם פריט</a:t>
              </a:r>
              <a:endParaRPr lang="en-US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18" name="Line 112"/>
            <p:cNvSpPr>
              <a:spLocks noChangeShapeType="1"/>
            </p:cNvSpPr>
            <p:nvPr/>
          </p:nvSpPr>
          <p:spPr bwMode="auto">
            <a:xfrm flipV="1">
              <a:off x="1248" y="3360"/>
              <a:ext cx="3072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9" name="Line 113"/>
            <p:cNvSpPr>
              <a:spLocks noChangeShapeType="1"/>
            </p:cNvSpPr>
            <p:nvPr/>
          </p:nvSpPr>
          <p:spPr bwMode="auto">
            <a:xfrm flipV="1">
              <a:off x="1248" y="3600"/>
              <a:ext cx="3072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0" name="Line 114"/>
            <p:cNvSpPr>
              <a:spLocks noChangeShapeType="1"/>
            </p:cNvSpPr>
            <p:nvPr/>
          </p:nvSpPr>
          <p:spPr bwMode="auto">
            <a:xfrm>
              <a:off x="2784" y="3358"/>
              <a:ext cx="0" cy="7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1" name="Line 115"/>
            <p:cNvSpPr>
              <a:spLocks noChangeShapeType="1"/>
            </p:cNvSpPr>
            <p:nvPr/>
          </p:nvSpPr>
          <p:spPr bwMode="auto">
            <a:xfrm>
              <a:off x="3504" y="3358"/>
              <a:ext cx="0" cy="7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2" name="Line 116"/>
            <p:cNvSpPr>
              <a:spLocks noChangeShapeType="1"/>
            </p:cNvSpPr>
            <p:nvPr/>
          </p:nvSpPr>
          <p:spPr bwMode="auto">
            <a:xfrm>
              <a:off x="4320" y="3358"/>
              <a:ext cx="0" cy="72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3" name="Rectangle 117"/>
            <p:cNvSpPr>
              <a:spLocks noChangeArrowheads="1"/>
            </p:cNvSpPr>
            <p:nvPr/>
          </p:nvSpPr>
          <p:spPr bwMode="auto">
            <a:xfrm>
              <a:off x="3461" y="3553"/>
              <a:ext cx="85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 b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n-US" sz="24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24" name="Rectangle 118"/>
            <p:cNvSpPr>
              <a:spLocks noChangeArrowheads="1"/>
            </p:cNvSpPr>
            <p:nvPr/>
          </p:nvSpPr>
          <p:spPr bwMode="auto">
            <a:xfrm>
              <a:off x="2736" y="3552"/>
              <a:ext cx="81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 b="0">
                  <a:latin typeface="Arial" panose="020B0604020202020204" pitchFamily="34" charset="0"/>
                  <a:cs typeface="Arial" panose="020B0604020202020204" pitchFamily="34" charset="0"/>
                </a:rPr>
                <a:t>עט כדורי</a:t>
              </a:r>
              <a:endParaRPr lang="en-US" altLang="en-US" sz="24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25" name="Line 119"/>
            <p:cNvSpPr>
              <a:spLocks noChangeShapeType="1"/>
            </p:cNvSpPr>
            <p:nvPr/>
          </p:nvSpPr>
          <p:spPr bwMode="auto">
            <a:xfrm flipV="1">
              <a:off x="1248" y="3840"/>
              <a:ext cx="307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6" name="Rectangle 120"/>
            <p:cNvSpPr>
              <a:spLocks noChangeArrowheads="1"/>
            </p:cNvSpPr>
            <p:nvPr/>
          </p:nvSpPr>
          <p:spPr bwMode="auto">
            <a:xfrm>
              <a:off x="3461" y="3793"/>
              <a:ext cx="85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 b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n-US" sz="24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27" name="Rectangle 121"/>
            <p:cNvSpPr>
              <a:spLocks noChangeArrowheads="1"/>
            </p:cNvSpPr>
            <p:nvPr/>
          </p:nvSpPr>
          <p:spPr bwMode="auto">
            <a:xfrm>
              <a:off x="2736" y="3793"/>
              <a:ext cx="81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 b="0">
                  <a:latin typeface="Arial" panose="020B0604020202020204" pitchFamily="34" charset="0"/>
                  <a:cs typeface="Arial" panose="020B0604020202020204" pitchFamily="34" charset="0"/>
                </a:rPr>
                <a:t>עט נובע</a:t>
              </a:r>
              <a:endParaRPr lang="en-US" altLang="en-US" sz="24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28" name="Rectangle 122"/>
            <p:cNvSpPr>
              <a:spLocks noChangeArrowheads="1"/>
            </p:cNvSpPr>
            <p:nvPr/>
          </p:nvSpPr>
          <p:spPr bwMode="auto">
            <a:xfrm>
              <a:off x="2016" y="3313"/>
              <a:ext cx="81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מס' ספק</a:t>
              </a:r>
              <a:endParaRPr lang="en-US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29" name="Line 123"/>
            <p:cNvSpPr>
              <a:spLocks noChangeShapeType="1"/>
            </p:cNvSpPr>
            <p:nvPr/>
          </p:nvSpPr>
          <p:spPr bwMode="auto">
            <a:xfrm flipV="1">
              <a:off x="1248" y="4080"/>
              <a:ext cx="3072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0" name="Rectangle 124"/>
            <p:cNvSpPr>
              <a:spLocks noChangeArrowheads="1"/>
            </p:cNvSpPr>
            <p:nvPr/>
          </p:nvSpPr>
          <p:spPr bwMode="auto">
            <a:xfrm>
              <a:off x="1200" y="3792"/>
              <a:ext cx="9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 b="0">
                  <a:latin typeface="Arial" panose="020B0604020202020204" pitchFamily="34" charset="0"/>
                  <a:cs typeface="Arial" panose="020B0604020202020204" pitchFamily="34" charset="0"/>
                </a:rPr>
                <a:t>אופיס דיפו</a:t>
              </a:r>
              <a:endParaRPr lang="en-US" altLang="en-US" sz="24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31" name="Text Box 125"/>
            <p:cNvSpPr txBox="1">
              <a:spLocks noChangeArrowheads="1"/>
            </p:cNvSpPr>
            <p:nvPr/>
          </p:nvSpPr>
          <p:spPr bwMode="auto">
            <a:xfrm>
              <a:off x="1248" y="3072"/>
              <a:ext cx="3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rtl="1" eaLnBrk="1" hangingPunct="1">
                <a:spcBef>
                  <a:spcPct val="50000"/>
                </a:spcBef>
              </a:pPr>
              <a:r>
                <a:rPr lang="he-IL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פריט      ספק</a:t>
              </a:r>
              <a:endParaRPr lang="en-US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32" name="AutoShape 126"/>
            <p:cNvSpPr>
              <a:spLocks noChangeArrowheads="1"/>
            </p:cNvSpPr>
            <p:nvPr/>
          </p:nvSpPr>
          <p:spPr bwMode="auto">
            <a:xfrm rot="5400000">
              <a:off x="2712" y="3144"/>
              <a:ext cx="144" cy="192"/>
            </a:xfrm>
            <a:prstGeom prst="flowChartCollat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he-IL" altLang="en-US"/>
            </a:p>
          </p:txBody>
        </p:sp>
        <p:sp>
          <p:nvSpPr>
            <p:cNvPr id="25633" name="Line 127"/>
            <p:cNvSpPr>
              <a:spLocks noChangeShapeType="1"/>
            </p:cNvSpPr>
            <p:nvPr/>
          </p:nvSpPr>
          <p:spPr bwMode="auto">
            <a:xfrm>
              <a:off x="2064" y="3360"/>
              <a:ext cx="0" cy="7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718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07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06" grpId="0" autoUpdateAnimBg="0"/>
      <p:bldP spid="50797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744091"/>
              </p:ext>
            </p:extLst>
          </p:nvPr>
        </p:nvGraphicFramePr>
        <p:xfrm>
          <a:off x="539552" y="1697906"/>
          <a:ext cx="242104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885">
                  <a:extLst>
                    <a:ext uri="{9D8B030D-6E8A-4147-A177-3AD203B41FA5}">
                      <a16:colId xmlns:a16="http://schemas.microsoft.com/office/drawing/2014/main" val="3062798798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876868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32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208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5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Compiler1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567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Eugene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9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Eugene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Compiler1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07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Sarah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803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Sarah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57173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769385"/>
              </p:ext>
            </p:extLst>
          </p:nvPr>
        </p:nvGraphicFramePr>
        <p:xfrm>
          <a:off x="3347864" y="1697906"/>
          <a:ext cx="13918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816">
                  <a:extLst>
                    <a:ext uri="{9D8B030D-6E8A-4147-A177-3AD203B41FA5}">
                      <a16:colId xmlns:a16="http://schemas.microsoft.com/office/drawing/2014/main" val="3382084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294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43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624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9552" y="133786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(S)Completed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75504" y="133786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(T)</a:t>
            </a:r>
            <a:r>
              <a:rPr lang="en-US" i="1" dirty="0" err="1"/>
              <a:t>DBProject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64088" y="244109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(R)Completed</a:t>
            </a:r>
            <a:r>
              <a:rPr lang="en-US" dirty="0"/>
              <a:t> ÷ </a:t>
            </a:r>
            <a:r>
              <a:rPr lang="en-US" i="1" dirty="0" err="1"/>
              <a:t>DBProject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29162"/>
              </p:ext>
            </p:extLst>
          </p:nvPr>
        </p:nvGraphicFramePr>
        <p:xfrm>
          <a:off x="6642431" y="2810426"/>
          <a:ext cx="9597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768">
                  <a:extLst>
                    <a:ext uri="{9D8B030D-6E8A-4147-A177-3AD203B41FA5}">
                      <a16:colId xmlns:a16="http://schemas.microsoft.com/office/drawing/2014/main" val="3436371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19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873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Sarah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13298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787351" y="282237"/>
            <a:ext cx="590465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4400" b="1" dirty="0">
                <a:solidFill>
                  <a:schemeClr val="tx2"/>
                </a:solidFill>
              </a:rPr>
              <a:t>Division  ÷</a:t>
            </a:r>
          </a:p>
          <a:p>
            <a:pPr algn="l" rtl="0"/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4739680" y="5085184"/>
            <a:ext cx="264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הגדרה פורמלית: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259632" y="5757226"/>
            <a:ext cx="6696744" cy="836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÷ 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= { 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,...,</a:t>
            </a:r>
            <a:r>
              <a:rPr lang="en-US" sz="20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2000" i="1" baseline="-25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 : </a:t>
            </a:r>
            <a:r>
              <a:rPr lang="en-US" sz="20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∈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0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sz="20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∈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0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( (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,...,</a:t>
            </a:r>
            <a:r>
              <a:rPr lang="en-US" sz="20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2000" i="1" baseline="-25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</a:t>
            </a: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0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∈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0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altLang="en-US" sz="2000" dirty="0">
                <a:sym typeface="Symbol" panose="05050102010706020507" pitchFamily="18" charset="2"/>
              </a:rPr>
              <a:t>במילים אחרות: </a:t>
            </a:r>
            <a:r>
              <a:rPr lang="en-US" altLang="en-US" sz="2000" dirty="0">
                <a:sym typeface="Symbol" panose="05050102010706020507" pitchFamily="18" charset="2"/>
              </a:rPr>
              <a:t>R</a:t>
            </a:r>
            <a:r>
              <a:rPr lang="he-IL" altLang="en-US" sz="2000" dirty="0">
                <a:sym typeface="Symbol" panose="05050102010706020507" pitchFamily="18" charset="2"/>
              </a:rPr>
              <a:t> היא הקבוצה המקסימלית עבורה </a:t>
            </a:r>
            <a:r>
              <a:rPr lang="en-US" altLang="en-US" sz="2000" dirty="0">
                <a:sym typeface="Symbol" panose="05050102010706020507" pitchFamily="18" charset="2"/>
              </a:rPr>
              <a:t>TR  S</a:t>
            </a:r>
            <a:r>
              <a:rPr lang="he-IL" altLang="en-US" sz="2000" dirty="0"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889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826140"/>
              </p:ext>
            </p:extLst>
          </p:nvPr>
        </p:nvGraphicFramePr>
        <p:xfrm>
          <a:off x="512662" y="1844824"/>
          <a:ext cx="8163794" cy="3672407"/>
        </p:xfrm>
        <a:graphic>
          <a:graphicData uri="http://schemas.openxmlformats.org/drawingml/2006/table">
            <a:tbl>
              <a:tblPr/>
              <a:tblGrid>
                <a:gridCol w="4081897">
                  <a:extLst>
                    <a:ext uri="{9D8B030D-6E8A-4147-A177-3AD203B41FA5}">
                      <a16:colId xmlns:a16="http://schemas.microsoft.com/office/drawing/2014/main" val="370270015"/>
                    </a:ext>
                  </a:extLst>
                </a:gridCol>
                <a:gridCol w="4081897">
                  <a:extLst>
                    <a:ext uri="{9D8B030D-6E8A-4147-A177-3AD203B41FA5}">
                      <a16:colId xmlns:a16="http://schemas.microsoft.com/office/drawing/2014/main" val="1674156153"/>
                    </a:ext>
                  </a:extLst>
                </a:gridCol>
              </a:tblGrid>
              <a:tr h="1052351">
                <a:tc>
                  <a:txBody>
                    <a:bodyPr/>
                    <a:lstStyle/>
                    <a:p>
                      <a:r>
                        <a:rPr lang="en-US" sz="2400" i="1" dirty="0"/>
                        <a:t>Person</a:t>
                      </a:r>
                      <a:r>
                        <a:rPr lang="en-US" sz="2400" dirty="0"/>
                        <a:t> ( name, age, gender )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name is a key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184513"/>
                  </a:ext>
                </a:extLst>
              </a:tr>
              <a:tr h="873352">
                <a:tc>
                  <a:txBody>
                    <a:bodyPr/>
                    <a:lstStyle/>
                    <a:p>
                      <a:r>
                        <a:rPr lang="en-US" sz="2400" i="1" dirty="0"/>
                        <a:t>Serves</a:t>
                      </a:r>
                      <a:r>
                        <a:rPr lang="en-US" sz="2400" dirty="0"/>
                        <a:t> ( pizzeria, pizza, price )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(pizzeria, pizza) is a key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258388"/>
                  </a:ext>
                </a:extLst>
              </a:tr>
              <a:tr h="873352">
                <a:tc>
                  <a:txBody>
                    <a:bodyPr/>
                    <a:lstStyle/>
                    <a:p>
                      <a:r>
                        <a:rPr lang="en-US" sz="2400" i="1" dirty="0"/>
                        <a:t>Frequents</a:t>
                      </a:r>
                      <a:r>
                        <a:rPr lang="en-US" sz="2400" dirty="0"/>
                        <a:t> ( name, pizzeria )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(name, pizzeria) is a key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160762"/>
                  </a:ext>
                </a:extLst>
              </a:tr>
              <a:tr h="873352">
                <a:tc>
                  <a:txBody>
                    <a:bodyPr/>
                    <a:lstStyle/>
                    <a:p>
                      <a:r>
                        <a:rPr lang="en-US" sz="2400" i="1" dirty="0"/>
                        <a:t>Eats</a:t>
                      </a:r>
                      <a:r>
                        <a:rPr lang="en-US" sz="2400" dirty="0"/>
                        <a:t> ( name, pizza )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(name, pizza) is a key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801210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12663" y="737702"/>
            <a:ext cx="82358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en-US" sz="2800" dirty="0"/>
              <a:t>נניח את מסד הנתונים הבא: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736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3789040"/>
            <a:ext cx="8136904" cy="1296144"/>
          </a:xfrm>
        </p:spPr>
        <p:txBody>
          <a:bodyPr/>
          <a:lstStyle/>
          <a:p>
            <a:r>
              <a:rPr lang="he-IL" dirty="0"/>
              <a:t>מצא פיצריות המבוקרות לפחות ע"י מבקר אחד בן פחות מ18</a:t>
            </a:r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en-US" dirty="0"/>
          </a:p>
        </p:txBody>
      </p:sp>
      <p:pic>
        <p:nvPicPr>
          <p:cNvPr id="4" name="Picture 2" descr="https://class.stanford.edu/c4x/Engineering/db/asset/extra_ra_a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9" r="43492" b="96400"/>
          <a:stretch/>
        </p:blipFill>
        <p:spPr bwMode="auto">
          <a:xfrm>
            <a:off x="467544" y="5661248"/>
            <a:ext cx="756084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63D842D9-98E7-48ED-A5EB-1FE5B8C758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8210101"/>
              </p:ext>
            </p:extLst>
          </p:nvPr>
        </p:nvGraphicFramePr>
        <p:xfrm>
          <a:off x="152622" y="310560"/>
          <a:ext cx="7875762" cy="2926080"/>
        </p:xfrm>
        <a:graphic>
          <a:graphicData uri="http://schemas.openxmlformats.org/drawingml/2006/table">
            <a:tbl>
              <a:tblPr/>
              <a:tblGrid>
                <a:gridCol w="3937881">
                  <a:extLst>
                    <a:ext uri="{9D8B030D-6E8A-4147-A177-3AD203B41FA5}">
                      <a16:colId xmlns:a16="http://schemas.microsoft.com/office/drawing/2014/main" val="370270015"/>
                    </a:ext>
                  </a:extLst>
                </a:gridCol>
                <a:gridCol w="3937881">
                  <a:extLst>
                    <a:ext uri="{9D8B030D-6E8A-4147-A177-3AD203B41FA5}">
                      <a16:colId xmlns:a16="http://schemas.microsoft.com/office/drawing/2014/main" val="1674156153"/>
                    </a:ext>
                  </a:extLst>
                </a:gridCol>
              </a:tblGrid>
              <a:tr h="531921">
                <a:tc>
                  <a:txBody>
                    <a:bodyPr/>
                    <a:lstStyle/>
                    <a:p>
                      <a:pPr algn="l"/>
                      <a:r>
                        <a:rPr lang="en-US" sz="2400" i="1" dirty="0"/>
                        <a:t>Person</a:t>
                      </a:r>
                      <a:r>
                        <a:rPr lang="en-US" sz="2400" dirty="0"/>
                        <a:t> ( name, age, gender )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name is a key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184513"/>
                  </a:ext>
                </a:extLst>
              </a:tr>
              <a:tr h="469193">
                <a:tc>
                  <a:txBody>
                    <a:bodyPr/>
                    <a:lstStyle/>
                    <a:p>
                      <a:pPr algn="l"/>
                      <a:r>
                        <a:rPr lang="en-US" sz="2400" i="1" dirty="0"/>
                        <a:t>Frequents</a:t>
                      </a:r>
                      <a:r>
                        <a:rPr lang="en-US" sz="2400" dirty="0"/>
                        <a:t> ( name, pizzeria )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(name, pizzeria) is a key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097353"/>
                  </a:ext>
                </a:extLst>
              </a:tr>
              <a:tr h="469193">
                <a:tc>
                  <a:txBody>
                    <a:bodyPr/>
                    <a:lstStyle/>
                    <a:p>
                      <a:pPr algn="l"/>
                      <a:r>
                        <a:rPr lang="en-US" sz="2400" i="1" dirty="0"/>
                        <a:t>Eats</a:t>
                      </a:r>
                      <a:r>
                        <a:rPr lang="en-US" sz="2400" dirty="0"/>
                        <a:t> ( name, pizza )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(name, pizza) is a key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831057"/>
                  </a:ext>
                </a:extLst>
              </a:tr>
              <a:tr h="689933">
                <a:tc>
                  <a:txBody>
                    <a:bodyPr/>
                    <a:lstStyle/>
                    <a:p>
                      <a:pPr algn="l"/>
                      <a:r>
                        <a:rPr lang="en-US" sz="2400" i="1" dirty="0"/>
                        <a:t>Serves</a:t>
                      </a:r>
                      <a:r>
                        <a:rPr lang="en-US" sz="2400" dirty="0"/>
                        <a:t> ( pizzeria, pizza, price )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(pizzeria, pizza) is a key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258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45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489" y="1628800"/>
            <a:ext cx="8260865" cy="3199087"/>
          </a:xfrm>
        </p:spPr>
        <p:txBody>
          <a:bodyPr/>
          <a:lstStyle/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r>
              <a:rPr lang="he-IL" dirty="0"/>
              <a:t>מצאו את שמות כל הנשים שאכלו פיצה פטריות או פפרוני (או שניהם)</a:t>
            </a:r>
          </a:p>
          <a:p>
            <a:endParaRPr lang="en-US" dirty="0"/>
          </a:p>
        </p:txBody>
      </p:sp>
      <p:pic>
        <p:nvPicPr>
          <p:cNvPr id="5" name="Picture 2" descr="https://class.stanford.edu/c4x/Engineering/db/asset/extra_ra_a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4" t="6000" r="9261" b="86825"/>
          <a:stretch/>
        </p:blipFill>
        <p:spPr bwMode="auto">
          <a:xfrm>
            <a:off x="266443" y="5043911"/>
            <a:ext cx="8671911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B94D439-30B1-4962-81D3-59DECB9D94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4405864"/>
              </p:ext>
            </p:extLst>
          </p:nvPr>
        </p:nvGraphicFramePr>
        <p:xfrm>
          <a:off x="152622" y="310560"/>
          <a:ext cx="7875762" cy="2926080"/>
        </p:xfrm>
        <a:graphic>
          <a:graphicData uri="http://schemas.openxmlformats.org/drawingml/2006/table">
            <a:tbl>
              <a:tblPr/>
              <a:tblGrid>
                <a:gridCol w="3937881">
                  <a:extLst>
                    <a:ext uri="{9D8B030D-6E8A-4147-A177-3AD203B41FA5}">
                      <a16:colId xmlns:a16="http://schemas.microsoft.com/office/drawing/2014/main" val="370270015"/>
                    </a:ext>
                  </a:extLst>
                </a:gridCol>
                <a:gridCol w="3937881">
                  <a:extLst>
                    <a:ext uri="{9D8B030D-6E8A-4147-A177-3AD203B41FA5}">
                      <a16:colId xmlns:a16="http://schemas.microsoft.com/office/drawing/2014/main" val="1674156153"/>
                    </a:ext>
                  </a:extLst>
                </a:gridCol>
              </a:tblGrid>
              <a:tr h="531921">
                <a:tc>
                  <a:txBody>
                    <a:bodyPr/>
                    <a:lstStyle/>
                    <a:p>
                      <a:pPr algn="l"/>
                      <a:r>
                        <a:rPr lang="en-US" sz="2400" i="1" dirty="0"/>
                        <a:t>Person</a:t>
                      </a:r>
                      <a:r>
                        <a:rPr lang="en-US" sz="2400" dirty="0"/>
                        <a:t> ( name, age, gender )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name is a key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184513"/>
                  </a:ext>
                </a:extLst>
              </a:tr>
              <a:tr h="469193">
                <a:tc>
                  <a:txBody>
                    <a:bodyPr/>
                    <a:lstStyle/>
                    <a:p>
                      <a:pPr algn="l"/>
                      <a:r>
                        <a:rPr lang="en-US" sz="2400" i="1" dirty="0"/>
                        <a:t>Frequents</a:t>
                      </a:r>
                      <a:r>
                        <a:rPr lang="en-US" sz="2400" dirty="0"/>
                        <a:t> ( name, pizzeria )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(name, pizzeria) is a key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097353"/>
                  </a:ext>
                </a:extLst>
              </a:tr>
              <a:tr h="469193">
                <a:tc>
                  <a:txBody>
                    <a:bodyPr/>
                    <a:lstStyle/>
                    <a:p>
                      <a:pPr algn="l"/>
                      <a:r>
                        <a:rPr lang="en-US" sz="2400" i="1" dirty="0"/>
                        <a:t>Eats</a:t>
                      </a:r>
                      <a:r>
                        <a:rPr lang="en-US" sz="2400" dirty="0"/>
                        <a:t> ( name, pizza )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(name, pizza) is a key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831057"/>
                  </a:ext>
                </a:extLst>
              </a:tr>
              <a:tr h="689933">
                <a:tc>
                  <a:txBody>
                    <a:bodyPr/>
                    <a:lstStyle/>
                    <a:p>
                      <a:pPr algn="l"/>
                      <a:r>
                        <a:rPr lang="en-US" sz="2400" i="1" dirty="0"/>
                        <a:t>Serves</a:t>
                      </a:r>
                      <a:r>
                        <a:rPr lang="en-US" sz="2400" dirty="0"/>
                        <a:t> ( pizzeria, pizza, price )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(pizzeria, pizza) is a key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258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41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7054</TotalTime>
  <Words>2492</Words>
  <Application>Microsoft Office PowerPoint</Application>
  <PresentationFormat>‫הצגה על המסך (4:3)</PresentationFormat>
  <Paragraphs>427</Paragraphs>
  <Slides>28</Slides>
  <Notes>12</Notes>
  <HiddenSlides>3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28</vt:i4>
      </vt:variant>
    </vt:vector>
  </HeadingPairs>
  <TitlesOfParts>
    <vt:vector size="35" baseType="lpstr">
      <vt:lpstr>Arial</vt:lpstr>
      <vt:lpstr>Arial Unicode MS</vt:lpstr>
      <vt:lpstr>Calibri</vt:lpstr>
      <vt:lpstr>Cambria Math</vt:lpstr>
      <vt:lpstr>Times</vt:lpstr>
      <vt:lpstr>Times New Roman</vt:lpstr>
      <vt:lpstr>ערכת נושא של Office</vt:lpstr>
      <vt:lpstr>מסדי נתונים  תרגול 3</vt:lpstr>
      <vt:lpstr>Relational Algebra לעומת SQL</vt:lpstr>
      <vt:lpstr>צרוף טבעי (natural join)</vt:lpstr>
      <vt:lpstr>natural join</vt:lpstr>
      <vt:lpstr>natural join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דוגמא נוספת - גרף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תרגול בקורס בסיסי נתונים</dc:title>
  <dc:creator>Netanel</dc:creator>
  <cp:lastModifiedBy>אליאב עמר</cp:lastModifiedBy>
  <cp:revision>308</cp:revision>
  <cp:lastPrinted>2017-04-25T18:34:36Z</cp:lastPrinted>
  <dcterms:created xsi:type="dcterms:W3CDTF">2017-04-18T08:19:34Z</dcterms:created>
  <dcterms:modified xsi:type="dcterms:W3CDTF">2021-07-20T20:16:12Z</dcterms:modified>
</cp:coreProperties>
</file>