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1" r:id="rId9"/>
    <p:sldId id="267" r:id="rId10"/>
    <p:sldId id="268" r:id="rId11"/>
    <p:sldId id="262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en" initials="K" lastIdx="9" clrIdx="0">
    <p:extLst>
      <p:ext uri="{19B8F6BF-5375-455C-9EA6-DF929625EA0E}">
        <p15:presenceInfo xmlns:p15="http://schemas.microsoft.com/office/powerpoint/2012/main" userId="Ke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5:48:03.226" idx="5">
    <p:pos x="10" y="10"/>
    <p:text>NF2, NF3 because there are no Non-Prime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5:49:30.480" idx="6">
    <p:pos x="10" y="10"/>
    <p:text>CD חייבים להיות במפתח כי הם לא בצד ימין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6:08:12.763" idx="7">
    <p:pos x="1047" y="2173"/>
    <p:text>EFGH are Non-Prime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6:14:48.014" idx="9">
    <p:pos x="969" y="2287"/>
    <p:text>ABE must be in any key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2085-58E8-4E7B-A275-D9E4566B6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ED66-F180-41BC-A9F7-F7E5B6E04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E5E5-6F2D-4A93-BCBE-10ABA305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84AB8-8DC4-4C43-B27A-804CBD50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AE5A-57F8-46CA-B58D-78143D14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EB1F-E859-4925-BD95-BC68DA1E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22A08-D7ED-4E5A-A031-39C9701A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1958-7347-4EAD-A76B-0E2FB27F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FFDD-0505-4A2B-A44A-F0317DA7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CB53-9121-4426-8467-185FE3FB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AB1CB-F172-4354-99BE-C3C5F8EA0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10645-D6F3-4FF8-B24F-C6AE2EF69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ABE0-FEF8-444E-9F5C-8FD3A6C0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87A57-C802-490A-BE65-F1EC0A5C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C5ED2-E13D-4329-8524-3D605770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294C-1D2E-494D-88E6-8894536B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E282-9EC2-48F7-968F-58DA4D76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EF2D7-7073-4627-BA32-3693C02C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144F-7A74-483B-A5CA-E2EF19E2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71EB-57F8-4AA2-BB08-5696D16B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CE02-C560-4610-A9FD-23E9C783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3077-7305-44CB-8977-7A8D2D3BD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C88B-6F41-485C-9C00-D033D0C6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EF92-5064-419D-B029-C66ABF70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41B8F-CEB5-487C-97CD-465469D2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3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3608-03B6-4688-9477-F436AA9B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83B2-FF8F-4B05-BB56-E0203B7F5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818F7-C8C2-402B-ACFA-969C3744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AC637-7DDA-4E08-A855-D965B065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EC85-7F20-422D-A3FC-EF2817B2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E0F6D-E56E-4F94-A28E-F1DA8199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1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F6CC-2EA2-43DA-8B50-7BF42597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FAD1F-9DD8-4945-B3A5-701F8FC3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C3926-8FAB-4F8B-914F-4DD58831F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2F1C1-F4C8-4EBE-91E4-39C3E7E32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495EF-C011-4958-A53A-F506A3602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C93FA-7F56-4C26-9E60-F44FF7A2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ADB64-50B8-406F-B807-BF31BCD1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A3E89-1B89-43ED-921A-12AF632C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0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F483-84D4-4315-88B4-D04CD61F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61BE1-ACEE-4C61-9E6D-53395112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CE859-60A5-4491-AC8B-0E6279E6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367AA-185C-4464-AEAE-E7D9CF49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2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82DA-9250-47E2-8E19-F95CF136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FCE73-0269-4559-B6E5-8D320070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2C94-F1E8-4080-AF8C-C490AF91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2C9B-9664-4054-B673-974A8651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8F28-BC1A-4D61-8D79-D73FF075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BBDC6-70E8-4DB2-84E6-DBFC4AB62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7B9D1-B01B-4A02-98BE-81614DB3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ED8B7-7916-4D80-93F9-C0969F87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84F00-AFDE-47B9-A346-DB2CD54F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6195-34AA-4993-AB03-E50E4B2A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01365-F87E-47B7-BD18-BC716158A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1BB9A-8C6B-4E53-9BA3-050388D2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B62C-F26D-41D1-96C9-45120446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562BE-E5FF-406E-BDB0-6B15739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A3182-F155-4B1E-B1C4-56431A1B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216AF-86FA-4731-8928-A4AFBF3C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654BB-07C9-49B7-92BA-40503214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ED54-D707-4821-AD80-BDD3888E9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875B-79EA-407D-8E6C-B3DE6047D895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AB84-841C-4EE5-B729-7E20236AE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B23A-5DFC-42C7-9E37-7DEF7791C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8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8DCF-743F-420E-AEE2-BCB2EF254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he-IL" dirty="0">
                <a:cs typeface="+mn-cs"/>
              </a:rPr>
              <a:t>מסדי נתונים</a:t>
            </a:r>
            <a:endParaRPr lang="en-US" dirty="0"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D9EFC-3DAC-425C-BE7C-2C828215D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he-IL" dirty="0"/>
              <a:t>נורמליזציה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4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6B3D-22F5-4056-80E7-8BDF3DE0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r>
              <a:rPr lang="en-US" dirty="0"/>
              <a:t>R(A,B,C,D)</a:t>
            </a:r>
          </a:p>
          <a:p>
            <a:pPr lvl="1"/>
            <a:r>
              <a:rPr lang="en-US" dirty="0"/>
              <a:t>D -&gt; B</a:t>
            </a:r>
          </a:p>
          <a:p>
            <a:pPr lvl="1"/>
            <a:r>
              <a:rPr lang="en-US" dirty="0"/>
              <a:t>AB -&gt; C</a:t>
            </a:r>
          </a:p>
          <a:p>
            <a:pPr lvl="1"/>
            <a:r>
              <a:rPr lang="en-US" dirty="0"/>
              <a:t>AB -&gt; D</a:t>
            </a:r>
          </a:p>
          <a:p>
            <a:pPr lvl="1"/>
            <a:r>
              <a:rPr lang="en-US" dirty="0"/>
              <a:t>C -&gt; A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{AB}, {AD}, {BC}, {CD}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6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06CD-8366-40A8-AC84-87EF676E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791200"/>
          </a:xfrm>
        </p:spPr>
        <p:txBody>
          <a:bodyPr>
            <a:normAutofit/>
          </a:bodyPr>
          <a:lstStyle/>
          <a:p>
            <a:r>
              <a:rPr lang="en-US" dirty="0"/>
              <a:t>R(W,X,Y,Z)</a:t>
            </a:r>
          </a:p>
          <a:p>
            <a:pPr lvl="1"/>
            <a:r>
              <a:rPr lang="en-US" dirty="0"/>
              <a:t>Z -&gt; W</a:t>
            </a:r>
          </a:p>
          <a:p>
            <a:pPr lvl="1"/>
            <a:r>
              <a:rPr lang="en-US" dirty="0"/>
              <a:t>Y -&gt; XZ</a:t>
            </a:r>
          </a:p>
          <a:p>
            <a:pPr lvl="1"/>
            <a:r>
              <a:rPr lang="en-US" dirty="0"/>
              <a:t>WX -&gt; Y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{Y}, {ZX}, {WX}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5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06CD-8366-40A8-AC84-87EF676E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791200"/>
          </a:xfrm>
        </p:spPr>
        <p:txBody>
          <a:bodyPr>
            <a:normAutofit/>
          </a:bodyPr>
          <a:lstStyle/>
          <a:p>
            <a:r>
              <a:rPr lang="en-US" dirty="0"/>
              <a:t>R(A,B,C,D,E,F,G,H)</a:t>
            </a:r>
          </a:p>
          <a:p>
            <a:pPr lvl="1"/>
            <a:r>
              <a:rPr lang="en-US" dirty="0"/>
              <a:t>CH -&gt;G</a:t>
            </a:r>
          </a:p>
          <a:p>
            <a:pPr lvl="1"/>
            <a:r>
              <a:rPr lang="en-US" dirty="0"/>
              <a:t>A -&gt; BC</a:t>
            </a:r>
          </a:p>
          <a:p>
            <a:pPr lvl="1"/>
            <a:r>
              <a:rPr lang="en-US" dirty="0"/>
              <a:t>B -&gt; CFH</a:t>
            </a:r>
          </a:p>
          <a:p>
            <a:pPr lvl="1"/>
            <a:r>
              <a:rPr lang="en-US" dirty="0"/>
              <a:t>E -&gt;A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{DE}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06CD-8366-40A8-AC84-87EF676E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791200"/>
          </a:xfrm>
        </p:spPr>
        <p:txBody>
          <a:bodyPr>
            <a:normAutofit/>
          </a:bodyPr>
          <a:lstStyle/>
          <a:p>
            <a:r>
              <a:rPr lang="en-US" dirty="0"/>
              <a:t>R(A,B,C,D,E)</a:t>
            </a:r>
          </a:p>
          <a:p>
            <a:pPr lvl="1"/>
            <a:r>
              <a:rPr lang="en-US" dirty="0"/>
              <a:t>A -&gt;BC</a:t>
            </a:r>
          </a:p>
          <a:p>
            <a:pPr lvl="1"/>
            <a:r>
              <a:rPr lang="en-US" dirty="0"/>
              <a:t>CD -&gt; E</a:t>
            </a:r>
          </a:p>
          <a:p>
            <a:pPr lvl="1"/>
            <a:r>
              <a:rPr lang="en-US" dirty="0"/>
              <a:t>B -&gt;D</a:t>
            </a:r>
          </a:p>
          <a:p>
            <a:pPr lvl="1"/>
            <a:r>
              <a:rPr lang="en-US" dirty="0"/>
              <a:t>E-&gt; A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{A}, {E}, {BC}, {CD}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NF3</a:t>
            </a:r>
          </a:p>
        </p:txBody>
      </p:sp>
    </p:spTree>
    <p:extLst>
      <p:ext uri="{BB962C8B-B14F-4D97-AF65-F5344CB8AC3E}">
        <p14:creationId xmlns:p14="http://schemas.microsoft.com/office/powerpoint/2010/main" val="91180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9E25-D1AE-491A-B344-F0FC20D3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cs typeface="+mn-cs"/>
              </a:rPr>
              <a:t>רמות נירמול</a:t>
            </a:r>
            <a:endParaRPr lang="en-US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D022-C567-4E84-ACF5-B235C934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NF1 - Every attribute must hold a single atomic value (searchability)</a:t>
            </a:r>
          </a:p>
          <a:p>
            <a:r>
              <a:rPr lang="en-US" dirty="0"/>
              <a:t>NF2 - </a:t>
            </a:r>
            <a:r>
              <a:rPr lang="en-US" dirty="0">
                <a:solidFill>
                  <a:srgbClr val="FF0000"/>
                </a:solidFill>
              </a:rPr>
              <a:t>Non-prime</a:t>
            </a:r>
            <a:r>
              <a:rPr lang="en-US" dirty="0"/>
              <a:t> attributes don't depend on a (strict) subset of a candidate key.</a:t>
            </a:r>
          </a:p>
          <a:p>
            <a:r>
              <a:rPr lang="en-US" dirty="0"/>
              <a:t>NF3 - </a:t>
            </a:r>
            <a:r>
              <a:rPr lang="en-US" dirty="0">
                <a:solidFill>
                  <a:srgbClr val="FF0000"/>
                </a:solidFill>
              </a:rPr>
              <a:t>Non-prime</a:t>
            </a:r>
            <a:r>
              <a:rPr lang="en-US" dirty="0"/>
              <a:t> attributes cannot depend on any set that isn't a super-key (transitive dependency).</a:t>
            </a:r>
            <a:endParaRPr lang="he-IL" dirty="0"/>
          </a:p>
          <a:p>
            <a:r>
              <a:rPr lang="en-US" dirty="0"/>
              <a:t>NF3.5 (BCNF) - For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two sets, X, Y, (Y</a:t>
            </a:r>
            <a:r>
              <a:rPr lang="en-US" dirty="0">
                <a:latin typeface="MS UI Gothic"/>
                <a:ea typeface="MS UI Gothic"/>
              </a:rPr>
              <a:t>⊈</a:t>
            </a:r>
            <a:r>
              <a:rPr lang="en-US" dirty="0"/>
              <a:t>X) such that X</a:t>
            </a:r>
            <a:r>
              <a:rPr lang="en-US" dirty="0">
                <a:sym typeface="Wingdings" pitchFamily="2" charset="2"/>
              </a:rPr>
              <a:t>Y, X is a super-key.</a:t>
            </a:r>
          </a:p>
          <a:p>
            <a:r>
              <a:rPr lang="en-US" dirty="0">
                <a:sym typeface="Wingdings" pitchFamily="2" charset="2"/>
              </a:rPr>
              <a:t>NF4 - </a:t>
            </a:r>
            <a:r>
              <a:rPr lang="en-US" dirty="0"/>
              <a:t>no multivalued dependencies.</a:t>
            </a:r>
          </a:p>
          <a:p>
            <a:r>
              <a:rPr lang="en-US" dirty="0">
                <a:sym typeface="Wingdings" pitchFamily="2" charset="2"/>
              </a:rPr>
              <a:t>NF5 - very rare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pPr algn="l"/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4F17-9C66-4C64-BDB1-7E81B005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pPr algn="ctr" rtl="1"/>
            <a:r>
              <a:rPr lang="he-IL" dirty="0">
                <a:cs typeface="+mn-cs"/>
              </a:rPr>
              <a:t>תרגילים</a:t>
            </a:r>
            <a:endParaRPr lang="en-US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D8BE-A195-46EA-93BB-BA616B35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566"/>
            <a:ext cx="10515600" cy="4812397"/>
          </a:xfrm>
        </p:spPr>
        <p:txBody>
          <a:bodyPr/>
          <a:lstStyle/>
          <a:p>
            <a:r>
              <a:rPr lang="en-US" dirty="0"/>
              <a:t>R(A,B,C,D)</a:t>
            </a:r>
          </a:p>
          <a:p>
            <a:pPr lvl="1"/>
            <a:r>
              <a:rPr lang="en-US" dirty="0"/>
              <a:t>A-&gt;BCD</a:t>
            </a:r>
          </a:p>
          <a:p>
            <a:pPr lvl="1"/>
            <a:r>
              <a:rPr lang="en-US" dirty="0"/>
              <a:t>BC-&gt;AD</a:t>
            </a:r>
          </a:p>
          <a:p>
            <a:pPr lvl="1"/>
            <a:r>
              <a:rPr lang="en-US" dirty="0"/>
              <a:t>D-&gt;B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{A}, {BC}, {CD}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2A6254-5624-4EC1-92AF-5F1AF9032EAA}"/>
              </a:ext>
            </a:extLst>
          </p:cNvPr>
          <p:cNvSpPr txBox="1">
            <a:spLocks/>
          </p:cNvSpPr>
          <p:nvPr/>
        </p:nvSpPr>
        <p:spPr>
          <a:xfrm>
            <a:off x="1143000" y="3897783"/>
            <a:ext cx="10515600" cy="75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D8BE-A195-46EA-93BB-BA616B35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566"/>
            <a:ext cx="10515600" cy="4812397"/>
          </a:xfrm>
        </p:spPr>
        <p:txBody>
          <a:bodyPr/>
          <a:lstStyle/>
          <a:p>
            <a:r>
              <a:rPr lang="en-US" dirty="0"/>
              <a:t>R(A,B,C,D,E)</a:t>
            </a:r>
          </a:p>
          <a:p>
            <a:pPr lvl="1"/>
            <a:r>
              <a:rPr lang="en-US" dirty="0"/>
              <a:t>A-&gt;B</a:t>
            </a:r>
          </a:p>
          <a:p>
            <a:pPr lvl="1"/>
            <a:r>
              <a:rPr lang="en-US" dirty="0"/>
              <a:t>ED-&gt;A</a:t>
            </a:r>
          </a:p>
          <a:p>
            <a:pPr lvl="1"/>
            <a:r>
              <a:rPr lang="en-US" dirty="0"/>
              <a:t>BC-&gt;E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{ACD}, {BCD}, {ECD}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NF3</a:t>
            </a:r>
          </a:p>
        </p:txBody>
      </p:sp>
    </p:spTree>
    <p:extLst>
      <p:ext uri="{BB962C8B-B14F-4D97-AF65-F5344CB8AC3E}">
        <p14:creationId xmlns:p14="http://schemas.microsoft.com/office/powerpoint/2010/main" val="50504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B519-0E1C-4D9A-A870-149A5213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r>
              <a:rPr lang="en-US" dirty="0"/>
              <a:t>R(A,B,C,D,E,F,G,H)</a:t>
            </a:r>
          </a:p>
          <a:p>
            <a:pPr lvl="1"/>
            <a:r>
              <a:rPr lang="en-US" dirty="0"/>
              <a:t>AB-&gt;C</a:t>
            </a:r>
          </a:p>
          <a:p>
            <a:pPr lvl="1"/>
            <a:r>
              <a:rPr lang="en-US" dirty="0"/>
              <a:t>BD-&gt;EF</a:t>
            </a:r>
          </a:p>
          <a:p>
            <a:pPr lvl="1"/>
            <a:r>
              <a:rPr lang="en-US" dirty="0"/>
              <a:t>AD-&gt;G</a:t>
            </a:r>
          </a:p>
          <a:p>
            <a:pPr lvl="1"/>
            <a:r>
              <a:rPr lang="en-US" dirty="0"/>
              <a:t>A-&gt;H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{ABD}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7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241-478E-42B6-835E-31A02E15F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870"/>
            <a:ext cx="10515600" cy="5448093"/>
          </a:xfrm>
        </p:spPr>
        <p:txBody>
          <a:bodyPr/>
          <a:lstStyle/>
          <a:p>
            <a:r>
              <a:rPr lang="en-US" dirty="0"/>
              <a:t>R(A,B,C,D,E,F,G,H)</a:t>
            </a:r>
          </a:p>
          <a:p>
            <a:pPr lvl="1"/>
            <a:r>
              <a:rPr lang="en-US" dirty="0"/>
              <a:t>AB -&gt; C</a:t>
            </a:r>
          </a:p>
          <a:p>
            <a:pPr lvl="1"/>
            <a:r>
              <a:rPr lang="en-US" dirty="0"/>
              <a:t>A -&gt; DF</a:t>
            </a:r>
          </a:p>
          <a:p>
            <a:pPr lvl="1"/>
            <a:r>
              <a:rPr lang="en-US" dirty="0"/>
              <a:t>B -&gt;F</a:t>
            </a:r>
          </a:p>
          <a:p>
            <a:pPr lvl="1"/>
            <a:r>
              <a:rPr lang="en-US" dirty="0"/>
              <a:t>F -&gt;GH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{ABE}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241-478E-42B6-835E-31A02E15F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870"/>
            <a:ext cx="10515600" cy="5448093"/>
          </a:xfrm>
        </p:spPr>
        <p:txBody>
          <a:bodyPr/>
          <a:lstStyle/>
          <a:p>
            <a:r>
              <a:rPr lang="en-US" dirty="0"/>
              <a:t>R(A,B,C,D,E)</a:t>
            </a:r>
          </a:p>
          <a:p>
            <a:pPr lvl="1"/>
            <a:r>
              <a:rPr lang="en-US" dirty="0"/>
              <a:t>BC -&gt; ADE</a:t>
            </a:r>
          </a:p>
          <a:p>
            <a:pPr lvl="1"/>
            <a:r>
              <a:rPr lang="en-US" dirty="0"/>
              <a:t>D -&gt;B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{CB}, {CD}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6B3D-22F5-4056-80E7-8BDF3DE0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r>
              <a:rPr lang="en-US" dirty="0"/>
              <a:t>R(A,B,C,D,E)</a:t>
            </a:r>
          </a:p>
          <a:p>
            <a:pPr lvl="1"/>
            <a:r>
              <a:rPr lang="en-US" dirty="0"/>
              <a:t>AB -&gt; CD</a:t>
            </a:r>
          </a:p>
          <a:p>
            <a:pPr lvl="1"/>
            <a:r>
              <a:rPr lang="en-US" dirty="0"/>
              <a:t>D -&gt; A</a:t>
            </a:r>
          </a:p>
          <a:p>
            <a:pPr lvl="1"/>
            <a:r>
              <a:rPr lang="en-US" dirty="0"/>
              <a:t>BC -&gt; DE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{BA}, {BC}, {BD}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7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6B3D-22F5-4056-80E7-8BDF3DE0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r>
              <a:rPr lang="en-US" dirty="0"/>
              <a:t>R(A,B,C,D,E,F)</a:t>
            </a:r>
          </a:p>
          <a:p>
            <a:pPr lvl="1"/>
            <a:r>
              <a:rPr lang="en-US" dirty="0"/>
              <a:t>A -&gt; B</a:t>
            </a:r>
          </a:p>
          <a:p>
            <a:pPr lvl="1"/>
            <a:r>
              <a:rPr lang="en-US" dirty="0"/>
              <a:t>ED -&gt; F</a:t>
            </a:r>
          </a:p>
          <a:p>
            <a:pPr lvl="1"/>
            <a:r>
              <a:rPr lang="en-US" dirty="0"/>
              <a:t>BC -&gt;E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{ACD}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461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MS UI Gothic</vt:lpstr>
      <vt:lpstr>Arial</vt:lpstr>
      <vt:lpstr>Calibri</vt:lpstr>
      <vt:lpstr>Calibri Light</vt:lpstr>
      <vt:lpstr>Office Theme</vt:lpstr>
      <vt:lpstr>מסדי נתונים</vt:lpstr>
      <vt:lpstr>רמות נירמול</vt:lpstr>
      <vt:lpstr>תרגילים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תרגול 2</dc:title>
  <dc:creator>Moshe Stekel</dc:creator>
  <cp:lastModifiedBy>Keren</cp:lastModifiedBy>
  <cp:revision>83</cp:revision>
  <dcterms:created xsi:type="dcterms:W3CDTF">2017-08-13T07:35:40Z</dcterms:created>
  <dcterms:modified xsi:type="dcterms:W3CDTF">2020-04-15T19:45:06Z</dcterms:modified>
</cp:coreProperties>
</file>