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4" r:id="rId6"/>
    <p:sldId id="263" r:id="rId7"/>
    <p:sldId id="262" r:id="rId8"/>
    <p:sldId id="261" r:id="rId9"/>
    <p:sldId id="260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82F732C-AFC5-4F85-B77B-9756A4A55424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D81111C-5234-4C23-ABA8-E3405F717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05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Exponentiate</a:t>
            </a:r>
            <a:r>
              <a:rPr lang="en-US" dirty="0" smtClean="0"/>
              <a:t> to make it positive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has nice mathematical properties which makes it easier to compute the gradient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 square, large errors have relatively greater influence on MSE.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MAE is more robust to outliers since it does not make use of square. </a:t>
            </a:r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zero-centered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layers of processing would be receiving data that is not zero-centered.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data coming into a neuron is always positive then the gradient on the weights will be either all be positive, or all negative (depending on the gradient of the whole expression).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introduce undesirable zig-zagging dynamics in the gradient weight updates.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once these gradients are added up across a data  batch the final weight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can have variable signs, somewhat mitigating this issue.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ReLU</a:t>
            </a:r>
            <a:r>
              <a:rPr lang="en-US" sz="1200" dirty="0" smtClean="0"/>
              <a:t> units can “die”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large gradient flowing through a </a:t>
            </a:r>
            <a:r>
              <a:rPr lang="en-US" sz="1200" dirty="0" err="1" smtClean="0"/>
              <a:t>ReLU</a:t>
            </a:r>
            <a:r>
              <a:rPr lang="en-US" sz="1200" dirty="0" smtClean="0"/>
              <a:t> could cause weights to update in such a way that the neuron will never activate on any </a:t>
            </a:r>
            <a:r>
              <a:rPr lang="en-US" sz="1200" dirty="0" err="1" smtClean="0"/>
              <a:t>datapoint</a:t>
            </a:r>
            <a:r>
              <a:rPr lang="en-US" sz="1200" dirty="0" smtClean="0"/>
              <a:t> again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gradient flowing through the unit will forever be zero from that point 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With a proper setting of the learning rate this is less frequently an issue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1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www.asimovinstitute.org</a:t>
            </a:r>
            <a:r>
              <a:rPr lang="en-US" dirty="0" smtClean="0"/>
              <a:t>/neural-network-zoo/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width m of the convolution filters is set to 5 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en-US" baseline="0" dirty="0" smtClean="0"/>
              <a:t> = 300 feature maps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layer embeds words into low-dimensional vectors. </a:t>
            </a:r>
          </a:p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31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9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03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4036" y="3923015"/>
            <a:ext cx="3344981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8271" y="2587843"/>
            <a:ext cx="7697445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3079" y="3015792"/>
            <a:ext cx="6462717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7332" y="4766917"/>
            <a:ext cx="6448608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390" y="5061540"/>
            <a:ext cx="2624713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 defTabSz="457200"/>
            <a:fld id="{BCED3E41-E2DE-48B7-AD25-2C05D8372D60}" type="datetime4">
              <a:rPr lang="en-US" smtClean="0">
                <a:solidFill>
                  <a:srgbClr val="A63212"/>
                </a:solidFill>
              </a:rPr>
              <a:pPr defTabSz="457200"/>
              <a:t>November 26, 2020</a:t>
            </a:fld>
            <a:endParaRPr lang="en-US">
              <a:solidFill>
                <a:srgbClr val="A632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457" y="4135346"/>
            <a:ext cx="2781175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4E66B2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919" y="5509809"/>
            <a:ext cx="98424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457200"/>
            <a:fld id="{D739C4FB-7D33-419B-8833-D1372BFD11C8}" type="slidenum">
              <a:rPr lang="en-US" smtClean="0">
                <a:solidFill>
                  <a:srgbClr val="A63212">
                    <a:lumMod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A63212">
                  <a:lumMod val="75000"/>
                </a:srgbClr>
              </a:solidFill>
            </a:endParaRPr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92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06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7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8F78D1B-BB73-41B2-8202-C6678B761557}" type="datetime4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November 26, 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744759D-0EFF-4FB2-9CCE-04E00944F0F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4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664" y="2039112"/>
            <a:ext cx="48768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039112"/>
            <a:ext cx="48768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4" y="2038389"/>
            <a:ext cx="402336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4788" y="2038387"/>
            <a:ext cx="4019611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4850" y="4281003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4482" y="3316841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664" y="2743199"/>
            <a:ext cx="402336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9168" y="2743200"/>
            <a:ext cx="402336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28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22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87082"/>
            <a:ext cx="4011084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3" y="835428"/>
            <a:ext cx="6265827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41" y="3408421"/>
            <a:ext cx="4011084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754ED01-E2A0-4C1E-8E21-014B99041579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6857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91206"/>
            <a:ext cx="37084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4669655"/>
            <a:ext cx="1072192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40736" y="594360"/>
            <a:ext cx="6498336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416153"/>
            <a:ext cx="89408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56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76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50279"/>
            <a:ext cx="261776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40" y="838199"/>
            <a:ext cx="787712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0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1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87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1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06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5968-163A-46B0-8675-47E08884B953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1AC7-0A2B-4FAF-B173-EAD7CEEFFB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3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40" y="436563"/>
            <a:ext cx="1072192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038388"/>
            <a:ext cx="99568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4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defTabSz="457200"/>
            <a:fld id="{09A13538-6727-E34D-AF87-C8A5A06F92D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11/26/2020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48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defTabSz="457200"/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16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defTabSz="457200"/>
            <a:fld id="{73854F61-4EB2-064B-9FEB-93EFAD73A18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6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isaacchanghau.github.io/2017/06/07/Loss-Functions-in-Artificial-Neural-Networks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Slides for deep learning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8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Convolutional Neural Networks (CNNs)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1522" y="1771409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CNN idea for text:</a:t>
            </a:r>
          </a:p>
          <a:p>
            <a:r>
              <a:rPr lang="en-US" dirty="0"/>
              <a:t>Compute vectors for n-grams and </a:t>
            </a:r>
            <a:r>
              <a:rPr lang="en-US" b="1" dirty="0">
                <a:solidFill>
                  <a:schemeClr val="accent2"/>
                </a:solidFill>
              </a:rPr>
              <a:t>group them afterwards</a:t>
            </a:r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76" y="2716503"/>
            <a:ext cx="5442607" cy="3035300"/>
          </a:xfrm>
          <a:prstGeom prst="rect">
            <a:avLst/>
          </a:prstGeom>
        </p:spPr>
      </p:pic>
      <p:sp>
        <p:nvSpPr>
          <p:cNvPr id="2" name="Ορθογώνιο 1"/>
          <p:cNvSpPr/>
          <p:nvPr/>
        </p:nvSpPr>
        <p:spPr>
          <a:xfrm>
            <a:off x="3934389" y="612113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i="1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900" i="1" dirty="0" err="1">
                <a:latin typeface="Arial" charset="0"/>
                <a:ea typeface="Arial" charset="0"/>
                <a:cs typeface="Arial" charset="0"/>
              </a:rPr>
              <a:t>shafeentejani.github.io</a:t>
            </a:r>
            <a:r>
              <a:rPr lang="en-US" sz="900" i="1" dirty="0">
                <a:latin typeface="Arial" charset="0"/>
                <a:ea typeface="Arial" charset="0"/>
                <a:cs typeface="Arial" charset="0"/>
              </a:rPr>
              <a:t>/assets/images/</a:t>
            </a:r>
            <a:r>
              <a:rPr lang="en-US" sz="900" i="1" dirty="0" err="1">
                <a:latin typeface="Arial" charset="0"/>
                <a:ea typeface="Arial" charset="0"/>
                <a:cs typeface="Arial" charset="0"/>
              </a:rPr>
              <a:t>pooling.gif</a:t>
            </a:r>
            <a:endParaRPr lang="en-US" sz="9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6897" y="3566057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max pool</a:t>
            </a:r>
          </a:p>
          <a:p>
            <a:r>
              <a:rPr lang="en-US" sz="1400" dirty="0"/>
              <a:t>2x2 filters </a:t>
            </a:r>
          </a:p>
          <a:p>
            <a:r>
              <a:rPr lang="en-US" sz="1400" dirty="0"/>
              <a:t>and stride 2</a:t>
            </a:r>
            <a:endParaRPr lang="el-GR" sz="1400" dirty="0"/>
          </a:p>
        </p:txBody>
      </p:sp>
      <p:cxnSp>
        <p:nvCxnSpPr>
          <p:cNvPr id="16" name="Ευθύγραμμο βέλος σύνδεσης 15"/>
          <p:cNvCxnSpPr/>
          <p:nvPr/>
        </p:nvCxnSpPr>
        <p:spPr>
          <a:xfrm>
            <a:off x="5772386" y="4348906"/>
            <a:ext cx="119936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volution_schemati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2" y="3395717"/>
            <a:ext cx="2450893" cy="1792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5366070"/>
            <a:ext cx="7830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i="1" dirty="0"/>
              <a:t>http</a:t>
            </a:r>
            <a:r>
              <a:rPr lang="en-US" sz="900" i="1" dirty="0"/>
              <a:t>://</a:t>
            </a:r>
            <a:r>
              <a:rPr lang="en-US" sz="900" i="1" dirty="0" err="1"/>
              <a:t>deeplearning.stanford.edu</a:t>
            </a:r>
            <a:r>
              <a:rPr lang="en-US" sz="900" i="1" dirty="0"/>
              <a:t>/wiki/</a:t>
            </a:r>
            <a:r>
              <a:rPr lang="en-US" sz="900" i="1" dirty="0" err="1"/>
              <a:t>index.php</a:t>
            </a:r>
            <a:r>
              <a:rPr lang="en-US" sz="900" i="1" dirty="0"/>
              <a:t>/</a:t>
            </a:r>
            <a:r>
              <a:rPr lang="en-US" sz="900" i="1" dirty="0" err="1"/>
              <a:t>Feature_extraction_using_convolution</a:t>
            </a:r>
            <a:endParaRPr lang="en-US" sz="900" i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Convolutional Neural Networks (CNNs)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1522" y="1771408"/>
            <a:ext cx="8892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CNN idea for text: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Compute vectors for n-grams</a:t>
            </a:r>
            <a:r>
              <a:rPr lang="en-US" dirty="0"/>
              <a:t> and group them afterwards</a:t>
            </a:r>
          </a:p>
          <a:p>
            <a:endParaRPr lang="en-US" dirty="0"/>
          </a:p>
          <a:p>
            <a:r>
              <a:rPr lang="en-US" dirty="0"/>
              <a:t>Example: “this takes too long” compute vectors for: </a:t>
            </a:r>
          </a:p>
          <a:p>
            <a:r>
              <a:rPr lang="en-US" dirty="0"/>
              <a:t>This takes, takes too, too long, this takes too, takes too long, this takes too long</a:t>
            </a:r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002" y="3531496"/>
            <a:ext cx="1447800" cy="1371600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922" y="3817246"/>
            <a:ext cx="889000" cy="800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2539" y="486499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matrix</a:t>
            </a:r>
            <a:endParaRPr lang="el-GR" dirty="0"/>
          </a:p>
        </p:txBody>
      </p:sp>
      <p:sp>
        <p:nvSpPr>
          <p:cNvPr id="16" name="TextBox 15"/>
          <p:cNvSpPr txBox="1"/>
          <p:nvPr/>
        </p:nvSpPr>
        <p:spPr>
          <a:xfrm>
            <a:off x="4246962" y="4541831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3x3 filter</a:t>
            </a:r>
            <a:endParaRPr lang="el-GR" dirty="0"/>
          </a:p>
        </p:txBody>
      </p:sp>
      <p:sp>
        <p:nvSpPr>
          <p:cNvPr id="17" name="Δεξιό βέλος 16"/>
          <p:cNvSpPr/>
          <p:nvPr/>
        </p:nvSpPr>
        <p:spPr>
          <a:xfrm>
            <a:off x="6184900" y="3918446"/>
            <a:ext cx="742880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57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5280" y="6083301"/>
            <a:ext cx="7843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Severyn</a:t>
            </a:r>
            <a:r>
              <a:rPr lang="en-US" sz="1200" dirty="0"/>
              <a:t>, </a:t>
            </a:r>
            <a:r>
              <a:rPr lang="en-US" sz="1200" dirty="0" err="1"/>
              <a:t>Aliaksei</a:t>
            </a:r>
            <a:r>
              <a:rPr lang="en-US" sz="1200" dirty="0"/>
              <a:t>, and Alessandro </a:t>
            </a:r>
            <a:r>
              <a:rPr lang="en-US" sz="1200" dirty="0" err="1"/>
              <a:t>Moschitti</a:t>
            </a:r>
            <a:r>
              <a:rPr lang="en-US" sz="1200" dirty="0"/>
              <a:t>. "UNITN: Training Deep Convolutional Neural Network for Twitter Sentiment Classification." </a:t>
            </a:r>
            <a:r>
              <a:rPr lang="en-US" sz="1200" i="1" dirty="0" err="1"/>
              <a:t>SemEval</a:t>
            </a:r>
            <a:r>
              <a:rPr lang="en-US" sz="1200" i="1" dirty="0"/>
              <a:t>@ NAACL-HLT</a:t>
            </a:r>
            <a:r>
              <a:rPr lang="en-US" sz="1200" dirty="0"/>
              <a:t>. 2015.</a:t>
            </a:r>
            <a:endParaRPr lang="en-US" sz="12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75280" y="182564"/>
            <a:ext cx="8041440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CNN for text classification</a:t>
            </a:r>
            <a:endParaRPr lang="en-US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707140"/>
            <a:ext cx="7645400" cy="40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75280" y="182564"/>
            <a:ext cx="8041440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CNN with multiple filters</a:t>
            </a:r>
            <a:endParaRPr lang="en-US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20" y="1752601"/>
            <a:ext cx="8229600" cy="3320866"/>
          </a:xfrm>
          <a:prstGeom prst="rect">
            <a:avLst/>
          </a:prstGeom>
        </p:spPr>
      </p:pic>
      <p:sp>
        <p:nvSpPr>
          <p:cNvPr id="8" name="Ορθογώνιο 7"/>
          <p:cNvSpPr/>
          <p:nvPr/>
        </p:nvSpPr>
        <p:spPr>
          <a:xfrm>
            <a:off x="3213100" y="4934968"/>
            <a:ext cx="6306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" charset="0"/>
                <a:ea typeface="Arial" charset="0"/>
                <a:cs typeface="Arial" charset="0"/>
              </a:rPr>
              <a:t>Kim, </a:t>
            </a:r>
            <a:r>
              <a:rPr lang="en-US" sz="1200" i="1" dirty="0">
                <a:latin typeface="Arial" charset="0"/>
                <a:ea typeface="Arial" charset="0"/>
                <a:cs typeface="Arial" charset="0"/>
              </a:rPr>
              <a:t>Y. “Convolutional </a:t>
            </a:r>
            <a:r>
              <a:rPr lang="en-US" sz="1200" i="1" dirty="0">
                <a:latin typeface="Arial" charset="0"/>
                <a:ea typeface="Arial" charset="0"/>
                <a:cs typeface="Arial" charset="0"/>
              </a:rPr>
              <a:t>Neural Networks for Sentence </a:t>
            </a:r>
            <a:r>
              <a:rPr lang="en-US" sz="1200" i="1" dirty="0">
                <a:latin typeface="Arial" charset="0"/>
                <a:ea typeface="Arial" charset="0"/>
                <a:cs typeface="Arial" charset="0"/>
              </a:rPr>
              <a:t>Classification”, EMNLP (2014)</a:t>
            </a:r>
            <a:endParaRPr lang="el-GR" i="1" dirty="0"/>
          </a:p>
        </p:txBody>
      </p:sp>
      <p:sp>
        <p:nvSpPr>
          <p:cNvPr id="9" name="Ορθογώνιο 8"/>
          <p:cNvSpPr/>
          <p:nvPr/>
        </p:nvSpPr>
        <p:spPr>
          <a:xfrm>
            <a:off x="4223085" y="567826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sliding over 3, 4 or 5 words at a </a:t>
            </a:r>
            <a:r>
              <a:rPr lang="en-US" dirty="0"/>
              <a:t>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38" y="2038350"/>
            <a:ext cx="6711124" cy="3951288"/>
          </a:xfrm>
        </p:spPr>
      </p:pic>
    </p:spTree>
    <p:extLst>
      <p:ext uri="{BB962C8B-B14F-4D97-AF65-F5344CB8AC3E}">
        <p14:creationId xmlns:p14="http://schemas.microsoft.com/office/powerpoint/2010/main" val="37071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04281"/>
            <a:ext cx="9525000" cy="3019425"/>
          </a:xfrm>
        </p:spPr>
      </p:pic>
    </p:spTree>
    <p:extLst>
      <p:ext uri="{BB962C8B-B14F-4D97-AF65-F5344CB8AC3E}">
        <p14:creationId xmlns:p14="http://schemas.microsoft.com/office/powerpoint/2010/main" val="19405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609066"/>
            <a:ext cx="10141527" cy="52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4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0"/>
            <a:ext cx="9088581" cy="68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6" y="360308"/>
            <a:ext cx="10719580" cy="58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1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432" y="2078182"/>
            <a:ext cx="4590535" cy="4489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0300" y="754743"/>
            <a:ext cx="889461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 smtClean="0"/>
              <a:t>Image Net 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3767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Εικόνα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12" y="2410619"/>
            <a:ext cx="4448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7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Loss functions and output</a:t>
            </a:r>
            <a:endParaRPr lang="en-US" dirty="0"/>
          </a:p>
        </p:txBody>
      </p:sp>
      <p:cxnSp>
        <p:nvCxnSpPr>
          <p:cNvPr id="14" name="Ευθεία γραμμή σύνδεσης 13"/>
          <p:cNvCxnSpPr/>
          <p:nvPr/>
        </p:nvCxnSpPr>
        <p:spPr>
          <a:xfrm flipH="1">
            <a:off x="7024460" y="1453238"/>
            <a:ext cx="11341" cy="49973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7284" y="1041400"/>
            <a:ext cx="1578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Classification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5442" y="1053128"/>
            <a:ext cx="133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Regression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1820096" y="1680578"/>
            <a:ext cx="1086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</a:rPr>
              <a:t>Training </a:t>
            </a:r>
            <a:endParaRPr lang="en-US" b="1" dirty="0">
              <a:solidFill>
                <a:srgbClr val="222222"/>
              </a:solidFill>
            </a:endParaRPr>
          </a:p>
          <a:p>
            <a:r>
              <a:rPr lang="en-US" b="1" dirty="0">
                <a:solidFill>
                  <a:srgbClr val="222222"/>
                </a:solidFill>
              </a:rPr>
              <a:t>examples</a:t>
            </a:r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3336229" y="1715572"/>
            <a:ext cx="330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R</a:t>
            </a:r>
            <a:r>
              <a:rPr lang="en-US" baseline="30000" dirty="0">
                <a:solidFill>
                  <a:srgbClr val="222222"/>
                </a:solidFill>
              </a:rPr>
              <a:t>n</a:t>
            </a:r>
            <a:r>
              <a:rPr lang="en-US" dirty="0">
                <a:solidFill>
                  <a:srgbClr val="222222"/>
                </a:solidFill>
              </a:rPr>
              <a:t> x {class_1, ..., </a:t>
            </a:r>
            <a:r>
              <a:rPr lang="en-US" dirty="0" err="1">
                <a:solidFill>
                  <a:srgbClr val="222222"/>
                </a:solidFill>
              </a:rPr>
              <a:t>class_n</a:t>
            </a:r>
            <a:r>
              <a:rPr lang="en-US" dirty="0">
                <a:solidFill>
                  <a:srgbClr val="222222"/>
                </a:solidFill>
              </a:rPr>
              <a:t>} </a:t>
            </a:r>
            <a:endParaRPr lang="en-US" dirty="0">
              <a:solidFill>
                <a:srgbClr val="222222"/>
              </a:solidFill>
            </a:endParaRPr>
          </a:p>
          <a:p>
            <a:pPr algn="ctr"/>
            <a:r>
              <a:rPr lang="en-US" dirty="0">
                <a:solidFill>
                  <a:srgbClr val="222222"/>
                </a:solidFill>
              </a:rPr>
              <a:t>(</a:t>
            </a:r>
            <a:r>
              <a:rPr lang="en-US" dirty="0">
                <a:solidFill>
                  <a:srgbClr val="222222"/>
                </a:solidFill>
              </a:rPr>
              <a:t>one-hot encoding)</a:t>
            </a:r>
            <a:endParaRPr lang="el-GR" dirty="0"/>
          </a:p>
        </p:txBody>
      </p:sp>
      <p:sp>
        <p:nvSpPr>
          <p:cNvPr id="20" name="Ορθογώνιο 19"/>
          <p:cNvSpPr/>
          <p:nvPr/>
        </p:nvSpPr>
        <p:spPr>
          <a:xfrm>
            <a:off x="7301848" y="1723111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R</a:t>
            </a:r>
            <a:r>
              <a:rPr lang="en-US" baseline="30000" dirty="0">
                <a:solidFill>
                  <a:srgbClr val="222222"/>
                </a:solidFill>
              </a:rPr>
              <a:t>n</a:t>
            </a:r>
            <a:r>
              <a:rPr lang="en-US" dirty="0">
                <a:solidFill>
                  <a:srgbClr val="222222"/>
                </a:solidFill>
              </a:rPr>
              <a:t> x R</a:t>
            </a:r>
            <a:r>
              <a:rPr lang="en-US" baseline="30000" dirty="0">
                <a:solidFill>
                  <a:srgbClr val="222222"/>
                </a:solidFill>
              </a:rPr>
              <a:t>m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1820097" y="2733159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</a:rPr>
              <a:t>Output </a:t>
            </a:r>
          </a:p>
          <a:p>
            <a:r>
              <a:rPr lang="en-US" b="1" dirty="0">
                <a:solidFill>
                  <a:srgbClr val="222222"/>
                </a:solidFill>
              </a:rPr>
              <a:t>Layer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3096420" y="2669104"/>
            <a:ext cx="3825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Soft-max</a:t>
            </a:r>
          </a:p>
          <a:p>
            <a:pPr algn="ctr"/>
            <a:r>
              <a:rPr lang="en-US" sz="1600" dirty="0"/>
              <a:t> [map </a:t>
            </a:r>
            <a:r>
              <a:rPr lang="en-US" sz="1600" dirty="0">
                <a:solidFill>
                  <a:srgbClr val="222222"/>
                </a:solidFill>
              </a:rPr>
              <a:t>R</a:t>
            </a:r>
            <a:r>
              <a:rPr lang="en-US" sz="1600" baseline="30000" dirty="0">
                <a:solidFill>
                  <a:srgbClr val="222222"/>
                </a:solidFill>
              </a:rPr>
              <a:t>n </a:t>
            </a:r>
            <a:r>
              <a:rPr lang="en-US" sz="1600" dirty="0">
                <a:solidFill>
                  <a:srgbClr val="222222"/>
                </a:solidFill>
              </a:rPr>
              <a:t>to a probability distribution]</a:t>
            </a:r>
            <a:endParaRPr lang="el-GR" sz="1600" dirty="0"/>
          </a:p>
        </p:txBody>
      </p:sp>
      <p:sp>
        <p:nvSpPr>
          <p:cNvPr id="23" name="Ορθογώνιο 22"/>
          <p:cNvSpPr/>
          <p:nvPr/>
        </p:nvSpPr>
        <p:spPr>
          <a:xfrm>
            <a:off x="7301848" y="2678669"/>
            <a:ext cx="2814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Linear </a:t>
            </a:r>
            <a:r>
              <a:rPr lang="en-US">
                <a:solidFill>
                  <a:srgbClr val="222222"/>
                </a:solidFill>
              </a:rPr>
              <a:t>(Identity) </a:t>
            </a:r>
          </a:p>
          <a:p>
            <a:pPr algn="ctr"/>
            <a:r>
              <a:rPr lang="en-US" dirty="0">
                <a:solidFill>
                  <a:srgbClr val="222222"/>
                </a:solidFill>
              </a:rPr>
              <a:t>or Sigmoid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1820095" y="4442548"/>
            <a:ext cx="1158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</a:rPr>
              <a:t>Cost (loss)</a:t>
            </a:r>
          </a:p>
          <a:p>
            <a:r>
              <a:rPr lang="en-US" b="1" dirty="0">
                <a:solidFill>
                  <a:srgbClr val="222222"/>
                </a:solidFill>
              </a:rPr>
              <a:t>function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2845" y="4455328"/>
            <a:ext cx="30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Cross-entropy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7301848" y="4455328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Squared Error</a:t>
            </a:r>
            <a:endParaRPr lang="en-US" dirty="0">
              <a:solidFill>
                <a:srgbClr val="222222"/>
              </a:solidFill>
            </a:endParaRPr>
          </a:p>
        </p:txBody>
      </p:sp>
      <p:pic>
        <p:nvPicPr>
          <p:cNvPr id="32" name="Εικόνα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44" y="3289002"/>
            <a:ext cx="2895600" cy="673100"/>
          </a:xfrm>
          <a:prstGeom prst="rect">
            <a:avLst/>
          </a:prstGeom>
        </p:spPr>
      </p:pic>
      <p:pic>
        <p:nvPicPr>
          <p:cNvPr id="33" name="Εικόνα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96" y="3327102"/>
            <a:ext cx="1524000" cy="762000"/>
          </a:xfrm>
          <a:prstGeom prst="rect">
            <a:avLst/>
          </a:prstGeom>
        </p:spPr>
      </p:pic>
      <p:sp>
        <p:nvSpPr>
          <p:cNvPr id="35" name="Ορθογώνιο 34"/>
          <p:cNvSpPr/>
          <p:nvPr/>
        </p:nvSpPr>
        <p:spPr>
          <a:xfrm>
            <a:off x="8964724" y="382719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f(x)=x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7415" y="6255541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L</a:t>
            </a:r>
            <a:r>
              <a:rPr lang="en-US" dirty="0">
                <a:hlinkClick r:id="rId5"/>
              </a:rPr>
              <a:t>ist of loss functions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166979" y="5140087"/>
                <a:ext cx="4557723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i="1">
                          <a:latin typeface="Cambria Math" charset="0"/>
                        </a:rPr>
                        <m:t>=</m:t>
                      </m:r>
                      <m:r>
                        <a:rPr lang="en-US" sz="14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mr-I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mr-I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−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979" y="5140087"/>
                <a:ext cx="4557723" cy="605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830259" y="4871580"/>
                <a:ext cx="203844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mr-I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s-I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59" y="4871580"/>
                <a:ext cx="2038442" cy="588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759901" y="5862454"/>
                <a:ext cx="190795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01" y="5862454"/>
                <a:ext cx="1907958" cy="588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Ορθογώνιο 42"/>
          <p:cNvSpPr/>
          <p:nvPr/>
        </p:nvSpPr>
        <p:spPr>
          <a:xfrm>
            <a:off x="7301848" y="5521927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Absolute </a:t>
            </a:r>
            <a:r>
              <a:rPr lang="en-US" dirty="0">
                <a:solidFill>
                  <a:srgbClr val="222222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834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1082346"/>
            <a:ext cx="3821145" cy="204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9770" y="3437565"/>
            <a:ext cx="709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L2 = weight decay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/>
              <a:t>egularization term that </a:t>
            </a:r>
            <a:r>
              <a:rPr lang="en-US" dirty="0"/>
              <a:t>penalizes big </a:t>
            </a:r>
            <a:r>
              <a:rPr lang="en-US" dirty="0"/>
              <a:t>weights,               added </a:t>
            </a:r>
            <a:r>
              <a:rPr lang="en-US" dirty="0"/>
              <a:t>to the </a:t>
            </a:r>
            <a:r>
              <a:rPr lang="en-US" dirty="0"/>
              <a:t>objective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/>
              <a:t>eight decay value </a:t>
            </a:r>
            <a:r>
              <a:rPr lang="en-US" dirty="0"/>
              <a:t>determines how dominant </a:t>
            </a:r>
            <a:r>
              <a:rPr lang="en-US" dirty="0"/>
              <a:t>regularization is during gradient computation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Big weight </a:t>
            </a:r>
            <a:r>
              <a:rPr lang="en-US" dirty="0"/>
              <a:t>decay coefficient </a:t>
            </a:r>
            <a:r>
              <a:rPr lang="en-US" dirty="0">
                <a:sym typeface="Wingdings"/>
              </a:rPr>
              <a:t> big </a:t>
            </a:r>
            <a:r>
              <a:rPr lang="en-US" dirty="0"/>
              <a:t>penalty </a:t>
            </a:r>
            <a:r>
              <a:rPr lang="en-US" dirty="0"/>
              <a:t>for big </a:t>
            </a:r>
            <a:r>
              <a:rPr lang="en-US" dirty="0"/>
              <a:t>weights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Regularization</a:t>
            </a:r>
            <a:endParaRPr lang="en-US" dirty="0"/>
          </a:p>
        </p:txBody>
      </p:sp>
      <p:sp>
        <p:nvSpPr>
          <p:cNvPr id="9" name="Ορθογώνιο 8"/>
          <p:cNvSpPr/>
          <p:nvPr/>
        </p:nvSpPr>
        <p:spPr>
          <a:xfrm>
            <a:off x="5459445" y="1249197"/>
            <a:ext cx="5046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Dropout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/>
              <a:t>andomly </a:t>
            </a:r>
            <a:r>
              <a:rPr lang="en-US" dirty="0"/>
              <a:t>drop units (along with their </a:t>
            </a:r>
            <a:r>
              <a:rPr lang="en-US" dirty="0"/>
              <a:t>connections) during training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/>
              <a:t>ach unit </a:t>
            </a:r>
            <a:r>
              <a:rPr lang="en-US" dirty="0"/>
              <a:t>retained </a:t>
            </a:r>
            <a:r>
              <a:rPr lang="en-US" dirty="0"/>
              <a:t>with </a:t>
            </a:r>
            <a:r>
              <a:rPr lang="en-US" dirty="0"/>
              <a:t>fixed probability </a:t>
            </a:r>
            <a:r>
              <a:rPr lang="en-US" dirty="0"/>
              <a:t>p, </a:t>
            </a:r>
            <a:r>
              <a:rPr lang="en-US" dirty="0"/>
              <a:t>independent of other units </a:t>
            </a:r>
            <a:endParaRPr lang="en-US" dirty="0"/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Hyper-parameter</a:t>
            </a:r>
            <a:r>
              <a:rPr lang="en-US" dirty="0"/>
              <a:t> p to be </a:t>
            </a:r>
            <a:r>
              <a:rPr lang="en-US" dirty="0"/>
              <a:t>chosen </a:t>
            </a:r>
            <a:r>
              <a:rPr lang="en-US" dirty="0"/>
              <a:t>(tuned)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Ορθογώνιο 12"/>
              <p:cNvSpPr/>
              <p:nvPr/>
            </p:nvSpPr>
            <p:spPr>
              <a:xfrm>
                <a:off x="6808500" y="3932572"/>
                <a:ext cx="3516600" cy="76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l-GR" i="1">
                          <a:latin typeface="Cambria Math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Ορθογώνιο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00" y="3932572"/>
                <a:ext cx="3516600" cy="764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89770" y="5454920"/>
            <a:ext cx="7598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Early-stopping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validation error to decide when to stop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Stop </a:t>
            </a:r>
            <a:r>
              <a:rPr lang="en-US" dirty="0"/>
              <a:t>when monitored </a:t>
            </a:r>
            <a:r>
              <a:rPr lang="en-US" dirty="0"/>
              <a:t>quantity </a:t>
            </a:r>
            <a:r>
              <a:rPr lang="en-US" dirty="0"/>
              <a:t>has not improved after n subsequent epochs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 is called patience </a:t>
            </a:r>
          </a:p>
          <a:p>
            <a:endParaRPr lang="el-GR" dirty="0"/>
          </a:p>
        </p:txBody>
      </p:sp>
      <p:sp>
        <p:nvSpPr>
          <p:cNvPr id="5" name="Ορθογώνιο 4"/>
          <p:cNvSpPr/>
          <p:nvPr/>
        </p:nvSpPr>
        <p:spPr>
          <a:xfrm>
            <a:off x="5417031" y="2970370"/>
            <a:ext cx="508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Srivastava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, </a:t>
            </a:r>
            <a:r>
              <a:rPr lang="en-US" sz="1200" i="1" dirty="0" err="1">
                <a:solidFill>
                  <a:srgbClr val="222222"/>
                </a:solidFill>
                <a:latin typeface="Arial" charset="0"/>
              </a:rPr>
              <a:t>Nitish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, et al. 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  <a:hlinkClick r:id="rId5"/>
              </a:rPr>
              <a:t>"Dropout: a simple way to prevent neural networks from overfitting."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 Journal of machine learning 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research 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(2014)</a:t>
            </a:r>
            <a:endParaRPr lang="el-GR" sz="1200" i="1" dirty="0"/>
          </a:p>
        </p:txBody>
      </p:sp>
    </p:spTree>
    <p:extLst>
      <p:ext uri="{BB962C8B-B14F-4D97-AF65-F5344CB8AC3E}">
        <p14:creationId xmlns:p14="http://schemas.microsoft.com/office/powerpoint/2010/main" val="4825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Εικόνα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1041401"/>
            <a:ext cx="5956300" cy="240599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Overfitting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6300" y="4300256"/>
            <a:ext cx="359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Learned hypothesis may </a:t>
            </a:r>
            <a:r>
              <a:rPr lang="en-US" b="1" dirty="0">
                <a:solidFill>
                  <a:schemeClr val="accent2"/>
                </a:solidFill>
              </a:rPr>
              <a:t>fit</a:t>
            </a:r>
            <a:r>
              <a:rPr lang="en-US" dirty="0"/>
              <a:t> the training data very well</a:t>
            </a:r>
            <a:r>
              <a:rPr lang="en-US" dirty="0"/>
              <a:t>, </a:t>
            </a:r>
            <a:r>
              <a:rPr lang="en-US" dirty="0"/>
              <a:t>even outliers</a:t>
            </a:r>
            <a:r>
              <a:rPr lang="en-US" dirty="0"/>
              <a:t> (</a:t>
            </a:r>
            <a:r>
              <a:rPr lang="en-US" b="1" dirty="0">
                <a:solidFill>
                  <a:schemeClr val="accent2"/>
                </a:solidFill>
              </a:rPr>
              <a:t>noise</a:t>
            </a:r>
            <a:r>
              <a:rPr lang="en-US" dirty="0"/>
              <a:t>) </a:t>
            </a:r>
            <a:r>
              <a:rPr lang="en-US" dirty="0"/>
              <a:t>but fail to </a:t>
            </a:r>
            <a:r>
              <a:rPr lang="en-US" b="1" dirty="0">
                <a:solidFill>
                  <a:schemeClr val="accent2"/>
                </a:solidFill>
              </a:rPr>
              <a:t>generalize</a:t>
            </a:r>
            <a:r>
              <a:rPr lang="en-US" dirty="0"/>
              <a:t> to new examples (test data)</a:t>
            </a:r>
            <a:endParaRPr lang="el-GR" dirty="0"/>
          </a:p>
        </p:txBody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447394"/>
            <a:ext cx="3956050" cy="2906053"/>
          </a:xfrm>
          <a:prstGeom prst="rect">
            <a:avLst/>
          </a:prstGeom>
        </p:spPr>
      </p:pic>
      <p:sp>
        <p:nvSpPr>
          <p:cNvPr id="2" name="Ορθογώνιο 1"/>
          <p:cNvSpPr/>
          <p:nvPr/>
        </p:nvSpPr>
        <p:spPr>
          <a:xfrm>
            <a:off x="5956300" y="352757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/>
              <a:t>http://</a:t>
            </a:r>
            <a:r>
              <a:rPr lang="en-US" sz="900" i="1" dirty="0" err="1"/>
              <a:t>wiki.bethanycrane.com</a:t>
            </a:r>
            <a:r>
              <a:rPr lang="en-US" sz="900" i="1" dirty="0"/>
              <a:t>/overfitting-of-data</a:t>
            </a:r>
          </a:p>
        </p:txBody>
      </p:sp>
      <p:sp>
        <p:nvSpPr>
          <p:cNvPr id="4" name="Ορθογώνιο 3"/>
          <p:cNvSpPr/>
          <p:nvPr/>
        </p:nvSpPr>
        <p:spPr>
          <a:xfrm>
            <a:off x="1866900" y="643362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err="1"/>
              <a:t>www.neuraldesigner.com</a:t>
            </a:r>
            <a:r>
              <a:rPr lang="en-US" sz="900" i="1" dirty="0"/>
              <a:t>/images/learning/</a:t>
            </a:r>
            <a:r>
              <a:rPr lang="en-US" sz="900" i="1" dirty="0" err="1"/>
              <a:t>selection_error.svg</a:t>
            </a:r>
            <a:endParaRPr lang="el-GR" sz="900" i="1" dirty="0"/>
          </a:p>
        </p:txBody>
      </p:sp>
    </p:spTree>
    <p:extLst>
      <p:ext uri="{BB962C8B-B14F-4D97-AF65-F5344CB8AC3E}">
        <p14:creationId xmlns:p14="http://schemas.microsoft.com/office/powerpoint/2010/main" val="38259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Activation: Sigmoid</a:t>
            </a:r>
            <a:endParaRPr lang="en-US" dirty="0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80" y="1155700"/>
            <a:ext cx="3041650" cy="2159000"/>
          </a:xfrm>
          <a:prstGeom prst="rect">
            <a:avLst/>
          </a:prstGeom>
        </p:spPr>
      </p:pic>
      <p:sp>
        <p:nvSpPr>
          <p:cNvPr id="14" name="Ορθογώνιο 13"/>
          <p:cNvSpPr/>
          <p:nvPr/>
        </p:nvSpPr>
        <p:spPr>
          <a:xfrm>
            <a:off x="1922880" y="3740859"/>
            <a:ext cx="8478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.AppleSystemUIFont" charset="-120"/>
              <a:buChar char="+"/>
              <a:defRPr/>
            </a:pPr>
            <a:r>
              <a:rPr lang="en-US" dirty="0"/>
              <a:t>Nice </a:t>
            </a:r>
            <a:r>
              <a:rPr lang="en-US" dirty="0"/>
              <a:t>interpretation as the </a:t>
            </a:r>
            <a:r>
              <a:rPr lang="en-US" b="1" dirty="0">
                <a:solidFill>
                  <a:schemeClr val="accent2"/>
                </a:solidFill>
              </a:rPr>
              <a:t>firing rate</a:t>
            </a:r>
            <a:r>
              <a:rPr lang="en-US" dirty="0"/>
              <a:t> of a </a:t>
            </a:r>
            <a:r>
              <a:rPr lang="en-US" dirty="0"/>
              <a:t>neuron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dirty="0"/>
              <a:t>0 = not </a:t>
            </a:r>
            <a:r>
              <a:rPr lang="en-US" dirty="0"/>
              <a:t>firing at all </a:t>
            </a:r>
            <a:endParaRPr lang="en-US" dirty="0"/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dirty="0"/>
              <a:t>1 = fully firing</a:t>
            </a:r>
          </a:p>
          <a:p>
            <a:pPr marL="742950" lvl="1" indent="-285750">
              <a:buFont typeface="Arial" charset="0"/>
              <a:buChar char="•"/>
              <a:defRPr/>
            </a:pPr>
            <a:endParaRPr lang="en-US" dirty="0"/>
          </a:p>
          <a:p>
            <a:pPr marL="285750" lvl="2" indent="-285750">
              <a:buFont typeface=".AppleSystemUIFont" charset="-120"/>
              <a:buChar char="-"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kill </a:t>
            </a:r>
            <a:r>
              <a:rPr lang="en-US" b="1" dirty="0">
                <a:solidFill>
                  <a:schemeClr val="accent2"/>
                </a:solidFill>
              </a:rPr>
              <a:t>gradients</a:t>
            </a:r>
            <a:r>
              <a:rPr lang="en-US" dirty="0"/>
              <a:t>, thus NN will </a:t>
            </a:r>
            <a:r>
              <a:rPr lang="en-US" dirty="0"/>
              <a:t>barely </a:t>
            </a:r>
            <a:r>
              <a:rPr lang="en-US" dirty="0"/>
              <a:t>learn</a:t>
            </a:r>
            <a:endParaRPr lang="en-US" b="1" dirty="0">
              <a:solidFill>
                <a:schemeClr val="accent2"/>
              </a:solidFill>
            </a:endParaRPr>
          </a:p>
          <a:p>
            <a:pPr marL="742950" lvl="1" indent="-285750">
              <a:buSzPct val="110000"/>
              <a:buFont typeface="Arial" charset="0"/>
              <a:buChar char="•"/>
              <a:defRPr/>
            </a:pPr>
            <a:r>
              <a:rPr lang="en-US" dirty="0"/>
              <a:t>when the neuron’s activation are 0 or 1 (saturate)</a:t>
            </a:r>
          </a:p>
          <a:p>
            <a:pPr marL="1200150" lvl="2" indent="-285750">
              <a:buSzPct val="110000"/>
              <a:buFont typeface="AppleColorEmoji" charset="0"/>
              <a:buChar char="🙁"/>
              <a:defRPr/>
            </a:pPr>
            <a:r>
              <a:rPr lang="en-US" dirty="0"/>
              <a:t>gradient </a:t>
            </a:r>
            <a:r>
              <a:rPr lang="en-US" dirty="0"/>
              <a:t>at these regions </a:t>
            </a:r>
            <a:r>
              <a:rPr lang="en-US" dirty="0"/>
              <a:t>almost zero </a:t>
            </a:r>
          </a:p>
          <a:p>
            <a:pPr marL="1200150" lvl="2" indent="-285750">
              <a:buSzPct val="110000"/>
              <a:buFont typeface="AppleColorEmoji" charset="0"/>
              <a:buChar char="🙁"/>
              <a:defRPr/>
            </a:pPr>
            <a:r>
              <a:rPr lang="en-US" dirty="0"/>
              <a:t>almost </a:t>
            </a:r>
            <a:r>
              <a:rPr lang="en-US" dirty="0"/>
              <a:t>no signal will flow </a:t>
            </a:r>
            <a:r>
              <a:rPr lang="en-US" dirty="0"/>
              <a:t>to </a:t>
            </a:r>
            <a:r>
              <a:rPr lang="en-US" dirty="0"/>
              <a:t>its weights </a:t>
            </a:r>
            <a:endParaRPr lang="en-US" dirty="0"/>
          </a:p>
          <a:p>
            <a:pPr marL="1200150" lvl="2" indent="-285750">
              <a:buSzPct val="110000"/>
              <a:buFont typeface="AppleColorEmoji" charset="0"/>
              <a:buChar char="🙁"/>
              <a:defRPr/>
            </a:pPr>
            <a:r>
              <a:rPr lang="en-US" dirty="0"/>
              <a:t>if initial </a:t>
            </a:r>
            <a:r>
              <a:rPr lang="en-US" dirty="0"/>
              <a:t>weights are too large then most neurons </a:t>
            </a:r>
            <a:r>
              <a:rPr lang="en-US" dirty="0"/>
              <a:t>would saturate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5346700" y="1421633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77231" y="2314185"/>
                <a:ext cx="1237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31" y="2314185"/>
                <a:ext cx="1237839" cy="307777"/>
              </a:xfrm>
              <a:prstGeom prst="rect">
                <a:avLst/>
              </a:prstGeom>
              <a:blipFill>
                <a:blip r:embed="rId4"/>
                <a:stretch>
                  <a:fillRect l="-4433" b="-6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Ορθογώνιο 3"/>
          <p:cNvSpPr/>
          <p:nvPr/>
        </p:nvSpPr>
        <p:spPr>
          <a:xfrm>
            <a:off x="2146031" y="3314700"/>
            <a:ext cx="2900149" cy="23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477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Activation: </a:t>
            </a:r>
            <a:r>
              <a:rPr lang="en-US" dirty="0" err="1"/>
              <a:t>Tanh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Ορθογώνιο 13"/>
              <p:cNvSpPr/>
              <p:nvPr/>
            </p:nvSpPr>
            <p:spPr>
              <a:xfrm>
                <a:off x="1922880" y="3740858"/>
                <a:ext cx="847842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2" indent="-285750">
                  <a:buFont typeface=".AppleSystemUIFont" charset="-120"/>
                  <a:buChar char="-"/>
                  <a:defRPr/>
                </a:pPr>
                <a:r>
                  <a:rPr lang="en-US" dirty="0"/>
                  <a:t>Like sigmoid, </a:t>
                </a:r>
                <a:r>
                  <a:rPr lang="en-US" dirty="0" err="1"/>
                  <a:t>tanh</a:t>
                </a:r>
                <a:r>
                  <a:rPr lang="en-US" dirty="0"/>
                  <a:t> neurons </a:t>
                </a:r>
                <a:r>
                  <a:rPr lang="en-US" b="1" dirty="0">
                    <a:solidFill>
                      <a:schemeClr val="accent2"/>
                    </a:solidFill>
                  </a:rPr>
                  <a:t>saturate</a:t>
                </a:r>
              </a:p>
              <a:p>
                <a:pPr marL="285750" lvl="2" indent="-285750">
                  <a:buFont typeface=".AppleSystemUIFont" charset="-120"/>
                  <a:buChar char="-"/>
                  <a:defRPr/>
                </a:pPr>
                <a:r>
                  <a:rPr lang="en-US" dirty="0"/>
                  <a:t>Unlike sigmoid, output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zero-centered</a:t>
                </a:r>
              </a:p>
              <a:p>
                <a:pPr marL="285750" lvl="2" indent="-285750">
                  <a:buFont typeface=".AppleSystemUIFont" charset="-120"/>
                  <a:buChar char="-"/>
                  <a:defRPr/>
                </a:pPr>
                <a:r>
                  <a:rPr lang="en-US" dirty="0" err="1"/>
                  <a:t>Tanh</a:t>
                </a:r>
                <a:r>
                  <a:rPr lang="en-US" dirty="0"/>
                  <a:t> is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scaled sigmoid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2</m:t>
                    </m:r>
                    <m:r>
                      <a:rPr lang="en-US" i="1">
                        <a:latin typeface="Cambria Math" charset="0"/>
                      </a:rPr>
                      <m:t>𝑠𝑖𝑔𝑚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Ορθογώνιο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80" y="3740858"/>
                <a:ext cx="8478420" cy="923330"/>
              </a:xfrm>
              <a:prstGeom prst="rect">
                <a:avLst/>
              </a:prstGeom>
              <a:blipFill>
                <a:blip r:embed="rId3"/>
                <a:stretch>
                  <a:fillRect l="-719" t="-7947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Ορθογώνιο 1"/>
          <p:cNvSpPr/>
          <p:nvPr/>
        </p:nvSpPr>
        <p:spPr>
          <a:xfrm>
            <a:off x="5346700" y="1421633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77230" y="2314185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30" y="2314185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404" b="-6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31" y="1155921"/>
            <a:ext cx="2993318" cy="2110352"/>
          </a:xfrm>
          <a:prstGeom prst="rect">
            <a:avLst/>
          </a:prstGeom>
        </p:spPr>
      </p:pic>
      <p:sp>
        <p:nvSpPr>
          <p:cNvPr id="7" name="Ορθογώνιο 6"/>
          <p:cNvSpPr/>
          <p:nvPr/>
        </p:nvSpPr>
        <p:spPr>
          <a:xfrm>
            <a:off x="2228516" y="3266273"/>
            <a:ext cx="2900149" cy="23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6592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Activation: </a:t>
            </a:r>
            <a:r>
              <a:rPr 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ReLU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5346700" y="1421632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Takes a real-valued number and thresholds it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at zero</a:t>
            </a: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77230" y="2314185"/>
                <a:ext cx="1041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30" y="2314185"/>
                <a:ext cx="1041182" cy="307777"/>
              </a:xfrm>
              <a:prstGeom prst="rect">
                <a:avLst/>
              </a:prstGeom>
              <a:blipFill>
                <a:blip r:embed="rId3"/>
                <a:stretch>
                  <a:fillRect l="-4678" r="-1170" b="-1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31" y="1191898"/>
            <a:ext cx="2993318" cy="2140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1932" y="3609727"/>
            <a:ext cx="79347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entury Gothic"/>
              </a:rPr>
              <a:t>Most Deep Networks use </a:t>
            </a:r>
            <a:r>
              <a:rPr lang="en-US" dirty="0" err="1">
                <a:solidFill>
                  <a:prstClr val="black"/>
                </a:solidFill>
                <a:latin typeface="Century Gothic"/>
              </a:rPr>
              <a:t>ReLU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 nowadays </a:t>
            </a:r>
          </a:p>
          <a:p>
            <a:pPr marL="285750" indent="-285750" defTabSz="457200">
              <a:buFont typeface="AppleColorEmoji" charset="0"/>
              <a:buChar char="🙂"/>
            </a:pPr>
            <a:endParaRPr lang="en-US" dirty="0">
              <a:solidFill>
                <a:prstClr val="black"/>
              </a:solidFill>
              <a:latin typeface="Century Gothic"/>
            </a:endParaRPr>
          </a:p>
          <a:p>
            <a:pPr marL="285750" indent="-285750" defTabSz="457200">
              <a:buFont typeface="AppleColorEmoji" charset="0"/>
              <a:buChar char="🙂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T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rains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much </a:t>
            </a:r>
            <a:r>
              <a:rPr lang="en-US" b="1" dirty="0">
                <a:solidFill>
                  <a:srgbClr val="E68230"/>
                </a:solidFill>
                <a:latin typeface="Century Gothic"/>
              </a:rPr>
              <a:t>faster</a:t>
            </a:r>
            <a:endParaRPr lang="en-US" b="1" dirty="0">
              <a:solidFill>
                <a:srgbClr val="E68230"/>
              </a:solidFill>
              <a:latin typeface="Century Gothic"/>
            </a:endParaRPr>
          </a:p>
          <a:p>
            <a:pPr marL="742950" lvl="1" indent="-285750" defTabSz="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accelerates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the convergence of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SGD</a:t>
            </a:r>
          </a:p>
          <a:p>
            <a:pPr marL="742950" lvl="1" indent="-285750" defTabSz="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due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to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linear, non-saturating form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 </a:t>
            </a:r>
          </a:p>
          <a:p>
            <a:pPr marL="285750" indent="-285750" defTabSz="457200">
              <a:buFont typeface="AppleColorEmoji" charset="0"/>
              <a:buChar char="🙂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Less expensive operations</a:t>
            </a:r>
          </a:p>
          <a:p>
            <a:pPr marL="742950" lvl="1" indent="-285750" defTabSz="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c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ompared to sigmoid/</a:t>
            </a:r>
            <a:r>
              <a:rPr lang="en-US" dirty="0" err="1">
                <a:solidFill>
                  <a:prstClr val="black"/>
                </a:solidFill>
                <a:latin typeface="Century Gothic"/>
              </a:rPr>
              <a:t>tanh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 (exponentials etc.)</a:t>
            </a:r>
          </a:p>
          <a:p>
            <a:pPr marL="742950" lvl="1" indent="-285750" defTabSz="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implemented by simply thresholding a matrix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at zero</a:t>
            </a:r>
          </a:p>
          <a:p>
            <a:pPr marL="285750" indent="-285750" defTabSz="457200">
              <a:buFont typeface="AppleColorEmoji" charset="0"/>
              <a:buChar char="🙂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M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ore </a:t>
            </a:r>
            <a:r>
              <a:rPr lang="en-US" b="1" dirty="0">
                <a:solidFill>
                  <a:srgbClr val="E68230"/>
                </a:solidFill>
                <a:latin typeface="Century Gothic"/>
              </a:rPr>
              <a:t>expressive </a:t>
            </a:r>
            <a:endParaRPr lang="en-US" b="1" dirty="0">
              <a:solidFill>
                <a:srgbClr val="E68230"/>
              </a:solidFill>
              <a:latin typeface="Century Gothic"/>
            </a:endParaRPr>
          </a:p>
          <a:p>
            <a:pPr marL="285750" indent="-285750" defTabSz="457200">
              <a:buFont typeface="AppleColorEmoji" charset="0"/>
              <a:buChar char="🙂"/>
            </a:pPr>
            <a:r>
              <a:rPr lang="en-US" dirty="0">
                <a:solidFill>
                  <a:prstClr val="black"/>
                </a:solidFill>
                <a:latin typeface="Century Gothic"/>
              </a:rPr>
              <a:t>P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revents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the </a:t>
            </a:r>
            <a:r>
              <a:rPr lang="en-US" b="1" dirty="0">
                <a:solidFill>
                  <a:srgbClr val="E68230"/>
                </a:solidFill>
                <a:latin typeface="Century Gothic"/>
              </a:rPr>
              <a:t>gradient vanishing </a:t>
            </a:r>
            <a:r>
              <a:rPr lang="en-US" b="1" dirty="0">
                <a:solidFill>
                  <a:srgbClr val="E68230"/>
                </a:solidFill>
                <a:latin typeface="Century Gothic"/>
              </a:rPr>
              <a:t>problem</a:t>
            </a:r>
            <a:endParaRPr lang="en-US" b="1" dirty="0">
              <a:solidFill>
                <a:srgbClr val="E68230"/>
              </a:solid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Ορθογώνιο 7"/>
              <p:cNvSpPr/>
              <p:nvPr/>
            </p:nvSpPr>
            <p:spPr>
              <a:xfrm>
                <a:off x="7595137" y="1698631"/>
                <a:ext cx="1948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37" y="1698631"/>
                <a:ext cx="194835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Ορθογώνιο 9"/>
          <p:cNvSpPr/>
          <p:nvPr/>
        </p:nvSpPr>
        <p:spPr>
          <a:xfrm>
            <a:off x="2228516" y="3332728"/>
            <a:ext cx="2900149" cy="23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900" i="1" dirty="0">
                <a:solidFill>
                  <a:prstClr val="black"/>
                </a:solidFill>
                <a:latin typeface="Century Gothic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Century Gothic"/>
              </a:rPr>
              <a:t>adilmoujahid.com</a:t>
            </a:r>
            <a:r>
              <a:rPr lang="en-US" sz="900" i="1" dirty="0">
                <a:solidFill>
                  <a:prstClr val="black"/>
                </a:solidFill>
                <a:latin typeface="Century Gothic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Century Gothic"/>
              </a:rPr>
              <a:t>activation.png</a:t>
            </a:r>
            <a:endParaRPr lang="en-US" sz="900" i="1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29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684</Words>
  <Application>Microsoft Office PowerPoint</Application>
  <PresentationFormat>Widescreen</PresentationFormat>
  <Paragraphs>127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.AppleSystemUIFont</vt:lpstr>
      <vt:lpstr>AppleColorEmoji</vt:lpstr>
      <vt:lpstr>Arial</vt:lpstr>
      <vt:lpstr>Book Antiqua</vt:lpstr>
      <vt:lpstr>Bradley Hand ITC TT-Bold</vt:lpstr>
      <vt:lpstr>Calibri</vt:lpstr>
      <vt:lpstr>Calibri Light</vt:lpstr>
      <vt:lpstr>Cambria Math</vt:lpstr>
      <vt:lpstr>Century Gothic</vt:lpstr>
      <vt:lpstr>David</vt:lpstr>
      <vt:lpstr>Gisha</vt:lpstr>
      <vt:lpstr>Mangal</vt:lpstr>
      <vt:lpstr>Rage Italic</vt:lpstr>
      <vt:lpstr>Times New Roman</vt:lpstr>
      <vt:lpstr>Wingdings</vt:lpstr>
      <vt:lpstr>Office Theme</vt:lpstr>
      <vt:lpstr>Sketchbook</vt:lpstr>
      <vt:lpstr>Slides for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deep learning</dc:title>
  <dc:creator>Larry</dc:creator>
  <cp:lastModifiedBy>Larry</cp:lastModifiedBy>
  <cp:revision>3</cp:revision>
  <dcterms:created xsi:type="dcterms:W3CDTF">2020-11-26T08:11:08Z</dcterms:created>
  <dcterms:modified xsi:type="dcterms:W3CDTF">2020-11-26T08:24:35Z</dcterms:modified>
</cp:coreProperties>
</file>