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3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02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27 24575,'-13'-1'0,"1"2"0,5 11 0,1 1 0,6 0 0,0-1 0,6 1 0,1-6 0,5-2 0,1-10 0,-1 3 0,1-9 0,-1 4 0,1-6 0,-6 0 0,-2 1 0,-10-1 0,-2 0 0,-6 6 0,0 2 0,-5 10 0,10 2 0,-4 6 0,18-1 0,1 1 0,5-1 0,1 1 0,0 0 0,-1-6 0,1-2 0,-1-5 0,1-6 0,-6-1 0,-2-5 0,-5-1 0,0 0 0,-5 1 0,-2 5 0,-6 1 0,0 12 0,1 1 0,5 5 0,1 1 0,11-1 0,2-5 0,6-1 0,-6-6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5:23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45 24575,'-10'-2'0,"1"4"0,9 19 0,0 0 0,0 1 0,0-1 0,0 0 0,0 1 0,9-1 0,1-9 0,8-12 0,-7-12 0,-3-10 0,-8-9 0,0 7 0,0-7 0,-8-9 0,-3 23 0,-7-12 0,-1 39 0,8 2 0,3 18 0,8-6 0,0 7 0,0-10 0,0 0 0,0 1 0,8 8 0,3-15 0,7 4 0,1-19 0,-1-10 0,1-2 0,-9-10 0,-2 1 0,-8-1 0,0 1 0,0 9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5:00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0 166 24575,'9'21'0,"1"-9"0,8-3 0,9-9 0,-6 0 0,5 0 0,-7 0 0,-1 0 0,1 0 0,-1-9 0,1-3 0,-1-10 0,-7 1 0,-3-1 0,-8-9 0,-8 7 0,-3 3 0,-7 11 0,-1 10 0,0 0 0,-8 0 0,6 0 0,-14 10 0,14 2 0,3 9 0,10 0 0,8 0 0,0 10 0,0-7 0,0 7 0,8-10 0,2-9 0,9-3 0,-1-9 0,1 0 0,-1 0 0,1 0 0,7-19 0,-5-5 0,-3-9 0,-9-7 0,-9 16 0,0-7 0,0 9 0,-9 1 0,-1-1 0,-9 10 0,-8 12 0,6 12 0,-5 19 0,15-8 0,-5 18 0,13-18 0,-5 17 0,8-16 0,0 7 0,0-10 0,0 0 0,0 1 0,0-11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5:28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1248 24575,'-2'-21'0,"4"-1"0,16 1 0,1-1 0,-1 1 0,1-1 0,8 1 0,-7-1 0,15 1 0,-14-1 0,5 1 0,-7-1 0,-1 1 0,1-1 0,-9 0 0,15-9 0,-13 17 0,15-14 0,-8 16 0,-1-10 0,1 1 0,-1-1 0,1 1 0,-1-1 0,1 1 0,-1-1 0,1 1 0,-1-1 0,1 0 0,-9-9 0,6 8 0,-5-8 0,7 0 0,1 7 0,-1-7 0,1 9 0,-1 1 0,-8-1 0,7 1 0,-7-10 0,9 7 0,-1-7 0,9 0 0,2 7 0,0-7 0,-3 10 0,-7-1 0,-1 1 0,9-1 0,-6 0 0,5 11 0,-7-9 0,-1 18 0,9-17 0,-6 16 0,5-16 0,-7 17 0,-9-8 0,-2 10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5:29.8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24575,'8'30'0,"2"-6"0,9 7 0,-1-10 0,1 0 0,-1 1 0,1-1 0,-1 10 0,1-8 0,7 8 0,-5 0 0,6-8 0,-9 8 0,9-10 0,-7 1 0,7-1 0,-8 0 0,-1 10 0,1-7 0,-1 6 0,1-8 0,-1-1 0,1 0 0,-1 1 0,1-1 0,-1-9 0,1 7 0,-1-8 0,1 11 0,16 8 0,-13-6 0,13 7 0,-8-10 0,2-9 0,0 7 0,-3-17 0,1 17 0,-6-7 0,14 0 0,-15 7 0,7-7 0,0 9 0,-7 0 0,7 0 0,-9-9 0,1 7 0,-17-7 0,-4 0 0,-9-3 0,3-9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5:31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24575,'19'0'0,"-1"0"0,9 0 0,22 27 0,-16-10 0,22 32 0,-26-25 0,0 6 0,-3-18 0,-7 7 0,-1-7 0,1 9 0,8 0 0,-7 1 0,7-1 0,0 0 0,-7 1 0,15-1 0,-14 0 0,14 0 0,-15 1 0,7-1 0,-8 0 0,7 1 0,-5-1 0,6 0 0,-9 0 0,9-9 0,-7 7 0,7-7 0,-8 9 0,-1 1 0,1-1 0,-1 0 0,9 0 0,-7 1 0,7-1 0,-8 0 0,-1-9 0,1 7 0,-1-17 0,1 17 0,-1-7 0,9 9 0,-7 1 0,15-11 0,-14 8 0,6-7 0,-9 0 0,1 7 0,-1-7 0,1 9 0,-1 0 0,1 1 0,-1-1 0,1 0 0,-9-9 0,-2-3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5:34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24575,'18'-2'0,"-7"4"0,-3 19 0,0 10 0,-6 2 0,15 0 0,-7 8 0,0-18 0,7 8 0,-7-10 0,0 1 0,7-1 0,-15 0 0,14 0 0,-14 1 0,15-1 0,-15 10 0,14-8 0,-14 8 0,15-10 0,-7 1 0,9-20 0,-1-5 0,-8-18 0,7-1 0,-15 1 0,6-1 0,-8 1 0,0-1 0,8-9 0,-6 7 0,7-6 0,-9 8 0,0 0 0,0 1 0,8-10 0,-6 7 0,6-7 0,-8 0 0,0 7 0,0-7 0,0 10 0,8-1 0,3 20 0,-1 4 0,6 19 0,-14 1 0,7 8 0,-9-6 0,8 16 0,-6-16 0,6 7 0,-8-10 0,0 0 0,0 0 0,8 1 0,3-1 0,-1 0 0,-2 1 0,-8 8 0,0-6 0,0 7 0,8-1 0,-6-6 0,7 7 0,-9-10 0,0 0 0,0 1 0,8-1 0,2 0 0,17-19 0,-15-4 0,13-20 0,-23 1 0,14-1 0,-14 1 0,7-1 0,-1 1 0,-6-1 0,6 1 0,-8-1 0,8-9 0,3 7 0,-1-6 0,-2 8 0,-8 0 0,8-8 0,-6 6 0,15-17 0,-15 17 0,6-7 0,0 0 0,-6 7 0,15-7 0,-15 10 0,6 9 0,-8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5:42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4 24575,'-18'0'0,"-1"9"0,0 3 0,9 9 0,1 0 0,9 1 0,0-1 0,0 0 0,0 1 0,0-1 0,0 0 0,0 0 0,0 1 0,9-1 0,1 0 0,8-9 0,1-2 0,-1-10 0,1 0 0,-1 0 0,1 0 0,-1 0 0,1 0 0,-1 0 0,1 0 0,-1 0 0,1 0 0,-1-10 0,1-2 0,0 0 0,-1-7 0,-8 7 0,-1-10 0,-9-8 0,0 6 0,0-7 0,0 9 0,0 1 0,-9-1 0,-1 1 0,-9-1 0,0 10 0,1 3 0,-1 9 0,0 0 0,1 0 0,-1 0 0,0 9 0,0 3 0,9 9 0,2 0 0,8 1 0,0 8 0,0-6 0,0 7 0,0-10 0,0 0 0,8 1 0,2-1 0,0-19 0,-1-4 0,-1-20 0,-6 10 0,6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6:07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16 24575,'-15'-8'0,"-5"1"0,4 7 0,-11 0 0,-2 0 0,5 0 0,-9 14 0,17-4 0,-5 12 0,7-7 0,6 0 0,1 1 0,7-1 0,-6 0 0,4 1 0,-4-1 0,6 0 0,0 1 0,0-1 0,0 0 0,0 0 0,6 1 0,2-1 0,6-6 0,1-3 0,-1-6 0,6 0 0,-4 0 0,5 0 0,-7 0 0,0 0 0,0-6 0,1-3 0,-1 0 0,0-4 0,0 4 0,0-6 0,1-1 0,-7 1 0,-2-1 0,-6 1 0,0-1 0,0 1 0,0-1 0,0 1 0,0-1 0,-6 1 0,-2-1 0,-7 8 0,7 1 0,2 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6:19.6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31 24575,'-14'16'0,"-1"-1"0,1 0 0,0 1 0,-1-1 0,1 0 0,-1 0 0,8 1 0,0-1 0,1 0 0,4 1 0,-4-1 0,6 0 0,6 1 0,2-1 0,6 0 0,0 1 0,1-1 0,-1 0 0,0-6 0,0-3 0,0-6 0,1 0 0,5-13 0,-4 9 0,5-16 0,-14 11 0,6-13 0,-11 5 0,10-12 0,-10 11 0,4-4 0,-6 7 0,0-1 0,0 1 0,-6-7 0,4 4 0,-11-4 0,5 7 0,-6 6 0,0 2 0,-1 7 0,-5 7 0,10 1 0,-3 8 0,13-1 0,0 0 0,0 1 0,0-1 0,0 0 0,0 1 0,0-1 0,0 0 0,0 0 0,0 1 0,0-1 0,7 0 0,1 1 0,6-8 0,0-1 0,0-7 0,7-7 0,-12-1 0,4-8 0,-7 1 0,-4-1 0,4 1 0,-6-1 0,-6 1 0,-2 6 0,-13 9 0,5 9 0,2 6 0,7 0 0,7 0 0,7 1 0,1-8 0,12-15 0,-4-3 0,7-35 0,-14-33 0,0 32 0,-9-18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6:21.6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1049 0 24575,'8'16'0,"-8"-1"0,-8 0 0,-6 1 0,-1 6 0,1-5 0,-1 12 0,1-12 0,0 12 0,-1-12 0,1 5 0,6-7 0,-5 0 0,5 14 0,-6-10 0,0 17 0,-1-19 0,-6 12 0,-1-6 0,0 1 0,1-2 0,7-6 0,-1-1 0,7 0 0,-4 7 0,4-5 0,-7 5 0,1-6 0,-1-8 0,1 6 0,0-6 0,-1 8 0,1-1 0,0 0 0,-1 0 0,-5 1 0,-3 6 0,1-5 0,1 5 0,7-7 0,0 1 0,-1-1 0,1 0 0,-7 1 0,5-1 0,-4 0 0,-1 0 0,5-6 0,-5-2 0,7 0 0,-1 1 0,1 7 0,0 1 0,-1-8 0,1 6 0,0-6 0,-7 8 0,5-1 0,-11 0 0,11 0 0,-5 1 0,7-1 0,0 0 0,-1 1 0,1-1 0,-1 0 0,7 1 0,-4 6 0,4 1 0,-7 1 0,7-8 0,2-10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04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58 147 14842,'0'-13'0,"0"0"4089,0 1-4089,0-1 1683,0 0-1683,0 1 912,-6-1-912,-1 6 3049,-5 1-3049,-7 12 0,11 1 0,2 5 0,13 1 0,6-1 0,-1-5 0,1-1 0,18-14 0,-13 0 0,13-7 0,-24 2 0,-1 1 0,-6-1 0,0 0 0,-6 0 0,-1 6 0,-6 2 0,1 10 0,-1 2 0,6 6 0,-4 5 0,9-4 0,-3 10 0,-1-5 0,5 1 0,-5 20 0,6-22 0,0 17 0,0-22 0,0-1 0,6 1 0,1-6 0,5-2 0,6-10 0,-4-3 0,4-10 0,-5-1 0,-6-7 0,-2 7 0,-5-5 0,0 10 0,0-10 0,0 10 0,0-4 0,-5 5 0,-2 6 0,-6 7 0,0 7 0,6 5 0,2 1 0,5-1 0,0-5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6:2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24575,'-1'22'0,"-4"-5"0,11 5 0,-6 0 0,0-5 0,0 5 0,0 0 0,0-5 0,0 12 0,0-12 0,0 12 0,0-12 0,0 5 0,0 0 0,0-5 0,0 6 0,0-8 0,0 0 0,0 0 0,0 1 0,0-1 0,-6 0 0,4 1 0,-4-1 0,6 7 0,-7 2 0,6 0 0,-6-2 0,7 0 0,0-5 0,-6 5 0,4-7 0,-4 1 0,0 6 0,4-5 0,-4 5 0,-1-7 0,6 0 0,-6 8 0,7-6 0,0 5 0,0-7 0,0 0 0,0 1 0,0-1 0,0 14 0,0-10 0,0 9 0,0-12 0,0-1 0,0 0 0,0 1 0,0-1 0,0 0 0,0 1 0,0-1 0,0 0 0,0 0 0,0 14 0,0-10 0,0 10 0,0-14 0,0 7 0,0-5 0,0 5 0,0-6 0,0-1 0,0 0 0,0 1 0,0-1 0,7 7 0,1-12 0,-1 4 0,0-14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6:3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24575,'14'0'0,"1"0"0,-1 0 0,6 0 0,-4 0 0,24 0 0,-21 0 0,20 0 0,-23 0 0,4 0 0,-5 0 0,-1 0 0,6 0 0,2 0 0,1 0 0,3 0 0,-10 0 0,5 0 0,-1 0 0,-4 0 0,11 0 0,8 0 0,-10 0 0,14 0 0,-23 0 0,11 0 0,-5 0 0,7 0 0,-1 0 0,0 0 0,16 0 0,16 0 0,-16 0 0,5 0 0,-35-7 0,0 5 0,0-5 0,13 0 0,-9 6 0,9-6 0,-13 7 0,0 0 0,0 0 0,7 0 0,1 0 0,6 0 0,16 0 0,-6 0 0,8 0 0,4 0 0,-18 0 0,52 0 0,-46 0 0,31 0 0,-40 0 0,-1 0 0,16 0 0,7 0 0,-3 0 0,6 0 0,-30 0 0,3 0 0,-13-7 0,-6-2 0,-2 1 0,-6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6:3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94 24575,'-14'-19'0,"-5"-19"0,17 27 0,-6-14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19 24575,'-10'-1'0,"1"2"0,3 8 0,2 0 0,4 0 0,0 0 0,4 0 0,2-4 0,3-1 0,1-8 0,-1 3 0,1-7 0,-1 3 0,1-4 0,-5 0 0,-1 0 0,-8 0 0,-1 0 0,-5 4 0,0 1 0,-3 7 0,6 2 0,-1 4 0,12 0 0,1 0 0,5 0 0,-1 0 0,1 0 0,-1-4 0,1-1 0,0-4 0,-1-4 0,-4-1 0,0-4 0,-5 0 0,0 0 0,-5 0 0,0 4 0,-5 1 0,1 8 0,-1 1 0,5 4 0,0-1 0,10 1 0,0-4 0,4-1 0,-3-4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44 104 14842,'0'-9'0,"0"0"4089,0 0-4089,0 0 1683,0 0-1683,0 0 912,-4 0-912,-1 4 3049,-5 1-3049,-4 8 0,8 1 0,1 4 0,11 0 0,3 0 0,1-4 0,-1-1 0,15-10 0,-11 0 0,12-4 0,-20 1 0,-1 0 0,-4 0 0,0 0 0,-4 0 0,-2 4 0,-3 1 0,-1 8 0,0 0 0,5 5 0,-4 4 0,8-3 0,-3 7 0,0-3 0,3 0 0,-4 14 0,5-15 0,0 12 0,0-16 0,0 0 0,5 0 0,0-4 0,5-1 0,3-8 0,-2-1 0,3-8 0,-5-1 0,-3-4 0,-2 4 0,-4-3 0,0 7 0,0-7 0,0 7 0,0-3 0,-4 4 0,-2 4 0,-3 5 0,-1 5 0,5 4 0,0 0 0,5 0 0,0-4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54 24575,'5'9'0,"0"0"0,4 0 0,1-4 0,0-1 0,-1-4 0,1 0 0,-1 0 0,1 0 0,4-4 0,-4-1 0,4-4 0,-4 0 0,-5 0 0,-1-4 0,-4 3 0,0-3 0,-4 4 0,-1 4 0,-9 1 0,3 4 0,-7 0 0,3 0 0,0 0 0,1 0 0,4 0 0,-4 4 0,4 1 0,-4 4 0,4 4 0,5-3 0,0 2 0,5-3 0,9 4 0,-3-3 0,8-1 0,-4-5 0,3-4 0,-2 0 0,7 0 0,-7-4 0,-2-1 0,-9-4 0,-5 4 0,-5 1 0,0 4 0,1 4 0,-1 1 0,5 4 0,0 0 0,10 0 0,0-8 0,9-2 0,-8-4 0,3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 24575,'0'9'0,"0"0"0,0 0 0,0 4 0,0-3 0,4 7 0,2-7 0,-1 2 0,3-3 0,-2-4 0,3-1 0,5-4 0,-3 0 0,7 0 0,-3-4 0,-1-1 0,0-4 0,-4 0 0,-1 0 0,-3 0 0,-2 0 0,-4-4 0,0-1 0,0 0 0,0-3 0,0 7 0,-4-2 0,-2 7 0,-3 1 0,-1 4 0,-4 3 0,3 2 0,-3 4 0,5 4 0,3-3 0,2 3 0,4-4 0,0 0 0,0 0 0,0 0 0,4-1 0,2 1 0,3-4 0,1-1 0,-1-4 0,1 0 0,-1-4 0,-3-1 0,-2-4 0,-4 0 0,-4 0 0,-2 8 0,-3 2 0,-1 8 0,0 4 0,5-3 0,1 3 0,4-8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24575,'14'-4'0,"5"3"0,-9-3 0,8 0 0,-7 3 0,3-3 0,-1 4 0,21-6 0,-10 5 0,24-5 0,5-3 0,-6 7 0,-7-7 0,4-1-375,1 3 1,-1 0 374,30-5 0,-11 1 0,-2 2 0,-9 6 0,-10-1 0,-3-1 0,-7 5 0,21 0 0,-33 0 0,21 0 0,-30 0 0,3 0 0,-5 0 749,9-4-749,-6 3 0,6-3 0,-8 4 0,-1 0 0,1 0 0,12 0 0,-5 0 0,11 0 0,-9 0 0,29 0 0,9 0 0,-1 0 0,5 0 0,8 0 0,-28 0 0,26 0 0,-52 0 0,13 0 0,-15 0 0,33 0 0,-27 0 0,13 0 0,-14 0 0,-8 0 0,8 0 0,-3 4 0,4-3 0,11 3 0,2 2 0,39-5 0,-32 5 0,31-6 0,-49 0 0,26 0 0,-24 0 0,13 0 0,-17 0 0,0 0 0,-4 0 0,20 0 0,-16 0 0,22 0 0,-11 0 0,-4 0 0,3 0 0,9 0 0,-14 0 0,24 0 0,-31 0 0,7 0 0,-10 0 0,-3 0 0,3 0 0,-5 4 0,1-3 0,-1 3 0,1-4 0,-1 0 0,1 0 0,0 0 0,-1 0 0,1 0 0,-1 0 0,9 0 0,-6 0 0,6 0 0,-8-4 0,-1 3 0,1-3 0,-1 4 0,1 0 0,4 4 0,-4-3 0,4 7 0,-4-7 0,-1 7 0,1-7 0,-1 7 0,1-7 0,-1 3 0,1-4 0,0-4 0,-5 3 0,-1-3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24575,'0'27'0,"0"3"0,0-1 0,0 8 0,0-17 0,0 8 0,0-10 0,0-1 0,0 11 0,0 1 0,0 1 0,0 15 0,-7-13 0,1 13 0,-1-15 0,-3 13 0,8-21 0,-4 13 0,6-17 0,0 0 0,-5 0 0,4-5 0,-3 0 0,4 0 0,0-3 0,-4 7 0,3-7 0,-4 7 0,5-4 0,0 1 0,0-1 0,-4 0 0,3-3 0,-3 7 0,4-7 0,0 6 0,-5-2 0,4 4 0,-7-4 0,7 3 0,-8-3 0,8 3 0,-8-3 0,8 3 0,-3-3 0,4 13 0,0-6 0,0 6 0,0 0 0,-4-7 0,3 4 0,-4-7 0,1-4 0,3 1 0,-3 3 0,4-7 0,0 3 0,0-4 0,4 0 0,-3 0 0,3 0 0,-4 3 0,0-2 0,5 3 0,-4-4 0,3 0 0,-4 0 0,0 4 0,0-3 0,4 2 0,-3-3 0,8 4 0,-2 11 0,-1-8 0,0 6 0,-2-13 0,-3-4 0,3-1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24575,'10'5'0,"4"3"0,-4-7 0,9 3 0,-5-4 0,24 0 0,-14 0 0,14 0 0,-9 0 0,-7 0 0,17 0 0,-7 0 0,0 0 0,35 0 0,-28 0 0,20 0 0,-30 0 0,-10 0 0,0 0 0,-4 0 0,3 0 0,-3 0 0,4 0 0,9 0 0,-7 0 0,7 0 0,-9-4 0,9 3 0,-7-3 0,17 4 0,-17 0 0,26 0 0,6 0 0,16 0-748,-6 0 0,2 0 748,-19 0 0,-2 0 0,0 0 0,1 0 0,-1 0 0,1 0 0,9 0 0,0 0 0,-7 0 0,0 0 0,8 0 0,-2 0 0,16 0 0,-28 0 0,-1 0 0,7 0 0,12 0 0,-27 0 0,-9 0 0,-9 0 1496,-4-4-1496,-1 3 0,1-3 0,-5 4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05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77 24575,'5'12'0,"2"1"0,6-1 0,-1-5 0,1-1 0,0-6 0,-1 0 0,1 0 0,-1 0 0,6-6 0,-4-1 0,4-6 0,-5 1 0,-6-1 0,-2-5 0,-5 4 0,0-5 0,-5 7 0,-2 5 0,-12 1 0,5 6 0,-9 0 0,3 0 0,0 0 0,2 0 0,5 0 0,-5 6 0,4 1 0,-4 5 0,5 6 0,6-4 0,1 4 0,6-5 0,12 5 0,-4-4 0,10-2 0,-5-6 0,5-6 0,-4 0 0,9 0 0,-9-6 0,-1-1 0,-13-5 0,-7 5 0,-6 1 0,0 6 0,1 6 0,-1 1 0,6 5 0,1 1 0,12-1 0,1-11 0,11-2 0,-10-6 0,3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16755,'0'9'0,"4"4"3442,2-3-3442,18 10 1344,3-1-1344,1-1 714,11 7-714,-12-13 2320,5 9-2320,37 0 0,-40-6 0,30 3 0,-30-7 0,-7 2 0,3-1 0,-7 5 0,-7-7 0,3 3 0,-5-4 0,5-4 0,-3 3 0,7-4 0,-4 5 0,1 0 0,-1-4 0,-4 3 0,-1-3 0,1 4 0,-1 0 0,1 0 0,4 4 0,-8-3 0,7 2 0,-8-3 0,5 0 0,-1 0 0,1 0 0,4 0 0,-8 0 0,-2 0 0,-9 0 0,-5 0 0,1-4 0,-1 2 0,-4-6 0,-1 7 0,0-7 0,-3 3 0,3 0 0,-15 3 0,0-2 0,-1 1 0,-16 0 0,23-5 0,-14 9 0,19-9 0,-13 7 0,9-3 0,-9 0 0,13 3 0,0-3 0,-11 6 0,9-2 0,-5-2 0,8 1 0,3-3 0,0 4 0,1-1 0,5 1 0,-1 0 0,5-4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85 64 24575,'-20'6'0,"4"3"0,-4 6 0,5 0 0,7 0 0,2 0 0,6 0 0,6 1 0,8-8 0,8-1 0,7-7 0,-1-7 0,-6-2 0,4-13 0,-10 5 0,-2-5 0,-8 7 0,-6 0 0,0-1 0,0-6 0,-6 5 0,-8 2 0,-2 8 0,-11 7 0,5 7 0,0 1 0,2 14 0,5-5 0,7 5 0,2-7 0,6 0 0,0 0 0,0 7 0,0-5 0,6 5 0,2-14 0,6-1 0,0-14 0,0-1 0,1-14 0,-8 11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32 24575,'-8'-2'0,"2"4"0,6 13 0,0 0 0,0 0 0,0 0 0,0 0 0,0 1 0,6-1 0,2-7 0,6-8 0,-6-9 0,-2-6 0,-6-7 0,0 5 0,0-5 0,-6-7 0,-2 18 0,-6-10 0,-1 28 0,7 1 0,2 14 0,6-5 0,0 5 0,0-7 0,0 0 0,0 0 0,6 7 0,2-12 0,6 4 0,0-14 0,1-7 0,-1-2 0,-7-6 0,0 0 0,-7-1 0,0 1 0,0 7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0 118 24575,'7'15'0,"0"-7"0,7-1 0,7-7 0,-5 0 0,4 0 0,-6 0 0,0 0 0,0 0 0,0-7 0,0-1 0,1-7 0,-8-1 0,0 1 0,-7-7 0,-7 5 0,-1 2 0,-6 8 0,0 7 0,0 0 0,-7 0 0,5 0 0,-11 7 0,12 1 0,0 7 0,9 0 0,6 1 0,0 5 0,0-4 0,0 5 0,6-7 0,2-6 0,6-3 0,0-6 0,1 0 0,-1 0 0,0 0 0,6-13 0,-4-4 0,-2-7 0,-8-5 0,-6 12 0,0-5 0,0 7 0,-6 0 0,-2 0 0,-6 6 0,-7 9 0,5 8 0,-4 14 0,12-5 0,-5 12 0,12-13 0,-6 13 0,7-12 0,0 5 0,0-7 0,0 0 0,0 0 0,0-7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2 887 24575,'-1'-15'0,"2"-1"0,13 1 0,0 0 0,1-1 0,-1 1 0,6 0 0,-4 0 0,10-1 0,-10 1 0,4 0 0,-6-1 0,1 1 0,-1 0 0,-6 0 0,10-7 0,-8 11 0,10-9 0,-6 12 0,0-8 0,0 1 0,1 0 0,-1-1 0,0 1 0,0 0 0,0 0 0,0-1 0,0 1 0,0 0 0,-6-7 0,5 5 0,-5-5 0,6 0 0,0 5 0,0-5 0,0 7 0,0-1 0,-6 1 0,4 0 0,-4-7 0,6 5 0,0-5 0,7 0 0,1 5 0,0-5 0,-2 7 0,-6-1 0,0 1 0,7 0 0,-6-1 0,6 8 0,-7-6 0,0 13 0,6-13 0,-4 12 0,4-11 0,-5 11 0,-8-5 0,0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24575,'7'22'0,"1"-5"0,6 5 0,0-7 0,0 0 0,0 0 0,0 0 0,0 7 0,0-5 0,7 5 0,-6 0 0,6-6 0,-7 6 0,6-7 0,-4 1 0,4-1 0,-6 0 0,0 7 0,1-6 0,-1 6 0,0-7 0,0 0 0,0 1 0,0-1 0,0 0 0,0-7 0,0 6 0,1-6 0,-1 7 0,12 7 0,-8-5 0,8 5 0,-5-7 0,1-7 0,-1 6 0,0-13 0,-1 13 0,-4-6 0,11 0 0,-12 6 0,6-6 0,-1 7 0,-4 1 0,4-1 0,-6-7 0,0 5 0,-12-4 0,-4-1 0,-6-1 0,2-7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24575,'14'0'0,"0"0"0,7 0 0,16 19 0,-11-7 0,15 23 0,-19-19 0,0 6 0,-1-13 0,-7 4 0,0-4 0,0 6 0,6 0 0,-4 0 0,4 0 0,1 0 0,-6 0 0,12 0 0,-11 0 0,10 1 0,-10-1 0,4 0 0,-6 0 0,7 0 0,-5 0 0,4 0 0,-6 0 0,6-6 0,-4 4 0,4-4 0,-5 6 0,-1 0 0,0 0 0,0 0 0,6 0 0,-4 0 0,4 0 0,-6 1 0,0-8 0,1 5 0,-1-11 0,0 12 0,0-6 0,6 7 0,-4 0 0,11-6 0,-12 4 0,6-5 0,-7 1 0,0 4 0,0-4 0,0 6 0,0 0 0,0 0 0,0 0 0,1 0 0,-8-6 0,0-3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 24575,'14'-2'0,"-6"4"0,-2 13 0,0 7 0,-4 1 0,10 1 0,-4 4 0,0-11 0,4 5 0,-4-7 0,0 0 0,5 0 0,-12 0 0,12 1 0,-12-1 0,12 0 0,-12 7 0,12-6 0,-11 6 0,10-7 0,-4 0 0,6-13 0,0-4 0,-6-13 0,5 0 0,-12-1 0,5 1 0,-6 0 0,0 0 0,7-7 0,-6 5 0,6-5 0,-7 6 0,0 1 0,0 0 0,6-7 0,-5 5 0,6-5 0,-7 0 0,0 5 0,0-5 0,0 7 0,6-1 0,2 15 0,0 2 0,4 14 0,-10 0 0,4 7 0,-6-5 0,6 12 0,-4-13 0,4 6 0,-6-7 0,0 0 0,0 1 0,6-1 0,2 0 0,0 0 0,-2 0 0,-6 7 0,0-5 0,0 4 0,7 1 0,-6-5 0,5 5 0,-6-7 0,0 0 0,0 0 0,7 0 0,0 1 0,14-15 0,-12-3 0,10-13 0,-17 0 0,10-1 0,-10 1 0,4 0 0,0 0 0,-4-1 0,4 1 0,-6 0 0,6-7 0,2 5 0,0-5 0,-2 7 0,-6-1 0,7-6 0,-6 5 0,12-11 0,-12 11 0,6-5 0,-1 0 0,-5 5 0,12-5 0,-12 6 0,6 8 0,-7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3 24575,'-14'0'0,"0"6"0,0 3 0,6 6 0,1 0 0,7 0 0,0 0 0,0 0 0,0 0 0,0 0 0,0 1 0,0-1 0,0 0 0,7 0 0,0 0 0,8-7 0,-1-1 0,0-7 0,0 0 0,0 0 0,0 0 0,0 0 0,0 0 0,0 0 0,0 0 0,1 0 0,-1 0 0,0-7 0,0-1 0,0-1 0,0-4 0,-6 4 0,-2-6 0,-6-7 0,0 5 0,0-5 0,0 7 0,0 0 0,-6-1 0,-2 1 0,-6 0 0,-1 6 0,1 2 0,0 7 0,0 0 0,-1 0 0,1 0 0,0 7 0,0 2 0,6 6 0,1 0 0,7 0 0,0 7 0,0-6 0,0 6 0,0-7 0,0 1 0,7-1 0,0 0 0,1-14 0,-1-2 0,-1-15 0,-5 8 0,6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12 24575,'-11'-6'0,"-5"1"0,4 5 0,-9 0 0,-1 0 0,4 0 0,-7 9 0,13-1 0,-4 7 0,5-4 0,5 0 0,1 0 0,5 0 0,-5 0 0,4-1 0,-4 1 0,5 0 0,0 0 0,0 0 0,0 0 0,0 0 0,5 0 0,1-1 0,5-4 0,0-1 0,-1-5 0,6 0 0,-4 0 0,4 0 0,-5 0 0,-1 0 0,1-5 0,0-1 0,0 0 0,0-4 0,0 4 0,-1-5 0,1 0 0,-5 0 0,-1 0 0,-5 0 0,0 0 0,0 0 0,0 0 0,0 0 0,0 0 0,-5 0 0,-1 0 0,-5 5 0,5 1 0,1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07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24575,'0'12'0,"0"1"0,0-1 0,0 6 0,0-4 0,6 10 0,1-10 0,0 4 0,4-5 0,-4-6 0,5-2 0,6-5 0,-4 0 0,10 0 0,-5-5 0,1-3 0,-2-4 0,-5-1 0,-1 0 0,-5 1 0,-1-1 0,-6-5 0,0-2 0,0 1 0,0-5 0,0 10 0,-6-5 0,-1 12 0,-6 2 0,1 5 0,-7 5 0,5 2 0,-4 6 0,5 5 0,6-4 0,2 4 0,5-5 0,0-1 0,0 1 0,0-1 0,5 1 0,2-1 0,6-5 0,-1-1 0,1-6 0,-1 0 0,1-6 0,-6-1 0,-2-6 0,-5 1 0,-5-1 0,-2 12 0,-6 2 0,0 11 0,1 7 0,5-6 0,1 6 0,6-12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22 24575,'-11'11'0,"0"0"0,0 0 0,0 0 0,0 0 0,0-1 0,0 1 0,5 0 0,2 0 0,-1 0 0,3 0 0,-2 0 0,4 0 0,4-1 0,2 1 0,5 0 0,0 0 0,0 0 0,0 0 0,0-5 0,-1-1 0,1-5 0,0 0 0,5-10 0,-4 8 0,3-13 0,-9 9 0,4-10 0,-9 4 0,9-9 0,-9 9 0,4-4 0,-5 5 0,0 0 0,0 0 0,-5-5 0,4 4 0,-9-4 0,4 5 0,-5 5 0,0 1 0,0 5 0,-5 5 0,9 1 0,-3 5 0,10 0 0,0 0 0,0 0 0,0 0 0,0-1 0,0 1 0,0 0 0,0 0 0,0 0 0,0 0 0,0 0 0,5 0 0,1-1 0,5-4 0,0-1 0,0-5 0,4-5 0,-7-1 0,1-5 0,-4 0 0,-4 0 0,4 0 0,-5 0 0,-5 0 0,-1 5 0,-10 6 0,4 6 0,1 5 0,6 0 0,5 0 0,5 0 0,1-5 0,10-11 0,-4-2 0,6-26 0,-12-22 0,1 22 0,-7-12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800 0 24575,'6'11'0,"-6"0"0,-6 0 0,-5 0 0,0 4 0,0-2 0,0 7 0,0-8 0,0 9 0,0-9 0,0 3 0,5-4 0,-4 0 0,4 10 0,-5-8 0,0 12 0,0-13 0,-5 9 0,-1-4 0,0 0 0,2-1 0,4-6 0,0 1 0,5 0 0,-4 5 0,4-4 0,-5 4 0,0-6 0,0-3 0,0 2 0,0-3 0,0 5 0,0 0 0,0 0 0,0 0 0,-5 0 0,-1 4 0,0-3 0,2 4 0,4-5 0,0 0 0,0 0 0,0-1 0,-5 1 0,4 0 0,-4 0 0,0 0 0,4-5 0,-4-1 0,6 0 0,-1 1 0,0 5 0,0-1 0,0-4 0,0 4 0,0-4 0,-5 5 0,4 0 0,-9 0 0,9 0 0,-4 0 0,5-1 0,0 1 0,0 0 0,1 0 0,-1 0 0,4 0 0,-2 4 0,3 2 0,-5 0 0,5-6 0,1-6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24575,'-1'15'0,"-3"-3"0,9 4 0,-5 0 0,0-4 0,0 4 0,0-1 0,0-3 0,0 9 0,0-9 0,0 9 0,0-9 0,0 3 0,0 1 0,0-4 0,0 4 0,0-5 0,0 0 0,0-1 0,0 1 0,0 0 0,-5 0 0,4 0 0,-4 0 0,5 4 0,-5 2 0,4 0 0,-4-1 0,5 0 0,0-4 0,-5 3 0,4-4 0,-4 0 0,0 5 0,4-4 0,-4 4 0,0-6 0,4 1 0,-4 5 0,5-4 0,0 4 0,0-5 0,0 0 0,0-1 0,0 1 0,0 10 0,0-8 0,0 8 0,0-10 0,0-1 0,0 1 0,0 0 0,0 0 0,0 0 0,0 0 0,0 0 0,0-1 0,0 1 0,0 10 0,0-8 0,0 8 0,0-10 0,0 4 0,0-3 0,0 4 0,0-5 0,0 0 0,0 0 0,0-1 0,0 1 0,5 5 0,1-9 0,0 3 0,-1-10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23:4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24575,'11'0'0,"0"0"0,0 0 0,4 0 0,-3 0 0,18 0 0,-15 0 0,15 0 0,-18 0 0,4 0 0,-5 0 0,-1 0 0,6 0 0,1 0 0,0 0 0,3 0 0,-8 0 0,4 0 0,0 0 0,-4 0 0,8 0 0,6 0 0,-6 0 0,10 0 0,-18 0 0,8 0 0,-3 0 0,5 0 0,0 0 0,-1 0 0,12 0 0,13 0 0,-12 0 0,3 0 0,-26-5 0,0 3 0,-1-2 0,11-1 0,-8 3 0,8-2 0,-11 4 0,1 0 0,0 0 0,5 0 0,1 0 0,4 0 0,13 0 0,-5 0 0,5 0 0,4 0 0,-13 0 0,39 0 0,-35 0 0,24 0 0,-31 0 0,-1 0 0,13 0 0,5 0 0,-3 0 0,5 0 0,-23 0 0,3 0 0,-10-5 0,-5-1 0,-1-1 0,-5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24575,'19'-6'0,"5"5"0,-10-5 0,10 0 0,-10 5 0,4-5 0,0 6 0,26-8 0,-13 6 0,32-6 0,6-5 0,-6 10 0,-10-9 0,4-3-375,2 5 1,-1 1 374,38-8 0,-13 1 0,-3 3 0,-12 10 0,-13-4 0,-3 1 0,-10 6 0,27 0 0,-42 0 0,27 0 0,-41 0 0,6 0 0,-7 0 749,12-6-749,-9 5 0,9-5 0,-12 6 0,1 0 0,-1 0 0,18 0 0,-8 0 0,14 0 0,-11 0 0,38 0 0,13 0 0,-3 0 0,7 0 0,11 0 0,-37 0 0,33 0 0,-67 0 0,17 0 0,-20 0 0,43 0 0,-35 0 0,16 0 0,-17 0 0,-10 0 0,10 0 0,-5 6 0,6-5 0,14 5 0,3 2 0,52-6 0,-43 6 0,40-8 0,-63 0 0,33 0 0,-30 0 0,16 0 0,-22 0 0,0 0 0,-5 0 0,26 0 0,-21 0 0,28 0 0,-14 0 0,-5 0 0,5 0 0,11 0 0,-19 0 0,32 0 0,-40 0 0,8 0 0,-13 0 0,-4 0 0,4 0 0,-5 6 0,-1-5 0,1 5 0,0-6 0,-1 0 0,1 0 0,-1 0 0,1 0 0,-1 0 0,1 0 0,10 0 0,-7 0 0,7 0 0,-10-6 0,0 5 0,-1-5 0,1 6 0,-1 0 0,6 6 0,-4-5 0,4 10 0,-5-9 0,-1 9 0,1-10 0,0 10 0,-1-9 0,1 3 0,-1-5 0,1-5 0,-6 3 0,-2-4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1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24575,'0'38'0,"0"4"0,0 0 0,0 10 0,0-24 0,0 11 0,0-14 0,0 0 0,0 13 0,0 4 0,0 0 0,0 21 0,-9-18 0,2 19 0,-3-23 0,-4 20 0,12-30 0,-6 19 0,8-25 0,0 0 0,-6 0 0,5-5 0,-5-2 0,6 0 0,0-4 0,-5 10 0,3-11 0,-3 11 0,5-4 0,0-1 0,0-1 0,-6 0 0,5-4 0,-5 10 0,6-10 0,0 10 0,-6-5 0,5 6 0,-10-5 0,9 3 0,-9-3 0,10 5 0,-11-6 0,11 5 0,-5-4 0,6 18 0,0-9 0,0 9 0,0 1 0,-5-11 0,3 5 0,-3-9 0,-1-5 0,5 1 0,-5 3 0,6-9 0,0 4 0,0-5 0,6-1 0,-5 1 0,4 0 0,-5 5 0,0-4 0,6 4 0,-5-6 0,5 1 0,-6-1 0,0 6 0,0-4 0,6 4 0,-5-5 0,10 5 0,-1 15 0,-3-10 0,1 8 0,-2-18 0,-5-6 0,5-1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23.4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24575,'12'7'0,"6"5"0,-4-11 0,10 5 0,-5-6 0,31 0 0,-19 0 0,19 0 0,-12 0 0,-9 0 0,23 0 0,-10 0 0,-1 0 0,47 0 0,-37 0 0,26 0 0,-38 0 0,-14 0 0,0 0 0,-5 0 0,3 0 0,-3 0 0,5 0 0,11 0 0,-8 0 0,8 0 0,-11-6 0,11 4 0,-8-3 0,22 5 0,-22 0 0,34 0 0,8 0 0,19 0-748,-6 0 0,3 0 748,-26 0 0,-3 0 0,2 0 0,0 0 0,-2 0 0,3 0 0,10 0 0,1 0 0,-9 0 0,0 0 0,10 0 0,-3 0 0,21 0 0,-35 0 0,-3 0 0,10 0 0,15 0 0,-35 0 0,-12 0 0,-12 0 1496,-5-6-1496,-1 5 0,1-5 0,-6 6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25.1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16755,'0'13'0,"6"5"3442,1-4-3442,24 15 1344,6-3-1344,-1 0 714,14 8-714,-13-16 2320,4 11-2320,50 1 0,-53-9 0,39 5 0,-38-11 0,-11 3 0,5-1 0,-9 7 0,-10-10 0,4 4 0,-6-6 0,6-5 0,-4 4 0,10-4 0,-4 6 0,-1-1 0,-1-5 0,-5 5 0,-1-6 0,1 7 0,-1 0 0,1-1 0,5 6 0,-10-4 0,9 4 0,-10-5 0,6-1 0,-1 1 0,1-1 0,5 1 0,-10-1 0,-2 1 0,-13 0 0,-6-1 0,0-5 0,1 4 0,-7-9 0,0 9 0,-1-10 0,-4 5 0,5-1 0,-20 5 0,-1-3 0,-1 2 0,-20-1 0,29-6 0,-17 12 0,23-13 0,-16 10 0,13-4 0,-13 0 0,17 4 0,-1-4 0,-12 8 0,9-2 0,-4-3 0,9 1 0,4-4 0,1 6 0,1-1 0,5 1 0,0-1 0,6-5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9:14:50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89 24575,'-27'10'0,"6"2"0,-6 9 0,9 0 0,7 1 0,3-1 0,8 0 0,8 0 0,11-9 0,10-2 0,8-10 0,0-10 0,-9-2 0,7-19 0,-14 7 0,-3-7 0,-9 10 0,-9-1 0,0 1 0,0-11 0,-9 9 0,-9 1 0,-3 12 0,-14 10 0,6 10 0,0 2 0,2 18 0,8-6 0,9 7 0,1-10 0,9 0 0,0 1 0,0 8 0,0-6 0,9 7 0,1-19 0,8-3 0,1-18 0,-1-3 0,1-19 0,-9 16 0,-1-4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31194-C2ED-2D41-B7E6-EF33ECC1AD2D}" type="datetimeFigureOut">
              <a:rPr lang="en-IL" smtClean="0"/>
              <a:t>28/08/2022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12962-B726-E44F-80A9-E2785D0047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620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2962-B726-E44F-80A9-E2785D004742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916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EE1AC1-8C4B-3D40-A0D3-032EB2E150EB}" type="datetime1">
              <a:rPr lang="en-US" smtClean="0"/>
              <a:t>8/28/22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3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EE12-B77F-9540-8F16-44BE3C92CD65}" type="datetime1">
              <a:rPr lang="en-US" smtClean="0"/>
              <a:t>8/28/22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825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C6-8EBD-4A46-81F2-0D8A559D144E}" type="datetime1">
              <a:rPr lang="en-US" smtClean="0"/>
              <a:t>8/28/22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03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4E-4C3D-464E-917D-8F53AD1BAFF3}" type="datetime1">
              <a:rPr lang="en-US" smtClean="0"/>
              <a:t>8/28/22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7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73-38B5-3748-8C38-937A8276FE3C}" type="datetime1">
              <a:rPr lang="en-US" smtClean="0"/>
              <a:t>8/28/22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FE1F-9657-614B-87A7-EB5F039E78E6}" type="datetime1">
              <a:rPr lang="en-US" smtClean="0"/>
              <a:t>8/28/22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19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21F3-7932-9C4D-872F-259C29FB1503}" type="datetime1">
              <a:rPr lang="en-US" smtClean="0"/>
              <a:t>8/28/22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665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BED7-8BF3-A943-AF8C-D5FA3D4844CD}" type="datetime1">
              <a:rPr lang="en-US" smtClean="0"/>
              <a:t>8/28/22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67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6E83-3323-384C-B3BF-84C0017A0B99}" type="datetime1">
              <a:rPr lang="en-US" smtClean="0"/>
              <a:t>8/28/22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803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3C6B-D635-7549-ACA8-877718BA0B8B}" type="datetime1">
              <a:rPr lang="en-US" smtClean="0"/>
              <a:t>8/28/22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16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2640-2C05-704C-BADE-15C45D8258F9}" type="datetime1">
              <a:rPr lang="en-US" smtClean="0"/>
              <a:t>8/28/22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557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FF96EB3-0080-5E4E-B7E6-A3210CF6F3CD}" type="datetime1">
              <a:rPr lang="en-US" smtClean="0"/>
              <a:t>8/28/22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52CCD71-5C16-AD48-874F-C20093FE0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4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47" Type="http://schemas.openxmlformats.org/officeDocument/2006/relationships/customXml" Target="../ink/ink22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17.xml"/><Relationship Id="rId40" Type="http://schemas.openxmlformats.org/officeDocument/2006/relationships/image" Target="../media/image41.png"/><Relationship Id="rId45" Type="http://schemas.openxmlformats.org/officeDocument/2006/relationships/customXml" Target="../ink/ink2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49" Type="http://schemas.openxmlformats.org/officeDocument/2006/relationships/image" Target="../media/image46.png"/><Relationship Id="rId10" Type="http://schemas.openxmlformats.org/officeDocument/2006/relationships/image" Target="../media/image2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customXml" Target="../ink/ink3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12.xml"/><Relationship Id="rId30" Type="http://schemas.openxmlformats.org/officeDocument/2006/relationships/image" Target="../media/image3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45.png"/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20" Type="http://schemas.openxmlformats.org/officeDocument/2006/relationships/image" Target="../media/image3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39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7" Type="http://schemas.openxmlformats.org/officeDocument/2006/relationships/customXml" Target="../ink/ink25.xml"/><Relationship Id="rId2" Type="http://schemas.openxmlformats.org/officeDocument/2006/relationships/image" Target="../media/image22.png"/><Relationship Id="rId16" Type="http://schemas.openxmlformats.org/officeDocument/2006/relationships/image" Target="../media/image30.png"/><Relationship Id="rId29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27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37" Type="http://schemas.openxmlformats.org/officeDocument/2006/relationships/customXml" Target="../ink/ink40.xml"/><Relationship Id="rId40" Type="http://schemas.openxmlformats.org/officeDocument/2006/relationships/image" Target="../media/image42.png"/><Relationship Id="rId45" Type="http://schemas.openxmlformats.org/officeDocument/2006/relationships/image" Target="../media/image46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4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customXml" Target="../ink/ink26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35.xml"/><Relationship Id="rId30" Type="http://schemas.openxmlformats.org/officeDocument/2006/relationships/image" Target="../media/image37.png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8" Type="http://schemas.openxmlformats.org/officeDocument/2006/relationships/image" Target="../media/image26.png"/><Relationship Id="rId3" Type="http://schemas.openxmlformats.org/officeDocument/2006/relationships/customXml" Target="../ink/ink23.xml"/><Relationship Id="rId12" Type="http://schemas.openxmlformats.org/officeDocument/2006/relationships/image" Target="../media/image28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20" Type="http://schemas.openxmlformats.org/officeDocument/2006/relationships/image" Target="../media/image32.png"/><Relationship Id="rId41" Type="http://schemas.openxmlformats.org/officeDocument/2006/relationships/customXml" Target="../ink/ink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B22B-FC86-680C-79E8-5D536A711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ח</a:t>
            </a:r>
            <a:r>
              <a:rPr lang="he-IL" dirty="0" err="1"/>
              <a:t>ישוביות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EF1E-E77A-6E93-3396-20AF3DC6F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he-IL" dirty="0"/>
              <a:t>תרגול 7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BB7F2-ABE3-9B6D-675E-55A66758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80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867E7-8451-119C-BDE4-C57167D9C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269047"/>
                <a:ext cx="11760200" cy="6319906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נגדיר שפה: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𝑵𝑨𝑬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זוהי שפה של פסוקיות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, שיש להן השמה מספקת, אבל בכל פסוקית יש </a:t>
                </a:r>
                <a:r>
                  <a:rPr lang="he-IL" dirty="0" err="1">
                    <a:solidFill>
                      <a:schemeClr val="tx1"/>
                    </a:solidFill>
                  </a:rPr>
                  <a:t>ליטרל</a:t>
                </a:r>
                <a:r>
                  <a:rPr lang="he-IL" dirty="0">
                    <a:solidFill>
                      <a:schemeClr val="tx1"/>
                    </a:solidFill>
                  </a:rPr>
                  <a:t> שמקבל </a:t>
                </a:r>
                <a:r>
                  <a:rPr lang="he-IL" dirty="0" err="1">
                    <a:solidFill>
                      <a:schemeClr val="tx1"/>
                    </a:solidFill>
                  </a:rPr>
                  <a:t>F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דוגמה: </a:t>
                </a:r>
              </a:p>
              <a:p>
                <a:pPr marL="45720" indent="0" algn="r" rtl="1">
                  <a:buNone/>
                </a:pPr>
                <a:r>
                  <a:rPr lang="he-IL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  עם ההשמה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   . ההשמה T,T,T היא מספקת, אבל לא NAE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00B050"/>
                    </a:solidFill>
                  </a:rPr>
                  <a:t>נרצה להוכיח ש</a:t>
                </a:r>
                <a14:m>
                  <m:oMath xmlns:m="http://schemas.openxmlformats.org/officeDocument/2006/math">
                    <m:r>
                      <a:rPr lang="he-IL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𝑵𝑨𝑬</m:t>
                    </m:r>
                    <m:r>
                      <a:rPr lang="he-IL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𝑵𝑷𝑪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he-IL" b="1" dirty="0">
                  <a:solidFill>
                    <a:srgbClr val="00B050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השייכות </a:t>
                </a:r>
                <a:r>
                  <a:rPr lang="he-IL" dirty="0" err="1">
                    <a:solidFill>
                      <a:schemeClr val="tx1"/>
                    </a:solidFill>
                  </a:rPr>
                  <a:t>לNP</a:t>
                </a:r>
                <a:r>
                  <a:rPr lang="he-IL" dirty="0">
                    <a:solidFill>
                      <a:schemeClr val="tx1"/>
                    </a:solidFill>
                  </a:rPr>
                  <a:t> פשוטה.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נראה </a:t>
                </a:r>
                <a:r>
                  <a:rPr lang="he-IL" dirty="0" err="1">
                    <a:solidFill>
                      <a:schemeClr val="tx1"/>
                    </a:solidFill>
                  </a:rPr>
                  <a:t>שייכול</a:t>
                </a:r>
                <a:r>
                  <a:rPr lang="he-IL" dirty="0">
                    <a:solidFill>
                      <a:schemeClr val="tx1"/>
                    </a:solidFill>
                  </a:rPr>
                  <a:t> ל NPH  ע״י שתי </a:t>
                </a:r>
                <a:r>
                  <a:rPr lang="he-IL" dirty="0" err="1">
                    <a:solidFill>
                      <a:schemeClr val="tx1"/>
                    </a:solidFill>
                  </a:rPr>
                  <a:t>רדוקציות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867E7-8451-119C-BDE4-C57167D9C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269047"/>
                <a:ext cx="11760200" cy="6319906"/>
              </a:xfrm>
              <a:blipFill>
                <a:blip r:embed="rId2"/>
                <a:stretch>
                  <a:fillRect t="-1406" r="-108" b="-138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36228-661F-3533-FD5D-80CC2093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759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83493-2F4F-2F7A-3948-F22A1B3E1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269047"/>
                <a:ext cx="11684000" cy="6319906"/>
              </a:xfrm>
            </p:spPr>
            <p:txBody>
              <a:bodyPr/>
              <a:lstStyle/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נגדיר משתנה חדש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w</a:t>
                </a:r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לכל פסוקית, נגדיר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הרדוקציה תהיה: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קל לראות שהרדוקציה ניתנת לחישוב בזמן פולינומי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תקפות: </a:t>
                </a: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יש השמה מספקת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ל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ההשמה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⋅(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היא NAE – מספקת ל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83493-2F4F-2F7A-3948-F22A1B3E1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269047"/>
                <a:ext cx="11684000" cy="6319906"/>
              </a:xfrm>
              <a:blipFill>
                <a:blip r:embed="rId2"/>
                <a:stretch>
                  <a:fillRect t="-1205" r="-435" b="-154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2A40E-7118-747C-8F3A-D47189B8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11</a:t>
            </a:fld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18E46C-D333-475F-5E27-56D0B697F195}"/>
                  </a:ext>
                </a:extLst>
              </p:cNvPr>
              <p:cNvSpPr txBox="1"/>
              <p:nvPr/>
            </p:nvSpPr>
            <p:spPr>
              <a:xfrm>
                <a:off x="254000" y="3172633"/>
                <a:ext cx="55372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−4−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יש השמה NAE- מספקת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e-IL" dirty="0"/>
                  <a:t> 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 אם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e-IL" dirty="0"/>
                  <a:t>  , בכל פסוקית יש משתנה ״מקורי״ 	שקיבל </a:t>
                </a:r>
                <a:r>
                  <a:rPr lang="he-IL" dirty="0" err="1"/>
                  <a:t>T</a:t>
                </a:r>
                <a:r>
                  <a:rPr lang="he-IL" dirty="0"/>
                  <a:t>, ולכן ההשמה מספקת גם את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  אם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  , ניקח את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he-IL" dirty="0"/>
                  <a:t>  , כי גם ההשמה הזאת 	מספקת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 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18E46C-D333-475F-5E27-56D0B697F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3172633"/>
                <a:ext cx="5537200" cy="3416320"/>
              </a:xfrm>
              <a:prstGeom prst="rect">
                <a:avLst/>
              </a:prstGeom>
              <a:blipFill>
                <a:blip r:embed="rId3"/>
                <a:stretch>
                  <a:fillRect t="-741" r="-6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4C23-2166-D3DB-2DE9-E1CB16F2B609}"/>
                  </a:ext>
                </a:extLst>
              </p:cNvPr>
              <p:cNvSpPr txBox="1"/>
              <p:nvPr/>
            </p:nvSpPr>
            <p:spPr>
              <a:xfrm>
                <a:off x="419100" y="495300"/>
                <a:ext cx="403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אבחנה:</a:t>
                </a:r>
              </a:p>
              <a:p>
                <a:pPr algn="r" rtl="1"/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אם השמה </a:t>
                </a:r>
                <a14:m>
                  <m:oMath xmlns:m="http://schemas.openxmlformats.org/officeDocument/2006/math"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 היא NEA – מספקת, </a:t>
                </a:r>
              </a:p>
              <a:p>
                <a:pPr algn="r" rtl="1"/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גם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acc>
                  </m:oMath>
                </a14:m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  היא NAE - מספקת</a:t>
                </a:r>
                <a:endParaRPr lang="en-IL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4C23-2166-D3DB-2DE9-E1CB16F2B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95300"/>
                <a:ext cx="4038600" cy="1015663"/>
              </a:xfrm>
              <a:prstGeom prst="rect">
                <a:avLst/>
              </a:prstGeom>
              <a:blipFill>
                <a:blip r:embed="rId4"/>
                <a:stretch>
                  <a:fillRect t="-3659" r="-2516" b="-73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CE868-EBBC-2D25-FC41-443B1EA74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269047"/>
                <a:ext cx="11696700" cy="6319906"/>
              </a:xfrm>
            </p:spPr>
            <p:txBody>
              <a:bodyPr>
                <a:noAutofit/>
              </a:bodyPr>
              <a:lstStyle/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r>
                      <a:rPr lang="he-IL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−4−</m:t>
                    </m:r>
                    <m:r>
                      <a:rPr lang="he-IL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−3−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b="1" dirty="0">
                    <a:solidFill>
                      <a:schemeClr val="tx1"/>
                    </a:solidFill>
                  </a:rPr>
                  <a:t>לכל פסוקית נגדיר משתנה חדש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he-IL" sz="20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b="1" dirty="0">
                    <a:solidFill>
                      <a:schemeClr val="tx1"/>
                    </a:solidFill>
                  </a:rPr>
                  <a:t>לכל פסוקית, נגדיר </a:t>
                </a:r>
                <a14:m>
                  <m:oMath xmlns:m="http://schemas.openxmlformats.org/officeDocument/2006/math"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he-IL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he-IL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he-IL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he-IL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0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b="1" dirty="0">
                    <a:solidFill>
                      <a:schemeClr val="tx1"/>
                    </a:solidFill>
                  </a:rPr>
                  <a:t>הרדוקציה תהיה: </a:t>
                </a:r>
                <a14:m>
                  <m:oMath xmlns:m="http://schemas.openxmlformats.org/officeDocument/2006/math"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e-IL" sz="20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תקפות:</a:t>
                </a:r>
              </a:p>
              <a:p>
                <a:pPr marL="45720" indent="0" algn="r" rtl="1">
                  <a:buNone/>
                </a:pPr>
                <a:r>
                  <a:rPr lang="he-IL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−4−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=&gt; קיימת השמה NAE – מספקת ל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=&gt; לכל פסוקית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  :</a:t>
                </a: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	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: נבחר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	אחרת, נבחר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=&gt; בכל מקרה, נקבל השמה NAE- מספקת 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′∈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−3−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CE868-EBBC-2D25-FC41-443B1EA74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269047"/>
                <a:ext cx="11696700" cy="6319906"/>
              </a:xfrm>
              <a:blipFill>
                <a:blip r:embed="rId2"/>
                <a:stretch>
                  <a:fillRect t="-1004" r="-434" b="-375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6F3EF-8C25-8C4F-C5B6-99E934F5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12</a:t>
            </a:fld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AF937-E2EB-E786-4066-D8D7D1E0D1E3}"/>
              </a:ext>
            </a:extLst>
          </p:cNvPr>
          <p:cNvSpPr txBox="1"/>
          <p:nvPr/>
        </p:nvSpPr>
        <p:spPr>
          <a:xfrm>
            <a:off x="1346200" y="2870200"/>
            <a:ext cx="4940300" cy="250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8AE716-FA68-0271-2DF1-6F8241B6C225}"/>
                  </a:ext>
                </a:extLst>
              </p:cNvPr>
              <p:cNvSpPr txBox="1"/>
              <p:nvPr/>
            </p:nvSpPr>
            <p:spPr>
              <a:xfrm>
                <a:off x="241300" y="2952750"/>
                <a:ext cx="7391400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−3−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45720" algn="r" rtl="1"/>
                <a:r>
                  <a:rPr lang="he-IL" dirty="0"/>
                  <a:t>=&gt; קיימת השמה NAE - מספקת לכל פסוקית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he-IL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45720" indent="0" algn="r" rtl="1">
                  <a:buNone/>
                </a:pPr>
                <a:r>
                  <a:rPr lang="he-IL" dirty="0"/>
                  <a:t>=&gt;  </a:t>
                </a:r>
                <a:r>
                  <a:rPr lang="he-IL" dirty="0" err="1"/>
                  <a:t>בה״כ</a:t>
                </a:r>
                <a:r>
                  <a:rPr lang="he-IL" dirty="0"/>
                  <a:t> ניתן להניח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he-IL" dirty="0"/>
              </a:p>
              <a:p>
                <a:pPr marL="45720" indent="0" algn="r" rtl="1">
                  <a:buNone/>
                </a:pPr>
                <a:r>
                  <a:rPr lang="he-IL" dirty="0"/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 או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 קיבלו </a:t>
                </a:r>
                <a:r>
                  <a:rPr lang="he-IL" dirty="0" err="1"/>
                  <a:t>F</a:t>
                </a:r>
                <a:endParaRPr lang="he-IL" dirty="0"/>
              </a:p>
              <a:p>
                <a:pPr marL="45720" indent="0" algn="r" rtl="1">
                  <a:buNone/>
                </a:pPr>
                <a:r>
                  <a:rPr lang="he-IL" dirty="0"/>
                  <a:t>=&gt;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b="0" i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e-IL" b="0" i="0" dirty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e-IL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he-I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e-IL" dirty="0"/>
                  <a:t>  </a:t>
                </a:r>
              </a:p>
              <a:p>
                <a:pPr marL="45720" algn="r" rtl="1"/>
                <a:r>
                  <a:rPr lang="he-IL" dirty="0"/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/>
                  <a:t>  או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/>
                  <a:t>  קיבלו </a:t>
                </a:r>
                <a:r>
                  <a:rPr lang="he-IL" dirty="0" err="1"/>
                  <a:t>T</a:t>
                </a:r>
                <a:endParaRPr lang="he-IL" dirty="0"/>
              </a:p>
              <a:p>
                <a:pPr marL="45720" algn="r" rtl="1"/>
                <a:r>
                  <a:rPr lang="he-IL" dirty="0"/>
                  <a:t>=&gt;  ההשמה NAE – מספקת את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he-IL" dirty="0"/>
              </a:p>
              <a:p>
                <a:pPr marL="45720" indent="0" algn="r" rtl="1">
                  <a:buNone/>
                </a:pPr>
                <a:r>
                  <a:rPr lang="he-IL" dirty="0"/>
                  <a:t>=&gt; 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𝑁𝐴𝐸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−4−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8AE716-FA68-0271-2DF1-6F8241B6C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952750"/>
                <a:ext cx="7391400" cy="2339102"/>
              </a:xfrm>
              <a:prstGeom prst="rect">
                <a:avLst/>
              </a:prstGeom>
              <a:blipFill>
                <a:blip r:embed="rId3"/>
                <a:stretch>
                  <a:fillRect l="-1203" t="-1081" b="-21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7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1CAC-0F18-C7AD-88A4-59B99979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7030A0"/>
                </a:solidFill>
              </a:rPr>
              <a:t>לפני שנגיע לרדוקציה הבאה, נתבונן בגרף הזה, שיעזור לנו:</a:t>
            </a:r>
            <a:endParaRPr lang="en-IL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 descr="Chart, radar chart&#10;&#10;Description automatically generated">
            <a:extLst>
              <a:ext uri="{FF2B5EF4-FFF2-40B4-BE49-F238E27FC236}">
                <a16:creationId xmlns:a16="http://schemas.microsoft.com/office/drawing/2014/main" id="{3D2F8998-D45B-A887-FA2D-A86282E2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4863" y="1965960"/>
            <a:ext cx="5286226" cy="44404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88EC8-2070-0A17-A849-CB3FFCEA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13</a:t>
            </a:fld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29B87-B2D6-B80A-0989-F80372AF35D2}"/>
              </a:ext>
            </a:extLst>
          </p:cNvPr>
          <p:cNvSpPr txBox="1"/>
          <p:nvPr/>
        </p:nvSpPr>
        <p:spPr>
          <a:xfrm>
            <a:off x="342900" y="2324100"/>
            <a:ext cx="553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2400" b="1" u="sng" dirty="0">
                <a:solidFill>
                  <a:srgbClr val="00B050"/>
                </a:solidFill>
              </a:rPr>
              <a:t>תכונה 1:</a:t>
            </a:r>
          </a:p>
          <a:p>
            <a:pPr marL="0" algn="r" defTabSz="457200" rtl="1" eaLnBrk="1" latinLnBrk="0" hangingPunct="1"/>
            <a:r>
              <a:rPr lang="he-IL" sz="2000" b="1" dirty="0"/>
              <a:t>בכל 3-צביעה חוקית של הגרף, </a:t>
            </a:r>
            <a:r>
              <a:rPr lang="he-IL" sz="2000" b="1" dirty="0" err="1"/>
              <a:t>a</a:t>
            </a:r>
            <a:r>
              <a:rPr lang="he-IL" sz="2000" b="1" dirty="0"/>
              <a:t>  ו </a:t>
            </a:r>
            <a:r>
              <a:rPr lang="he-IL" sz="2000" b="1" dirty="0" err="1"/>
              <a:t>b</a:t>
            </a:r>
            <a:r>
              <a:rPr lang="he-IL" sz="2000" b="1" dirty="0"/>
              <a:t>  יקבלו את אותו צבע, וגם </a:t>
            </a:r>
            <a:r>
              <a:rPr lang="he-IL" sz="2000" b="1" dirty="0" err="1"/>
              <a:t>c</a:t>
            </a:r>
            <a:r>
              <a:rPr lang="he-IL" sz="2000" b="1" dirty="0"/>
              <a:t> ו </a:t>
            </a:r>
            <a:r>
              <a:rPr lang="he-IL" sz="2000" b="1" dirty="0" err="1"/>
              <a:t>d</a:t>
            </a:r>
            <a:r>
              <a:rPr lang="he-IL" sz="2000" b="1" dirty="0"/>
              <a:t> יקבלו את אותו הצבע</a:t>
            </a:r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r>
              <a:rPr lang="he-IL" sz="2400" b="1" u="sng" dirty="0">
                <a:solidFill>
                  <a:srgbClr val="00B050"/>
                </a:solidFill>
              </a:rPr>
              <a:t>תכונה 2:</a:t>
            </a:r>
          </a:p>
          <a:p>
            <a:pPr marL="0" algn="r" defTabSz="457200" rtl="1" eaLnBrk="1" latinLnBrk="0" hangingPunct="1"/>
            <a:r>
              <a:rPr lang="he-IL" sz="2000" b="1" dirty="0"/>
              <a:t>כל צביעה של </a:t>
            </a:r>
            <a:r>
              <a:rPr lang="he-IL" sz="2000" b="1" dirty="0" err="1"/>
              <a:t>a,b,c,d</a:t>
            </a:r>
            <a:r>
              <a:rPr lang="he-IL" sz="2000" b="1" dirty="0"/>
              <a:t>  כך ש </a:t>
            </a:r>
            <a:r>
              <a:rPr lang="he-IL" sz="2000" b="1" dirty="0" err="1"/>
              <a:t>a</a:t>
            </a:r>
            <a:r>
              <a:rPr lang="he-IL" sz="2000" b="1" dirty="0"/>
              <a:t>=</a:t>
            </a:r>
            <a:r>
              <a:rPr lang="he-IL" sz="2000" b="1" dirty="0" err="1"/>
              <a:t>b</a:t>
            </a:r>
            <a:r>
              <a:rPr lang="he-IL" sz="2000" b="1" dirty="0"/>
              <a:t>  ו </a:t>
            </a:r>
            <a:r>
              <a:rPr lang="he-IL" sz="2000" b="1" dirty="0" err="1"/>
              <a:t>c</a:t>
            </a:r>
            <a:r>
              <a:rPr lang="he-IL" sz="2000" b="1" dirty="0"/>
              <a:t>=</a:t>
            </a:r>
            <a:r>
              <a:rPr lang="he-IL" sz="2000" b="1" dirty="0" err="1"/>
              <a:t>d</a:t>
            </a:r>
            <a:r>
              <a:rPr lang="he-IL" sz="2000" b="1" dirty="0"/>
              <a:t>  ניתן להרחיב לצביעה יחידה של הגרף כולו</a:t>
            </a:r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endParaRPr lang="he-IL" sz="2800" b="1" dirty="0"/>
          </a:p>
          <a:p>
            <a:pPr marL="0" algn="r" defTabSz="457200" rtl="1" eaLnBrk="1" latinLnBrk="0" hangingPunct="1"/>
            <a:r>
              <a:rPr lang="he-IL" sz="3200" b="1" dirty="0">
                <a:solidFill>
                  <a:srgbClr val="FF00F2"/>
                </a:solidFill>
              </a:rPr>
              <a:t>נקרא לגרף הזה </a:t>
            </a:r>
            <a:r>
              <a:rPr lang="he-IL" sz="3200" b="1" dirty="0" err="1">
                <a:solidFill>
                  <a:srgbClr val="FF00F2"/>
                </a:solidFill>
              </a:rPr>
              <a:t>W</a:t>
            </a:r>
            <a:endParaRPr lang="he-IL" sz="3200" b="1" dirty="0">
              <a:solidFill>
                <a:srgbClr val="FF00F2"/>
              </a:solidFill>
            </a:endParaRPr>
          </a:p>
          <a:p>
            <a:pPr marL="0" algn="r" defTabSz="457200" rtl="1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01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A7760-18EF-6FDD-CEE8-0EE5823A7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269047"/>
                <a:ext cx="11734800" cy="6319906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1">
                        <a:lumMod val="75000"/>
                      </a:schemeClr>
                    </a:solidFill>
                  </a:rPr>
                  <a:t>נגדיר שפה: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𝑷𝑳𝑨𝑵𝑨𝑹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𝑪𝑶𝑳𝑶𝑹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he-IL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𝒑𝒍𝒂𝒏𝒓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𝒈𝒓𝒂𝒑𝒉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𝒉𝒂𝒔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𝒄𝒐𝒍𝒐𝒓𝒊𝒏𝒈</m:t>
                    </m:r>
                    <m:r>
                      <a:rPr lang="he-IL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הוכיחו שייכות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לNPH</a:t>
                </a:r>
                <a:endParaRPr lang="he-IL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רדוקציה מ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𝑪𝑶𝑳𝑶𝑹</m:t>
                    </m:r>
                  </m:oMath>
                </a14:m>
                <a:r>
                  <a:rPr lang="he-IL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בעצם אנחנו רוצים לקחת גרף ולהפוך אותו למישורי (ולשמור על תכונת צביעות כמובן)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נעשה זאת כך (לא תיאור פורמלי לגמרי):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נצייר את הגרף במישור. בכל מקום שיש חיתוך בין שתי צלעות, נכניס את הגרף </a:t>
                </a:r>
                <a:r>
                  <a:rPr lang="he-IL" dirty="0" err="1">
                    <a:solidFill>
                      <a:schemeClr val="tx1"/>
                    </a:solidFill>
                  </a:rPr>
                  <a:t>W</a:t>
                </a:r>
                <a:r>
                  <a:rPr lang="he-IL" dirty="0">
                    <a:solidFill>
                      <a:schemeClr val="tx1"/>
                    </a:solidFill>
                  </a:rPr>
                  <a:t> שראינו,  כך: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A7760-18EF-6FDD-CEE8-0EE5823A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269047"/>
                <a:ext cx="11734800" cy="6319906"/>
              </a:xfrm>
              <a:blipFill>
                <a:blip r:embed="rId3"/>
                <a:stretch>
                  <a:fillRect t="-1406" r="-2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7A719-95F7-76CF-C0F9-2E83B81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14</a:t>
            </a:fld>
            <a:endParaRPr lang="en-IL"/>
          </a:p>
        </p:txBody>
      </p:sp>
      <p:pic>
        <p:nvPicPr>
          <p:cNvPr id="5" name="Content Placeholder 5" descr="Chart, radar chart&#10;&#10;Description automatically generated">
            <a:extLst>
              <a:ext uri="{FF2B5EF4-FFF2-40B4-BE49-F238E27FC236}">
                <a16:creationId xmlns:a16="http://schemas.microsoft.com/office/drawing/2014/main" id="{6AEE8B43-5E4F-7487-1358-1476287F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62" y="1244599"/>
            <a:ext cx="1710000" cy="1436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CA989557-A422-8783-A6FF-E8B2C3D01959}"/>
              </a:ext>
            </a:extLst>
          </p:cNvPr>
          <p:cNvGrpSpPr/>
          <p:nvPr/>
        </p:nvGrpSpPr>
        <p:grpSpPr>
          <a:xfrm>
            <a:off x="626660" y="4580299"/>
            <a:ext cx="5159340" cy="1688740"/>
            <a:chOff x="1337860" y="4635501"/>
            <a:chExt cx="5159340" cy="168874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1F2EA8-A1BD-8B30-781E-2A41070FF7C9}"/>
                </a:ext>
              </a:extLst>
            </p:cNvPr>
            <p:cNvGrpSpPr/>
            <p:nvPr/>
          </p:nvGrpSpPr>
          <p:grpSpPr>
            <a:xfrm>
              <a:off x="1337860" y="4892880"/>
              <a:ext cx="1560600" cy="966960"/>
              <a:chOff x="1337860" y="4892880"/>
              <a:chExt cx="1560600" cy="966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929D0C0-E1D1-A652-5643-E31DC9F8AD49}"/>
                      </a:ext>
                    </a:extLst>
                  </p14:cNvPr>
                  <p14:cNvContentPartPr/>
                  <p14:nvPr/>
                </p14:nvContentPartPr>
                <p14:xfrm>
                  <a:off x="1337860" y="5370240"/>
                  <a:ext cx="49680" cy="3672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929D0C0-E1D1-A652-5643-E31DC9F8AD4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319860" y="5352600"/>
                    <a:ext cx="8532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9FE888B-DB1D-C498-D270-141E1EB99FF2}"/>
                      </a:ext>
                    </a:extLst>
                  </p14:cNvPr>
                  <p14:cNvContentPartPr/>
                  <p14:nvPr/>
                </p14:nvContentPartPr>
                <p14:xfrm>
                  <a:off x="2163700" y="4892880"/>
                  <a:ext cx="54000" cy="9504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9FE888B-DB1D-C498-D270-141E1EB99FF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45700" y="4875240"/>
                    <a:ext cx="8964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33583EC2-BA18-DE45-B091-9AB27569031A}"/>
                      </a:ext>
                    </a:extLst>
                  </p14:cNvPr>
                  <p14:cNvContentPartPr/>
                  <p14:nvPr/>
                </p14:nvContentPartPr>
                <p14:xfrm>
                  <a:off x="2086660" y="5805120"/>
                  <a:ext cx="77760" cy="5472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3583EC2-BA18-DE45-B091-9AB27569031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068660" y="5787120"/>
                    <a:ext cx="11340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93998BE-EB91-1F0E-A000-4DC07426C1D0}"/>
                      </a:ext>
                    </a:extLst>
                  </p14:cNvPr>
                  <p14:cNvContentPartPr/>
                  <p14:nvPr/>
                </p14:nvContentPartPr>
                <p14:xfrm>
                  <a:off x="2825740" y="5338200"/>
                  <a:ext cx="72720" cy="7308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93998BE-EB91-1F0E-A000-4DC07426C1D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807740" y="5320560"/>
                    <a:ext cx="108360" cy="108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73387C2-246C-5AB3-A424-20A615C6FD00}"/>
                  </a:ext>
                </a:extLst>
              </p:cNvPr>
              <p:cNvGrpSpPr/>
              <p:nvPr/>
            </p:nvGrpSpPr>
            <p:grpSpPr>
              <a:xfrm>
                <a:off x="1411660" y="5057040"/>
                <a:ext cx="1365840" cy="711360"/>
                <a:chOff x="1411660" y="5057040"/>
                <a:chExt cx="1365840" cy="711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3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3D8C96C8-384A-69F5-4EFB-E41C3F8D7B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11660" y="5328840"/>
                    <a:ext cx="1365840" cy="6516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3D8C96C8-384A-69F5-4EFB-E41C3F8D7B71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403020" y="5319840"/>
                      <a:ext cx="1383480" cy="82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174AF59B-26C4-759B-2E21-6DB5964DE4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1740" y="5057040"/>
                    <a:ext cx="59400" cy="71136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174AF59B-26C4-759B-2E21-6DB5964DE4F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2133100" y="5048400"/>
                      <a:ext cx="77040" cy="72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B610A11-35FF-CE4F-DAD6-1AF13B0EB72F}"/>
                </a:ext>
              </a:extLst>
            </p:cNvPr>
            <p:cNvGrpSpPr/>
            <p:nvPr/>
          </p:nvGrpSpPr>
          <p:grpSpPr>
            <a:xfrm>
              <a:off x="3380500" y="5202840"/>
              <a:ext cx="1074240" cy="336240"/>
              <a:chOff x="3380500" y="5202840"/>
              <a:chExt cx="1074240" cy="336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42B79E45-DDC9-40BB-865D-2584836DC97C}"/>
                      </a:ext>
                    </a:extLst>
                  </p14:cNvPr>
                  <p14:cNvContentPartPr/>
                  <p14:nvPr/>
                </p14:nvContentPartPr>
                <p14:xfrm>
                  <a:off x="3380500" y="5364840"/>
                  <a:ext cx="974160" cy="93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42B79E45-DDC9-40BB-865D-2584836DC97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62860" y="5346840"/>
                    <a:ext cx="100980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1B5EA76-D429-9945-6302-B5115864CA0D}"/>
                      </a:ext>
                    </a:extLst>
                  </p14:cNvPr>
                  <p14:cNvContentPartPr/>
                  <p14:nvPr/>
                </p14:nvContentPartPr>
                <p14:xfrm>
                  <a:off x="4125340" y="5202840"/>
                  <a:ext cx="329400" cy="33624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1B5EA76-D429-9945-6302-B5115864CA0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07340" y="5184840"/>
                    <a:ext cx="365040" cy="37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EF8961-C7F7-FE45-40D2-3C9572521FA5}"/>
                </a:ext>
              </a:extLst>
            </p:cNvPr>
            <p:cNvGrpSpPr/>
            <p:nvPr/>
          </p:nvGrpSpPr>
          <p:grpSpPr>
            <a:xfrm>
              <a:off x="4648260" y="4635501"/>
              <a:ext cx="1848940" cy="1688740"/>
              <a:chOff x="4866040" y="4940395"/>
              <a:chExt cx="1631160" cy="1383845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5D09D7E-F3D8-9BF3-84BF-D5F79E6595CC}"/>
                  </a:ext>
                </a:extLst>
              </p:cNvPr>
              <p:cNvGrpSpPr/>
              <p:nvPr/>
            </p:nvGrpSpPr>
            <p:grpSpPr>
              <a:xfrm>
                <a:off x="4866040" y="4940395"/>
                <a:ext cx="1631160" cy="829624"/>
                <a:chOff x="5323060" y="5160000"/>
                <a:chExt cx="1252800" cy="596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7EA9B56B-4014-7FF8-D184-B4AF1AF747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16820" y="5415600"/>
                    <a:ext cx="59040" cy="59040"/>
                  </p14:xfrm>
                </p:contentPart>
              </mc:Choice>
              <mc:Fallback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7EA9B56B-4014-7FF8-D184-B4AF1AF74746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6504622" y="5404981"/>
                      <a:ext cx="83193" cy="8006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7635C507-0D77-8EEA-FC29-341FD82B0D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23060" y="5466720"/>
                    <a:ext cx="27360" cy="50040"/>
                  </p14:xfrm>
                </p:contentPart>
              </mc:Choice>
              <mc:Fallback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7635C507-0D77-8EEA-FC29-341FD82B0D8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5310846" y="5456073"/>
                      <a:ext cx="51544" cy="711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FBBE33E4-1808-522E-C25D-8CBA30713B02}"/>
                    </a:ext>
                  </a:extLst>
                </p:cNvPr>
                <p:cNvGrpSpPr/>
                <p:nvPr/>
              </p:nvGrpSpPr>
              <p:grpSpPr>
                <a:xfrm>
                  <a:off x="5360500" y="5236320"/>
                  <a:ext cx="683280" cy="520200"/>
                  <a:chOff x="5360500" y="5236320"/>
                  <a:chExt cx="683280" cy="52020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5">
                    <p14:nvContentPartPr>
                      <p14:cNvPr id="36" name="Ink 35">
                        <a:extLst>
                          <a:ext uri="{FF2B5EF4-FFF2-40B4-BE49-F238E27FC236}">
                            <a16:creationId xmlns:a16="http://schemas.microsoft.com/office/drawing/2014/main" id="{C86262F0-FB99-6506-3C88-EC0452A70C2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984740" y="5439360"/>
                      <a:ext cx="59040" cy="66240"/>
                    </p14:xfrm>
                  </p:contentPart>
                </mc:Choice>
                <mc:Fallback>
                  <p:pic>
                    <p:nvPicPr>
                      <p:cNvPr id="36" name="Ink 35">
                        <a:extLst>
                          <a:ext uri="{FF2B5EF4-FFF2-40B4-BE49-F238E27FC236}">
                            <a16:creationId xmlns:a16="http://schemas.microsoft.com/office/drawing/2014/main" id="{C86262F0-FB99-6506-3C88-EC0452A70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78641" y="5434035"/>
                        <a:ext cx="70994" cy="7667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7">
                    <p14:nvContentPartPr>
                      <p14:cNvPr id="49" name="Ink 48">
                        <a:extLst>
                          <a:ext uri="{FF2B5EF4-FFF2-40B4-BE49-F238E27FC236}">
                            <a16:creationId xmlns:a16="http://schemas.microsoft.com/office/drawing/2014/main" id="{04294042-F3D7-5EEA-7401-F94F0E25970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404780" y="5236320"/>
                      <a:ext cx="271800" cy="264960"/>
                    </p14:xfrm>
                  </p:contentPart>
                </mc:Choice>
                <mc:Fallback>
                  <p:pic>
                    <p:nvPicPr>
                      <p:cNvPr id="49" name="Ink 48">
                        <a:extLst>
                          <a:ext uri="{FF2B5EF4-FFF2-40B4-BE49-F238E27FC236}">
                            <a16:creationId xmlns:a16="http://schemas.microsoft.com/office/drawing/2014/main" id="{04294042-F3D7-5EEA-7401-F94F0E259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398919" y="5231012"/>
                        <a:ext cx="283766" cy="27536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9">
                    <p14:nvContentPartPr>
                      <p14:cNvPr id="50" name="Ink 49">
                        <a:extLst>
                          <a:ext uri="{FF2B5EF4-FFF2-40B4-BE49-F238E27FC236}">
                            <a16:creationId xmlns:a16="http://schemas.microsoft.com/office/drawing/2014/main" id="{45AA195B-037B-446E-57B3-5C8A2B510A4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734900" y="5241000"/>
                      <a:ext cx="244800" cy="217080"/>
                    </p14:xfrm>
                  </p:contentPart>
                </mc:Choice>
                <mc:Fallback>
                  <p:pic>
                    <p:nvPicPr>
                      <p:cNvPr id="50" name="Ink 49">
                        <a:extLst>
                          <a:ext uri="{FF2B5EF4-FFF2-40B4-BE49-F238E27FC236}">
                            <a16:creationId xmlns:a16="http://schemas.microsoft.com/office/drawing/2014/main" id="{45AA195B-037B-446E-57B3-5C8A2B51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729037" y="5235907"/>
                        <a:ext cx="256771" cy="22747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1">
                    <p14:nvContentPartPr>
                      <p14:cNvPr id="51" name="Ink 50">
                        <a:extLst>
                          <a:ext uri="{FF2B5EF4-FFF2-40B4-BE49-F238E27FC236}">
                            <a16:creationId xmlns:a16="http://schemas.microsoft.com/office/drawing/2014/main" id="{F96C7CFA-B173-DAF0-B95F-622A939AD7C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360500" y="5530800"/>
                      <a:ext cx="327240" cy="225720"/>
                    </p14:xfrm>
                  </p:contentPart>
                </mc:Choice>
                <mc:Fallback>
                  <p:pic>
                    <p:nvPicPr>
                      <p:cNvPr id="51" name="Ink 50">
                        <a:extLst>
                          <a:ext uri="{FF2B5EF4-FFF2-40B4-BE49-F238E27FC236}">
                            <a16:creationId xmlns:a16="http://schemas.microsoft.com/office/drawing/2014/main" id="{F96C7CFA-B173-DAF0-B95F-622A939AD7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54399" y="5525709"/>
                        <a:ext cx="339197" cy="23611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3">
                    <p14:nvContentPartPr>
                      <p14:cNvPr id="52" name="Ink 51">
                        <a:extLst>
                          <a:ext uri="{FF2B5EF4-FFF2-40B4-BE49-F238E27FC236}">
                            <a16:creationId xmlns:a16="http://schemas.microsoft.com/office/drawing/2014/main" id="{7790A4BC-F791-7AE6-51ED-416F9172926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595220" y="5453760"/>
                      <a:ext cx="172080" cy="132120"/>
                    </p14:xfrm>
                  </p:contentPart>
                </mc:Choice>
                <mc:Fallback>
                  <p:pic>
                    <p:nvPicPr>
                      <p:cNvPr id="52" name="Ink 51">
                        <a:extLst>
                          <a:ext uri="{FF2B5EF4-FFF2-40B4-BE49-F238E27FC236}">
                            <a16:creationId xmlns:a16="http://schemas.microsoft.com/office/drawing/2014/main" id="{7790A4BC-F791-7AE6-51ED-416F91729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89354" y="5448670"/>
                        <a:ext cx="184057" cy="14251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9CA94A9C-81F9-BCBD-DC9D-41C4677A2C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50660" y="5160000"/>
                    <a:ext cx="81720" cy="64080"/>
                  </p14:xfrm>
                </p:contentPart>
              </mc:Choice>
              <mc:Fallback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9CA94A9C-81F9-BCBD-DC9D-41C4677A2C0D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638426" y="5149603"/>
                      <a:ext cx="105942" cy="850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830DD98-F985-E3DF-DC0B-5CABCD93008A}"/>
                      </a:ext>
                    </a:extLst>
                  </p14:cNvPr>
                  <p14:cNvContentPartPr/>
                  <p14:nvPr/>
                </p14:nvContentPartPr>
                <p14:xfrm>
                  <a:off x="5253940" y="6242520"/>
                  <a:ext cx="81720" cy="8172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830DD98-F985-E3DF-DC0B-5CABCD93008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238041" y="6228012"/>
                    <a:ext cx="113200" cy="11103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2A567C3-CD9D-C651-F9C1-1EDE5F763E4D}"/>
                  </a:ext>
                </a:extLst>
              </p:cNvPr>
              <p:cNvGrpSpPr/>
              <p:nvPr/>
            </p:nvGrpSpPr>
            <p:grpSpPr>
              <a:xfrm>
                <a:off x="5310100" y="5426040"/>
                <a:ext cx="438840" cy="432360"/>
                <a:chOff x="5310100" y="5426040"/>
                <a:chExt cx="438840" cy="432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3D604037-DC1D-FCF3-07F7-1A1760B70D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0100" y="5758680"/>
                    <a:ext cx="78480" cy="99720"/>
                  </p14:xfrm>
                </p:contentPart>
              </mc:Choice>
              <mc:Fallback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3D604037-DC1D-FCF3-07F7-1A1760B70DDA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302474" y="5751304"/>
                      <a:ext cx="94049" cy="11417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F25EFB62-8566-D38D-5C70-117AAAFAE6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13060" y="5426040"/>
                    <a:ext cx="335880" cy="357120"/>
                  </p14:xfrm>
                </p:contentPart>
              </mc:Choice>
              <mc:Fallback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F25EFB62-8566-D38D-5C70-117AAAFAE651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405434" y="5418661"/>
                      <a:ext cx="351451" cy="37158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902303D-9D77-2927-E0E8-42EA429DF7D6}"/>
                      </a:ext>
                    </a:extLst>
                  </p14:cNvPr>
                  <p14:cNvContentPartPr/>
                  <p14:nvPr/>
                </p14:nvContentPartPr>
                <p14:xfrm>
                  <a:off x="5318380" y="5868120"/>
                  <a:ext cx="23400" cy="40212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7902303D-9D77-2927-E0E8-42EA429DF7D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10366" y="5861039"/>
                    <a:ext cx="39107" cy="4165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2FAF1DF-393A-A33B-B32E-1F9FAF04D094}"/>
                      </a:ext>
                    </a:extLst>
                  </p14:cNvPr>
                  <p14:cNvContentPartPr/>
                  <p14:nvPr/>
                </p14:nvContentPartPr>
                <p14:xfrm>
                  <a:off x="5819860" y="5349720"/>
                  <a:ext cx="584640" cy="1872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52FAF1DF-393A-A33B-B32E-1F9FAF04D09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811921" y="5342589"/>
                    <a:ext cx="600201" cy="33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D439076-A3A3-A961-9294-0420A0FC6A5C}"/>
                  </a:ext>
                </a:extLst>
              </p14:cNvPr>
              <p14:cNvContentPartPr/>
              <p14:nvPr/>
            </p14:nvContentPartPr>
            <p14:xfrm>
              <a:off x="-643220" y="2799480"/>
              <a:ext cx="16200" cy="33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D439076-A3A3-A961-9294-0420A0FC6A5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-651860" y="2790840"/>
                <a:ext cx="33840" cy="51480"/>
              </a:xfrm>
              <a:prstGeom prst="rect">
                <a:avLst/>
              </a:prstGeom>
            </p:spPr>
          </p:pic>
        </mc:Fallback>
      </mc:AlternateContent>
      <p:pic>
        <p:nvPicPr>
          <p:cNvPr id="68" name="Picture 6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ACFFB-16C8-1067-5557-0E7279916F06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5157" t="9592" r="5145" b="23378"/>
          <a:stretch/>
        </p:blipFill>
        <p:spPr>
          <a:xfrm>
            <a:off x="5156225" y="5380403"/>
            <a:ext cx="6734181" cy="11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79B-53BB-E2FD-94F9-8991C1D8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269047"/>
            <a:ext cx="11688971" cy="2702753"/>
          </a:xfrm>
        </p:spPr>
        <p:txBody>
          <a:bodyPr>
            <a:normAutofit/>
          </a:bodyPr>
          <a:lstStyle/>
          <a:p>
            <a:pPr marL="0" indent="0" algn="r" defTabSz="457200" rtl="1">
              <a:buNone/>
            </a:pPr>
            <a:r>
              <a:rPr lang="he-IL" sz="1600" b="1" u="sng" dirty="0">
                <a:solidFill>
                  <a:srgbClr val="00B050"/>
                </a:solidFill>
              </a:rPr>
              <a:t>תכונה 1:</a:t>
            </a:r>
          </a:p>
          <a:p>
            <a:pPr marL="0" indent="0" algn="r" defTabSz="457200" rtl="1">
              <a:buNone/>
            </a:pPr>
            <a:r>
              <a:rPr lang="he-IL" sz="1600" dirty="0">
                <a:solidFill>
                  <a:schemeClr val="tx1"/>
                </a:solidFill>
              </a:rPr>
              <a:t>בכל 3-צביעה חוקית של הגרף,</a:t>
            </a:r>
          </a:p>
          <a:p>
            <a:pPr marL="0" indent="0" algn="r" defTabSz="457200" rtl="1">
              <a:buNone/>
            </a:pPr>
            <a:r>
              <a:rPr lang="he-IL" sz="1600" dirty="0">
                <a:solidFill>
                  <a:schemeClr val="tx1"/>
                </a:solidFill>
              </a:rPr>
              <a:t> </a:t>
            </a:r>
            <a:r>
              <a:rPr lang="he-IL" sz="1600" dirty="0" err="1">
                <a:solidFill>
                  <a:schemeClr val="tx1"/>
                </a:solidFill>
              </a:rPr>
              <a:t>a</a:t>
            </a:r>
            <a:r>
              <a:rPr lang="he-IL" sz="1600" dirty="0">
                <a:solidFill>
                  <a:schemeClr val="tx1"/>
                </a:solidFill>
              </a:rPr>
              <a:t>  ו </a:t>
            </a:r>
            <a:r>
              <a:rPr lang="he-IL" sz="1600" dirty="0" err="1">
                <a:solidFill>
                  <a:schemeClr val="tx1"/>
                </a:solidFill>
              </a:rPr>
              <a:t>b</a:t>
            </a:r>
            <a:r>
              <a:rPr lang="he-IL" sz="1600" dirty="0">
                <a:solidFill>
                  <a:schemeClr val="tx1"/>
                </a:solidFill>
              </a:rPr>
              <a:t>  יקבלו את אותו צבע, </a:t>
            </a:r>
          </a:p>
          <a:p>
            <a:pPr marL="0" indent="0" algn="r" defTabSz="457200" rtl="1">
              <a:buNone/>
            </a:pPr>
            <a:r>
              <a:rPr lang="he-IL" sz="1600" dirty="0">
                <a:solidFill>
                  <a:schemeClr val="tx1"/>
                </a:solidFill>
              </a:rPr>
              <a:t>וגם </a:t>
            </a:r>
            <a:r>
              <a:rPr lang="he-IL" sz="1600" dirty="0" err="1">
                <a:solidFill>
                  <a:schemeClr val="tx1"/>
                </a:solidFill>
              </a:rPr>
              <a:t>c</a:t>
            </a:r>
            <a:r>
              <a:rPr lang="he-IL" sz="1600" dirty="0">
                <a:solidFill>
                  <a:schemeClr val="tx1"/>
                </a:solidFill>
              </a:rPr>
              <a:t> ו </a:t>
            </a:r>
            <a:r>
              <a:rPr lang="he-IL" sz="1600" dirty="0" err="1">
                <a:solidFill>
                  <a:schemeClr val="tx1"/>
                </a:solidFill>
              </a:rPr>
              <a:t>d</a:t>
            </a:r>
            <a:r>
              <a:rPr lang="he-IL" sz="1600" dirty="0">
                <a:solidFill>
                  <a:schemeClr val="tx1"/>
                </a:solidFill>
              </a:rPr>
              <a:t> יקבלו את אותו הצבע</a:t>
            </a:r>
          </a:p>
          <a:p>
            <a:pPr marL="0" indent="0" algn="r" defTabSz="457200" rtl="1">
              <a:buNone/>
            </a:pPr>
            <a:r>
              <a:rPr lang="he-IL" sz="1600" b="1" u="sng" dirty="0">
                <a:solidFill>
                  <a:srgbClr val="00B050"/>
                </a:solidFill>
              </a:rPr>
              <a:t>תכונה 2:</a:t>
            </a:r>
          </a:p>
          <a:p>
            <a:pPr marL="0" indent="0" algn="r" defTabSz="457200" rtl="1">
              <a:buNone/>
            </a:pPr>
            <a:r>
              <a:rPr lang="he-IL" sz="1600" dirty="0">
                <a:solidFill>
                  <a:schemeClr val="tx1"/>
                </a:solidFill>
              </a:rPr>
              <a:t>כל צביעה של </a:t>
            </a:r>
            <a:r>
              <a:rPr lang="he-IL" sz="1600" dirty="0" err="1">
                <a:solidFill>
                  <a:schemeClr val="tx1"/>
                </a:solidFill>
              </a:rPr>
              <a:t>a,b,c,d</a:t>
            </a:r>
            <a:r>
              <a:rPr lang="he-IL" sz="1600" dirty="0">
                <a:solidFill>
                  <a:schemeClr val="tx1"/>
                </a:solidFill>
              </a:rPr>
              <a:t>  כך ש </a:t>
            </a:r>
            <a:r>
              <a:rPr lang="he-IL" sz="1600" dirty="0" err="1">
                <a:solidFill>
                  <a:schemeClr val="tx1"/>
                </a:solidFill>
              </a:rPr>
              <a:t>a</a:t>
            </a:r>
            <a:r>
              <a:rPr lang="he-IL" sz="1600" dirty="0">
                <a:solidFill>
                  <a:schemeClr val="tx1"/>
                </a:solidFill>
              </a:rPr>
              <a:t>=</a:t>
            </a:r>
            <a:r>
              <a:rPr lang="he-IL" sz="1600" dirty="0" err="1">
                <a:solidFill>
                  <a:schemeClr val="tx1"/>
                </a:solidFill>
              </a:rPr>
              <a:t>b</a:t>
            </a:r>
            <a:r>
              <a:rPr lang="he-IL" sz="1600" dirty="0">
                <a:solidFill>
                  <a:schemeClr val="tx1"/>
                </a:solidFill>
              </a:rPr>
              <a:t>  ו </a:t>
            </a:r>
            <a:r>
              <a:rPr lang="he-IL" sz="1600" dirty="0" err="1">
                <a:solidFill>
                  <a:schemeClr val="tx1"/>
                </a:solidFill>
              </a:rPr>
              <a:t>c</a:t>
            </a:r>
            <a:r>
              <a:rPr lang="he-IL" sz="1600" dirty="0">
                <a:solidFill>
                  <a:schemeClr val="tx1"/>
                </a:solidFill>
              </a:rPr>
              <a:t>=</a:t>
            </a:r>
            <a:r>
              <a:rPr lang="he-IL" sz="1600" dirty="0" err="1">
                <a:solidFill>
                  <a:schemeClr val="tx1"/>
                </a:solidFill>
              </a:rPr>
              <a:t>d</a:t>
            </a:r>
            <a:r>
              <a:rPr lang="he-IL" sz="1600" dirty="0">
                <a:solidFill>
                  <a:schemeClr val="tx1"/>
                </a:solidFill>
              </a:rPr>
              <a:t> </a:t>
            </a:r>
          </a:p>
          <a:p>
            <a:pPr marL="0" indent="0" algn="r" defTabSz="457200" rtl="1">
              <a:buNone/>
            </a:pPr>
            <a:r>
              <a:rPr lang="he-IL" sz="1600" dirty="0">
                <a:solidFill>
                  <a:schemeClr val="tx1"/>
                </a:solidFill>
              </a:rPr>
              <a:t>ניתן להרחיב לצביעה יחידה של הגרף כולו</a:t>
            </a:r>
          </a:p>
          <a:p>
            <a:pPr marL="45720" indent="0" algn="r" rtl="1">
              <a:buNone/>
            </a:pP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239F-FE72-F31E-9FB2-8591F69F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15</a:t>
            </a:fld>
            <a:endParaRPr lang="en-IL"/>
          </a:p>
        </p:txBody>
      </p:sp>
      <p:pic>
        <p:nvPicPr>
          <p:cNvPr id="5" name="Content Placeholder 5" descr="Chart, radar chart&#10;&#10;Description automatically generated">
            <a:extLst>
              <a:ext uri="{FF2B5EF4-FFF2-40B4-BE49-F238E27FC236}">
                <a16:creationId xmlns:a16="http://schemas.microsoft.com/office/drawing/2014/main" id="{ED543F10-685F-246C-56A9-6E924CAA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46" y="269047"/>
            <a:ext cx="3030302" cy="25454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522B690-9E9A-AF4E-C301-2CF8DF3F9A26}"/>
              </a:ext>
            </a:extLst>
          </p:cNvPr>
          <p:cNvGrpSpPr/>
          <p:nvPr/>
        </p:nvGrpSpPr>
        <p:grpSpPr>
          <a:xfrm>
            <a:off x="448860" y="342384"/>
            <a:ext cx="3932640" cy="1199390"/>
            <a:chOff x="1337860" y="4635501"/>
            <a:chExt cx="5159340" cy="16887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7BC191-6593-A620-B54D-21550E23D5C7}"/>
                </a:ext>
              </a:extLst>
            </p:cNvPr>
            <p:cNvGrpSpPr/>
            <p:nvPr/>
          </p:nvGrpSpPr>
          <p:grpSpPr>
            <a:xfrm>
              <a:off x="1337860" y="4892880"/>
              <a:ext cx="1560600" cy="966960"/>
              <a:chOff x="1337860" y="4892880"/>
              <a:chExt cx="1560600" cy="966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EB326EC3-60A9-10BF-01D9-20B025CDB7C2}"/>
                      </a:ext>
                    </a:extLst>
                  </p14:cNvPr>
                  <p14:cNvContentPartPr/>
                  <p14:nvPr/>
                </p14:nvContentPartPr>
                <p14:xfrm>
                  <a:off x="1337860" y="5370240"/>
                  <a:ext cx="49680" cy="3672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EB326EC3-60A9-10BF-01D9-20B025CDB7C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14426" y="5345592"/>
                    <a:ext cx="96079" cy="865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773F589-55A6-2233-AF61-4B3A82A41C4C}"/>
                      </a:ext>
                    </a:extLst>
                  </p14:cNvPr>
                  <p14:cNvContentPartPr/>
                  <p14:nvPr/>
                </p14:nvContentPartPr>
                <p14:xfrm>
                  <a:off x="2163700" y="4892880"/>
                  <a:ext cx="54000" cy="9504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773F589-55A6-2233-AF61-4B3A82A41C4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140222" y="4868109"/>
                    <a:ext cx="100487" cy="145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CBD5C6E-4AFF-33C2-58BE-6F9D75741D5E}"/>
                      </a:ext>
                    </a:extLst>
                  </p14:cNvPr>
                  <p14:cNvContentPartPr/>
                  <p14:nvPr/>
                </p14:nvContentPartPr>
                <p14:xfrm>
                  <a:off x="2086660" y="5805120"/>
                  <a:ext cx="77760" cy="547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CBD5C6E-4AFF-33C2-58BE-6F9D75741D5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063096" y="5780019"/>
                    <a:ext cx="124416" cy="1044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C4DA11E-4C0E-D1E0-2835-512AE603F961}"/>
                      </a:ext>
                    </a:extLst>
                  </p14:cNvPr>
                  <p14:cNvContentPartPr/>
                  <p14:nvPr/>
                </p14:nvContentPartPr>
                <p14:xfrm>
                  <a:off x="2825740" y="5338200"/>
                  <a:ext cx="72720" cy="730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C4DA11E-4C0E-D1E0-2835-512AE603F96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02130" y="5313504"/>
                    <a:ext cx="119469" cy="12297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380E138-7D24-51B9-3BFF-48CBAEB4F6F5}"/>
                  </a:ext>
                </a:extLst>
              </p:cNvPr>
              <p:cNvGrpSpPr/>
              <p:nvPr/>
            </p:nvGrpSpPr>
            <p:grpSpPr>
              <a:xfrm>
                <a:off x="1411660" y="5057040"/>
                <a:ext cx="1365840" cy="711360"/>
                <a:chOff x="1411660" y="5057040"/>
                <a:chExt cx="1365840" cy="711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1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E9D5C96C-7BAA-7C94-641A-45B4C93EA3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11660" y="5328840"/>
                    <a:ext cx="1365840" cy="65160"/>
                  </p14:xfrm>
                </p:contentPart>
              </mc:Choice>
              <mc:Fallback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E9D5C96C-7BAA-7C94-641A-45B4C93EA3B1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400329" y="5316212"/>
                      <a:ext cx="1388974" cy="899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35FAA804-CE77-6C8F-2B07-821451720A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1740" y="5057040"/>
                    <a:ext cx="59400" cy="711360"/>
                  </p14:xfrm>
                </p:contentPart>
              </mc:Choice>
              <mc:Fallback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35FAA804-CE77-6C8F-2B07-821451720AFB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130426" y="5044880"/>
                      <a:ext cx="82500" cy="73618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3983B7-C969-87A3-7E02-099E75778B56}"/>
                </a:ext>
              </a:extLst>
            </p:cNvPr>
            <p:cNvGrpSpPr/>
            <p:nvPr/>
          </p:nvGrpSpPr>
          <p:grpSpPr>
            <a:xfrm>
              <a:off x="3380500" y="5202840"/>
              <a:ext cx="1074240" cy="336240"/>
              <a:chOff x="3380500" y="5202840"/>
              <a:chExt cx="1074240" cy="336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7A5CB73A-2C2F-8196-C7F0-169C56396A74}"/>
                      </a:ext>
                    </a:extLst>
                  </p14:cNvPr>
                  <p14:cNvContentPartPr/>
                  <p14:nvPr/>
                </p14:nvContentPartPr>
                <p14:xfrm>
                  <a:off x="3380500" y="5364840"/>
                  <a:ext cx="974160" cy="93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A5CB73A-2C2F-8196-C7F0-169C56396A7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356890" y="5340208"/>
                    <a:ext cx="1020908" cy="581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F1CFC3E-0136-2D6C-318C-1FB372F705C9}"/>
                      </a:ext>
                    </a:extLst>
                  </p14:cNvPr>
                  <p14:cNvContentPartPr/>
                  <p14:nvPr/>
                </p14:nvContentPartPr>
                <p14:xfrm>
                  <a:off x="4125340" y="5202840"/>
                  <a:ext cx="329400" cy="33624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F1CFC3E-0136-2D6C-318C-1FB372F705C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101744" y="5177521"/>
                    <a:ext cx="376120" cy="38637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720872-7413-6038-4008-02AF9580D22A}"/>
                </a:ext>
              </a:extLst>
            </p:cNvPr>
            <p:cNvGrpSpPr/>
            <p:nvPr/>
          </p:nvGrpSpPr>
          <p:grpSpPr>
            <a:xfrm>
              <a:off x="4648260" y="4635501"/>
              <a:ext cx="1848940" cy="1688740"/>
              <a:chOff x="4866040" y="4940395"/>
              <a:chExt cx="1631160" cy="138384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4175C81-7017-1E0D-0F9B-5CDC8D03EA01}"/>
                  </a:ext>
                </a:extLst>
              </p:cNvPr>
              <p:cNvGrpSpPr/>
              <p:nvPr/>
            </p:nvGrpSpPr>
            <p:grpSpPr>
              <a:xfrm>
                <a:off x="4866040" y="4940395"/>
                <a:ext cx="1631160" cy="829624"/>
                <a:chOff x="5323060" y="5160000"/>
                <a:chExt cx="1252800" cy="596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7B289C65-52C8-0577-F8A0-87CCF3FD1F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16820" y="5415600"/>
                    <a:ext cx="59040" cy="59040"/>
                  </p14:xfrm>
                </p:contentPart>
              </mc:Choice>
              <mc:Fallback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7B289C65-52C8-0577-F8A0-87CCF3FD1F14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6500777" y="5400691"/>
                      <a:ext cx="90806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05D2CAA0-72ED-C571-0A1B-22BF130B5D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23060" y="5466720"/>
                    <a:ext cx="27360" cy="5004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05D2CAA0-72ED-C571-0A1B-22BF130B5DC1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5307153" y="5451738"/>
                      <a:ext cx="58856" cy="79704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3EDCA40-8B25-B3C1-A2EB-957069F6A4C9}"/>
                    </a:ext>
                  </a:extLst>
                </p:cNvPr>
                <p:cNvGrpSpPr/>
                <p:nvPr/>
              </p:nvGrpSpPr>
              <p:grpSpPr>
                <a:xfrm>
                  <a:off x="5360500" y="5236320"/>
                  <a:ext cx="683280" cy="520200"/>
                  <a:chOff x="5360500" y="5236320"/>
                  <a:chExt cx="683280" cy="52020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3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2DBEC4B1-A3F1-B8F8-5459-1A92C98221D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984740" y="5439360"/>
                      <a:ext cx="59040" cy="66240"/>
                    </p14:xfrm>
                  </p:contentPart>
                </mc:Choice>
                <mc:Fallback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2DBEC4B1-A3F1-B8F8-5459-1A92C98221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76718" y="5431867"/>
                        <a:ext cx="74763" cy="809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5">
                    <p14:nvContentPartPr>
                      <p14:cNvPr id="22" name="Ink 21">
                        <a:extLst>
                          <a:ext uri="{FF2B5EF4-FFF2-40B4-BE49-F238E27FC236}">
                            <a16:creationId xmlns:a16="http://schemas.microsoft.com/office/drawing/2014/main" id="{57DCA9B7-C2F7-2368-C0C1-93A30F6FB2D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404780" y="5236320"/>
                      <a:ext cx="271800" cy="264960"/>
                    </p14:xfrm>
                  </p:contentPart>
                </mc:Choice>
                <mc:Fallback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57DCA9B7-C2F7-2368-C0C1-93A30F6FB2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97097" y="5228852"/>
                        <a:ext cx="287487" cy="27959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7">
                    <p14:nvContentPartPr>
                      <p14:cNvPr id="23" name="Ink 22">
                        <a:extLst>
                          <a:ext uri="{FF2B5EF4-FFF2-40B4-BE49-F238E27FC236}">
                            <a16:creationId xmlns:a16="http://schemas.microsoft.com/office/drawing/2014/main" id="{A27A75FC-DDF2-075C-B6D5-9E898C8BEC7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734900" y="5241000"/>
                      <a:ext cx="244800" cy="217080"/>
                    </p14:xfrm>
                  </p:contentPart>
                </mc:Choice>
                <mc:Fallback>
                  <p:pic>
                    <p:nvPicPr>
                      <p:cNvPr id="23" name="Ink 22">
                        <a:extLst>
                          <a:ext uri="{FF2B5EF4-FFF2-40B4-BE49-F238E27FC236}">
                            <a16:creationId xmlns:a16="http://schemas.microsoft.com/office/drawing/2014/main" id="{A27A75FC-DDF2-075C-B6D5-9E898C8BE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26890" y="5233535"/>
                        <a:ext cx="260501" cy="23171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9">
                    <p14:nvContentPartPr>
                      <p14:cNvPr id="24" name="Ink 23">
                        <a:extLst>
                          <a:ext uri="{FF2B5EF4-FFF2-40B4-BE49-F238E27FC236}">
                            <a16:creationId xmlns:a16="http://schemas.microsoft.com/office/drawing/2014/main" id="{2513C536-D96B-939D-6496-007AA3CCF7E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360500" y="5530800"/>
                      <a:ext cx="327240" cy="225720"/>
                    </p14:xfrm>
                  </p:contentPart>
                </mc:Choice>
                <mc:Fallback>
                  <p:pic>
                    <p:nvPicPr>
                      <p:cNvPr id="24" name="Ink 23">
                        <a:extLst>
                          <a:ext uri="{FF2B5EF4-FFF2-40B4-BE49-F238E27FC236}">
                            <a16:creationId xmlns:a16="http://schemas.microsoft.com/office/drawing/2014/main" id="{2513C536-D96B-939D-6496-007AA3CCF7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52495" y="5523634"/>
                        <a:ext cx="342930" cy="24035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1">
                    <p14:nvContentPartPr>
                      <p14:cNvPr id="25" name="Ink 24">
                        <a:extLst>
                          <a:ext uri="{FF2B5EF4-FFF2-40B4-BE49-F238E27FC236}">
                            <a16:creationId xmlns:a16="http://schemas.microsoft.com/office/drawing/2014/main" id="{2440C595-2272-5703-6F10-7AE38C952AB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595220" y="5453760"/>
                      <a:ext cx="172080" cy="132120"/>
                    </p14:xfrm>
                  </p:contentPart>
                </mc:Choice>
                <mc:Fallback>
                  <p:pic>
                    <p:nvPicPr>
                      <p:cNvPr id="25" name="Ink 24">
                        <a:extLst>
                          <a:ext uri="{FF2B5EF4-FFF2-40B4-BE49-F238E27FC236}">
                            <a16:creationId xmlns:a16="http://schemas.microsoft.com/office/drawing/2014/main" id="{2440C595-2272-5703-6F10-7AE38C952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587529" y="5446602"/>
                        <a:ext cx="187782" cy="14673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06912252-41D3-085E-A569-BEAD9E136F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50660" y="5160000"/>
                    <a:ext cx="81720" cy="64080"/>
                  </p14:xfrm>
                </p:contentPart>
              </mc:Choice>
              <mc:Fallback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06912252-41D3-085E-A569-BEAD9E136FC2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634636" y="5145098"/>
                      <a:ext cx="113447" cy="9358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7959C272-5704-A730-69E3-DB5FE95418BF}"/>
                      </a:ext>
                    </a:extLst>
                  </p14:cNvPr>
                  <p14:cNvContentPartPr/>
                  <p14:nvPr/>
                </p14:nvContentPartPr>
                <p14:xfrm>
                  <a:off x="5253940" y="6242520"/>
                  <a:ext cx="81720" cy="8172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959C272-5704-A730-69E3-DB5FE95418B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233093" y="6222194"/>
                    <a:ext cx="122997" cy="122787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A334C93-2994-8884-9FAF-B4ADBFB7D52D}"/>
                  </a:ext>
                </a:extLst>
              </p:cNvPr>
              <p:cNvGrpSpPr/>
              <p:nvPr/>
            </p:nvGrpSpPr>
            <p:grpSpPr>
              <a:xfrm>
                <a:off x="5310100" y="5426040"/>
                <a:ext cx="438840" cy="432360"/>
                <a:chOff x="5310100" y="5426040"/>
                <a:chExt cx="438840" cy="432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7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DCD00649-DBBE-C301-B50F-12B3C5ED40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0100" y="5758680"/>
                    <a:ext cx="78480" cy="99720"/>
                  </p14:xfrm>
                </p:contentPart>
              </mc:Choice>
              <mc:Fallback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DCD00649-DBBE-C301-B50F-12B3C5ED40F8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300134" y="5748336"/>
                      <a:ext cx="98827" cy="1199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28636597-194B-5EA2-46D4-587E8481A2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13060" y="5426040"/>
                    <a:ext cx="335880" cy="357120"/>
                  </p14:xfrm>
                </p:contentPart>
              </mc:Choice>
              <mc:Fallback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28636597-194B-5EA2-46D4-587E8481A240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403059" y="5415659"/>
                      <a:ext cx="356300" cy="37746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E8744D5-3357-4D0A-6870-2E4E9C571E01}"/>
                      </a:ext>
                    </a:extLst>
                  </p14:cNvPr>
                  <p14:cNvContentPartPr/>
                  <p14:nvPr/>
                </p14:nvContentPartPr>
                <p14:xfrm>
                  <a:off x="5318380" y="5868120"/>
                  <a:ext cx="23400" cy="40212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E8744D5-3357-4D0A-6870-2E4E9C571E01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307934" y="5858150"/>
                    <a:ext cx="43875" cy="4224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35FED5A-9607-AD14-90E7-348CBF6C25E1}"/>
                      </a:ext>
                    </a:extLst>
                  </p14:cNvPr>
                  <p14:cNvContentPartPr/>
                  <p14:nvPr/>
                </p14:nvContentPartPr>
                <p14:xfrm>
                  <a:off x="5819860" y="5349720"/>
                  <a:ext cx="584640" cy="1872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5FED5A-9607-AD14-90E7-348CBF6C25E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809442" y="5339736"/>
                    <a:ext cx="605059" cy="3910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35" name="Picture 3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525BC4B-34AC-67FC-51A4-224B5D47859F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5157" t="9592" r="5145" b="23378"/>
          <a:stretch/>
        </p:blipFill>
        <p:spPr>
          <a:xfrm>
            <a:off x="448860" y="1791309"/>
            <a:ext cx="5003775" cy="85803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5DB62C-F52A-11A6-5F67-070E432C100E}"/>
              </a:ext>
            </a:extLst>
          </p:cNvPr>
          <p:cNvCxnSpPr/>
          <p:nvPr/>
        </p:nvCxnSpPr>
        <p:spPr>
          <a:xfrm>
            <a:off x="241300" y="2971800"/>
            <a:ext cx="116889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582A2-07CF-8822-69E0-0A52685ED647}"/>
                  </a:ext>
                </a:extLst>
              </p:cNvPr>
              <p:cNvSpPr txBox="1"/>
              <p:nvPr/>
            </p:nvSpPr>
            <p:spPr>
              <a:xfrm>
                <a:off x="6489700" y="2985179"/>
                <a:ext cx="5450785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יש 3-צביעה </a:t>
                </a:r>
                <a:r>
                  <a:rPr lang="he-IL" dirty="0" err="1"/>
                  <a:t>לG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הקודקודים המקוריים יישארו עם אותם צבעים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בכל עותק שך </a:t>
                </a:r>
                <a:r>
                  <a:rPr lang="he-IL" dirty="0" err="1"/>
                  <a:t>W</a:t>
                </a:r>
                <a:r>
                  <a:rPr lang="he-IL" dirty="0"/>
                  <a:t>, נצבע את הקודקודים החיצוניים</a:t>
                </a:r>
              </a:p>
              <a:p>
                <a:pPr marL="0" algn="r" defTabSz="457200" rtl="1" eaLnBrk="1" latinLnBrk="0" hangingPunct="1"/>
                <a:r>
                  <a:rPr lang="he-IL" dirty="0"/>
                  <a:t>	 כך שקודקודים נגדיים יהיו באותו צבע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לפי תכונה 2, זה משרה צביעה על כל שאר הקודקודים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יש 3-צביעה חוקית </a:t>
                </a:r>
                <a:r>
                  <a:rPr lang="he-IL" dirty="0" err="1"/>
                  <a:t>לG</a:t>
                </a:r>
                <a:r>
                  <a:rPr lang="he-IL" dirty="0"/>
                  <a:t>׳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𝑃𝐿𝐴𝑁𝐴𝑅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𝐶𝐿𝑂𝑅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582A2-07CF-8822-69E0-0A52685ED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0" y="2985179"/>
                <a:ext cx="5450785" cy="3231654"/>
              </a:xfrm>
              <a:prstGeom prst="rect">
                <a:avLst/>
              </a:prstGeom>
              <a:blipFill>
                <a:blip r:embed="rId46"/>
                <a:stretch>
                  <a:fillRect l="-233" t="-1569" r="-18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76C212-29C5-0886-0526-336470B0187B}"/>
                  </a:ext>
                </a:extLst>
              </p:cNvPr>
              <p:cNvSpPr txBox="1"/>
              <p:nvPr/>
            </p:nvSpPr>
            <p:spPr>
              <a:xfrm>
                <a:off x="467794" y="3639720"/>
                <a:ext cx="585034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𝑃𝐿𝐴𝑁𝐴𝑅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יש 3-צביעה חוקית ל </a:t>
                </a:r>
                <a:r>
                  <a:rPr lang="he-IL" dirty="0" err="1"/>
                  <a:t>G</a:t>
                </a:r>
                <a:r>
                  <a:rPr lang="he-IL" dirty="0"/>
                  <a:t>'</a:t>
                </a:r>
              </a:p>
              <a:p>
                <a:pPr algn="r" rtl="1"/>
                <a:r>
                  <a:rPr lang="he-IL" dirty="0"/>
                  <a:t>=&gt; לפי תכונה 1, בכל עותק של </a:t>
                </a:r>
                <a:r>
                  <a:rPr lang="he-IL" dirty="0" err="1"/>
                  <a:t>W</a:t>
                </a:r>
                <a:r>
                  <a:rPr lang="he-IL" dirty="0"/>
                  <a:t>  הקודקודים הנגדיים קיבלו 	את אותו הצבע</a:t>
                </a:r>
              </a:p>
              <a:p>
                <a:pPr algn="r" rtl="1"/>
                <a:r>
                  <a:rPr lang="he-IL" dirty="0"/>
                  <a:t>=&gt; כל זוג קודקודים שהיה מחובר בצלע בגרף המקורי קיבל 	צבע שונה כל אחד</a:t>
                </a:r>
              </a:p>
              <a:p>
                <a:pPr algn="r" rtl="1"/>
                <a:r>
                  <a:rPr lang="he-IL" dirty="0"/>
                  <a:t>=&gt; הצביעה על הקודקודים המקוריים היא צביעה חוקית</a:t>
                </a:r>
              </a:p>
              <a:p>
                <a:pPr algn="r" rtl="1"/>
                <a:r>
                  <a:rPr lang="he-IL" dirty="0"/>
                  <a:t>=&gt; 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76C212-29C5-0886-0526-336470B0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4" y="3639720"/>
                <a:ext cx="5850340" cy="2862322"/>
              </a:xfrm>
              <a:prstGeom prst="rect">
                <a:avLst/>
              </a:prstGeom>
              <a:blipFill>
                <a:blip r:embed="rId47"/>
                <a:stretch>
                  <a:fillRect t="-881" r="-8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942-908D-D8E4-06AB-0C06479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תזכורת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רדוקציה פולינומית: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בהינתן שתי שפות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, נאמר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</a:t>
                </a:r>
                <a:r>
                  <a:rPr lang="he-IL" b="1" dirty="0">
                    <a:solidFill>
                      <a:schemeClr val="tx1"/>
                    </a:solidFill>
                  </a:rPr>
                  <a:t>ניתנת לרדוקציה </a:t>
                </a:r>
                <a:r>
                  <a:rPr lang="he-IL" dirty="0">
                    <a:solidFill>
                      <a:schemeClr val="tx1"/>
                    </a:solidFill>
                  </a:rPr>
                  <a:t>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אם קיימת 	פונקציה </a:t>
                </a:r>
                <a:r>
                  <a:rPr lang="he-IL" dirty="0" err="1">
                    <a:solidFill>
                      <a:schemeClr val="tx1"/>
                    </a:solidFill>
                  </a:rPr>
                  <a:t>f</a:t>
                </a:r>
                <a:r>
                  <a:rPr lang="he-IL" dirty="0">
                    <a:solidFill>
                      <a:schemeClr val="tx1"/>
                    </a:solidFill>
                  </a:rPr>
                  <a:t> כך ש: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</a:t>
                </a:r>
                <a:r>
                  <a:rPr lang="he-IL" dirty="0" err="1">
                    <a:solidFill>
                      <a:schemeClr val="tx1"/>
                    </a:solidFill>
                  </a:rPr>
                  <a:t>f</a:t>
                </a:r>
                <a:r>
                  <a:rPr lang="he-IL" dirty="0">
                    <a:solidFill>
                      <a:schemeClr val="tx1"/>
                    </a:solidFill>
                  </a:rPr>
                  <a:t> ניתנת לחישוב </a:t>
                </a:r>
                <a:r>
                  <a:rPr lang="he-IL" b="1" dirty="0">
                    <a:solidFill>
                      <a:schemeClr val="tx1"/>
                    </a:solidFill>
                  </a:rPr>
                  <a:t>בזמן פולינומי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</a:t>
                </a:r>
                <a:r>
                  <a:rPr lang="he-IL" dirty="0" err="1">
                    <a:solidFill>
                      <a:schemeClr val="tx1"/>
                    </a:solidFill>
                  </a:rPr>
                  <a:t>f</a:t>
                </a:r>
                <a:r>
                  <a:rPr lang="he-IL" dirty="0">
                    <a:solidFill>
                      <a:schemeClr val="tx1"/>
                    </a:solidFill>
                  </a:rPr>
                  <a:t> תקפה: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שפות NP- שלמות: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שפה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  היא NP-שלמה אם: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 ב NP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לכל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, קיימת רדוקציה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FF00F5"/>
                    </a:solidFill>
                  </a:rPr>
                  <a:t>בהרצאה ראיתם את משפט קוק- לוין, שהוכיחו ש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𝑵𝑷𝑪</m:t>
                    </m:r>
                  </m:oMath>
                </a14:m>
                <a:endParaRPr lang="he-IL" b="1" dirty="0">
                  <a:solidFill>
                    <a:srgbClr val="FF00F5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  <a:blipFill>
                <a:blip r:embed="rId2"/>
                <a:stretch>
                  <a:fillRect t="-2103" r="-766" b="-16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3B6-75B4-79C7-EB93-E4A945D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60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942-908D-D8E4-06AB-0C06479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0" y="1351280"/>
                <a:ext cx="11597640" cy="5422900"/>
              </a:xfrm>
            </p:spPr>
            <p:txBody>
              <a:bodyPr>
                <a:noAutofit/>
              </a:bodyPr>
              <a:lstStyle/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תזכורת: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ראיתם בהרצאה את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הרדוקציות</a:t>
                </a:r>
                <a:r>
                  <a:rPr lang="he-IL" sz="1800" dirty="0">
                    <a:solidFill>
                      <a:schemeClr val="tx1"/>
                    </a:solidFill>
                  </a:rPr>
                  <a:t> הבאות: </a:t>
                </a: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sSub>
                      <m:sSubPr>
                        <m:ctrlPr>
                          <a:rPr lang="he-IL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he-IL" sz="18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chemeClr val="tx1"/>
                    </a:solidFill>
                  </a:rPr>
                  <a:t>וגם </a:t>
                </a:r>
                <a14:m>
                  <m:oMath xmlns:m="http://schemas.openxmlformats.org/officeDocument/2006/math"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sSub>
                      <m:sSubPr>
                        <m:ctrlPr>
                          <a:rPr lang="he-IL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𝑪𝑶𝑳𝑶𝑹</m:t>
                    </m:r>
                  </m:oMath>
                </a14:m>
                <a:r>
                  <a:rPr lang="he-IL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נגדיר שפה כללית יותר: </a:t>
                </a:r>
                <a14:m>
                  <m:oMath xmlns:m="http://schemas.openxmlformats.org/officeDocument/2006/math"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𝑪𝑶𝑳𝑶𝑹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sz="1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1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e-IL" sz="1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he-IL" sz="1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&gt;,</m:t>
                            </m:r>
                            <m:r>
                              <a:rPr lang="he-IL" sz="1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he-IL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𝒄𝒂𝒏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𝒃𝒆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𝒄𝒐𝒍𝒐𝒓𝒆𝒅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𝒄𝒐𝒍𝒐𝒓𝒔</m:t>
                    </m:r>
                    <m:r>
                      <a:rPr lang="he-IL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rgbClr val="00B050"/>
                    </a:solidFill>
                  </a:rPr>
                  <a:t>הראו רדוקציה: </a:t>
                </a:r>
                <a14:m>
                  <m:oMath xmlns:m="http://schemas.openxmlformats.org/officeDocument/2006/math">
                    <m:r>
                      <a:rPr lang="he-IL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sSub>
                      <m:sSubPr>
                        <m:ctrlPr>
                          <a:rPr lang="he-IL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𝑪𝑶𝑳𝑶𝑹</m:t>
                    </m:r>
                  </m:oMath>
                </a14:m>
                <a:endParaRPr lang="he-IL" sz="1800" b="1" dirty="0">
                  <a:solidFill>
                    <a:srgbClr val="00B050"/>
                  </a:solidFill>
                </a:endParaRP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הרדוקציה: 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,3)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כאשר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h</a:t>
                </a:r>
                <a:r>
                  <a:rPr lang="he-IL" sz="1800" dirty="0">
                    <a:solidFill>
                      <a:schemeClr val="tx1"/>
                    </a:solidFill>
                  </a:rPr>
                  <a:t> היא פונקציית הרדוקציה </a:t>
                </a:r>
                <a14:m>
                  <m:oMath xmlns:m="http://schemas.openxmlformats.org/officeDocument/2006/math"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ו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g</a:t>
                </a:r>
                <a:r>
                  <a:rPr lang="he-IL" sz="1800" dirty="0">
                    <a:solidFill>
                      <a:schemeClr val="tx1"/>
                    </a:solidFill>
                  </a:rPr>
                  <a:t> היא פונקציית הרדוקציה וגם </a:t>
                </a:r>
                <a14:m>
                  <m:oMath xmlns:m="http://schemas.openxmlformats.org/officeDocument/2006/math"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0" y="1351280"/>
                <a:ext cx="11597640" cy="5422900"/>
              </a:xfrm>
              <a:blipFill>
                <a:blip r:embed="rId2"/>
                <a:stretch>
                  <a:fillRect t="-1636" r="-438" b="-56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3B6-75B4-79C7-EB93-E4A945D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3</a:t>
            </a:fld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B2523-1C75-675B-76CD-2DF43697B3CB}"/>
                  </a:ext>
                </a:extLst>
              </p:cNvPr>
              <p:cNvSpPr txBox="1"/>
              <p:nvPr/>
            </p:nvSpPr>
            <p:spPr>
              <a:xfrm>
                <a:off x="-1282700" y="172720"/>
                <a:ext cx="6375400" cy="503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 ,מהתקפות של </a:t>
                </a:r>
                <a:r>
                  <a:rPr lang="he-IL" dirty="0" err="1"/>
                  <a:t>h</a:t>
                </a:r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he-IL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r>
                  <a:rPr lang="he-IL" dirty="0"/>
                  <a:t>  ,מהתקפות של </a:t>
                </a:r>
                <a:r>
                  <a:rPr lang="he-IL" dirty="0" err="1"/>
                  <a:t>g</a:t>
                </a:r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  <m:r>
                          <a:rPr lang="he-IL" i="1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r>
                  <a:rPr lang="he-IL" dirty="0"/>
                  <a:t>  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 ,מהתקפות של  </a:t>
                </a:r>
                <a:r>
                  <a:rPr lang="he-IL" dirty="0" err="1"/>
                  <a:t>g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, מהתקפות של </a:t>
                </a:r>
                <a:r>
                  <a:rPr lang="he-IL" dirty="0" err="1"/>
                  <a:t>h</a:t>
                </a:r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B2523-1C75-675B-76CD-2DF43697B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2700" y="172720"/>
                <a:ext cx="6375400" cy="5036250"/>
              </a:xfrm>
              <a:prstGeom prst="rect">
                <a:avLst/>
              </a:prstGeom>
              <a:blipFill>
                <a:blip r:embed="rId3"/>
                <a:stretch>
                  <a:fillRect t="-1008" r="-15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942-908D-D8E4-06AB-0C06479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</p:spPr>
            <p:txBody>
              <a:bodyPr/>
              <a:lstStyle/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0070C0"/>
                    </a:solidFill>
                  </a:rPr>
                  <a:t>נגדיר שפה: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= {(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)  | 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has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hamiltonian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path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he-IL" b="1" i="0" dirty="0" smtClean="0">
                        <a:solidFill>
                          <a:srgbClr val="0070C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he-IL" b="1" i="0" dirty="0" smtClean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clique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size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} </m:t>
                    </m:r>
                  </m:oMath>
                </a14:m>
                <a:endParaRPr lang="he-IL" b="1" dirty="0">
                  <a:solidFill>
                    <a:srgbClr val="0070C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השפה ב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 או ב NPC ?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FF00F2"/>
                    </a:solidFill>
                  </a:rPr>
                  <a:t>	תשובה: NPC</a:t>
                </a:r>
              </a:p>
              <a:p>
                <a:pPr marL="45720" indent="0" algn="r" rtl="1">
                  <a:buNone/>
                </a:pP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שייכות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לNP</a:t>
                </a:r>
                <a:r>
                  <a:rPr lang="he-IL" b="1" dirty="0">
                    <a:solidFill>
                      <a:schemeClr val="tx1"/>
                    </a:solidFill>
                  </a:rPr>
                  <a:t>:</a:t>
                </a:r>
                <a:r>
                  <a:rPr lang="he-IL" dirty="0">
                    <a:solidFill>
                      <a:schemeClr val="tx1"/>
                    </a:solidFill>
                  </a:rPr>
                  <a:t> ע״י בניית מכונה א״ד פשוטה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רדוקציה מ CLIQUE:</a:t>
                </a: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=(&lt;</m:t>
                    </m:r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כשאר </a:t>
                </a:r>
                <a:r>
                  <a:rPr lang="he-IL" dirty="0" err="1">
                    <a:solidFill>
                      <a:schemeClr val="tx1"/>
                    </a:solidFill>
                  </a:rPr>
                  <a:t>G</a:t>
                </a:r>
                <a:r>
                  <a:rPr lang="he-IL" dirty="0">
                    <a:solidFill>
                      <a:schemeClr val="tx1"/>
                    </a:solidFill>
                  </a:rPr>
                  <a:t>'  הוא התעתק של </a:t>
                </a:r>
                <a:r>
                  <a:rPr lang="he-IL" dirty="0" err="1">
                    <a:solidFill>
                      <a:schemeClr val="tx1"/>
                    </a:solidFill>
                  </a:rPr>
                  <a:t>G</a:t>
                </a:r>
                <a:r>
                  <a:rPr lang="he-IL" dirty="0">
                    <a:solidFill>
                      <a:schemeClr val="tx1"/>
                    </a:solidFill>
                  </a:rPr>
                  <a:t>, בתוספת קודקוד מבודד אחד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(מקרה קצה של גרף ריק מטופל בנפרד)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  <a:blipFill>
                <a:blip r:embed="rId2"/>
                <a:stretch>
                  <a:fillRect t="-1168" r="-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3B6-75B4-79C7-EB93-E4A945D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4</a:t>
            </a:fld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B96126-392A-4084-14B4-43F213A48934}"/>
                  </a:ext>
                </a:extLst>
              </p:cNvPr>
              <p:cNvSpPr txBox="1"/>
              <p:nvPr/>
            </p:nvSpPr>
            <p:spPr>
              <a:xfrm>
                <a:off x="0" y="754380"/>
                <a:ext cx="4770121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 (&lt;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 קליקה בגודל </a:t>
                </a:r>
                <a:r>
                  <a:rPr lang="he-IL" dirty="0" err="1"/>
                  <a:t>k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אותה קליקה קיימת גם ב </a:t>
                </a:r>
                <a:r>
                  <a:rPr lang="he-IL" dirty="0" err="1"/>
                  <a:t>G</a:t>
                </a:r>
                <a:r>
                  <a:rPr lang="he-IL" dirty="0"/>
                  <a:t>'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׳ קליקה בגודל </a:t>
                </a:r>
                <a:r>
                  <a:rPr lang="he-IL" dirty="0" err="1"/>
                  <a:t>k</a:t>
                </a:r>
                <a:r>
                  <a:rPr lang="he-IL" dirty="0"/>
                  <a:t> או מסלול המילטון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מסלול המילטון לא יתכן כי יש קודקוד מבודד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יש קליקה בגודל </a:t>
                </a:r>
                <a:r>
                  <a:rPr lang="he-IL" dirty="0" err="1"/>
                  <a:t>k</a:t>
                </a:r>
                <a:r>
                  <a:rPr lang="he-IL" dirty="0"/>
                  <a:t>  </a:t>
                </a:r>
                <a:r>
                  <a:rPr lang="he-IL" dirty="0" err="1"/>
                  <a:t>בG</a:t>
                </a:r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(&lt;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B96126-392A-4084-14B4-43F213A4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4380"/>
                <a:ext cx="4770121" cy="5170646"/>
              </a:xfrm>
              <a:prstGeom prst="rect">
                <a:avLst/>
              </a:prstGeom>
              <a:blipFill>
                <a:blip r:embed="rId3"/>
                <a:stretch>
                  <a:fillRect t="-980" r="-21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942-908D-D8E4-06AB-0C06479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</p:spPr>
            <p:txBody>
              <a:bodyPr/>
              <a:lstStyle/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0070C0"/>
                    </a:solidFill>
                  </a:rPr>
                  <a:t>נגדיר שפה: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= {(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)  | 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has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hamiltonian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path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he-IL" b="1" i="0" dirty="0" smtClean="0">
                        <a:solidFill>
                          <a:srgbClr val="0070C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he-IL" b="1" dirty="0">
                        <a:solidFill>
                          <a:srgbClr val="0070C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he-IL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clique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size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}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השפה ב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 או ב NPC ?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FF00F2"/>
                    </a:solidFill>
                  </a:rPr>
                  <a:t>	תשובה: NPC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שייכות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לNP</a:t>
                </a:r>
                <a:r>
                  <a:rPr lang="he-IL" b="1" dirty="0">
                    <a:solidFill>
                      <a:schemeClr val="tx1"/>
                    </a:solidFill>
                  </a:rPr>
                  <a:t>: </a:t>
                </a:r>
                <a:r>
                  <a:rPr lang="he-IL" dirty="0">
                    <a:solidFill>
                      <a:schemeClr val="tx1"/>
                    </a:solidFill>
                  </a:rPr>
                  <a:t>ע״י בניית מכונה א״ד פשוטה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רדוקציה מ HL:</a:t>
                </a: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=(&lt;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&gt;,1)</m:t>
                    </m:r>
                  </m:oMath>
                </a14:m>
                <a:endParaRPr lang="he-IL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  <a:blipFill>
                <a:blip r:embed="rId2"/>
                <a:stretch>
                  <a:fillRect t="-1168" r="-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3B6-75B4-79C7-EB93-E4A945D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5</a:t>
            </a:fld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181B3-D3A3-A567-28E1-A53EA966A529}"/>
                  </a:ext>
                </a:extLst>
              </p:cNvPr>
              <p:cNvSpPr txBox="1"/>
              <p:nvPr/>
            </p:nvSpPr>
            <p:spPr>
              <a:xfrm>
                <a:off x="576579" y="1617980"/>
                <a:ext cx="3670300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𝐻𝐿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 מסלול המילטון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יש כמובן גם קליקה בגודל 1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&gt;,1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&gt;,1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 מסלול המילטון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𝐻𝐿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181B3-D3A3-A567-28E1-A53EA966A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9" y="1617980"/>
                <a:ext cx="3670300" cy="4062651"/>
              </a:xfrm>
              <a:prstGeom prst="rect">
                <a:avLst/>
              </a:prstGeom>
              <a:blipFill>
                <a:blip r:embed="rId3"/>
                <a:stretch>
                  <a:fillRect t="-1246" r="-24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942-908D-D8E4-06AB-0C06479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3B6-75B4-79C7-EB93-E4A945D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6</a:t>
            </a:fld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5ACD8C-14D4-F8BB-0D8D-102326037B79}"/>
                  </a:ext>
                </a:extLst>
              </p:cNvPr>
              <p:cNvSpPr txBox="1"/>
              <p:nvPr/>
            </p:nvSpPr>
            <p:spPr>
              <a:xfrm>
                <a:off x="297180" y="1085850"/>
                <a:ext cx="11666220" cy="6509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rgbClr val="0070C0"/>
                    </a:solidFill>
                  </a:rPr>
                  <a:t>נגדיר שפה:</a:t>
                </a:r>
              </a:p>
              <a:p>
                <a:pPr algn="r" rtl="1"/>
                <a:r>
                  <a:rPr lang="he-IL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he-IL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𝒉𝒂𝒔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𝒔𝒂𝒕𝒊𝒔𝒇𝒚𝒊𝒏𝒈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𝒂𝒔𝒔𝒊𝒈𝒏𝒎𝒆𝒏𝒕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he-IL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he-IL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he-IL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he-IL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he-IL" sz="20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he-IL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func>
                          </m:e>
                        </m:d>
                      </m:sub>
                    </m:sSub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he-IL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he-IL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2000" b="1" dirty="0">
                  <a:solidFill>
                    <a:srgbClr val="0070C0"/>
                  </a:solidFill>
                </a:endParaRPr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b="1" dirty="0">
                    <a:solidFill>
                      <a:srgbClr val="0070C0"/>
                    </a:solidFill>
                  </a:rPr>
                  <a:t>במילים: קיימת ל </a:t>
                </a:r>
                <a14:m>
                  <m:oMath xmlns:m="http://schemas.openxmlformats.org/officeDocument/2006/math">
                    <m:r>
                      <a:rPr lang="he-I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he-IL" b="1" dirty="0">
                    <a:solidFill>
                      <a:srgbClr val="0070C0"/>
                    </a:solidFill>
                  </a:rPr>
                  <a:t>  השמה מספקת, כל שכל המשתנים מקבלים </a:t>
                </a:r>
                <a:r>
                  <a:rPr lang="he-IL" b="1" dirty="0" err="1">
                    <a:solidFill>
                      <a:srgbClr val="0070C0"/>
                    </a:solidFill>
                  </a:rPr>
                  <a:t>T</a:t>
                </a:r>
                <a:r>
                  <a:rPr lang="he-IL" b="1" dirty="0">
                    <a:solidFill>
                      <a:srgbClr val="0070C0"/>
                    </a:solidFill>
                  </a:rPr>
                  <a:t>, חוץ מ </a:t>
                </a:r>
                <a:r>
                  <a:rPr lang="he-IL" b="1" dirty="0" err="1">
                    <a:solidFill>
                      <a:srgbClr val="0070C0"/>
                    </a:solidFill>
                  </a:rPr>
                  <a:t>log</a:t>
                </a:r>
                <a:r>
                  <a:rPr lang="he-IL" b="1" dirty="0">
                    <a:solidFill>
                      <a:srgbClr val="0070C0"/>
                    </a:solidFill>
                  </a:rPr>
                  <a:t> </a:t>
                </a:r>
                <a:r>
                  <a:rPr lang="he-IL" b="1" dirty="0" err="1">
                    <a:solidFill>
                      <a:srgbClr val="0070C0"/>
                    </a:solidFill>
                  </a:rPr>
                  <a:t>n</a:t>
                </a:r>
                <a:r>
                  <a:rPr lang="he-IL" b="1" dirty="0">
                    <a:solidFill>
                      <a:srgbClr val="0070C0"/>
                    </a:solidFill>
                  </a:rPr>
                  <a:t>  משתנים עם אינדקסים רצופים 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בשפה ב </a:t>
                </a:r>
                <a:r>
                  <a:rPr lang="he-IL" sz="20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r>
                  <a:rPr lang="he-IL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או ב NPC?</a:t>
                </a:r>
              </a:p>
              <a:p>
                <a:pPr marL="0" algn="r" defTabSz="457200" rtl="1" eaLnBrk="1" latinLnBrk="0" hangingPunct="1"/>
                <a:r>
                  <a:rPr lang="he-IL" b="1" dirty="0">
                    <a:solidFill>
                      <a:srgbClr val="FF00F2"/>
                    </a:solidFill>
                  </a:rPr>
                  <a:t>	תשובה: </a:t>
                </a:r>
                <a:r>
                  <a:rPr lang="he-IL" b="1" dirty="0" err="1">
                    <a:solidFill>
                      <a:srgbClr val="FF00F2"/>
                    </a:solidFill>
                  </a:rPr>
                  <a:t>P</a:t>
                </a:r>
                <a:endParaRPr lang="he-IL" b="1" dirty="0">
                  <a:solidFill>
                    <a:srgbClr val="FF00F2"/>
                  </a:solidFill>
                </a:endParaRP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נבנה מ״ט </a:t>
                </a:r>
                <a:r>
                  <a:rPr lang="he-IL" dirty="0" err="1"/>
                  <a:t>דטרמיניסית</a:t>
                </a:r>
                <a:r>
                  <a:rPr lang="he-IL" dirty="0"/>
                  <a:t> פולינומית מכריעה עבור </a:t>
                </a:r>
                <a:r>
                  <a:rPr lang="he-IL" dirty="0" err="1"/>
                  <a:t>L</a:t>
                </a:r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M  על קלט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 עבור </a:t>
                </a:r>
                <a:r>
                  <a:rPr lang="he-IL" dirty="0" err="1">
                    <a:solidFill>
                      <a:srgbClr val="7030A0"/>
                    </a:solidFill>
                  </a:rPr>
                  <a:t>i</a:t>
                </a:r>
                <a:r>
                  <a:rPr lang="he-IL" dirty="0">
                    <a:solidFill>
                      <a:srgbClr val="7030A0"/>
                    </a:solidFill>
                  </a:rPr>
                  <a:t>=0 עד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e-IL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- עבור כל השמה של המשתנים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he-IL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e-IL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e-IL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  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	- אם ההשמה הנוכחית + כל שאר המשתנים מקבלים </a:t>
                </a:r>
                <a:r>
                  <a:rPr lang="he-IL" dirty="0" err="1">
                    <a:solidFill>
                      <a:srgbClr val="7030A0"/>
                    </a:solidFill>
                  </a:rPr>
                  <a:t>T</a:t>
                </a:r>
                <a:r>
                  <a:rPr lang="he-IL" dirty="0">
                    <a:solidFill>
                      <a:srgbClr val="7030A0"/>
                    </a:solidFill>
                  </a:rPr>
                  <a:t> מספקת, נקבל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נדחה</a:t>
                </a:r>
              </a:p>
              <a:p>
                <a:pPr algn="r" rtl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5ACD8C-14D4-F8BB-0D8D-102326037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" y="1085850"/>
                <a:ext cx="11666220" cy="6509987"/>
              </a:xfrm>
              <a:prstGeom prst="rect">
                <a:avLst/>
              </a:prstGeom>
              <a:blipFill>
                <a:blip r:embed="rId2"/>
                <a:stretch>
                  <a:fillRect t="-389" r="-9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1D622-E7D9-B110-F5B1-4509C10B7F93}"/>
                  </a:ext>
                </a:extLst>
              </p:cNvPr>
              <p:cNvSpPr txBox="1"/>
              <p:nvPr/>
            </p:nvSpPr>
            <p:spPr>
              <a:xfrm>
                <a:off x="-1016000" y="2671686"/>
                <a:ext cx="6728460" cy="2566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סיבוכיות:</a:t>
                </a:r>
                <a:endParaRPr lang="he-IL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dirty="0"/>
                  <a:t>עבור כל </a:t>
                </a:r>
                <a:r>
                  <a:rPr lang="he-IL" dirty="0" err="1"/>
                  <a:t>i</a:t>
                </a:r>
                <a:r>
                  <a:rPr lang="he-IL" dirty="0"/>
                  <a:t>, מספר </a:t>
                </a:r>
                <a:r>
                  <a:rPr lang="he-IL" dirty="0" err="1"/>
                  <a:t>ההשמות</a:t>
                </a:r>
                <a:r>
                  <a:rPr lang="he-IL" dirty="0"/>
                  <a:t> האפשריות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e-I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בסך </a:t>
                </a:r>
                <a:r>
                  <a:rPr lang="he-IL" dirty="0" err="1"/>
                  <a:t>הכל</a:t>
                </a:r>
                <a:r>
                  <a:rPr lang="he-IL" dirty="0"/>
                  <a:t> נבדוק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 השמות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בדיקה של השמה אחת לוקחת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זמן הריצה של המכונה הוא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0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נכונות:</a:t>
                </a:r>
                <a:r>
                  <a:rPr lang="he-IL" b="1" dirty="0"/>
                  <a:t>  נובעת ישירות מהבנייה</a:t>
                </a:r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1D622-E7D9-B110-F5B1-4509C10B7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00" y="2671686"/>
                <a:ext cx="6728460" cy="2566857"/>
              </a:xfrm>
              <a:prstGeom prst="rect">
                <a:avLst/>
              </a:prstGeom>
              <a:blipFill>
                <a:blip r:embed="rId3"/>
                <a:stretch>
                  <a:fillRect t="-2463" r="-18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942-908D-D8E4-06AB-0C06479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None/>
                </a:pPr>
                <a:r>
                  <a:rPr lang="he-IL" sz="2800" b="1" dirty="0">
                    <a:solidFill>
                      <a:srgbClr val="00B050"/>
                    </a:solidFill>
                  </a:rPr>
                  <a:t>תזכורת: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השפה SUBSET-SUM: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None/>
                </a:pP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𝑺𝑼𝑩𝑺𝑬𝑻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𝑺𝑼𝑴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nary>
                      <m:naryPr>
                        <m:chr m:val="∑"/>
                        <m:supHide m:val="on"/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FF00F2"/>
                    </a:solidFill>
                  </a:rPr>
                  <a:t>השפה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FF00F2"/>
                        </a:solidFill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i="1">
                        <a:solidFill>
                          <a:srgbClr val="FF00F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rgbClr val="FF00F2"/>
                        </a:solidFill>
                        <a:latin typeface="Cambria Math" panose="02040503050406030204" pitchFamily="18" charset="0"/>
                      </a:rPr>
                      <m:t>𝑆𝑈𝑀</m:t>
                    </m:r>
                  </m:oMath>
                </a14:m>
                <a:r>
                  <a:rPr lang="he-IL" dirty="0">
                    <a:solidFill>
                      <a:srgbClr val="FF00F2"/>
                    </a:solidFill>
                  </a:rPr>
                  <a:t>  בNPC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None/>
                </a:pPr>
                <a:r>
                  <a:rPr lang="he-IL" b="1" dirty="0">
                    <a:solidFill>
                      <a:srgbClr val="0070C0"/>
                    </a:solidFill>
                  </a:rPr>
                  <a:t>נגדיר שפה חדשה: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𝑬𝑿𝑨𝑪𝑻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𝑺𝑼𝑩𝑺𝑬𝑻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𝑺𝑼𝑴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he-IL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he-IL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nary>
                      <m:naryPr>
                        <m:chr m:val="∑"/>
                        <m:supHide m:val="on"/>
                        <m:ctrlPr>
                          <a:rPr lang="he-IL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e-IL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he-IL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b="1" dirty="0">
                  <a:solidFill>
                    <a:srgbClr val="0070C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הוכיחו שהשפה ב NPC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השייכות </a:t>
                </a:r>
                <a:r>
                  <a:rPr lang="he-IL" dirty="0" err="1">
                    <a:solidFill>
                      <a:schemeClr val="tx1"/>
                    </a:solidFill>
                  </a:rPr>
                  <a:t>לNP</a:t>
                </a:r>
                <a:r>
                  <a:rPr lang="he-IL" dirty="0">
                    <a:solidFill>
                      <a:schemeClr val="tx1"/>
                    </a:solidFill>
                  </a:rPr>
                  <a:t>  פשוטה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נראה רדוקציה 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𝑆𝑈𝑀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𝐸𝑋𝐴𝐶𝑇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𝑆𝑈𝑀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  <a:blipFill>
                <a:blip r:embed="rId2"/>
                <a:stretch>
                  <a:fillRect t="-2103" r="-766" b="-2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3B6-75B4-79C7-EB93-E4A945D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924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CE432-84F2-840B-2796-96D601E7D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266700"/>
                <a:ext cx="11722100" cy="6337300"/>
              </a:xfrm>
            </p:spPr>
            <p:txBody>
              <a:bodyPr/>
              <a:lstStyle/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𝑆𝑈𝑀</m:t>
                    </m:r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nary>
                      <m:naryPr>
                        <m:chr m:val="∑"/>
                        <m:supHide m:val="on"/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𝐸𝑋𝐴𝐶𝑇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𝑆𝑈𝑀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nary>
                      <m:naryPr>
                        <m:chr m:val="∑"/>
                        <m:supHide m:val="on"/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נראה רדוקציה  </a:t>
                </a:r>
                <a14:m>
                  <m:oMath xmlns:m="http://schemas.openxmlformats.org/officeDocument/2006/math">
                    <m:r>
                      <a:rPr lang="he-IL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𝑺𝑼𝑩𝑺𝑬𝑻</m:t>
                    </m:r>
                    <m:r>
                      <a:rPr lang="he-IL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𝑺𝑼𝑴</m:t>
                    </m:r>
                    <m:sSub>
                      <m:sSubPr>
                        <m:ctrlPr>
                          <a:rPr lang="he-IL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𝑬𝑿𝑨𝑪𝑻</m:t>
                    </m:r>
                    <m:r>
                      <a:rPr lang="he-IL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𝑺𝑼𝑩𝑺𝑬𝑻</m:t>
                    </m:r>
                    <m:r>
                      <a:rPr lang="he-IL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𝑺𝑼𝑴</m:t>
                    </m:r>
                  </m:oMath>
                </a14:m>
                <a:endParaRPr lang="en-IL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FF00F2"/>
                    </a:solidFill>
                  </a:rPr>
                  <a:t>רמז: לא כל איברי הקבוצה צריכים להיות שונים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,0,0,…,0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נוסיף </a:t>
                </a:r>
                <a:r>
                  <a:rPr lang="he-IL" dirty="0" err="1">
                    <a:solidFill>
                      <a:schemeClr val="tx1"/>
                    </a:solidFill>
                  </a:rPr>
                  <a:t>n</a:t>
                </a:r>
                <a:r>
                  <a:rPr lang="he-IL" dirty="0">
                    <a:solidFill>
                      <a:schemeClr val="tx1"/>
                    </a:solidFill>
                  </a:rPr>
                  <a:t>  אפסים</a:t>
                </a:r>
              </a:p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תקפות:</a:t>
                </a:r>
                <a:endParaRPr lang="he-IL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𝑆𝑈𝑀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 יש תת קבוצה שמסתכמת ל </a:t>
                </a:r>
                <a:r>
                  <a:rPr lang="he-IL" dirty="0" err="1">
                    <a:solidFill>
                      <a:schemeClr val="tx1"/>
                    </a:solidFill>
                  </a:rPr>
                  <a:t>k</a:t>
                </a:r>
                <a:r>
                  <a:rPr lang="he-IL" dirty="0">
                    <a:solidFill>
                      <a:schemeClr val="tx1"/>
                    </a:solidFill>
                  </a:rPr>
                  <a:t> , בגודל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 אם נוסיף לקבוצה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אפסים, נקבל קבוצה שמסתכמת </a:t>
                </a:r>
                <a:r>
                  <a:rPr lang="he-IL" dirty="0" err="1">
                    <a:solidFill>
                      <a:schemeClr val="tx1"/>
                    </a:solidFill>
                  </a:rPr>
                  <a:t>לk</a:t>
                </a:r>
                <a:r>
                  <a:rPr lang="he-IL" dirty="0">
                    <a:solidFill>
                      <a:schemeClr val="tx1"/>
                    </a:solidFill>
                  </a:rPr>
                  <a:t> , בגודל </a:t>
                </a:r>
                <a:r>
                  <a:rPr lang="he-IL" dirty="0" err="1">
                    <a:solidFill>
                      <a:schemeClr val="tx1"/>
                    </a:solidFill>
                  </a:rPr>
                  <a:t>n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,0,0,…,0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𝐸𝑋𝐴𝐶𝑇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𝑆𝑈𝑀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CE432-84F2-840B-2796-96D601E7D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266700"/>
                <a:ext cx="11722100" cy="6337300"/>
              </a:xfrm>
              <a:blipFill>
                <a:blip r:embed="rId2"/>
                <a:stretch>
                  <a:fillRect t="-9018" r="-433" b="-384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5345D-F638-1EA1-378B-8E6A50E99A86}"/>
                  </a:ext>
                </a:extLst>
              </p:cNvPr>
              <p:cNvSpPr txBox="1"/>
              <p:nvPr/>
            </p:nvSpPr>
            <p:spPr>
              <a:xfrm>
                <a:off x="38100" y="3009900"/>
                <a:ext cx="60579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" indent="0" algn="r" rtl="1">
                  <a:buNone/>
                </a:pPr>
                <a:r>
                  <a:rPr lang="he-IL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,0,0,…,0</m:t>
                        </m:r>
                      </m:e>
                    </m:d>
                    <m:r>
                      <a:rPr lang="he-IL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𝐸𝑋𝐴𝐶𝑇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𝑆𝑈𝑀</m:t>
                    </m:r>
                  </m:oMath>
                </a14:m>
                <a:endParaRPr lang="he-IL" sz="2000" dirty="0"/>
              </a:p>
              <a:p>
                <a:pPr marL="45720" indent="0" algn="r" rtl="1">
                  <a:buNone/>
                </a:pPr>
                <a:r>
                  <a:rPr lang="he-IL" sz="2000" dirty="0"/>
                  <a:t>=&gt; יש קבוצה בגודל </a:t>
                </a:r>
                <a:r>
                  <a:rPr lang="he-IL" sz="2000" dirty="0" err="1"/>
                  <a:t>n</a:t>
                </a:r>
                <a:r>
                  <a:rPr lang="he-IL" sz="2000" dirty="0"/>
                  <a:t> שמסתכמת </a:t>
                </a:r>
                <a:r>
                  <a:rPr lang="he-IL" sz="2000" dirty="0" err="1"/>
                  <a:t>לk</a:t>
                </a:r>
                <a:endParaRPr lang="he-IL" sz="2000" dirty="0"/>
              </a:p>
              <a:p>
                <a:pPr marL="45720" indent="0" algn="r" rtl="1">
                  <a:buNone/>
                </a:pPr>
                <a:r>
                  <a:rPr lang="he-IL" sz="2000" dirty="0"/>
                  <a:t>=&gt; אותה קבוצה בלי אפסים עדיין מסתכמת </a:t>
                </a:r>
                <a:r>
                  <a:rPr lang="he-IL" sz="2000" dirty="0" err="1"/>
                  <a:t>לk</a:t>
                </a:r>
                <a:endParaRPr lang="he-IL" sz="2000" dirty="0"/>
              </a:p>
              <a:p>
                <a:pPr marL="45720" indent="0" algn="r" rtl="1">
                  <a:buNone/>
                </a:pPr>
                <a:r>
                  <a:rPr lang="he-IL" sz="2000" dirty="0"/>
                  <a:t>=&gt; כעת זו תת קבוצה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he-IL" sz="2000" dirty="0"/>
              </a:p>
              <a:p>
                <a:pPr marL="45720" algn="r" rtl="1"/>
                <a:r>
                  <a:rPr lang="he-IL" sz="2000" dirty="0"/>
                  <a:t>=&gt;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e-IL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𝑆𝑈𝐵𝑆𝐸𝑇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𝑆𝑈𝑀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000" dirty="0"/>
              </a:p>
              <a:p>
                <a:pPr marL="45720" indent="0" algn="r" rtl="1">
                  <a:buNone/>
                </a:pPr>
                <a:endParaRPr lang="he-IL" sz="2000" dirty="0"/>
              </a:p>
              <a:p>
                <a:pPr marL="45720" indent="0" algn="r" rtl="1">
                  <a:buNone/>
                </a:pPr>
                <a:endParaRPr lang="he-IL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5345D-F638-1EA1-378B-8E6A50E9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3009900"/>
                <a:ext cx="6057900" cy="2246769"/>
              </a:xfrm>
              <a:prstGeom prst="rect">
                <a:avLst/>
              </a:prstGeom>
              <a:blipFill>
                <a:blip r:embed="rId3"/>
                <a:stretch>
                  <a:fillRect t="-1695" b="-3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AF67-EDF7-DB43-29BF-7C840370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CD71-5C16-AD48-874F-C20093FE0BA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6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942-908D-D8E4-06AB-0C06479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0" y="1130300"/>
                <a:ext cx="11691620" cy="5422900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None/>
                </a:pPr>
                <a:r>
                  <a:rPr lang="he-IL" b="1" dirty="0">
                    <a:solidFill>
                      <a:schemeClr val="accent1">
                        <a:lumMod val="75000"/>
                      </a:schemeClr>
                    </a:solidFill>
                  </a:rPr>
                  <a:t>  נגדיר שפה:</a:t>
                </a:r>
                <a:endParaRPr lang="he-IL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he-IL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∃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𝒔𝒂𝒕𝒊𝒔𝒇𝒚𝒊𝒏𝒈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𝒂𝒔𝒔𝒊𝒈𝒏𝒎𝒆𝒏𝒕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he-IL" sz="24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𝒂𝒕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𝒍𝒆𝒂𝒔𝒕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he-IL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e-IL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e-IL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𝒑𝒐𝒔𝒔𝒊𝒃𝒍𝒆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𝒂𝒔𝒔𝒊𝒈𝒏𝒎𝒆𝒏𝒕𝒔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𝒂𝒓𝒆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𝒏𝒐𝒕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𝒔𝒂𝒕𝒊𝒔𝒇𝒚𝒊𝒏𝒈</m:t>
                    </m:r>
                    <m:r>
                      <a:rPr lang="he-IL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הוכיחו ש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𝑵𝑷𝑯</m:t>
                    </m:r>
                  </m:oMath>
                </a14:m>
                <a:endParaRPr lang="he-IL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ע״י רדוקציה מ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כשאר </a:t>
                </a:r>
                <a:r>
                  <a:rPr lang="he-IL" dirty="0" err="1">
                    <a:solidFill>
                      <a:schemeClr val="tx1"/>
                    </a:solidFill>
                  </a:rPr>
                  <a:t>x,y,z</a:t>
                </a:r>
                <a:r>
                  <a:rPr lang="he-IL" dirty="0">
                    <a:solidFill>
                      <a:schemeClr val="tx1"/>
                    </a:solidFill>
                  </a:rPr>
                  <a:t>  משתנים חדשים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0" y="1130300"/>
                <a:ext cx="11691620" cy="5422900"/>
              </a:xfrm>
              <a:blipFill>
                <a:blip r:embed="rId2"/>
                <a:stretch>
                  <a:fillRect t="-1168" r="-6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3B6-75B4-79C7-EB93-E4A945D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9</a:t>
            </a:fld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435F89-5996-FC8F-4174-2E98288F6A05}"/>
                  </a:ext>
                </a:extLst>
              </p:cNvPr>
              <p:cNvSpPr txBox="1"/>
              <p:nvPr/>
            </p:nvSpPr>
            <p:spPr>
              <a:xfrm>
                <a:off x="513080" y="2732935"/>
                <a:ext cx="696722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dirty="0">
                    <a:solidFill>
                      <a:srgbClr val="00B050"/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יש השמה מספקת 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יש השמה מספקת גם 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נשים לב: לכל השמה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e-IL" dirty="0"/>
                  <a:t>  של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e-IL" dirty="0"/>
                  <a:t>  , אם נרחיב אותה 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𝐹𝐹𝐹</m:t>
                    </m:r>
                  </m:oMath>
                </a14:m>
                <a:r>
                  <a:rPr lang="he-IL" dirty="0"/>
                  <a:t>  , נקבל 	השמה לא מספקת</a:t>
                </a:r>
              </a:p>
              <a:p>
                <a:pPr algn="r" rtl="1"/>
                <a:r>
                  <a:rPr lang="he-IL" dirty="0"/>
                  <a:t>=&gt; כיוון של </a:t>
                </a:r>
                <a:r>
                  <a:rPr lang="he-IL" dirty="0" err="1"/>
                  <a:t>x,y,z</a:t>
                </a:r>
                <a:r>
                  <a:rPr lang="he-IL" dirty="0"/>
                  <a:t> יש שמונה השמות אפשריות, שמינית מכל </a:t>
                </a:r>
                <a:r>
                  <a:rPr lang="he-IL" dirty="0" err="1"/>
                  <a:t>ההשמות</a:t>
                </a:r>
                <a:r>
                  <a:rPr lang="he-IL" dirty="0"/>
                  <a:t> לא 	מספקות</a:t>
                </a:r>
              </a:p>
              <a:p>
                <a:pPr algn="r" rtl="1"/>
                <a:r>
                  <a:rPr lang="he-IL" dirty="0"/>
                  <a:t>=&gt;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435F89-5996-FC8F-4174-2E98288F6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" y="2732935"/>
                <a:ext cx="6967220" cy="3293209"/>
              </a:xfrm>
              <a:prstGeom prst="rect">
                <a:avLst/>
              </a:prstGeom>
              <a:blipFill>
                <a:blip r:embed="rId3"/>
                <a:stretch>
                  <a:fillRect t="-1538" r="-14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008F8B-983F-0DAC-2921-63A725EF78BC}"/>
                  </a:ext>
                </a:extLst>
              </p:cNvPr>
              <p:cNvSpPr txBox="1"/>
              <p:nvPr/>
            </p:nvSpPr>
            <p:spPr>
              <a:xfrm>
                <a:off x="203200" y="5037169"/>
                <a:ext cx="42621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endParaRPr lang="he-IL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=&gt; יש השמה מספקת ל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he-IL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=&gt; יש השמה מספקת ל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 =&gt; 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008F8B-983F-0DAC-2921-63A725EF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5037169"/>
                <a:ext cx="4262120" cy="1477328"/>
              </a:xfrm>
              <a:prstGeom prst="rect">
                <a:avLst/>
              </a:prstGeom>
              <a:blipFill>
                <a:blip r:embed="rId4"/>
                <a:stretch>
                  <a:fillRect t="-1695" r="-1187" b="-50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16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0C1618-6AB6-374D-A79E-5112CA7629FC}" vid="{E7975F45-081E-D941-9ECA-DD54EFB368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1285</TotalTime>
  <Words>1946</Words>
  <Application>Microsoft Macintosh PowerPoint</Application>
  <PresentationFormat>Widescreen</PresentationFormat>
  <Paragraphs>302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Theme1</vt:lpstr>
      <vt:lpstr>חישוביות</vt:lpstr>
      <vt:lpstr>תזכורת</vt:lpstr>
      <vt:lpstr>תרגיל</vt:lpstr>
      <vt:lpstr>תרגיל</vt:lpstr>
      <vt:lpstr>תרגיל</vt:lpstr>
      <vt:lpstr>תרגיל</vt:lpstr>
      <vt:lpstr>תרגיל</vt:lpstr>
      <vt:lpstr>PowerPoint Presentation</vt:lpstr>
      <vt:lpstr>תרגיל</vt:lpstr>
      <vt:lpstr>PowerPoint Presentation</vt:lpstr>
      <vt:lpstr>PowerPoint Presentation</vt:lpstr>
      <vt:lpstr>PowerPoint Presentation</vt:lpstr>
      <vt:lpstr>לפני שנגיע לרדוקציה הבאה, נתבונן בגרף הזה, שיעזור לנו: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ניר סון</dc:creator>
  <cp:lastModifiedBy>ניר סון</cp:lastModifiedBy>
  <cp:revision>92</cp:revision>
  <dcterms:created xsi:type="dcterms:W3CDTF">2022-08-28T12:15:45Z</dcterms:created>
  <dcterms:modified xsi:type="dcterms:W3CDTF">2022-08-29T09:41:19Z</dcterms:modified>
</cp:coreProperties>
</file>