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58" r:id="rId7"/>
    <p:sldId id="259" r:id="rId8"/>
    <p:sldId id="274" r:id="rId9"/>
    <p:sldId id="275" r:id="rId10"/>
    <p:sldId id="276" r:id="rId11"/>
    <p:sldId id="277" r:id="rId12"/>
    <p:sldId id="278" r:id="rId13"/>
    <p:sldId id="279" r:id="rId14"/>
    <p:sldId id="260" r:id="rId15"/>
    <p:sldId id="262" r:id="rId16"/>
    <p:sldId id="263" r:id="rId17"/>
    <p:sldId id="264" r:id="rId18"/>
    <p:sldId id="280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C4635C-0DBE-7C4E-9179-49924037BBD2}">
          <p14:sldIdLst>
            <p14:sldId id="256"/>
            <p14:sldId id="270"/>
            <p14:sldId id="271"/>
            <p14:sldId id="272"/>
            <p14:sldId id="273"/>
            <p14:sldId id="258"/>
            <p14:sldId id="259"/>
            <p14:sldId id="274"/>
            <p14:sldId id="275"/>
            <p14:sldId id="276"/>
            <p14:sldId id="277"/>
            <p14:sldId id="278"/>
            <p14:sldId id="279"/>
            <p14:sldId id="260"/>
            <p14:sldId id="262"/>
            <p14:sldId id="263"/>
            <p14:sldId id="264"/>
            <p14:sldId id="28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lichsefi" initials="e" lastIdx="1" clrIdx="0">
    <p:extLst>
      <p:ext uri="{19B8F6BF-5375-455C-9EA6-DF929625EA0E}">
        <p15:presenceInfo xmlns:p15="http://schemas.microsoft.com/office/powerpoint/2012/main" userId="erlichse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AC4FC-DFB3-4C35-8C0E-55BB48FFB463}" v="2" dt="2020-05-18T18:50:36.885"/>
    <p1510:client id="{67886ACE-D6A6-46A3-A7EC-5F3240D14211}" v="24" dt="2020-05-17T08:54:29.226"/>
    <p1510:client id="{89BB8BDA-C8DF-4288-BCA3-442C7BF1177F}" v="49" dt="2020-05-20T09:29:46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94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76AC4FC-DFB3-4C35-8C0E-55BB48FFB463}"/>
    <pc:docChg chg="addSld delSld modSection">
      <pc:chgData name="" userId="" providerId="" clId="Web-{276AC4FC-DFB3-4C35-8C0E-55BB48FFB463}" dt="2020-05-18T18:50:33.760" v="1"/>
      <pc:docMkLst>
        <pc:docMk/>
      </pc:docMkLst>
      <pc:sldChg chg="add del">
        <pc:chgData name="" userId="" providerId="" clId="Web-{276AC4FC-DFB3-4C35-8C0E-55BB48FFB463}" dt="2020-05-18T18:50:33.760" v="1"/>
        <pc:sldMkLst>
          <pc:docMk/>
          <pc:sldMk cId="2429928610" sldId="278"/>
        </pc:sldMkLst>
      </pc:sldChg>
    </pc:docChg>
  </pc:docChgLst>
  <pc:docChgLst>
    <pc:chgData clId="Web-{67886ACE-D6A6-46A3-A7EC-5F3240D14211}"/>
    <pc:docChg chg="modSld">
      <pc:chgData name="" userId="" providerId="" clId="Web-{67886ACE-D6A6-46A3-A7EC-5F3240D14211}" dt="2020-05-17T08:54:29.226" v="22" actId="1076"/>
      <pc:docMkLst>
        <pc:docMk/>
      </pc:docMkLst>
      <pc:sldChg chg="modSp">
        <pc:chgData name="" userId="" providerId="" clId="Web-{67886ACE-D6A6-46A3-A7EC-5F3240D14211}" dt="2020-05-17T08:54:29.226" v="22" actId="1076"/>
        <pc:sldMkLst>
          <pc:docMk/>
          <pc:sldMk cId="20276770" sldId="272"/>
        </pc:sldMkLst>
        <pc:spChg chg="mod">
          <ac:chgData name="" userId="" providerId="" clId="Web-{67886ACE-D6A6-46A3-A7EC-5F3240D14211}" dt="2020-05-17T08:54:29.226" v="22" actId="1076"/>
          <ac:spMkLst>
            <pc:docMk/>
            <pc:sldMk cId="20276770" sldId="272"/>
            <ac:spMk id="2" creationId="{3200673A-4352-4F37-8927-CBA006FCEDD0}"/>
          </ac:spMkLst>
        </pc:spChg>
      </pc:sldChg>
    </pc:docChg>
  </pc:docChgLst>
  <pc:docChgLst>
    <pc:chgData clId="Web-{89BB8BDA-C8DF-4288-BCA3-442C7BF1177F}"/>
    <pc:docChg chg="modSld">
      <pc:chgData name="" userId="" providerId="" clId="Web-{89BB8BDA-C8DF-4288-BCA3-442C7BF1177F}" dt="2020-05-20T09:29:46.098" v="46" actId="20577"/>
      <pc:docMkLst>
        <pc:docMk/>
      </pc:docMkLst>
      <pc:sldChg chg="modSp">
        <pc:chgData name="" userId="" providerId="" clId="Web-{89BB8BDA-C8DF-4288-BCA3-442C7BF1177F}" dt="2020-05-20T09:29:46.098" v="45" actId="20577"/>
        <pc:sldMkLst>
          <pc:docMk/>
          <pc:sldMk cId="2671962300" sldId="275"/>
        </pc:sldMkLst>
        <pc:spChg chg="mod">
          <ac:chgData name="" userId="" providerId="" clId="Web-{89BB8BDA-C8DF-4288-BCA3-442C7BF1177F}" dt="2020-05-20T09:29:46.098" v="45" actId="20577"/>
          <ac:spMkLst>
            <pc:docMk/>
            <pc:sldMk cId="2671962300" sldId="275"/>
            <ac:spMk id="9" creationId="{8429840C-4093-4139-AF69-92CFD4E02D7D}"/>
          </ac:spMkLst>
        </pc:spChg>
      </pc:sldChg>
      <pc:sldChg chg="modSp">
        <pc:chgData name="" userId="" providerId="" clId="Web-{89BB8BDA-C8DF-4288-BCA3-442C7BF1177F}" dt="2020-05-20T09:18:57.467" v="36" actId="20577"/>
        <pc:sldMkLst>
          <pc:docMk/>
          <pc:sldMk cId="3106201658" sldId="276"/>
        </pc:sldMkLst>
        <pc:spChg chg="mod">
          <ac:chgData name="" userId="" providerId="" clId="Web-{89BB8BDA-C8DF-4288-BCA3-442C7BF1177F}" dt="2020-05-20T09:18:57.467" v="36" actId="20577"/>
          <ac:spMkLst>
            <pc:docMk/>
            <pc:sldMk cId="3106201658" sldId="276"/>
            <ac:spMk id="3" creationId="{2BACC206-2E73-D64B-AA08-3EE1A0031EB8}"/>
          </ac:spMkLst>
        </pc:spChg>
      </pc:sldChg>
      <pc:sldChg chg="modSp">
        <pc:chgData name="" userId="" providerId="" clId="Web-{89BB8BDA-C8DF-4288-BCA3-442C7BF1177F}" dt="2020-05-20T09:23:14.819" v="42" actId="20577"/>
        <pc:sldMkLst>
          <pc:docMk/>
          <pc:sldMk cId="2429928610" sldId="278"/>
        </pc:sldMkLst>
        <pc:spChg chg="mod">
          <ac:chgData name="" userId="" providerId="" clId="Web-{89BB8BDA-C8DF-4288-BCA3-442C7BF1177F}" dt="2020-05-20T09:23:14.819" v="42" actId="20577"/>
          <ac:spMkLst>
            <pc:docMk/>
            <pc:sldMk cId="2429928610" sldId="278"/>
            <ac:spMk id="3" creationId="{F1D140BD-F708-9F41-B725-1367479FE44E}"/>
          </ac:spMkLst>
        </pc:spChg>
        <pc:spChg chg="mod">
          <ac:chgData name="" userId="" providerId="" clId="Web-{89BB8BDA-C8DF-4288-BCA3-442C7BF1177F}" dt="2020-05-20T09:08:07.399" v="10" actId="20577"/>
          <ac:spMkLst>
            <pc:docMk/>
            <pc:sldMk cId="2429928610" sldId="278"/>
            <ac:spMk id="12" creationId="{8AA3CF22-BD3F-40DC-844A-C95CA355619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 תרגול </a:t>
            </a:r>
            <a:r>
              <a:rPr lang="en-US" dirty="0">
                <a:cs typeface="David" panose="020E0502060401010101" pitchFamily="34" charset="-79"/>
              </a:rPr>
              <a:t>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David" panose="020E0502060401010101" pitchFamily="34" charset="-79"/>
              </a:rPr>
              <a:t>FLANG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245626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1">
              <a:buNone/>
            </a:pPr>
            <a:r>
              <a:rPr lang="en-US" sz="1600" dirty="0">
                <a:latin typeface="+mj-lt"/>
              </a:rPr>
              <a:t>(: arith-op : (Number Number -&gt; Number) FLANG FLANG -&gt; FLANG)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gets a Racket numeric binary operator, and uses it within a FLANG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`Num' wrapper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</a:t>
            </a:r>
            <a:r>
              <a:rPr lang="en-US" sz="1600" dirty="0" err="1">
                <a:latin typeface="+mj-lt"/>
              </a:rPr>
              <a:t>op</a:t>
            </a:r>
            <a:r>
              <a:rPr lang="en-US" sz="1600" dirty="0">
                <a:latin typeface="+mj-lt"/>
              </a:rPr>
              <a:t> expr1 expr2)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(: Num-&gt;number : FLANG -&gt; Number)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  	(define (Num-&gt;number e) 	    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(cases e	         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[(Num n) n] 		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                    [else (error 'arith-op "expects a number, got: ~s" e)]))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(Num (op (Num-&gt;number expr1) (Num-&gt;number expr2)))) 	   </a:t>
            </a:r>
            <a:br>
              <a:rPr lang="en-US" sz="1600" dirty="0">
                <a:latin typeface="+mj-lt"/>
              </a:rPr>
            </a:br>
            <a:endParaRPr lang="en-IL" sz="16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68BBB0-829E-42D1-88C5-968463B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2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0BD-F708-9F41-B725-1367479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56" y="2073965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#| eval rules: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eval(N) = N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eval({+ E1 E2}) 		= eval(E1) + eval(E2)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eval({- E1 E2}) 		= eval(E1) - eval(E2)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eval({* E1 E2}) 		= eval(E1) * eval(E2)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eval({/ E1 E2}) 		= eval(E1) / eval(E2)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eval(id) 				= error!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eval({with {x E1} E2}) 	= eval(E2[eval(E1)/x]) </a:t>
            </a:r>
            <a:br>
              <a:rPr lang="en-US" sz="1600" dirty="0">
                <a:latin typeface="+mj-lt"/>
              </a:rPr>
            </a:br>
            <a:endParaRPr lang="he-IL" sz="1600" dirty="0">
              <a:latin typeface="+mj-lt"/>
            </a:endParaRPr>
          </a:p>
          <a:p>
            <a:pPr marL="0" indent="0">
              <a:buNone/>
            </a:pPr>
            <a:endParaRPr lang="he-IL" sz="1600" dirty="0">
              <a:latin typeface="+mj-lt"/>
            </a:endParaRPr>
          </a:p>
          <a:p>
            <a:pPr marL="0" indent="0">
              <a:buNone/>
            </a:pP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|# </a:t>
            </a:r>
            <a:br>
              <a:rPr lang="en-US" sz="1600" dirty="0">
                <a:latin typeface="+mj-lt"/>
              </a:rPr>
            </a:br>
            <a:endParaRPr lang="en-IL" sz="16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63EB0C-8018-4B3D-90DC-B38A27DB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eval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0276ED4-3259-44BE-AB6F-982BD3614C87}"/>
              </a:ext>
            </a:extLst>
          </p:cNvPr>
          <p:cNvSpPr/>
          <p:nvPr/>
        </p:nvSpPr>
        <p:spPr>
          <a:xfrm>
            <a:off x="1412944" y="4180005"/>
            <a:ext cx="988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eval(FUN)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FUN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; assuming FUN is a function expression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eval({call E1 E2})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eval(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Ef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[eval(E2)/x])	 if eval(E1)={fun {x}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Ef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}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	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error! 	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otherwise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1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0BD-F708-9F41-B725-1367479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55" y="2170368"/>
            <a:ext cx="9785005" cy="43467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(: eval : FLANG -&gt; FLANG)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evaluates FLANG expressions by reducing them to *expressions*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(eval expr)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    (cases expr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[(Num n) expr]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[(Add l r) (arith-op +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[(Sub l r) (arith-op -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[(Mul l r) (arith-op *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[(Div l r) (arith-op /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[(With bound-id named-expr bound-body)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   (eval (</a:t>
            </a:r>
            <a:r>
              <a:rPr lang="en-US" sz="1600" dirty="0" err="1">
                <a:latin typeface="+mj-lt"/>
              </a:rPr>
              <a:t>subst</a:t>
            </a:r>
            <a:r>
              <a:rPr lang="en-US" sz="1600" dirty="0">
                <a:latin typeface="+mj-lt"/>
              </a:rPr>
              <a:t> bound-body bound-id (eval named-expr)))]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[(Id name) (error 'eval "free identifier: ~s" name)]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</a:t>
            </a:r>
            <a:endParaRPr lang="en-IL" sz="1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EC78C2-1FD8-485C-8D3C-3BC3CB31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eval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A3CF22-BD3F-40DC-844A-C95CA355619A}"/>
              </a:ext>
            </a:extLst>
          </p:cNvPr>
          <p:cNvSpPr/>
          <p:nvPr/>
        </p:nvSpPr>
        <p:spPr>
          <a:xfrm>
            <a:off x="1391822" y="5090806"/>
            <a:ext cx="10348404" cy="15696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>
                <a:solidFill>
                  <a:srgbClr val="A53010"/>
                </a:solidFill>
              </a:rPr>
              <a:t>	[(Fun bound-id bound-body) expr] </a:t>
            </a:r>
            <a:b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1600" dirty="0"/>
              <a:t>	</a:t>
            </a:r>
            <a:r>
              <a:rPr lang="en-US" sz="1600" dirty="0">
                <a:solidFill>
                  <a:srgbClr val="A53010"/>
                </a:solidFill>
              </a:rPr>
              <a:t>[(Call fun-expr arg-expr)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    (let ([fval (eval fun-expr)])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        (cases fval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 </a:t>
            </a:r>
            <a:r>
              <a:rPr lang="he-IL" sz="1600" dirty="0">
                <a:solidFill>
                  <a:srgbClr val="A53010"/>
                </a:solidFill>
                <a:cs typeface="Gisha"/>
              </a:rPr>
              <a:t>]</a:t>
            </a:r>
            <a:r>
              <a:rPr lang="en-US" sz="1600" dirty="0">
                <a:solidFill>
                  <a:srgbClr val="A53010"/>
                </a:solidFill>
              </a:rPr>
              <a:t>(Fun bound-id bound-body) (eval (subst bound-body bound-id (eval arg-expr)))]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 </a:t>
            </a:r>
            <a:r>
              <a:rPr lang="he-IL" sz="1600" dirty="0">
                <a:solidFill>
                  <a:srgbClr val="A53010"/>
                </a:solidFill>
                <a:cs typeface="Gisha"/>
              </a:rPr>
              <a:t>]</a:t>
            </a:r>
            <a:r>
              <a:rPr lang="en-US" sz="1600" dirty="0">
                <a:solidFill>
                  <a:srgbClr val="A53010"/>
                </a:solidFill>
              </a:rPr>
              <a:t>else (error 'eval "`call' expects a function, got: ~s" fval)]))]</a:t>
            </a:r>
            <a:r>
              <a:rPr lang="en-US" sz="1600" dirty="0"/>
              <a:t>))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99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2AFE-23A1-2340-9751-83659052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20617"/>
            <a:ext cx="8915400" cy="2348948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1600" dirty="0">
                <a:latin typeface="+mj-lt"/>
              </a:rPr>
              <a:t>(: run : String -&gt; Number)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evaluate a FLANG program contained in a string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(run str)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(let ([result (eval (parse str))])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(cases result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     [(Num n) n]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     [else (error 'run "evaluation returned a non-number: ~s" result)])))</a:t>
            </a:r>
            <a:endParaRPr lang="en-IL" sz="16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D10D85-6A67-4333-819B-36A8A23B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פונקציית הרצה -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run</a:t>
            </a:r>
            <a:br>
              <a:rPr lang="en-US" sz="2000" dirty="0">
                <a:latin typeface="+mn-lt"/>
              </a:rPr>
            </a:b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4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j-lt"/>
              </a:rPr>
              <a:t>בהמשך לתרגיל 1 - בתהליך ההערכה (הפונקציה </a:t>
            </a:r>
            <a:r>
              <a:rPr lang="en-US" dirty="0">
                <a:latin typeface="+mj-lt"/>
              </a:rPr>
              <a:t>eval</a:t>
            </a:r>
            <a:r>
              <a:rPr lang="he-IL" dirty="0">
                <a:latin typeface="+mj-lt"/>
              </a:rPr>
              <a:t>) של ביטוי שקיבלנו יתבצעו </a:t>
            </a:r>
            <a:r>
              <a:rPr lang="he-IL" u="sng" dirty="0">
                <a:latin typeface="+mj-lt"/>
              </a:rPr>
              <a:t>חמש</a:t>
            </a:r>
            <a:r>
              <a:rPr lang="he-IL" dirty="0">
                <a:latin typeface="+mj-lt"/>
              </a:rPr>
              <a:t> פעולות החלפה (הפונקציה </a:t>
            </a:r>
            <a:r>
              <a:rPr lang="en-US" dirty="0" err="1">
                <a:latin typeface="+mj-lt"/>
              </a:rPr>
              <a:t>subst</a:t>
            </a:r>
            <a:r>
              <a:rPr lang="he-IL" dirty="0">
                <a:latin typeface="+mj-lt"/>
              </a:rPr>
              <a:t>) – בפעולה כזו מוחלף קדקוד בעץ (שנוצר עם בנאי </a:t>
            </a:r>
            <a:r>
              <a:rPr lang="en-US" dirty="0">
                <a:latin typeface="+mj-lt"/>
              </a:rPr>
              <a:t>Id</a:t>
            </a:r>
            <a:r>
              <a:rPr lang="he-IL" dirty="0">
                <a:latin typeface="+mj-lt"/>
              </a:rPr>
              <a:t>) בתת-עץ אחר. ציירו את העץ המתקבל לאחר כל פעולת החלפה כזו (סה"כ ציירו חמישה עצים </a:t>
            </a:r>
            <a:r>
              <a:rPr lang="he-IL" u="sng" dirty="0">
                <a:latin typeface="+mj-lt"/>
              </a:rPr>
              <a:t>לפי סדר הופעתם בחישוב</a:t>
            </a:r>
            <a:r>
              <a:rPr lang="he-IL" dirty="0">
                <a:latin typeface="+mj-lt"/>
              </a:rPr>
              <a:t>).</a:t>
            </a:r>
            <a:endParaRPr lang="x-none" dirty="0">
              <a:latin typeface="+mj-lt"/>
            </a:endParaRPr>
          </a:p>
          <a:p>
            <a:pPr marL="0" indent="0" algn="r" rtl="1"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53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5937" y="18967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5307434" y="2644769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2660708" y="264476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1437313" y="263461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2351713" y="41086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964110" y="338020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1612084" y="33927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783122" y="33802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3488422" y="410864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114025" y="2307813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3010249" y="2307813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3010249" y="2307813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2136396" y="3055830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185020" y="3055830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876025" y="3791262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3488422" y="3791262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87548" y="33368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978553" y="48007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590950" y="407228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238924" y="408487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115262" y="48007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763236" y="3747917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811860" y="3747917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6590950" y="4483349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7115262" y="4483349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5307434" y="3055830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797491" y="3055830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74883" y="33368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9210062" y="4860159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9355121" y="4002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8038050" y="4002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10637937" y="4830445"/>
            <a:ext cx="1219897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10553349" y="40317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797491" y="3055830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8562362" y="3747916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9299195" y="3747916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9299195" y="3747916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879433" y="4442802"/>
            <a:ext cx="1198228" cy="4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1077661" y="4442802"/>
            <a:ext cx="170225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60631-22CC-E34A-9269-BBE2C9B331F0}"/>
              </a:ext>
            </a:extLst>
          </p:cNvPr>
          <p:cNvSpPr txBox="1"/>
          <p:nvPr/>
        </p:nvSpPr>
        <p:spPr>
          <a:xfrm>
            <a:off x="6898640" y="1727200"/>
            <a:ext cx="470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he-IL" dirty="0">
                <a:latin typeface="+mj-lt"/>
              </a:rPr>
              <a:t>זה העץ שקיבלנו בתרגיל 1</a:t>
            </a:r>
            <a:endParaRPr lang="en-I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B5999-2996-5D47-A953-17172F483407}"/>
              </a:ext>
            </a:extLst>
          </p:cNvPr>
          <p:cNvSpPr txBox="1"/>
          <p:nvPr/>
        </p:nvSpPr>
        <p:spPr>
          <a:xfrm>
            <a:off x="9610894" y="2225040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ראשונה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65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018" y="150442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8535794" y="407144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8226799" y="553532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839196" y="480688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7487170" y="481946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2509706" y="22398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9363508" y="55353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8011482" y="4482510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9060106" y="4482510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8751111" y="5217942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9363508" y="5217942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48387" y="21937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3705137" y="36603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4317534" y="29319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2999763" y="29417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4841846" y="366038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3524075" y="2604783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4572699" y="2604783"/>
            <a:ext cx="269147" cy="32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4317534" y="3343005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4841846" y="3343005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3034018" y="1915486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3524075" y="1915486"/>
            <a:ext cx="1048624" cy="278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01467" y="219651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7239659" y="3690102"/>
            <a:ext cx="1124862" cy="411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7081705" y="28616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5764634" y="28616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8279933" y="289139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3524075" y="1915486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6288946" y="2607572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7025779" y="2607572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7025779" y="2607572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7802090" y="3302458"/>
            <a:ext cx="1002155" cy="38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8804245" y="3302458"/>
            <a:ext cx="255861" cy="7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E3D813-35A9-DA42-950E-238101D983FE}"/>
              </a:ext>
            </a:extLst>
          </p:cNvPr>
          <p:cNvSpPr txBox="1"/>
          <p:nvPr/>
        </p:nvSpPr>
        <p:spPr>
          <a:xfrm>
            <a:off x="9584418" y="145539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שנייה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567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5721" y="33924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336726" y="48563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7949123" y="41278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597097" y="4140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473435" y="48563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7121409" y="38035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8170033" y="38035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861038" y="4538941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8473435" y="4538941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83675" y="33924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4478872" y="4856325"/>
            <a:ext cx="1044432" cy="459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087077" y="41278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3735051" y="4140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695282" y="49048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259363" y="38035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307987" y="38035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087077" y="4538941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5611389" y="4538941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0070" y="13605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4610308" y="202567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3293237" y="202567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5808536" y="20553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3817549" y="1771561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4554382" y="1771561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4554382" y="1771561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5307987" y="2466447"/>
            <a:ext cx="1024861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6332848" y="2466447"/>
            <a:ext cx="1837185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AB761-A7D5-804F-B01B-4C20DD2367F5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שלשית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53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08873" y="29352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099878" y="43991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7712275" y="36706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360249" y="36832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236587" y="43991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4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6884561" y="33463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7933185" y="33463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624190" y="4081741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8236587" y="4081741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6827" y="29352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4242024" y="4399125"/>
            <a:ext cx="1044432" cy="459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4850229" y="36706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3498203" y="36832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458434" y="44476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022515" y="33463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071139" y="33463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4850229" y="4081741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5374541" y="4081741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71688" y="15981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5071139" y="2009247"/>
            <a:ext cx="1024861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6096000" y="2009247"/>
            <a:ext cx="1837185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F87E9-5CBC-6A4B-A122-34A9BEF10B9E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רביעית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2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4813" y="28539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4985818" y="431779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5598215" y="358935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246189" y="36019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4770501" y="3264983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5819125" y="3264983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5510130" y="4000415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48" idx="0"/>
          </p:cNvCxnSpPr>
          <p:nvPr/>
        </p:nvCxnSpPr>
        <p:spPr>
          <a:xfrm>
            <a:off x="6122527" y="4000415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91035" y="20769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799240" y="28539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9" name="Straight Connector 38"/>
          <p:cNvCxnSpPr>
            <a:cxnSpLocks/>
            <a:stCxn id="33" idx="2"/>
            <a:endCxn id="7" idx="0"/>
          </p:cNvCxnSpPr>
          <p:nvPr/>
        </p:nvCxnSpPr>
        <p:spPr>
          <a:xfrm flipH="1">
            <a:off x="5819125" y="2488019"/>
            <a:ext cx="896222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715347" y="2488019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22527" y="436741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FDEBB-ACEA-8A4C-B3A3-45672C693173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חמישית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47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8A0B-C21D-9245-A83F-813C4BDA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latin typeface="+mj-lt"/>
              </a:rPr>
              <a:t>הוספת </a:t>
            </a:r>
            <a:r>
              <a:rPr lang="en-US" sz="3200" dirty="0">
                <a:latin typeface="+mj-lt"/>
              </a:rPr>
              <a:t>Fun</a:t>
            </a:r>
            <a:r>
              <a:rPr lang="he-IL" sz="3200" dirty="0">
                <a:latin typeface="+mj-lt"/>
              </a:rPr>
              <a:t> ו- </a:t>
            </a:r>
            <a:r>
              <a:rPr lang="en-US" sz="3200" dirty="0">
                <a:latin typeface="+mj-lt"/>
              </a:rPr>
              <a:t>Call</a:t>
            </a:r>
            <a:br>
              <a:rPr lang="en-US" sz="3200" dirty="0">
                <a:latin typeface="+mj-lt"/>
              </a:rPr>
            </a:br>
            <a:br>
              <a:rPr lang="he-IL" dirty="0">
                <a:latin typeface="+mj-lt"/>
              </a:rPr>
            </a:br>
            <a:r>
              <a:rPr lang="he-IL" sz="2000" dirty="0">
                <a:latin typeface="+mj-lt"/>
              </a:rPr>
              <a:t>שלב ראשון – הרחבת </a:t>
            </a:r>
            <a:r>
              <a:rPr lang="en-US" sz="2000" dirty="0">
                <a:latin typeface="+mj-lt"/>
              </a:rPr>
              <a:t>BNF</a:t>
            </a:r>
            <a:r>
              <a:rPr lang="he-IL" sz="2000" dirty="0">
                <a:latin typeface="+mj-lt"/>
              </a:rPr>
              <a:t> </a:t>
            </a:r>
            <a:endParaRPr lang="en-IL" sz="2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0056-119D-EF42-96DA-0BA790EE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>
              <a:latin typeface="+mj-lt"/>
            </a:endParaRP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 #| &lt;FLANG&gt; ::= &lt;num&gt;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+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- &lt;FLANG&gt; &lt;FLANG&gt; }</a:t>
            </a:r>
            <a:br>
              <a:rPr lang="en-IL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*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/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with { &lt;id&gt; &lt;FLANG&gt; }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 &lt;id&gt;			</a:t>
            </a:r>
            <a:br>
              <a:rPr lang="en-US" sz="1800" dirty="0">
                <a:latin typeface="+mj-lt"/>
              </a:rPr>
            </a:br>
            <a:endParaRPr lang="he-IL" sz="1800" dirty="0">
              <a:latin typeface="+mj-lt"/>
            </a:endParaRPr>
          </a:p>
          <a:p>
            <a:pPr marL="400050" lvl="1" indent="0">
              <a:buNone/>
            </a:pP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|#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970333E-5825-4DA7-92EE-C420106F370F}"/>
              </a:ext>
            </a:extLst>
          </p:cNvPr>
          <p:cNvSpPr/>
          <p:nvPr/>
        </p:nvSpPr>
        <p:spPr>
          <a:xfrm>
            <a:off x="1210322" y="4467661"/>
            <a:ext cx="7223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    | { fun { &lt;id&gt; } &lt;FLANG&gt; }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    | { call &lt;FLANG&gt;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&lt;FLANG&gt; 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52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1103" y="20122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 err="1"/>
          </a:p>
        </p:txBody>
      </p:sp>
      <p:cxnSp>
        <p:nvCxnSpPr>
          <p:cNvPr id="26" name="Straight Connector 25"/>
          <p:cNvCxnSpPr>
            <a:cxnSpLocks/>
            <a:stCxn id="10" idx="2"/>
          </p:cNvCxnSpPr>
          <p:nvPr/>
        </p:nvCxnSpPr>
        <p:spPr>
          <a:xfrm flipH="1">
            <a:off x="5402510" y="2423285"/>
            <a:ext cx="652905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48" idx="0"/>
          </p:cNvCxnSpPr>
          <p:nvPr/>
        </p:nvCxnSpPr>
        <p:spPr>
          <a:xfrm>
            <a:off x="6055415" y="2423285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4635" y="27902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6055415" y="27902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2" name="Rectangle 41"/>
          <p:cNvSpPr/>
          <p:nvPr/>
        </p:nvSpPr>
        <p:spPr>
          <a:xfrm>
            <a:off x="5402509" y="4138794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3259" y="53671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8</a:t>
            </a:r>
            <a:endParaRPr lang="en-IL" dirty="0"/>
          </a:p>
        </p:txBody>
      </p:sp>
      <p:sp>
        <p:nvSpPr>
          <p:cNvPr id="19" name="Rectangle 18"/>
          <p:cNvSpPr/>
          <p:nvPr/>
        </p:nvSpPr>
        <p:spPr>
          <a:xfrm>
            <a:off x="5329799" y="569567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Ast6</a:t>
            </a:r>
          </a:p>
        </p:txBody>
      </p:sp>
    </p:spTree>
    <p:extLst>
      <p:ext uri="{BB962C8B-B14F-4D97-AF65-F5344CB8AC3E}">
        <p14:creationId xmlns:p14="http://schemas.microsoft.com/office/powerpoint/2010/main" val="3528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BCB-7D4F-9944-AA21-4068F871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dirty="0">
                <a:latin typeface="+mn-lt"/>
              </a:rPr>
              <a:t>(define-type FLANG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[Num Number]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[Add FLANG FLANG]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[Sub FLANG FLANG]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</a:t>
            </a:r>
            <a:r>
              <a:rPr lang="en-US" dirty="0" err="1">
                <a:latin typeface="+mn-lt"/>
              </a:rPr>
              <a:t>Mul</a:t>
            </a:r>
            <a:r>
              <a:rPr lang="en-US" dirty="0">
                <a:latin typeface="+mn-lt"/>
              </a:rPr>
              <a:t> FLANG FLANG]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</a:t>
            </a:r>
            <a:r>
              <a:rPr lang="en-US" dirty="0" err="1">
                <a:latin typeface="+mn-lt"/>
              </a:rPr>
              <a:t>Div</a:t>
            </a:r>
            <a:r>
              <a:rPr lang="en-US" dirty="0">
                <a:latin typeface="+mn-lt"/>
              </a:rPr>
              <a:t> FLANG FLANG]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[Id Symbol]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[With Symbol FLANG FLANG] </a:t>
            </a:r>
            <a:br>
              <a:rPr lang="en-US" dirty="0">
                <a:latin typeface="+mn-lt"/>
              </a:rPr>
            </a:br>
            <a:endParaRPr lang="en-IL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0BE697-A6DB-1349-8C05-ED80C78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constractors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C740056F-6644-4459-9670-69FFEEAD80FE}"/>
              </a:ext>
            </a:extLst>
          </p:cNvPr>
          <p:cNvSpPr/>
          <p:nvPr/>
        </p:nvSpPr>
        <p:spPr>
          <a:xfrm>
            <a:off x="1671961" y="47038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[Fun Symbol FLANG]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 [Call FLANG FLANG]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809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CEB7-8449-EB43-A4F7-9538CA15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98" y="2357763"/>
            <a:ext cx="8915400" cy="4177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 (: 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: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-&gt; FLANG)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;; to convert s-expressions into FLANGs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(match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	[(number: n) (Num n)]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[(symbol: name) (Id name)]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[(cons 'with more)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  (match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[(list 'with (list (symbol: name) named) body)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    (With name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named)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body))]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[else (error 'parse-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"bad `with' syntax in ~s"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)])]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</a:t>
            </a:r>
            <a:endParaRPr lang="en-IL" sz="16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FF674-402F-024C-A4DD-21ED0EF8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entury Gothic"/>
              </a:rPr>
              <a:t>parse</a:t>
            </a: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200673A-4352-4F37-8927-CBA006FCEDD0}"/>
              </a:ext>
            </a:extLst>
          </p:cNvPr>
          <p:cNvSpPr/>
          <p:nvPr/>
        </p:nvSpPr>
        <p:spPr>
          <a:xfrm>
            <a:off x="2275435" y="5049060"/>
            <a:ext cx="8911686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>
                <a:solidFill>
                  <a:srgbClr val="A53010"/>
                </a:solidFill>
              </a:rPr>
              <a:t>                         [(cons 'fun more)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  (match 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[(list 'fun (list (symbol: name)) body)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    (Fun name (parse-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body))]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[else (error 'parse-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"bad `fun' syntax in ~s" 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)])]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CEB7-8449-EB43-A4F7-9538CA15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05" y="2393271"/>
            <a:ext cx="8915400" cy="468464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[(list '+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(Add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'-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(Sub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'*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</a:t>
            </a:r>
            <a:r>
              <a:rPr lang="en-US" sz="1600" dirty="0" err="1">
                <a:latin typeface="+mj-lt"/>
              </a:rPr>
              <a:t>Mul</a:t>
            </a:r>
            <a:r>
              <a:rPr lang="en-US" sz="1600" dirty="0">
                <a:latin typeface="+mj-lt"/>
              </a:rPr>
              <a:t>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'/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</a:t>
            </a:r>
            <a:r>
              <a:rPr lang="en-US" sz="1600" dirty="0" err="1">
                <a:latin typeface="+mj-lt"/>
              </a:rPr>
              <a:t>Div</a:t>
            </a:r>
            <a:r>
              <a:rPr lang="en-US" sz="1600" dirty="0">
                <a:latin typeface="+mj-lt"/>
              </a:rPr>
              <a:t>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[else (error 'parse-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"bad syntax in ~s"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)]))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(: parse : String -&gt; FLANG)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;; parses a string containing a FLANG expression to a FLANG AST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(define (parse str)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(parse-</a:t>
            </a:r>
            <a:r>
              <a:rPr lang="en-US" dirty="0" err="1">
                <a:latin typeface="+mj-lt"/>
              </a:rPr>
              <a:t>sexpr</a:t>
            </a:r>
            <a:r>
              <a:rPr lang="en-US" dirty="0">
                <a:latin typeface="+mj-lt"/>
              </a:rPr>
              <a:t> (string-&gt;</a:t>
            </a:r>
            <a:r>
              <a:rPr lang="en-US" dirty="0" err="1">
                <a:latin typeface="+mj-lt"/>
              </a:rPr>
              <a:t>sexpr</a:t>
            </a:r>
            <a:r>
              <a:rPr lang="en-US" dirty="0">
                <a:latin typeface="+mj-lt"/>
              </a:rPr>
              <a:t> str)))</a:t>
            </a:r>
            <a:endParaRPr lang="en-IL" dirty="0">
              <a:latin typeface="+mj-lt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4BEA94-1A0A-442E-B61F-65E765722D8D}"/>
              </a:ext>
            </a:extLst>
          </p:cNvPr>
          <p:cNvSpPr/>
          <p:nvPr/>
        </p:nvSpPr>
        <p:spPr>
          <a:xfrm>
            <a:off x="1396754" y="3687029"/>
            <a:ext cx="8253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[(list 'call fun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) (Call (parse-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sexpr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fun) (parse-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sexpr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))] </a:t>
            </a:r>
            <a:endParaRPr lang="en-I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7F8474-D17E-4333-B17B-8840F78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entury Gothic"/>
              </a:rPr>
              <a:t>parse</a:t>
            </a: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8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064"/>
          </a:xfrm>
        </p:spPr>
        <p:txBody>
          <a:bodyPr/>
          <a:lstStyle/>
          <a:p>
            <a:pPr algn="r" rtl="1"/>
            <a:r>
              <a:rPr lang="he-IL" dirty="0">
                <a:latin typeface="+mj-lt"/>
              </a:rPr>
              <a:t>תרגיל 1</a:t>
            </a:r>
            <a:endParaRPr lang="en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j-lt"/>
              </a:rPr>
              <a:t>ציירו את עץ התחביר האבסטרקטי המתאר את הביטוי הנתון במרכאות (כלומר את התוצאה של הפעלת </a:t>
            </a:r>
            <a:r>
              <a:rPr lang="en-US" dirty="0">
                <a:latin typeface="+mj-lt"/>
              </a:rPr>
              <a:t>parse</a:t>
            </a:r>
            <a:r>
              <a:rPr lang="he-IL" dirty="0">
                <a:latin typeface="+mj-lt"/>
              </a:rPr>
              <a:t> על ביטוי זה). השתמשו ב</a:t>
            </a:r>
            <a:r>
              <a:rPr lang="en-US" dirty="0">
                <a:latin typeface="+mj-lt"/>
              </a:rPr>
              <a:t>FLANG </a:t>
            </a:r>
            <a:endParaRPr lang="x-none" dirty="0">
              <a:latin typeface="+mj-lt"/>
            </a:endParaRP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>
              <a:latin typeface="+mj-lt"/>
            </a:endParaRPr>
          </a:p>
          <a:p>
            <a:pPr marL="0" indent="0">
              <a:buNone/>
            </a:pPr>
            <a:r>
              <a:rPr lang="en-US" b="1" dirty="0"/>
              <a:t>(run "{with {foo1 {fun {x} {* x y}}}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{with {foo2 {fun {x} {call x 2}}}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   {with {y 4} 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     {call foo2 foo1}}}}") </a:t>
            </a:r>
            <a:endParaRPr lang="x-none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78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0381" y="232943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4581878" y="307745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1935152" y="307745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711757" y="305307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1626157" y="454133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238554" y="38128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886528" y="382547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057566" y="381288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2762866" y="45413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1388469" y="2740497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2284693" y="2740497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284693" y="2740497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1410840" y="3488514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2459464" y="3488514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150469" y="4223946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2762866" y="4223946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61992" y="37695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252997" y="523341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865394" y="45049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513368" y="45175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389706" y="523341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037680" y="4180601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086304" y="4180601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865394" y="491603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6389706" y="491603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4581878" y="3488514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071935" y="3488514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049327" y="37695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8702973" y="5263129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8629565" y="443471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7312494" y="443471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9924269" y="5263129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9827793" y="44644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071935" y="3488514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7836806" y="4180600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8573639" y="4180600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8573639" y="4180600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265384" y="4875486"/>
            <a:ext cx="1086721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0352105" y="4875486"/>
            <a:ext cx="176169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026449-8759-2A44-9FEA-4B34B8147154}"/>
              </a:ext>
            </a:extLst>
          </p:cNvPr>
          <p:cNvSpPr/>
          <p:nvPr/>
        </p:nvSpPr>
        <p:spPr>
          <a:xfrm>
            <a:off x="5525639" y="9190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30260-0A72-8C45-9CA6-DDB6A85D3F51}"/>
              </a:ext>
            </a:extLst>
          </p:cNvPr>
          <p:cNvSpPr txBox="1"/>
          <p:nvPr/>
        </p:nvSpPr>
        <p:spPr>
          <a:xfrm>
            <a:off x="3558209" y="5645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452" y="2133600"/>
            <a:ext cx="912916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#| </a:t>
            </a:r>
            <a:r>
              <a:rPr lang="en-US" dirty="0" err="1">
                <a:latin typeface="+mj-lt"/>
              </a:rPr>
              <a:t>Subst</a:t>
            </a:r>
            <a:r>
              <a:rPr lang="en-US" dirty="0">
                <a:latin typeface="+mj-lt"/>
              </a:rPr>
              <a:t> rules: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N[v/x] 				= 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{+ E1 E2}[v/x] 			= {+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{- E1 E2}[v/x] 			= {-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{* E1 E2}[v/x] 			= {*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{/ E1 E2}[v/x] 			= {/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y[v/x] 				= y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x[v/x] 				= v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{with {y E1} E2}[v/x] 	= {with {y E1[v/x]} E2[v/x]} ; if y =/= x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{with {x E1} E2}[v/x] 	= {with {x E1[v/x]} E2} </a:t>
            </a:r>
            <a:br>
              <a:rPr lang="en-US" dirty="0">
                <a:latin typeface="+mj-lt"/>
              </a:rPr>
            </a:br>
            <a:endParaRPr lang="he-IL" dirty="0">
              <a:latin typeface="+mj-lt"/>
            </a:endParaRPr>
          </a:p>
          <a:p>
            <a:pPr marL="400050" lvl="1" indent="0">
              <a:buNone/>
            </a:pPr>
            <a:endParaRPr lang="he-IL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|#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1CED9E-BFEE-4A21-ACA6-4454981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839D84-7056-4D4E-A7A9-BB420AF9D224}"/>
              </a:ext>
            </a:extLst>
          </p:cNvPr>
          <p:cNvSpPr/>
          <p:nvPr/>
        </p:nvSpPr>
        <p:spPr>
          <a:xfrm>
            <a:off x="2757996" y="4492504"/>
            <a:ext cx="9434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{call E1 E2}[v/x]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{call E1[v/x] E2[v/x]}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{fun {y} E}[v/x]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{fun {y} E[v/x]}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; if y =/= x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{fun {x} E}[v/x]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{fun {x} E} 		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97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4941"/>
            <a:ext cx="8915400" cy="424731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>
                <a:latin typeface="+mj-lt"/>
              </a:rPr>
              <a:t>(: 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: FLANG Symbol FLANG -&gt; FLANG)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(define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expr from to)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   (cases expr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[(Num n) expr]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[(Add l r) (Add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[(Sub l r) (Sub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</a:t>
            </a:r>
            <a:r>
              <a:rPr lang="en-US" sz="1400" dirty="0" err="1">
                <a:latin typeface="+mj-lt"/>
              </a:rPr>
              <a:t>Mul</a:t>
            </a:r>
            <a:r>
              <a:rPr lang="en-US" sz="1400" dirty="0">
                <a:latin typeface="+mj-lt"/>
              </a:rPr>
              <a:t> l r) (</a:t>
            </a:r>
            <a:r>
              <a:rPr lang="en-US" sz="1400" dirty="0" err="1">
                <a:latin typeface="+mj-lt"/>
              </a:rPr>
              <a:t>Mul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</a:t>
            </a:r>
            <a:r>
              <a:rPr lang="en-US" sz="1400" dirty="0" err="1">
                <a:latin typeface="+mj-lt"/>
              </a:rPr>
              <a:t>Div</a:t>
            </a:r>
            <a:r>
              <a:rPr lang="en-US" sz="1400" dirty="0">
                <a:latin typeface="+mj-lt"/>
              </a:rPr>
              <a:t> l r) (</a:t>
            </a:r>
            <a:r>
              <a:rPr lang="en-US" sz="1400" dirty="0" err="1">
                <a:latin typeface="+mj-lt"/>
              </a:rPr>
              <a:t>Div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[(Id name) (if (eq? name from) to expr)]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[(With bound-id named-expr bound-body)​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(With bound-id​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 named-expr from to)​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(if (eq? bound-id from) bound-body ​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	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 bound-body from to)))]))​</a:t>
            </a:r>
            <a:br>
              <a:rPr lang="en-US" sz="1400" dirty="0">
                <a:latin typeface="+mj-lt"/>
              </a:rPr>
            </a:b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endParaRPr lang="en-IL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3BE18-945F-451D-92AA-71F590D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429840C-4093-4139-AF69-92CFD4E02D7D}"/>
              </a:ext>
            </a:extLst>
          </p:cNvPr>
          <p:cNvSpPr/>
          <p:nvPr/>
        </p:nvSpPr>
        <p:spPr>
          <a:xfrm>
            <a:off x="2133601" y="4907963"/>
            <a:ext cx="7978066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/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[(Call l r) (Call 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subst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l from to) 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subst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r from to))]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[(Fun bound-id bound-body)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    (if (eq? bound-id from)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	expr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	(Fun bound-id (subst bound-body from to)))]))</a:t>
            </a:r>
            <a:endParaRPr lang="en-I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2457</TotalTime>
  <Words>2208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3</vt:lpstr>
      <vt:lpstr>Wisp</vt:lpstr>
      <vt:lpstr>שפות תכנות תרגול 10</vt:lpstr>
      <vt:lpstr>הוספת Fun ו- Call  שלב ראשון – הרחבת BNF </vt:lpstr>
      <vt:lpstr>הוספת Fun ו- Call  שלב שני – הרחבת ה-parse constractors </vt:lpstr>
      <vt:lpstr>הוספת Fun ו- Call  שלב שני – הרחבת ה-parse parse </vt:lpstr>
      <vt:lpstr>הוספת Fun ו- Call  שלב שני – הרחבת ה-parse parse </vt:lpstr>
      <vt:lpstr>תרגיל 1</vt:lpstr>
      <vt:lpstr>PowerPoint Presentation</vt:lpstr>
      <vt:lpstr>הוספת Fun ו- Call  שלב שלישי – הרחבת ה-eval subst </vt:lpstr>
      <vt:lpstr>הוספת Fun ו- Call  שלב שלישי – הרחבת ה-eval subst </vt:lpstr>
      <vt:lpstr>הוספת Fun ו- Call  שלב שלישי – הרחבת ה-eval subst </vt:lpstr>
      <vt:lpstr>הוספת Fun ו- Call  שלב שלישי – הרחבת ה-eval eval </vt:lpstr>
      <vt:lpstr>הוספת Fun ו- Call  שלב שלישי – הרחבת ה-eval eval </vt:lpstr>
      <vt:lpstr>הוספת Fun ו- Call  פונקציית הרצה - run  </vt:lpstr>
      <vt:lpstr>תרגיל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idshapira051@gmail.com</cp:lastModifiedBy>
  <cp:revision>179</cp:revision>
  <dcterms:created xsi:type="dcterms:W3CDTF">2015-02-28T19:33:42Z</dcterms:created>
  <dcterms:modified xsi:type="dcterms:W3CDTF">2022-05-22T11:49:07Z</dcterms:modified>
</cp:coreProperties>
</file>