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67" r:id="rId4"/>
    <p:sldId id="268" r:id="rId5"/>
    <p:sldId id="269" r:id="rId6"/>
    <p:sldId id="271" r:id="rId7"/>
    <p:sldId id="270" r:id="rId8"/>
    <p:sldId id="258" r:id="rId9"/>
    <p:sldId id="259" r:id="rId10"/>
    <p:sldId id="282" r:id="rId11"/>
    <p:sldId id="260" r:id="rId12"/>
    <p:sldId id="278" r:id="rId13"/>
    <p:sldId id="280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lichsefi" initials="e" lastIdx="1" clrIdx="0">
    <p:extLst>
      <p:ext uri="{19B8F6BF-5375-455C-9EA6-DF929625EA0E}">
        <p15:presenceInfo xmlns:p15="http://schemas.microsoft.com/office/powerpoint/2012/main" userId="erlichsef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15C42-F90C-4167-B8ED-D5021A403904}" v="21" dt="2020-05-18T14:56:2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4" autoAdjust="0"/>
    <p:restoredTop sz="94877" autoAdjust="0"/>
  </p:normalViewPr>
  <p:slideViewPr>
    <p:cSldViewPr snapToGrid="0">
      <p:cViewPr varScale="1">
        <p:scale>
          <a:sx n="78" d="100"/>
          <a:sy n="78" d="100"/>
        </p:scale>
        <p:origin x="12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8215C42-F90C-4167-B8ED-D5021A403904}"/>
    <pc:docChg chg="modSld">
      <pc:chgData name="" userId="" providerId="" clId="Web-{A8215C42-F90C-4167-B8ED-D5021A403904}" dt="2020-05-18T14:56:21.140" v="12" actId="20577"/>
      <pc:docMkLst>
        <pc:docMk/>
      </pc:docMkLst>
      <pc:sldChg chg="modSp">
        <pc:chgData name="" userId="" providerId="" clId="Web-{A8215C42-F90C-4167-B8ED-D5021A403904}" dt="2020-05-18T14:56:21.140" v="12" actId="20577"/>
        <pc:sldMkLst>
          <pc:docMk/>
          <pc:sldMk cId="1448914673" sldId="271"/>
        </pc:sldMkLst>
        <pc:spChg chg="mod">
          <ac:chgData name="" userId="" providerId="" clId="Web-{A8215C42-F90C-4167-B8ED-D5021A403904}" dt="2020-05-18T14:51:40.795" v="3" actId="20577"/>
          <ac:spMkLst>
            <pc:docMk/>
            <pc:sldMk cId="1448914673" sldId="271"/>
            <ac:spMk id="8" creationId="{00000000-0000-0000-0000-000000000000}"/>
          </ac:spMkLst>
        </pc:spChg>
        <pc:spChg chg="mod">
          <ac:chgData name="" userId="" providerId="" clId="Web-{A8215C42-F90C-4167-B8ED-D5021A403904}" dt="2020-05-18T14:56:21.140" v="12" actId="20577"/>
          <ac:spMkLst>
            <pc:docMk/>
            <pc:sldMk cId="1448914673" sldId="271"/>
            <ac:spMk id="9" creationId="{00000000-0000-0000-0000-000000000000}"/>
          </ac:spMkLst>
        </pc:spChg>
        <pc:spChg chg="mod">
          <ac:chgData name="" userId="" providerId="" clId="Web-{A8215C42-F90C-4167-B8ED-D5021A403904}" dt="2020-05-18T14:52:03.358" v="10" actId="20577"/>
          <ac:spMkLst>
            <pc:docMk/>
            <pc:sldMk cId="1448914673" sldId="271"/>
            <ac:spMk id="10" creationId="{00000000-0000-0000-0000-000000000000}"/>
          </ac:spMkLst>
        </pc:spChg>
        <pc:spChg chg="mod">
          <ac:chgData name="" userId="" providerId="" clId="Web-{A8215C42-F90C-4167-B8ED-D5021A403904}" dt="2020-05-18T14:51:38.248" v="2" actId="20577"/>
          <ac:spMkLst>
            <pc:docMk/>
            <pc:sldMk cId="1448914673" sldId="271"/>
            <ac:spMk id="15" creationId="{00000000-0000-0000-0000-000000000000}"/>
          </ac:spMkLst>
        </pc:spChg>
        <pc:spChg chg="mod">
          <ac:chgData name="" userId="" providerId="" clId="Web-{A8215C42-F90C-4167-B8ED-D5021A403904}" dt="2020-05-18T14:52:00.670" v="8" actId="20577"/>
          <ac:spMkLst>
            <pc:docMk/>
            <pc:sldMk cId="1448914673" sldId="271"/>
            <ac:spMk id="16" creationId="{00000000-0000-0000-0000-000000000000}"/>
          </ac:spMkLst>
        </pc:spChg>
        <pc:spChg chg="mod">
          <ac:chgData name="" userId="" providerId="" clId="Web-{A8215C42-F90C-4167-B8ED-D5021A403904}" dt="2020-05-18T14:56:17.047" v="11" actId="20577"/>
          <ac:spMkLst>
            <pc:docMk/>
            <pc:sldMk cId="1448914673" sldId="271"/>
            <ac:spMk id="17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15:46:25.411" idx="1">
    <p:pos x="10" y="10"/>
    <p:text>For the evaluation process, you need to add more details (i.e., mention fval, subst,... --  at least in class) and specify the result of each computation of eval.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E22CA5CE-4C9A-4BBF-A569-DFC81BBC5346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94CA98E-2F55-42C2-B7FE-B95225BA66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3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CA98E-2F55-42C2-B7FE-B95225BA66C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8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08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5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613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2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5A79-32BA-4516-9EF1-33623E31684F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48A90B-FFAE-4036-B662-E9B5A9302E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8AC5A79-32BA-4516-9EF1-33623E31684F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</a:defRPr>
            </a:lvl1pPr>
          </a:lstStyle>
          <a:p>
            <a:fld id="{8348A90B-FFAE-4036-B662-E9B5A9302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David" panose="020E0502060401010101" pitchFamily="34" charset="-79"/>
              </a:rPr>
              <a:t>שפות תכנות תרגול </a:t>
            </a:r>
            <a:r>
              <a:rPr lang="en-US" dirty="0">
                <a:cs typeface="David" panose="020E0502060401010101" pitchFamily="34" charset="-79"/>
              </a:rPr>
              <a:t>11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/>
          <a:lstStyle/>
          <a:p>
            <a:pPr algn="r" rtl="1"/>
            <a:r>
              <a:rPr lang="en-US" dirty="0">
                <a:cs typeface="David" panose="020E0502060401010101" pitchFamily="34" charset="-79"/>
              </a:rPr>
              <a:t>With vs. Call &amp; Fun</a:t>
            </a:r>
            <a:endParaRPr lang="he-IL" dirty="0"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765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4075" y="170510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6" name="Rectangle 5"/>
          <p:cNvSpPr/>
          <p:nvPr/>
        </p:nvSpPr>
        <p:spPr>
          <a:xfrm>
            <a:off x="4685572" y="2453123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2038846" y="245312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815451" y="24287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‘foo1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1729851" y="391700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2342248" y="318855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990222" y="32011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4161260" y="318855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2866560" y="391699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1492163" y="2116167"/>
            <a:ext cx="896224" cy="304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2388387" y="2116167"/>
            <a:ext cx="174771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2388387" y="2116167"/>
            <a:ext cx="2787242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7" idx="2"/>
            <a:endCxn id="11" idx="0"/>
          </p:cNvCxnSpPr>
          <p:nvPr/>
        </p:nvCxnSpPr>
        <p:spPr>
          <a:xfrm flipH="1">
            <a:off x="1514534" y="2864184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2563158" y="2864184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2254163" y="3599616"/>
            <a:ext cx="612397" cy="31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</p:cNvCxnSpPr>
          <p:nvPr/>
        </p:nvCxnSpPr>
        <p:spPr>
          <a:xfrm>
            <a:off x="2866560" y="3599616"/>
            <a:ext cx="311791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665686" y="314521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356691" y="460908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5969088" y="388064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4617062" y="389322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6493400" y="460908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5141374" y="3556271"/>
            <a:ext cx="1048624" cy="336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6189998" y="3556271"/>
            <a:ext cx="303402" cy="324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2"/>
          </p:cNvCxnSpPr>
          <p:nvPr/>
        </p:nvCxnSpPr>
        <p:spPr>
          <a:xfrm flipH="1">
            <a:off x="5969088" y="4291703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6493400" y="4291703"/>
            <a:ext cx="524312" cy="31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12" idx="0"/>
          </p:cNvCxnSpPr>
          <p:nvPr/>
        </p:nvCxnSpPr>
        <p:spPr>
          <a:xfrm flipH="1">
            <a:off x="4685572" y="2864184"/>
            <a:ext cx="490057" cy="32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2"/>
            <a:endCxn id="31" idx="0"/>
          </p:cNvCxnSpPr>
          <p:nvPr/>
        </p:nvCxnSpPr>
        <p:spPr>
          <a:xfrm>
            <a:off x="5175629" y="2864184"/>
            <a:ext cx="1014369" cy="281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153021" y="314520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9201645" y="4609086"/>
            <a:ext cx="1124821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8" name="Rectangle 47"/>
          <p:cNvSpPr/>
          <p:nvPr/>
        </p:nvSpPr>
        <p:spPr>
          <a:xfrm>
            <a:off x="8733259" y="381038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7416188" y="381038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10604978" y="4609897"/>
            <a:ext cx="1208009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‘foo1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9931487" y="384009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stCxn id="6" idx="2"/>
            <a:endCxn id="46" idx="0"/>
          </p:cNvCxnSpPr>
          <p:nvPr/>
        </p:nvCxnSpPr>
        <p:spPr>
          <a:xfrm>
            <a:off x="5175629" y="2864184"/>
            <a:ext cx="3501704" cy="28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7940500" y="3556270"/>
            <a:ext cx="736833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2"/>
            <a:endCxn id="48" idx="0"/>
          </p:cNvCxnSpPr>
          <p:nvPr/>
        </p:nvCxnSpPr>
        <p:spPr>
          <a:xfrm>
            <a:off x="8677333" y="3556270"/>
            <a:ext cx="580238" cy="25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8677333" y="3556270"/>
            <a:ext cx="1778466" cy="28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9764056" y="4251156"/>
            <a:ext cx="691743" cy="35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10455799" y="4251156"/>
            <a:ext cx="753184" cy="35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">
            <a:extLst>
              <a:ext uri="{FF2B5EF4-FFF2-40B4-BE49-F238E27FC236}">
                <a16:creationId xmlns:a16="http://schemas.microsoft.com/office/drawing/2014/main" id="{5B5B5AB7-848E-4224-894F-DB05188842BF}"/>
              </a:ext>
            </a:extLst>
          </p:cNvPr>
          <p:cNvSpPr/>
          <p:nvPr/>
        </p:nvSpPr>
        <p:spPr>
          <a:xfrm>
            <a:off x="8049995" y="504777"/>
            <a:ext cx="4142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 "{with {foo1 {fun {x} {* x y}}}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{with {foo2 {fun {x} {call x 2}}}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{with {y 4} 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{call foo2 foo1}}}}") </a:t>
            </a:r>
            <a:endParaRPr lang="x-none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4</a:t>
            </a:r>
            <a:endParaRPr lang="en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153" y="2133600"/>
            <a:ext cx="9270459" cy="3777622"/>
          </a:xfrm>
        </p:spPr>
        <p:txBody>
          <a:bodyPr/>
          <a:lstStyle/>
          <a:p>
            <a:pPr algn="r" rtl="1"/>
            <a:r>
              <a:rPr lang="he-IL" dirty="0">
                <a:latin typeface="+mj-lt"/>
              </a:rPr>
              <a:t>בהמשך לתרגיל 3 – העריכו את הביטוי שהתקבל.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he-IL" dirty="0">
                <a:latin typeface="+mj-lt"/>
              </a:rPr>
              <a:t>נזכיר שבתהליך ההערכה (הפונקציה </a:t>
            </a:r>
            <a:r>
              <a:rPr lang="en-US" dirty="0">
                <a:latin typeface="+mj-lt"/>
              </a:rPr>
              <a:t>eval</a:t>
            </a:r>
            <a:r>
              <a:rPr lang="he-IL" dirty="0">
                <a:latin typeface="+mj-lt"/>
              </a:rPr>
              <a:t>) של ביטוי יתבצעו פעולות החלפה (הפונקציה </a:t>
            </a:r>
            <a:r>
              <a:rPr lang="en-US" dirty="0">
                <a:latin typeface="+mj-lt"/>
              </a:rPr>
              <a:t>subst</a:t>
            </a:r>
            <a:r>
              <a:rPr lang="he-IL" dirty="0">
                <a:latin typeface="+mj-lt"/>
              </a:rPr>
              <a:t>) – בפעולה כזו מוחלף קדקוד בעץ (שנוצר עם בנאי </a:t>
            </a:r>
            <a:r>
              <a:rPr lang="en-US" dirty="0">
                <a:latin typeface="+mj-lt"/>
              </a:rPr>
              <a:t>Id</a:t>
            </a:r>
            <a:r>
              <a:rPr lang="he-IL" dirty="0">
                <a:latin typeface="+mj-lt"/>
              </a:rPr>
              <a:t>) בתת-עץ אחר. ציירו את העץ המתקבל לאחר כל פעולת החלפה כזו</a:t>
            </a:r>
            <a:endParaRPr lang="x-none" dirty="0">
              <a:latin typeface="+mj-lt"/>
            </a:endParaRPr>
          </a:p>
          <a:p>
            <a:pPr marL="0" indent="0" algn="r" rtl="1">
              <a:buNone/>
            </a:pPr>
            <a:endParaRPr lang="en-I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53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58076" y="119466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6231" y="1898993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7855360" y="119466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1096247" y="189899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‘foo1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7735852" y="28214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8467757" y="189899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7115731" y="191157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1103818" y="377713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9308788" y="28214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15" name="Straight Connector 14"/>
          <p:cNvCxnSpPr>
            <a:cxnSpLocks/>
            <a:stCxn id="5" idx="2"/>
            <a:endCxn id="8" idx="0"/>
          </p:cNvCxnSpPr>
          <p:nvPr/>
        </p:nvCxnSpPr>
        <p:spPr>
          <a:xfrm flipH="1">
            <a:off x="1620559" y="1605722"/>
            <a:ext cx="1561829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52" idx="2"/>
            <a:endCxn id="7" idx="0"/>
          </p:cNvCxnSpPr>
          <p:nvPr/>
        </p:nvCxnSpPr>
        <p:spPr>
          <a:xfrm>
            <a:off x="4988653" y="831168"/>
            <a:ext cx="3391019" cy="36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3182388" y="1605722"/>
            <a:ext cx="1153900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7" idx="2"/>
            <a:endCxn id="11" idx="0"/>
          </p:cNvCxnSpPr>
          <p:nvPr/>
        </p:nvCxnSpPr>
        <p:spPr>
          <a:xfrm flipH="1">
            <a:off x="7640043" y="1605722"/>
            <a:ext cx="739629" cy="305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7" idx="2"/>
            <a:endCxn id="10" idx="0"/>
          </p:cNvCxnSpPr>
          <p:nvPr/>
        </p:nvCxnSpPr>
        <p:spPr>
          <a:xfrm>
            <a:off x="8379672" y="1605722"/>
            <a:ext cx="612397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8260164" y="2310054"/>
            <a:ext cx="731905" cy="51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13" idx="0"/>
          </p:cNvCxnSpPr>
          <p:nvPr/>
        </p:nvCxnSpPr>
        <p:spPr>
          <a:xfrm>
            <a:off x="8992069" y="2310054"/>
            <a:ext cx="841031" cy="51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90532" y="28214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635538" y="465206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6428054" y="38994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4676496" y="377713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7457550" y="465205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5200808" y="3232500"/>
            <a:ext cx="714036" cy="54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5914844" y="3232500"/>
            <a:ext cx="1037522" cy="666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3" idx="2"/>
            <a:endCxn id="32" idx="0"/>
          </p:cNvCxnSpPr>
          <p:nvPr/>
        </p:nvCxnSpPr>
        <p:spPr>
          <a:xfrm flipH="1">
            <a:off x="6159850" y="4310483"/>
            <a:ext cx="792516" cy="341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3" idx="2"/>
            <a:endCxn id="35" idx="0"/>
          </p:cNvCxnSpPr>
          <p:nvPr/>
        </p:nvCxnSpPr>
        <p:spPr>
          <a:xfrm>
            <a:off x="6952366" y="4310483"/>
            <a:ext cx="1029496" cy="34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59" idx="2"/>
            <a:endCxn id="12" idx="0"/>
          </p:cNvCxnSpPr>
          <p:nvPr/>
        </p:nvCxnSpPr>
        <p:spPr>
          <a:xfrm flipH="1">
            <a:off x="1628130" y="3235584"/>
            <a:ext cx="1237423" cy="54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6" idx="2"/>
            <a:endCxn id="31" idx="0"/>
          </p:cNvCxnSpPr>
          <p:nvPr/>
        </p:nvCxnSpPr>
        <p:spPr>
          <a:xfrm>
            <a:off x="4336288" y="2310054"/>
            <a:ext cx="1578556" cy="51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17386" y="465592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2375496" y="6151299"/>
            <a:ext cx="1124821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1428146" y="532410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3860336" y="6148472"/>
            <a:ext cx="1208009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‘foo1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3077950" y="532410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cxnSpLocks/>
            <a:stCxn id="59" idx="2"/>
            <a:endCxn id="72" idx="0"/>
          </p:cNvCxnSpPr>
          <p:nvPr/>
        </p:nvCxnSpPr>
        <p:spPr>
          <a:xfrm>
            <a:off x="2865553" y="3235584"/>
            <a:ext cx="805815" cy="54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46" idx="2"/>
            <a:endCxn id="49" idx="0"/>
          </p:cNvCxnSpPr>
          <p:nvPr/>
        </p:nvCxnSpPr>
        <p:spPr>
          <a:xfrm flipH="1">
            <a:off x="1952458" y="5066984"/>
            <a:ext cx="889240" cy="25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72" idx="2"/>
            <a:endCxn id="71" idx="0"/>
          </p:cNvCxnSpPr>
          <p:nvPr/>
        </p:nvCxnSpPr>
        <p:spPr>
          <a:xfrm>
            <a:off x="3671368" y="4188200"/>
            <a:ext cx="827118" cy="46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2841698" y="5066984"/>
            <a:ext cx="760564" cy="25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2937907" y="5735170"/>
            <a:ext cx="664355" cy="41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3602262" y="5735170"/>
            <a:ext cx="862079" cy="41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C63AE5D-1A58-41E8-8AAE-B30BE51F3F38}"/>
              </a:ext>
            </a:extLst>
          </p:cNvPr>
          <p:cNvSpPr/>
          <p:nvPr/>
        </p:nvSpPr>
        <p:spPr>
          <a:xfrm>
            <a:off x="4464341" y="42010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551717-1588-4613-81CD-256C47727B41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 flipH="1">
            <a:off x="3182388" y="831168"/>
            <a:ext cx="1806265" cy="36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E2188-6F07-4E2A-82CA-A5D4C2BDC2E5}"/>
              </a:ext>
            </a:extLst>
          </p:cNvPr>
          <p:cNvSpPr/>
          <p:nvPr/>
        </p:nvSpPr>
        <p:spPr>
          <a:xfrm>
            <a:off x="2375496" y="2824523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DEBF3F-331B-41A0-98F8-925183EEA1C0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 flipH="1">
            <a:off x="2865553" y="2310054"/>
            <a:ext cx="1470735" cy="51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3974174" y="465206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73954-A24D-4C7F-A1D7-23CD64F29E7C}"/>
              </a:ext>
            </a:extLst>
          </p:cNvPr>
          <p:cNvSpPr/>
          <p:nvPr/>
        </p:nvSpPr>
        <p:spPr>
          <a:xfrm>
            <a:off x="3147056" y="37771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49B4C5-DFD4-4A75-910A-52F70182D018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 flipH="1">
            <a:off x="2841698" y="4188200"/>
            <a:ext cx="829670" cy="46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">
            <a:extLst>
              <a:ext uri="{FF2B5EF4-FFF2-40B4-BE49-F238E27FC236}">
                <a16:creationId xmlns:a16="http://schemas.microsoft.com/office/drawing/2014/main" id="{BEB31CAD-86C7-44BF-B20B-28811F8D18D9}"/>
              </a:ext>
            </a:extLst>
          </p:cNvPr>
          <p:cNvSpPr/>
          <p:nvPr/>
        </p:nvSpPr>
        <p:spPr>
          <a:xfrm>
            <a:off x="1832753" y="100705"/>
            <a:ext cx="15840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E8E64F-33B6-5C49-BC97-0D7C7B516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40" y="5353921"/>
            <a:ext cx="6225337" cy="105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C1639D-078B-D746-9629-C4EFD069FF93}"/>
              </a:ext>
            </a:extLst>
          </p:cNvPr>
          <p:cNvSpPr txBox="1"/>
          <p:nvPr/>
        </p:nvSpPr>
        <p:spPr>
          <a:xfrm>
            <a:off x="9686912" y="5066983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C4EA21-EBB1-1744-B917-B1C32C56BE87}"/>
              </a:ext>
            </a:extLst>
          </p:cNvPr>
          <p:cNvSpPr txBox="1"/>
          <p:nvPr/>
        </p:nvSpPr>
        <p:spPr>
          <a:xfrm>
            <a:off x="9516381" y="3796803"/>
            <a:ext cx="2511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subst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1A7A3-18A2-6743-9B62-F14181ED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358" y="4055169"/>
            <a:ext cx="3207019" cy="89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309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63A7-7AB2-624E-8435-E12F588D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6400"/>
          </a:xfrm>
        </p:spPr>
        <p:txBody>
          <a:bodyPr/>
          <a:lstStyle/>
          <a:p>
            <a: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he-IL" dirty="0"/>
              <a:t>נשים לב לחלק החשוב ב</a:t>
            </a:r>
            <a:r>
              <a:rPr lang="en-US" dirty="0"/>
              <a:t>subst</a:t>
            </a:r>
            <a:r>
              <a:rPr lang="he-IL" dirty="0"/>
              <a:t>!</a:t>
            </a:r>
          </a:p>
          <a:p>
            <a: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None/>
            </a:pP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7C83B-C3B8-1D44-B177-586D24FB65A8}"/>
              </a:ext>
            </a:extLst>
          </p:cNvPr>
          <p:cNvSpPr txBox="1"/>
          <p:nvPr/>
        </p:nvSpPr>
        <p:spPr>
          <a:xfrm>
            <a:off x="2032000" y="2540000"/>
            <a:ext cx="9313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(: subst : FLANG Symbol FLANG -&gt; FLANG) ​</a:t>
            </a:r>
            <a:br>
              <a:rPr lang="en-US" sz="1200" dirty="0"/>
            </a:br>
            <a:r>
              <a:rPr lang="en-US" sz="1200" dirty="0"/>
              <a:t>(define (subst expr from to) ​</a:t>
            </a:r>
            <a:br>
              <a:rPr lang="en-US" sz="1200" dirty="0"/>
            </a:br>
            <a:r>
              <a:rPr lang="en-US" sz="1200" dirty="0"/>
              <a:t>    (cases expr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[(Num n) expr]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[(Add l r) (Add (subst l from to) (subst r from to))]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[(Sub l r) (Sub (subst l from to) (subst r from to))]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</a:t>
            </a:r>
            <a:r>
              <a:rPr lang="en-US" sz="1200" dirty="0" err="1"/>
              <a:t>Mul</a:t>
            </a:r>
            <a:r>
              <a:rPr lang="en-US" sz="1200" dirty="0"/>
              <a:t> l r) (</a:t>
            </a:r>
            <a:r>
              <a:rPr lang="en-US" sz="1200" dirty="0" err="1"/>
              <a:t>Mul</a:t>
            </a:r>
            <a:r>
              <a:rPr lang="en-US" sz="1200" dirty="0"/>
              <a:t> (subst l from to) (subst r from to))]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</a:t>
            </a:r>
            <a:r>
              <a:rPr lang="en-US" sz="1200" dirty="0" err="1"/>
              <a:t>Div</a:t>
            </a:r>
            <a:r>
              <a:rPr lang="en-US" sz="1200" dirty="0"/>
              <a:t> l r) (</a:t>
            </a:r>
            <a:r>
              <a:rPr lang="en-US" sz="1200" dirty="0" err="1"/>
              <a:t>Div</a:t>
            </a:r>
            <a:r>
              <a:rPr lang="en-US" sz="1200" dirty="0"/>
              <a:t> (subst l from to) (subst r from to))]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[(Id name) (if (eq? name from) to expr)]​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[(Call l r) (Call (subst l from to) (subst r from to))] ​</a:t>
            </a:r>
            <a:br>
              <a:rPr lang="en-US" sz="1200" dirty="0"/>
            </a:br>
            <a:r>
              <a:rPr lang="he-IL" sz="1200" dirty="0"/>
              <a:t>	</a:t>
            </a:r>
            <a:r>
              <a:rPr lang="en-US" sz="1200" dirty="0"/>
              <a:t>[(Fun bound-id bound-body) ​</a:t>
            </a:r>
            <a:br>
              <a:rPr lang="en-US" sz="1200" dirty="0"/>
            </a:br>
            <a:r>
              <a:rPr lang="en-US" sz="1200" dirty="0"/>
              <a:t>    </a:t>
            </a:r>
            <a:r>
              <a:rPr lang="he-IL" sz="1200" dirty="0"/>
              <a:t>		</a:t>
            </a:r>
            <a:r>
              <a:rPr lang="en-US" sz="1200" dirty="0"/>
              <a:t>(if (eq? bound-id from) ​</a:t>
            </a:r>
            <a:br>
              <a:rPr lang="en-US" sz="1200" dirty="0"/>
            </a:br>
            <a:r>
              <a:rPr lang="he-IL" sz="1200" dirty="0"/>
              <a:t>			</a:t>
            </a:r>
            <a:r>
              <a:rPr lang="en-US" sz="1200" dirty="0"/>
              <a:t>expr ​</a:t>
            </a:r>
            <a:br>
              <a:rPr lang="en-US" sz="1200" dirty="0"/>
            </a:br>
            <a:r>
              <a:rPr lang="he-IL" sz="1200" dirty="0"/>
              <a:t>			</a:t>
            </a:r>
            <a:r>
              <a:rPr lang="en-US" sz="1200" dirty="0"/>
              <a:t>(Fun bound-id (subst bound-body from to)))]))​</a:t>
            </a:r>
            <a:br>
              <a:rPr lang="en-US" sz="1200" dirty="0"/>
            </a:br>
            <a:r>
              <a:rPr lang="en-US" sz="1200" dirty="0"/>
              <a:t>​</a:t>
            </a:r>
            <a:br>
              <a:rPr lang="en-US" sz="1200" dirty="0"/>
            </a:br>
            <a:r>
              <a:rPr lang="en-US" sz="1200" dirty="0"/>
              <a:t>​</a:t>
            </a:r>
            <a:endParaRPr lang="en-IL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3CFDA-5FB9-4749-BBF9-10E0D05F2BB7}"/>
              </a:ext>
            </a:extLst>
          </p:cNvPr>
          <p:cNvSpPr/>
          <p:nvPr/>
        </p:nvSpPr>
        <p:spPr>
          <a:xfrm>
            <a:off x="3911600" y="4588933"/>
            <a:ext cx="4383988" cy="609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EDF31-CEA5-DF4B-A69C-050D95704ABD}"/>
              </a:ext>
            </a:extLst>
          </p:cNvPr>
          <p:cNvSpPr txBox="1"/>
          <p:nvPr/>
        </p:nvSpPr>
        <p:spPr>
          <a:xfrm>
            <a:off x="6468533" y="4311934"/>
            <a:ext cx="341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1200" dirty="0">
                <a:solidFill>
                  <a:schemeClr val="accent1"/>
                </a:solidFill>
              </a:rPr>
              <a:t>בכל פעם שרואים בנאי </a:t>
            </a:r>
            <a:r>
              <a:rPr lang="en-US" sz="1200" dirty="0">
                <a:solidFill>
                  <a:schemeClr val="accent1"/>
                </a:solidFill>
              </a:rPr>
              <a:t>Fun</a:t>
            </a:r>
            <a:r>
              <a:rPr lang="he-IL" sz="1200" dirty="0">
                <a:solidFill>
                  <a:schemeClr val="accent1"/>
                </a:solidFill>
              </a:rPr>
              <a:t>, בודקים את הדבר הבא:</a:t>
            </a:r>
            <a:endParaRPr lang="en-IL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3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69744" y="721923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3386524" y="443425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3173530" y="614075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4222154" y="528750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2493559" y="528750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596806" y="216825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5464337" y="614075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3017871" y="4845319"/>
            <a:ext cx="892965" cy="44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3910836" y="4845319"/>
            <a:ext cx="835630" cy="44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10" idx="2"/>
            <a:endCxn id="9" idx="0"/>
          </p:cNvCxnSpPr>
          <p:nvPr/>
        </p:nvCxnSpPr>
        <p:spPr>
          <a:xfrm flipH="1">
            <a:off x="3697842" y="5698569"/>
            <a:ext cx="1048624" cy="442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13" idx="0"/>
          </p:cNvCxnSpPr>
          <p:nvPr/>
        </p:nvCxnSpPr>
        <p:spPr>
          <a:xfrm>
            <a:off x="4746466" y="5698569"/>
            <a:ext cx="1242183" cy="442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57687" y="146595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6386218" y="298591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7522927" y="216698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5687835" y="216698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8321808" y="298093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cxnSpLocks/>
            <a:stCxn id="31" idx="2"/>
            <a:endCxn id="34" idx="0"/>
          </p:cNvCxnSpPr>
          <p:nvPr/>
        </p:nvCxnSpPr>
        <p:spPr>
          <a:xfrm flipH="1">
            <a:off x="6212147" y="1877013"/>
            <a:ext cx="969852" cy="28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7181999" y="1877013"/>
            <a:ext cx="865240" cy="28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3" idx="2"/>
            <a:endCxn id="32" idx="0"/>
          </p:cNvCxnSpPr>
          <p:nvPr/>
        </p:nvCxnSpPr>
        <p:spPr>
          <a:xfrm flipH="1">
            <a:off x="6910530" y="2578046"/>
            <a:ext cx="1136709" cy="40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8047239" y="2578046"/>
            <a:ext cx="798881" cy="40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59" idx="2"/>
            <a:endCxn id="12" idx="0"/>
          </p:cNvCxnSpPr>
          <p:nvPr/>
        </p:nvCxnSpPr>
        <p:spPr>
          <a:xfrm flipH="1">
            <a:off x="1121118" y="1864666"/>
            <a:ext cx="1256357" cy="30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6" idx="2"/>
            <a:endCxn id="31" idx="0"/>
          </p:cNvCxnSpPr>
          <p:nvPr/>
        </p:nvCxnSpPr>
        <p:spPr>
          <a:xfrm>
            <a:off x="4659801" y="1132984"/>
            <a:ext cx="2522198" cy="33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645430" y="297263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1569233" y="4442260"/>
            <a:ext cx="1124821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655493" y="370744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2468894" y="370744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cxnSpLocks/>
            <a:stCxn id="59" idx="2"/>
            <a:endCxn id="72" idx="0"/>
          </p:cNvCxnSpPr>
          <p:nvPr/>
        </p:nvCxnSpPr>
        <p:spPr>
          <a:xfrm>
            <a:off x="2377475" y="1864666"/>
            <a:ext cx="905554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46" idx="2"/>
            <a:endCxn id="49" idx="0"/>
          </p:cNvCxnSpPr>
          <p:nvPr/>
        </p:nvCxnSpPr>
        <p:spPr>
          <a:xfrm flipH="1">
            <a:off x="1179805" y="3383694"/>
            <a:ext cx="989937" cy="32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72" idx="2"/>
            <a:endCxn id="71" idx="0"/>
          </p:cNvCxnSpPr>
          <p:nvPr/>
        </p:nvCxnSpPr>
        <p:spPr>
          <a:xfrm>
            <a:off x="3283029" y="2580526"/>
            <a:ext cx="888086" cy="400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2169742" y="3383694"/>
            <a:ext cx="823464" cy="32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2131644" y="4118508"/>
            <a:ext cx="861562" cy="32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2993206" y="4118508"/>
            <a:ext cx="917630" cy="31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E2188-6F07-4E2A-82CA-A5D4C2BDC2E5}"/>
              </a:ext>
            </a:extLst>
          </p:cNvPr>
          <p:cNvSpPr/>
          <p:nvPr/>
        </p:nvSpPr>
        <p:spPr>
          <a:xfrm>
            <a:off x="1887418" y="1453605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DEBF3F-331B-41A0-98F8-925183EEA1C0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 flipH="1">
            <a:off x="2377475" y="1132984"/>
            <a:ext cx="2282326" cy="32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3646803" y="298093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73954-A24D-4C7F-A1D7-23CD64F29E7C}"/>
              </a:ext>
            </a:extLst>
          </p:cNvPr>
          <p:cNvSpPr/>
          <p:nvPr/>
        </p:nvSpPr>
        <p:spPr>
          <a:xfrm>
            <a:off x="2758717" y="216946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49B4C5-DFD4-4A75-910A-52F70182D018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 flipH="1">
            <a:off x="2169742" y="2580526"/>
            <a:ext cx="1113287" cy="39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">
            <a:extLst>
              <a:ext uri="{FF2B5EF4-FFF2-40B4-BE49-F238E27FC236}">
                <a16:creationId xmlns:a16="http://schemas.microsoft.com/office/drawing/2014/main" id="{C1E60763-41C7-48CF-8E90-AD92F52C5EF9}"/>
              </a:ext>
            </a:extLst>
          </p:cNvPr>
          <p:cNvSpPr/>
          <p:nvPr/>
        </p:nvSpPr>
        <p:spPr>
          <a:xfrm>
            <a:off x="1952463" y="134261"/>
            <a:ext cx="1574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7F3230F-25BC-FA4E-BF5E-064514D2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2" y="4910769"/>
            <a:ext cx="6225337" cy="105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70FF13C-EB22-0644-8FCF-7BD94DB36EEB}"/>
              </a:ext>
            </a:extLst>
          </p:cNvPr>
          <p:cNvSpPr txBox="1"/>
          <p:nvPr/>
        </p:nvSpPr>
        <p:spPr>
          <a:xfrm>
            <a:off x="9879437" y="4640223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4E81EB-A2CF-9C48-A81A-E985F8605976}"/>
              </a:ext>
            </a:extLst>
          </p:cNvPr>
          <p:cNvSpPr txBox="1"/>
          <p:nvPr/>
        </p:nvSpPr>
        <p:spPr>
          <a:xfrm>
            <a:off x="9615223" y="3468597"/>
            <a:ext cx="2511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subst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66F0D4C-9441-4646-8E13-FDC495B7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200" y="3726963"/>
            <a:ext cx="3207019" cy="89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61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07622" y="309525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5753017" y="480933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6847036" y="398331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4908668" y="398051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7528605" y="480933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22" name="Straight Connector 21"/>
          <p:cNvCxnSpPr>
            <a:cxnSpLocks/>
            <a:stCxn id="7" idx="2"/>
            <a:endCxn id="11" idx="0"/>
          </p:cNvCxnSpPr>
          <p:nvPr/>
        </p:nvCxnSpPr>
        <p:spPr>
          <a:xfrm flipH="1">
            <a:off x="5432980" y="3506316"/>
            <a:ext cx="798954" cy="47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7" idx="2"/>
            <a:endCxn id="10" idx="0"/>
          </p:cNvCxnSpPr>
          <p:nvPr/>
        </p:nvCxnSpPr>
        <p:spPr>
          <a:xfrm>
            <a:off x="6231934" y="3506316"/>
            <a:ext cx="1139414" cy="47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10" idx="2"/>
            <a:endCxn id="9" idx="0"/>
          </p:cNvCxnSpPr>
          <p:nvPr/>
        </p:nvCxnSpPr>
        <p:spPr>
          <a:xfrm flipH="1">
            <a:off x="6277329" y="4394373"/>
            <a:ext cx="1094019" cy="414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13" idx="0"/>
          </p:cNvCxnSpPr>
          <p:nvPr/>
        </p:nvCxnSpPr>
        <p:spPr>
          <a:xfrm>
            <a:off x="7371348" y="4394373"/>
            <a:ext cx="681569" cy="4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494564" y="309525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2396269" y="481022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3205434" y="398052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1558337" y="398052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3764692" y="480933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2082649" y="3506317"/>
            <a:ext cx="936227" cy="474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3018876" y="3506317"/>
            <a:ext cx="710870" cy="47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3" idx="2"/>
            <a:endCxn id="32" idx="0"/>
          </p:cNvCxnSpPr>
          <p:nvPr/>
        </p:nvCxnSpPr>
        <p:spPr>
          <a:xfrm flipH="1">
            <a:off x="2920581" y="4391581"/>
            <a:ext cx="809165" cy="41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3729746" y="4391581"/>
            <a:ext cx="559258" cy="41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036214" y="140778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1725434" y="225496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3890104" y="225497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6" name="Straight Connector 55"/>
          <p:cNvCxnSpPr>
            <a:stCxn id="46" idx="2"/>
            <a:endCxn id="49" idx="0"/>
          </p:cNvCxnSpPr>
          <p:nvPr/>
        </p:nvCxnSpPr>
        <p:spPr>
          <a:xfrm flipH="1">
            <a:off x="2249746" y="1818850"/>
            <a:ext cx="1310780" cy="43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72" idx="2"/>
            <a:endCxn id="71" idx="0"/>
          </p:cNvCxnSpPr>
          <p:nvPr/>
        </p:nvCxnSpPr>
        <p:spPr>
          <a:xfrm>
            <a:off x="4596529" y="856256"/>
            <a:ext cx="1263270" cy="566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3560526" y="1818850"/>
            <a:ext cx="853890" cy="43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31" idx="0"/>
          </p:cNvCxnSpPr>
          <p:nvPr/>
        </p:nvCxnSpPr>
        <p:spPr>
          <a:xfrm flipH="1">
            <a:off x="3018876" y="2666039"/>
            <a:ext cx="1395540" cy="42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4414416" y="2666039"/>
            <a:ext cx="1817518" cy="42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5335487" y="142302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73954-A24D-4C7F-A1D7-23CD64F29E7C}"/>
              </a:ext>
            </a:extLst>
          </p:cNvPr>
          <p:cNvSpPr/>
          <p:nvPr/>
        </p:nvSpPr>
        <p:spPr>
          <a:xfrm>
            <a:off x="4072217" y="44519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49B4C5-DFD4-4A75-910A-52F70182D018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 flipH="1">
            <a:off x="3560526" y="856256"/>
            <a:ext cx="1036003" cy="55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">
            <a:extLst>
              <a:ext uri="{FF2B5EF4-FFF2-40B4-BE49-F238E27FC236}">
                <a16:creationId xmlns:a16="http://schemas.microsoft.com/office/drawing/2014/main" id="{6C1DAD7F-6CE7-4CFC-ABC0-A0D08C4580F5}"/>
              </a:ext>
            </a:extLst>
          </p:cNvPr>
          <p:cNvSpPr/>
          <p:nvPr/>
        </p:nvSpPr>
        <p:spPr>
          <a:xfrm>
            <a:off x="1860184" y="134261"/>
            <a:ext cx="1574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3C51F39-4DC9-404F-A816-3178310F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54" y="5421402"/>
            <a:ext cx="6225337" cy="105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9D5539-EE86-C349-8448-4BB991CA4638}"/>
              </a:ext>
            </a:extLst>
          </p:cNvPr>
          <p:cNvSpPr txBox="1"/>
          <p:nvPr/>
        </p:nvSpPr>
        <p:spPr>
          <a:xfrm>
            <a:off x="9581995" y="5158634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2A9F13-E75F-F74D-B2C4-829BAE9B44F4}"/>
              </a:ext>
            </a:extLst>
          </p:cNvPr>
          <p:cNvSpPr txBox="1"/>
          <p:nvPr/>
        </p:nvSpPr>
        <p:spPr>
          <a:xfrm>
            <a:off x="9581995" y="3808420"/>
            <a:ext cx="2511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subst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4DDFE6-3DF5-E441-A426-5B611EA7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972" y="4066786"/>
            <a:ext cx="3207019" cy="89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22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31041" y="238223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4931041" y="415254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5979665" y="322047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4100530" y="322047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cxnSp>
        <p:nvCxnSpPr>
          <p:cNvPr id="22" name="Straight Connector 21"/>
          <p:cNvCxnSpPr>
            <a:cxnSpLocks/>
            <a:stCxn id="7" idx="2"/>
            <a:endCxn id="11" idx="0"/>
          </p:cNvCxnSpPr>
          <p:nvPr/>
        </p:nvCxnSpPr>
        <p:spPr>
          <a:xfrm flipH="1">
            <a:off x="4624842" y="2793300"/>
            <a:ext cx="830511" cy="42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7" idx="2"/>
            <a:endCxn id="10" idx="0"/>
          </p:cNvCxnSpPr>
          <p:nvPr/>
        </p:nvCxnSpPr>
        <p:spPr>
          <a:xfrm>
            <a:off x="5455353" y="2793300"/>
            <a:ext cx="1048624" cy="42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  <a:stCxn id="10" idx="2"/>
            <a:endCxn id="9" idx="0"/>
          </p:cNvCxnSpPr>
          <p:nvPr/>
        </p:nvCxnSpPr>
        <p:spPr>
          <a:xfrm flipH="1">
            <a:off x="5455353" y="3631533"/>
            <a:ext cx="1048624" cy="52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71" idx="0"/>
          </p:cNvCxnSpPr>
          <p:nvPr/>
        </p:nvCxnSpPr>
        <p:spPr>
          <a:xfrm>
            <a:off x="6503977" y="3631533"/>
            <a:ext cx="838441" cy="52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595242" y="238224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1023432" y="415254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1944792" y="322047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509888" y="322527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2539066" y="4152546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1034200" y="2793301"/>
            <a:ext cx="1085354" cy="43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2"/>
            <a:endCxn id="33" idx="0"/>
          </p:cNvCxnSpPr>
          <p:nvPr/>
        </p:nvCxnSpPr>
        <p:spPr>
          <a:xfrm>
            <a:off x="2119554" y="2793301"/>
            <a:ext cx="349550" cy="42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3" idx="2"/>
            <a:endCxn id="32" idx="0"/>
          </p:cNvCxnSpPr>
          <p:nvPr/>
        </p:nvCxnSpPr>
        <p:spPr>
          <a:xfrm flipH="1">
            <a:off x="1547744" y="3631534"/>
            <a:ext cx="921360" cy="52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2469104" y="3631534"/>
            <a:ext cx="594274" cy="52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342967" y="145032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62" name="Straight Connector 61"/>
          <p:cNvCxnSpPr>
            <a:cxnSpLocks/>
            <a:stCxn id="51" idx="2"/>
            <a:endCxn id="31" idx="0"/>
          </p:cNvCxnSpPr>
          <p:nvPr/>
        </p:nvCxnSpPr>
        <p:spPr>
          <a:xfrm flipH="1">
            <a:off x="2119554" y="1861390"/>
            <a:ext cx="1747725" cy="52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7" idx="0"/>
          </p:cNvCxnSpPr>
          <p:nvPr/>
        </p:nvCxnSpPr>
        <p:spPr>
          <a:xfrm>
            <a:off x="3867279" y="1861390"/>
            <a:ext cx="1588074" cy="52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6818106" y="415444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59A7E02A-D678-4224-9B71-F5EFCFE05645}"/>
              </a:ext>
            </a:extLst>
          </p:cNvPr>
          <p:cNvSpPr/>
          <p:nvPr/>
        </p:nvSpPr>
        <p:spPr>
          <a:xfrm>
            <a:off x="1947654" y="134261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Picture 42">
            <a:extLst>
              <a:ext uri="{FF2B5EF4-FFF2-40B4-BE49-F238E27FC236}">
                <a16:creationId xmlns:a16="http://schemas.microsoft.com/office/drawing/2014/main" id="{0743BD3D-10C1-4B89-A07C-CD72CB87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54" y="5421402"/>
            <a:ext cx="6225337" cy="105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EBC19202-FFC9-4AAD-85E1-0755626AB720}"/>
              </a:ext>
            </a:extLst>
          </p:cNvPr>
          <p:cNvSpPr txBox="1"/>
          <p:nvPr/>
        </p:nvSpPr>
        <p:spPr>
          <a:xfrm>
            <a:off x="9581995" y="5158634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sp>
        <p:nvSpPr>
          <p:cNvPr id="42" name="TextBox 39">
            <a:extLst>
              <a:ext uri="{FF2B5EF4-FFF2-40B4-BE49-F238E27FC236}">
                <a16:creationId xmlns:a16="http://schemas.microsoft.com/office/drawing/2014/main" id="{F944C663-6E4D-4463-ABF1-EC406979003F}"/>
              </a:ext>
            </a:extLst>
          </p:cNvPr>
          <p:cNvSpPr txBox="1"/>
          <p:nvPr/>
        </p:nvSpPr>
        <p:spPr>
          <a:xfrm>
            <a:off x="9581995" y="3808420"/>
            <a:ext cx="2511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subst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43" name="Picture 41">
            <a:extLst>
              <a:ext uri="{FF2B5EF4-FFF2-40B4-BE49-F238E27FC236}">
                <a16:creationId xmlns:a16="http://schemas.microsoft.com/office/drawing/2014/main" id="{7333B965-357C-4C5E-B4EE-28847B5F1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972" y="4066786"/>
            <a:ext cx="3207019" cy="89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67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22025" y="219756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3242092" y="417710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4079443" y="306582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1947654" y="306582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cxnSp>
        <p:nvCxnSpPr>
          <p:cNvPr id="22" name="Straight Connector 21"/>
          <p:cNvCxnSpPr>
            <a:stCxn id="7" idx="2"/>
            <a:endCxn id="11" idx="0"/>
          </p:cNvCxnSpPr>
          <p:nvPr/>
        </p:nvCxnSpPr>
        <p:spPr>
          <a:xfrm flipH="1">
            <a:off x="2471966" y="2608625"/>
            <a:ext cx="1174371" cy="457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>
            <a:off x="3646337" y="2608625"/>
            <a:ext cx="957418" cy="457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3766404" y="3476885"/>
            <a:ext cx="837351" cy="70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71" idx="0"/>
          </p:cNvCxnSpPr>
          <p:nvPr/>
        </p:nvCxnSpPr>
        <p:spPr>
          <a:xfrm>
            <a:off x="4603755" y="3476885"/>
            <a:ext cx="1048624" cy="70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861654" y="12230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5434590" y="219955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9" name="Straight Connector 38"/>
          <p:cNvCxnSpPr>
            <a:cxnSpLocks/>
            <a:stCxn id="33" idx="2"/>
            <a:endCxn id="7" idx="0"/>
          </p:cNvCxnSpPr>
          <p:nvPr/>
        </p:nvCxnSpPr>
        <p:spPr>
          <a:xfrm flipH="1">
            <a:off x="3646337" y="1634104"/>
            <a:ext cx="739629" cy="56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2"/>
            <a:endCxn id="35" idx="0"/>
          </p:cNvCxnSpPr>
          <p:nvPr/>
        </p:nvCxnSpPr>
        <p:spPr>
          <a:xfrm>
            <a:off x="4385966" y="1634104"/>
            <a:ext cx="1572936" cy="56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5128067" y="417710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5770DA6-C600-4CF5-8331-8DE97008B9A3}"/>
              </a:ext>
            </a:extLst>
          </p:cNvPr>
          <p:cNvSpPr/>
          <p:nvPr/>
        </p:nvSpPr>
        <p:spPr>
          <a:xfrm>
            <a:off x="1947654" y="134261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B88539AA-E8C8-4673-A1D4-60A700D0391C}"/>
              </a:ext>
            </a:extLst>
          </p:cNvPr>
          <p:cNvSpPr txBox="1"/>
          <p:nvPr/>
        </p:nvSpPr>
        <p:spPr>
          <a:xfrm>
            <a:off x="9581995" y="5158634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EBD9A087-D8B2-4E86-A524-56C25758C65E}"/>
              </a:ext>
            </a:extLst>
          </p:cNvPr>
          <p:cNvSpPr txBox="1"/>
          <p:nvPr/>
        </p:nvSpPr>
        <p:spPr>
          <a:xfrm>
            <a:off x="9581995" y="3808420"/>
            <a:ext cx="2511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subst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29" name="Picture 41">
            <a:extLst>
              <a:ext uri="{FF2B5EF4-FFF2-40B4-BE49-F238E27FC236}">
                <a16:creationId xmlns:a16="http://schemas.microsoft.com/office/drawing/2014/main" id="{C0E91A6B-4C70-4460-84CB-2F15B2C8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972" y="4066786"/>
            <a:ext cx="3207019" cy="890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42">
            <a:extLst>
              <a:ext uri="{FF2B5EF4-FFF2-40B4-BE49-F238E27FC236}">
                <a16:creationId xmlns:a16="http://schemas.microsoft.com/office/drawing/2014/main" id="{6F31B14A-7979-450A-956F-6ACDEA51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54" y="5421402"/>
            <a:ext cx="6225337" cy="1057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02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37115" y="13726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cxnSp>
        <p:nvCxnSpPr>
          <p:cNvPr id="26" name="Straight Connector 25"/>
          <p:cNvCxnSpPr>
            <a:cxnSpLocks/>
            <a:stCxn id="10" idx="2"/>
            <a:endCxn id="35" idx="0"/>
          </p:cNvCxnSpPr>
          <p:nvPr/>
        </p:nvCxnSpPr>
        <p:spPr>
          <a:xfrm flipH="1">
            <a:off x="4674959" y="1783704"/>
            <a:ext cx="786468" cy="48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71" idx="0"/>
          </p:cNvCxnSpPr>
          <p:nvPr/>
        </p:nvCxnSpPr>
        <p:spPr>
          <a:xfrm>
            <a:off x="5461427" y="1783704"/>
            <a:ext cx="894126" cy="48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150647" y="227023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5831241" y="2270234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179716-55E3-40BE-BE33-850DBF7DE5E2}"/>
              </a:ext>
            </a:extLst>
          </p:cNvPr>
          <p:cNvSpPr/>
          <p:nvPr/>
        </p:nvSpPr>
        <p:spPr>
          <a:xfrm>
            <a:off x="1947654" y="134261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9123278-A366-4AC8-BC03-C9FB18CE02E9}"/>
              </a:ext>
            </a:extLst>
          </p:cNvPr>
          <p:cNvSpPr/>
          <p:nvPr/>
        </p:nvSpPr>
        <p:spPr>
          <a:xfrm>
            <a:off x="1947654" y="3868162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E03B8EE7-8CC8-47C3-B703-11A6D0B46C45}"/>
              </a:ext>
            </a:extLst>
          </p:cNvPr>
          <p:cNvSpPr/>
          <p:nvPr/>
        </p:nvSpPr>
        <p:spPr>
          <a:xfrm>
            <a:off x="4937115" y="548535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 </a:t>
            </a:r>
            <a:r>
              <a:rPr lang="he-IL" dirty="0"/>
              <a:t>8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61540-2A73-3F45-B87C-C430BE1B7978}"/>
              </a:ext>
            </a:extLst>
          </p:cNvPr>
          <p:cNvSpPr txBox="1"/>
          <p:nvPr/>
        </p:nvSpPr>
        <p:spPr>
          <a:xfrm>
            <a:off x="9608466" y="1245685"/>
            <a:ext cx="2341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1"/>
            <a:r>
              <a:rPr lang="he-IL" sz="1050" dirty="0"/>
              <a:t>החלק המתאים בפונקציה </a:t>
            </a:r>
            <a:r>
              <a:rPr lang="en-US" sz="1050" dirty="0"/>
              <a:t>eval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E20EF-23CC-BE40-A1A2-9D9EA8CB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31" y="2764500"/>
            <a:ext cx="4824134" cy="1742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21EA28-AC63-EC4A-BFF0-1038564D5FF8}"/>
              </a:ext>
            </a:extLst>
          </p:cNvPr>
          <p:cNvSpPr txBox="1"/>
          <p:nvPr/>
        </p:nvSpPr>
        <p:spPr>
          <a:xfrm>
            <a:off x="9999525" y="2417217"/>
            <a:ext cx="1900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algn="r" defTabSz="914400" rtl="1" eaLnBrk="1" latinLnBrk="0" hangingPunct="1"/>
            <a:r>
              <a:rPr lang="he-IL" sz="1050" dirty="0"/>
              <a:t>הפונקציה </a:t>
            </a:r>
            <a:r>
              <a:rPr lang="en-US" sz="1050" dirty="0"/>
              <a:t>arith-op</a:t>
            </a:r>
            <a:r>
              <a:rPr lang="he-IL" sz="1050" dirty="0"/>
              <a:t>:</a:t>
            </a:r>
            <a:endParaRPr lang="en-IL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65DE2-6B6A-AD41-9C4E-7A9FC0A5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864" y="1578173"/>
            <a:ext cx="2894469" cy="780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00EDE7C3-D756-AE40-AA42-94BB87C3FE2A}"/>
              </a:ext>
            </a:extLst>
          </p:cNvPr>
          <p:cNvSpPr/>
          <p:nvPr/>
        </p:nvSpPr>
        <p:spPr>
          <a:xfrm>
            <a:off x="7483412" y="2000074"/>
            <a:ext cx="560172" cy="142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788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84F3-1836-2941-B832-9591ECCD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Let vs. lambda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4D52-A89A-A34F-B5FC-DCA824A3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>
            <a:normAutofit lnSpcReduction="10000"/>
          </a:bodyPr>
          <a:lstStyle/>
          <a:p>
            <a:pPr marL="400050" lvl="1" indent="0" algn="r" rtl="1">
              <a:buNone/>
            </a:pPr>
            <a:r>
              <a:rPr lang="he-IL" dirty="0"/>
              <a:t>ב</a:t>
            </a:r>
            <a:r>
              <a:rPr lang="en-US" dirty="0"/>
              <a:t>racket</a:t>
            </a:r>
            <a:r>
              <a:rPr lang="he-IL" dirty="0"/>
              <a:t> - </a:t>
            </a:r>
            <a:r>
              <a:rPr lang="en-US" dirty="0"/>
              <a:t>Let</a:t>
            </a:r>
            <a:r>
              <a:rPr lang="he-IL" dirty="0"/>
              <a:t> הוא </a:t>
            </a:r>
            <a:r>
              <a:rPr lang="en-US" dirty="0"/>
              <a:t>syntactic sugar</a:t>
            </a:r>
            <a:r>
              <a:rPr lang="he-IL" dirty="0"/>
              <a:t> עבור קריאה ל-</a:t>
            </a:r>
            <a:r>
              <a:rPr lang="en-US" dirty="0"/>
              <a:t>lambda</a:t>
            </a:r>
            <a:r>
              <a:rPr lang="he-IL" dirty="0"/>
              <a:t> (פונקציה אנונימית). </a:t>
            </a:r>
          </a:p>
          <a:p>
            <a:pPr marL="400050" lvl="1" indent="0" algn="r" rtl="1">
              <a:buNone/>
            </a:pPr>
            <a:r>
              <a:rPr lang="he-IL" dirty="0"/>
              <a:t>אם נסתכל על הקוד הבא: </a:t>
            </a:r>
            <a:endParaRPr lang="en-US" dirty="0"/>
          </a:p>
          <a:p>
            <a:pPr marL="400050" lvl="1" indent="0" rtl="1">
              <a:buNone/>
            </a:pPr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  <a:br>
              <a:rPr lang="en-US" dirty="0"/>
            </a:br>
            <a:r>
              <a:rPr lang="en-US" dirty="0"/>
              <a:t>(let ([x (+ 3 2)]) (* x x))</a:t>
            </a:r>
          </a:p>
          <a:p>
            <a:pPr marL="400050" lvl="1" indent="0" algn="r" rtl="1">
              <a:buNone/>
            </a:pPr>
            <a:r>
              <a:rPr lang="he-IL" dirty="0"/>
              <a:t>זה יהיה שקול ל:</a:t>
            </a:r>
            <a:endParaRPr lang="en-US" dirty="0"/>
          </a:p>
          <a:p>
            <a:pPr marL="400050" lvl="1" indent="0" rtl="1">
              <a:buNone/>
            </a:pPr>
            <a:r>
              <a:rPr lang="en-US" dirty="0"/>
              <a:t>#</a:t>
            </a:r>
            <a:r>
              <a:rPr lang="en-US" dirty="0" err="1"/>
              <a:t>lang</a:t>
            </a:r>
            <a:r>
              <a:rPr lang="en-US" dirty="0"/>
              <a:t> racket</a:t>
            </a:r>
            <a:br>
              <a:rPr lang="en-US" dirty="0"/>
            </a:br>
            <a:r>
              <a:rPr lang="en-US" dirty="0"/>
              <a:t>((lambda (x) (* x x)) (+ 3 2))</a:t>
            </a:r>
            <a:endParaRPr lang="he-IL" dirty="0"/>
          </a:p>
          <a:p>
            <a:pPr marL="400050" lvl="1" indent="0" algn="r" rtl="1">
              <a:buNone/>
            </a:pPr>
            <a:r>
              <a:rPr lang="he-IL" dirty="0"/>
              <a:t>בשניהם אנחנו מקשרים את </a:t>
            </a:r>
            <a:r>
              <a:rPr lang="en-US" dirty="0"/>
              <a:t>x</a:t>
            </a:r>
            <a:r>
              <a:rPr lang="he-IL" dirty="0"/>
              <a:t> לערך מסוים, במקרה הזה ל-</a:t>
            </a:r>
            <a:r>
              <a:rPr lang="en-US" dirty="0"/>
              <a:t>(+ 3 2 )</a:t>
            </a:r>
            <a:r>
              <a:rPr lang="he-IL" dirty="0"/>
              <a:t>, ומבצעים את פעולת החישוב הרצויה, במקרה הזה </a:t>
            </a:r>
            <a:r>
              <a:rPr lang="en-US" dirty="0"/>
              <a:t>(* x x)</a:t>
            </a:r>
            <a:r>
              <a:rPr lang="he-IL" dirty="0"/>
              <a:t>.  </a:t>
            </a:r>
          </a:p>
          <a:p>
            <a:pPr marL="400050" lvl="1" indent="0" algn="r" rtl="1">
              <a:buNone/>
            </a:pPr>
            <a:endParaRPr lang="he-IL" dirty="0"/>
          </a:p>
          <a:p>
            <a:pPr marL="400050" lvl="1" indent="0" algn="r" rtl="1">
              <a:buNone/>
            </a:pPr>
            <a:r>
              <a:rPr lang="he-IL" dirty="0"/>
              <a:t>נשים לב שניתן להקביל את </a:t>
            </a:r>
            <a:r>
              <a:rPr lang="en-US" dirty="0"/>
              <a:t>With </a:t>
            </a:r>
            <a:r>
              <a:rPr lang="he-IL" dirty="0"/>
              <a:t> ו-</a:t>
            </a:r>
            <a:r>
              <a:rPr lang="en-US" dirty="0"/>
              <a:t>Fun &amp; Call</a:t>
            </a:r>
            <a:r>
              <a:rPr lang="he-IL" dirty="0"/>
              <a:t> ל-</a:t>
            </a:r>
            <a:r>
              <a:rPr lang="en-US" dirty="0"/>
              <a:t>Let</a:t>
            </a:r>
            <a:r>
              <a:rPr lang="he-IL" dirty="0"/>
              <a:t> ו-</a:t>
            </a:r>
            <a:r>
              <a:rPr lang="en-US" dirty="0"/>
              <a:t>lambda</a:t>
            </a:r>
            <a:r>
              <a:rPr lang="he-IL" dirty="0"/>
              <a:t>. כלומר, </a:t>
            </a:r>
            <a:r>
              <a:rPr lang="en-US" dirty="0"/>
              <a:t>With</a:t>
            </a:r>
            <a:r>
              <a:rPr lang="he-IL" dirty="0"/>
              <a:t> הוא </a:t>
            </a:r>
            <a:r>
              <a:rPr lang="en-US" dirty="0"/>
              <a:t>syntactic sugar</a:t>
            </a:r>
            <a:r>
              <a:rPr lang="he-IL" dirty="0"/>
              <a:t> עבור </a:t>
            </a:r>
            <a:r>
              <a:rPr lang="en-US" dirty="0"/>
              <a:t>Fun &amp; Call</a:t>
            </a:r>
            <a:r>
              <a:rPr lang="he-IL" dirty="0"/>
              <a:t>.</a:t>
            </a:r>
          </a:p>
          <a:p>
            <a:pPr marL="400050" lvl="1" indent="0" algn="r" rtl="1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187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1</a:t>
            </a:r>
            <a:endParaRPr lang="en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175" y="2133600"/>
            <a:ext cx="7598437" cy="105348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השתמשו ב- </a:t>
            </a:r>
            <a:r>
              <a:rPr lang="en-US" dirty="0"/>
              <a:t>Call</a:t>
            </a:r>
            <a:r>
              <a:rPr lang="he-IL" dirty="0"/>
              <a:t> </a:t>
            </a:r>
            <a:r>
              <a:rPr lang="he-IL" dirty="0" err="1"/>
              <a:t>וב</a:t>
            </a:r>
            <a:r>
              <a:rPr lang="he-IL" dirty="0"/>
              <a:t>-</a:t>
            </a:r>
            <a:r>
              <a:rPr lang="en-US" dirty="0"/>
              <a:t>Fun</a:t>
            </a:r>
            <a:r>
              <a:rPr lang="he-IL" dirty="0"/>
              <a:t> בשביל להגדיר את פעולת </a:t>
            </a:r>
            <a:r>
              <a:rPr lang="en-US" dirty="0"/>
              <a:t>with</a:t>
            </a:r>
            <a:r>
              <a:rPr lang="he-IL" dirty="0"/>
              <a:t>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כלומר, הגדירו מחדש את ה- </a:t>
            </a:r>
            <a:r>
              <a:rPr lang="en-US" dirty="0"/>
              <a:t>parser</a:t>
            </a:r>
            <a:r>
              <a:rPr lang="he-IL" dirty="0"/>
              <a:t> על </a:t>
            </a:r>
            <a:r>
              <a:rPr lang="en-US" dirty="0"/>
              <a:t>with</a:t>
            </a:r>
            <a:r>
              <a:rPr lang="he-IL" dirty="0"/>
              <a:t>, בעזרת הבנאים של </a:t>
            </a:r>
            <a:r>
              <a:rPr lang="en-US" dirty="0"/>
              <a:t>Fun</a:t>
            </a:r>
            <a:r>
              <a:rPr lang="he-IL" dirty="0"/>
              <a:t> ו-</a:t>
            </a:r>
            <a:r>
              <a:rPr lang="en-US" dirty="0"/>
              <a:t>Call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96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parser</a:t>
            </a:r>
            <a:endParaRPr lang="en-IL" dirty="0"/>
          </a:p>
        </p:txBody>
      </p:sp>
      <p:sp>
        <p:nvSpPr>
          <p:cNvPr id="6" name="Rectangle 5"/>
          <p:cNvSpPr/>
          <p:nvPr/>
        </p:nvSpPr>
        <p:spPr>
          <a:xfrm>
            <a:off x="1803633" y="1459321"/>
            <a:ext cx="88671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sz="1400" dirty="0"/>
              <a:t> (: parse-</a:t>
            </a:r>
            <a:r>
              <a:rPr lang="en-IL" sz="1400" dirty="0" err="1"/>
              <a:t>sexpr</a:t>
            </a:r>
            <a:r>
              <a:rPr lang="en-IL" sz="1400" dirty="0"/>
              <a:t> : </a:t>
            </a:r>
            <a:r>
              <a:rPr lang="en-IL" sz="1400" dirty="0" err="1"/>
              <a:t>Sexpr</a:t>
            </a:r>
            <a:r>
              <a:rPr lang="en-IL" sz="1400" dirty="0"/>
              <a:t> -&gt; FLANG)</a:t>
            </a:r>
          </a:p>
          <a:p>
            <a:endParaRPr lang="en-US" sz="1400" dirty="0"/>
          </a:p>
          <a:p>
            <a:r>
              <a:rPr lang="en-IL" sz="1400" dirty="0"/>
              <a:t>  (define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sexpr</a:t>
            </a:r>
            <a:r>
              <a:rPr lang="en-IL" sz="1400" dirty="0"/>
              <a:t>)</a:t>
            </a:r>
          </a:p>
          <a:p>
            <a:r>
              <a:rPr lang="en-IL" sz="1400" dirty="0"/>
              <a:t>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[(number: n)    (</a:t>
            </a:r>
            <a:r>
              <a:rPr lang="en-IL" sz="1400" dirty="0" err="1"/>
              <a:t>Num</a:t>
            </a:r>
            <a:r>
              <a:rPr lang="en-IL" sz="1400" dirty="0"/>
              <a:t> n)]</a:t>
            </a:r>
          </a:p>
          <a:p>
            <a:r>
              <a:rPr lang="en-IL" sz="1400" dirty="0"/>
              <a:t>      [(symbol: name) (Id name)]</a:t>
            </a:r>
          </a:p>
          <a:p>
            <a:r>
              <a:rPr lang="en-IL" sz="1400" dirty="0"/>
              <a:t>      [(cons 'with more)</a:t>
            </a:r>
          </a:p>
          <a:p>
            <a:r>
              <a:rPr lang="en-IL" sz="1400" dirty="0"/>
              <a:t>   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   </a:t>
            </a:r>
            <a:r>
              <a:rPr lang="en-IL" sz="1400" dirty="0">
                <a:solidFill>
                  <a:srgbClr val="FF0000"/>
                </a:solidFill>
              </a:rPr>
              <a:t>[(list 'with (list (symbol: name) named) body)</a:t>
            </a:r>
          </a:p>
          <a:p>
            <a:r>
              <a:rPr lang="en-IL" sz="1400" b="1" dirty="0">
                <a:solidFill>
                  <a:srgbClr val="FF0000"/>
                </a:solidFill>
              </a:rPr>
              <a:t>          (With name (parse-</a:t>
            </a:r>
            <a:r>
              <a:rPr lang="en-IL" sz="1400" b="1" dirty="0" err="1">
                <a:solidFill>
                  <a:srgbClr val="FF0000"/>
                </a:solidFill>
              </a:rPr>
              <a:t>sexpr</a:t>
            </a:r>
            <a:r>
              <a:rPr lang="en-IL" sz="1400" b="1" dirty="0">
                <a:solidFill>
                  <a:srgbClr val="FF0000"/>
                </a:solidFill>
              </a:rPr>
              <a:t> named) (parse-</a:t>
            </a:r>
            <a:r>
              <a:rPr lang="en-IL" sz="1400" b="1" dirty="0" err="1">
                <a:solidFill>
                  <a:srgbClr val="FF0000"/>
                </a:solidFill>
              </a:rPr>
              <a:t>sexpr</a:t>
            </a:r>
            <a:r>
              <a:rPr lang="en-IL" sz="1400" b="1" dirty="0">
                <a:solidFill>
                  <a:srgbClr val="FF0000"/>
                </a:solidFill>
              </a:rPr>
              <a:t> body))]</a:t>
            </a:r>
          </a:p>
          <a:p>
            <a:r>
              <a:rPr lang="en-IL" sz="1400" dirty="0">
                <a:solidFill>
                  <a:srgbClr val="FF0000"/>
                </a:solidFill>
              </a:rPr>
              <a:t>         [else (error 'parse-</a:t>
            </a:r>
            <a:r>
              <a:rPr lang="en-IL" sz="1400" dirty="0" err="1">
                <a:solidFill>
                  <a:srgbClr val="FF0000"/>
                </a:solidFill>
              </a:rPr>
              <a:t>sexpr</a:t>
            </a:r>
            <a:r>
              <a:rPr lang="en-IL" sz="1400" dirty="0">
                <a:solidFill>
                  <a:srgbClr val="FF0000"/>
                </a:solidFill>
              </a:rPr>
              <a:t> "bad `with' syntax in ~s" </a:t>
            </a:r>
            <a:r>
              <a:rPr lang="en-IL" sz="1400" dirty="0" err="1">
                <a:solidFill>
                  <a:srgbClr val="FF0000"/>
                </a:solidFill>
              </a:rPr>
              <a:t>sexpr</a:t>
            </a:r>
            <a:r>
              <a:rPr lang="en-IL" sz="1400" dirty="0">
                <a:solidFill>
                  <a:srgbClr val="FF0000"/>
                </a:solidFill>
              </a:rPr>
              <a:t>)])]</a:t>
            </a:r>
          </a:p>
          <a:p>
            <a:r>
              <a:rPr lang="en-IL" sz="1400" dirty="0"/>
              <a:t>      [(cons 'fun more)</a:t>
            </a:r>
          </a:p>
          <a:p>
            <a:r>
              <a:rPr lang="en-IL" sz="1400" dirty="0"/>
              <a:t>   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   [(list 'fun (list (symbol: name)) body)</a:t>
            </a:r>
          </a:p>
          <a:p>
            <a:r>
              <a:rPr lang="en-IL" sz="1400" dirty="0"/>
              <a:t>          (Fun name (parse-</a:t>
            </a:r>
            <a:r>
              <a:rPr lang="en-IL" sz="1400" dirty="0" err="1"/>
              <a:t>sexpr</a:t>
            </a:r>
            <a:r>
              <a:rPr lang="en-IL" sz="1400" dirty="0"/>
              <a:t> body))]</a:t>
            </a:r>
          </a:p>
          <a:p>
            <a:r>
              <a:rPr lang="en-IL" sz="1400" dirty="0"/>
              <a:t>         [else (error 'parse-</a:t>
            </a:r>
            <a:r>
              <a:rPr lang="en-IL" sz="1400" dirty="0" err="1"/>
              <a:t>sexpr</a:t>
            </a:r>
            <a:r>
              <a:rPr lang="en-IL" sz="1400" dirty="0"/>
              <a:t> "bad `fun' syntax in ~s" </a:t>
            </a:r>
            <a:r>
              <a:rPr lang="en-IL" sz="1400" dirty="0" err="1"/>
              <a:t>sexpr</a:t>
            </a:r>
            <a:r>
              <a:rPr lang="en-IL" sz="1400" dirty="0"/>
              <a:t>)])]</a:t>
            </a:r>
          </a:p>
          <a:p>
            <a:r>
              <a:rPr lang="en-IL" sz="1400" dirty="0"/>
              <a:t>      [(list '+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(Add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'-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(Sub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'*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</a:t>
            </a:r>
            <a:r>
              <a:rPr lang="en-IL" sz="1400" dirty="0" err="1"/>
              <a:t>Mul</a:t>
            </a:r>
            <a:r>
              <a:rPr lang="en-IL" sz="1400" dirty="0"/>
              <a:t>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'/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</a:t>
            </a:r>
            <a:r>
              <a:rPr lang="en-IL" sz="1400" dirty="0" err="1"/>
              <a:t>Div</a:t>
            </a:r>
            <a:r>
              <a:rPr lang="en-IL" sz="1400" dirty="0"/>
              <a:t>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'call fun </a:t>
            </a:r>
            <a:r>
              <a:rPr lang="en-IL" sz="1400" dirty="0" err="1"/>
              <a:t>arg</a:t>
            </a:r>
            <a:r>
              <a:rPr lang="en-IL" sz="1400" dirty="0"/>
              <a:t>) (Call (parse-</a:t>
            </a:r>
            <a:r>
              <a:rPr lang="en-IL" sz="1400" dirty="0" err="1"/>
              <a:t>sexpr</a:t>
            </a:r>
            <a:r>
              <a:rPr lang="en-IL" sz="1400" dirty="0"/>
              <a:t> fun)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arg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[else (error 'parse-</a:t>
            </a:r>
            <a:r>
              <a:rPr lang="en-IL" sz="1400" dirty="0" err="1"/>
              <a:t>sexpr</a:t>
            </a:r>
            <a:r>
              <a:rPr lang="en-IL" sz="1400" dirty="0"/>
              <a:t> "bad syntax in ~s" </a:t>
            </a:r>
            <a:r>
              <a:rPr lang="en-IL" sz="1400" dirty="0" err="1"/>
              <a:t>sexpr</a:t>
            </a:r>
            <a:r>
              <a:rPr lang="en-IL" sz="1400" dirty="0"/>
              <a:t>)]))</a:t>
            </a:r>
          </a:p>
        </p:txBody>
      </p:sp>
    </p:spTree>
    <p:extLst>
      <p:ext uri="{BB962C8B-B14F-4D97-AF65-F5344CB8AC3E}">
        <p14:creationId xmlns:p14="http://schemas.microsoft.com/office/powerpoint/2010/main" val="53566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3633" y="1459321"/>
            <a:ext cx="88671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L" sz="1400" dirty="0"/>
              <a:t> (: parse-</a:t>
            </a:r>
            <a:r>
              <a:rPr lang="en-IL" sz="1400" dirty="0" err="1"/>
              <a:t>sexpr</a:t>
            </a:r>
            <a:r>
              <a:rPr lang="en-IL" sz="1400" dirty="0"/>
              <a:t> : </a:t>
            </a:r>
            <a:r>
              <a:rPr lang="en-IL" sz="1400" dirty="0" err="1"/>
              <a:t>Sexpr</a:t>
            </a:r>
            <a:r>
              <a:rPr lang="en-IL" sz="1400" dirty="0"/>
              <a:t> -&gt; FLANG)</a:t>
            </a:r>
          </a:p>
          <a:p>
            <a:endParaRPr lang="en-US" sz="1400" dirty="0"/>
          </a:p>
          <a:p>
            <a:r>
              <a:rPr lang="en-IL" sz="1400" dirty="0"/>
              <a:t>  (define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sexpr</a:t>
            </a:r>
            <a:r>
              <a:rPr lang="en-IL" sz="1400" dirty="0"/>
              <a:t>)</a:t>
            </a:r>
          </a:p>
          <a:p>
            <a:r>
              <a:rPr lang="en-IL" sz="1400" dirty="0"/>
              <a:t>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[(number: n)    (</a:t>
            </a:r>
            <a:r>
              <a:rPr lang="en-IL" sz="1400" dirty="0" err="1"/>
              <a:t>Num</a:t>
            </a:r>
            <a:r>
              <a:rPr lang="en-IL" sz="1400" dirty="0"/>
              <a:t> n)]</a:t>
            </a:r>
          </a:p>
          <a:p>
            <a:r>
              <a:rPr lang="en-IL" sz="1400" dirty="0"/>
              <a:t>      [(symbol: name) (Id name)]</a:t>
            </a:r>
          </a:p>
          <a:p>
            <a:r>
              <a:rPr lang="en-IL" sz="1400" dirty="0"/>
              <a:t>      [(cons 'with more)</a:t>
            </a:r>
          </a:p>
          <a:p>
            <a:r>
              <a:rPr lang="en-IL" sz="1400" dirty="0"/>
              <a:t>   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   </a:t>
            </a:r>
            <a:r>
              <a:rPr lang="en-IL" sz="1400" dirty="0">
                <a:solidFill>
                  <a:srgbClr val="FF0000"/>
                </a:solidFill>
              </a:rPr>
              <a:t>[(list 'with (list (symbol: name) named) body)</a:t>
            </a:r>
          </a:p>
          <a:p>
            <a:r>
              <a:rPr lang="en-IL" sz="1400" b="1" dirty="0">
                <a:solidFill>
                  <a:srgbClr val="FF0000"/>
                </a:solidFill>
              </a:rPr>
              <a:t>          (</a:t>
            </a:r>
            <a:r>
              <a:rPr lang="en-US" sz="1400" b="1" dirty="0">
                <a:solidFill>
                  <a:srgbClr val="FF0000"/>
                </a:solidFill>
              </a:rPr>
              <a:t>Call</a:t>
            </a:r>
            <a:r>
              <a:rPr lang="en-IL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(Fun name </a:t>
            </a:r>
            <a:r>
              <a:rPr lang="en-IL" sz="1400" b="1" dirty="0">
                <a:solidFill>
                  <a:srgbClr val="FF0000"/>
                </a:solidFill>
              </a:rPr>
              <a:t>(parse-</a:t>
            </a:r>
            <a:r>
              <a:rPr lang="en-IL" sz="1400" b="1" dirty="0" err="1">
                <a:solidFill>
                  <a:srgbClr val="FF0000"/>
                </a:solidFill>
              </a:rPr>
              <a:t>sexpr</a:t>
            </a:r>
            <a:r>
              <a:rPr lang="en-IL" sz="1400" b="1" dirty="0">
                <a:solidFill>
                  <a:srgbClr val="FF0000"/>
                </a:solidFill>
              </a:rPr>
              <a:t> body)</a:t>
            </a:r>
            <a:r>
              <a:rPr lang="en-US" sz="1400" b="1" dirty="0">
                <a:solidFill>
                  <a:srgbClr val="FF0000"/>
                </a:solidFill>
              </a:rPr>
              <a:t> )</a:t>
            </a:r>
            <a:r>
              <a:rPr lang="en-IL" sz="1400" b="1" dirty="0">
                <a:solidFill>
                  <a:srgbClr val="FF0000"/>
                </a:solidFill>
              </a:rPr>
              <a:t> (parse-</a:t>
            </a:r>
            <a:r>
              <a:rPr lang="en-IL" sz="1400" b="1" dirty="0" err="1">
                <a:solidFill>
                  <a:srgbClr val="FF0000"/>
                </a:solidFill>
              </a:rPr>
              <a:t>sexpr</a:t>
            </a:r>
            <a:r>
              <a:rPr lang="en-IL" sz="1400" b="1" dirty="0">
                <a:solidFill>
                  <a:srgbClr val="FF0000"/>
                </a:solidFill>
              </a:rPr>
              <a:t> named) )]</a:t>
            </a:r>
          </a:p>
          <a:p>
            <a:r>
              <a:rPr lang="en-IL" sz="1400" dirty="0">
                <a:solidFill>
                  <a:srgbClr val="FF0000"/>
                </a:solidFill>
              </a:rPr>
              <a:t>         [else (error 'parse-</a:t>
            </a:r>
            <a:r>
              <a:rPr lang="en-IL" sz="1400" dirty="0" err="1">
                <a:solidFill>
                  <a:srgbClr val="FF0000"/>
                </a:solidFill>
              </a:rPr>
              <a:t>sexpr</a:t>
            </a:r>
            <a:r>
              <a:rPr lang="en-IL" sz="1400" dirty="0">
                <a:solidFill>
                  <a:srgbClr val="FF0000"/>
                </a:solidFill>
              </a:rPr>
              <a:t> "bad `with' syntax in ~s" </a:t>
            </a:r>
            <a:r>
              <a:rPr lang="en-IL" sz="1400" dirty="0" err="1">
                <a:solidFill>
                  <a:srgbClr val="FF0000"/>
                </a:solidFill>
              </a:rPr>
              <a:t>sexpr</a:t>
            </a:r>
            <a:r>
              <a:rPr lang="en-IL" sz="1400" dirty="0">
                <a:solidFill>
                  <a:srgbClr val="FF0000"/>
                </a:solidFill>
              </a:rPr>
              <a:t>)])]</a:t>
            </a:r>
          </a:p>
          <a:p>
            <a:r>
              <a:rPr lang="en-IL" sz="1400" dirty="0"/>
              <a:t>      [(cons 'fun more)</a:t>
            </a:r>
          </a:p>
          <a:p>
            <a:r>
              <a:rPr lang="en-IL" sz="1400" dirty="0"/>
              <a:t>       (match </a:t>
            </a:r>
            <a:r>
              <a:rPr lang="en-IL" sz="1400" dirty="0" err="1"/>
              <a:t>sexpr</a:t>
            </a:r>
            <a:endParaRPr lang="en-IL" sz="1400" dirty="0"/>
          </a:p>
          <a:p>
            <a:r>
              <a:rPr lang="en-IL" sz="1400" dirty="0"/>
              <a:t>         [(list 'fun (list (symbol: name)) body)</a:t>
            </a:r>
          </a:p>
          <a:p>
            <a:r>
              <a:rPr lang="en-IL" sz="1400" dirty="0"/>
              <a:t>          (Fun name (parse-</a:t>
            </a:r>
            <a:r>
              <a:rPr lang="en-IL" sz="1400" dirty="0" err="1"/>
              <a:t>sexpr</a:t>
            </a:r>
            <a:r>
              <a:rPr lang="en-IL" sz="1400" dirty="0"/>
              <a:t> body))]</a:t>
            </a:r>
          </a:p>
          <a:p>
            <a:r>
              <a:rPr lang="en-IL" sz="1400" dirty="0"/>
              <a:t>         [else (error 'parse-</a:t>
            </a:r>
            <a:r>
              <a:rPr lang="en-IL" sz="1400" dirty="0" err="1"/>
              <a:t>sexpr</a:t>
            </a:r>
            <a:r>
              <a:rPr lang="en-IL" sz="1400" dirty="0"/>
              <a:t> "bad `fun' syntax in ~s" </a:t>
            </a:r>
            <a:r>
              <a:rPr lang="en-IL" sz="1400" dirty="0" err="1"/>
              <a:t>sexpr</a:t>
            </a:r>
            <a:r>
              <a:rPr lang="en-IL" sz="1400" dirty="0"/>
              <a:t>)])]</a:t>
            </a:r>
          </a:p>
          <a:p>
            <a:r>
              <a:rPr lang="en-IL" sz="1400" dirty="0"/>
              <a:t>      [(list '+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(Add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'-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(Sub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'*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</a:t>
            </a:r>
            <a:r>
              <a:rPr lang="en-IL" sz="1400" dirty="0" err="1"/>
              <a:t>Mul</a:t>
            </a:r>
            <a:r>
              <a:rPr lang="en-IL" sz="1400" dirty="0"/>
              <a:t>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'/ </a:t>
            </a:r>
            <a:r>
              <a:rPr lang="en-IL" sz="1400" dirty="0" err="1"/>
              <a:t>lhs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 (</a:t>
            </a:r>
            <a:r>
              <a:rPr lang="en-IL" sz="1400" dirty="0" err="1"/>
              <a:t>Div</a:t>
            </a:r>
            <a:r>
              <a:rPr lang="en-IL" sz="1400" dirty="0"/>
              <a:t>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lhs</a:t>
            </a:r>
            <a:r>
              <a:rPr lang="en-IL" sz="1400" dirty="0"/>
              <a:t>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rhs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[(list 'call fun </a:t>
            </a:r>
            <a:r>
              <a:rPr lang="en-IL" sz="1400" dirty="0" err="1"/>
              <a:t>arg</a:t>
            </a:r>
            <a:r>
              <a:rPr lang="en-IL" sz="1400" dirty="0"/>
              <a:t>) (Call (parse-</a:t>
            </a:r>
            <a:r>
              <a:rPr lang="en-IL" sz="1400" dirty="0" err="1"/>
              <a:t>sexpr</a:t>
            </a:r>
            <a:r>
              <a:rPr lang="en-IL" sz="1400" dirty="0"/>
              <a:t> fun) (parse-</a:t>
            </a:r>
            <a:r>
              <a:rPr lang="en-IL" sz="1400" dirty="0" err="1"/>
              <a:t>sexpr</a:t>
            </a:r>
            <a:r>
              <a:rPr lang="en-IL" sz="1400" dirty="0"/>
              <a:t> </a:t>
            </a:r>
            <a:r>
              <a:rPr lang="en-IL" sz="1400" dirty="0" err="1"/>
              <a:t>arg</a:t>
            </a:r>
            <a:r>
              <a:rPr lang="en-IL" sz="1400" dirty="0"/>
              <a:t>))]</a:t>
            </a:r>
          </a:p>
          <a:p>
            <a:r>
              <a:rPr lang="en-IL" sz="1400" dirty="0"/>
              <a:t>      [else (error 'parse-</a:t>
            </a:r>
            <a:r>
              <a:rPr lang="en-IL" sz="1400" dirty="0" err="1"/>
              <a:t>sexpr</a:t>
            </a:r>
            <a:r>
              <a:rPr lang="en-IL" sz="1400" dirty="0"/>
              <a:t> "bad syntax in ~s" </a:t>
            </a:r>
            <a:r>
              <a:rPr lang="en-IL" sz="1400" dirty="0" err="1"/>
              <a:t>sexpr</a:t>
            </a:r>
            <a:r>
              <a:rPr lang="en-IL" sz="1400" dirty="0"/>
              <a:t>)]))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734752-13FC-4484-8FC8-74EE9D49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New parser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6940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96798" y="233100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</a:t>
            </a:r>
            <a:endParaRPr lang="en-IL" dirty="0"/>
          </a:p>
        </p:txBody>
      </p:sp>
      <p:cxnSp>
        <p:nvCxnSpPr>
          <p:cNvPr id="6" name="Straight Connector 5"/>
          <p:cNvCxnSpPr>
            <a:cxnSpLocks/>
            <a:stCxn id="5" idx="2"/>
            <a:endCxn id="8" idx="0"/>
          </p:cNvCxnSpPr>
          <p:nvPr/>
        </p:nvCxnSpPr>
        <p:spPr>
          <a:xfrm flipH="1">
            <a:off x="7634642" y="2742066"/>
            <a:ext cx="786468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  <a:stCxn id="5" idx="2"/>
            <a:endCxn id="9" idx="0"/>
          </p:cNvCxnSpPr>
          <p:nvPr/>
        </p:nvCxnSpPr>
        <p:spPr>
          <a:xfrm>
            <a:off x="8421110" y="2742066"/>
            <a:ext cx="524312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10330" y="310906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8421110" y="3109068"/>
            <a:ext cx="1048624" cy="6929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9695" y="3109067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dirty="0"/>
              <a:t>body</a:t>
            </a:r>
          </a:p>
        </p:txBody>
      </p:sp>
      <p:cxnSp>
        <p:nvCxnSpPr>
          <p:cNvPr id="11" name="Straight Connector 10"/>
          <p:cNvCxnSpPr>
            <a:stCxn id="5" idx="2"/>
            <a:endCxn id="10" idx="0"/>
          </p:cNvCxnSpPr>
          <p:nvPr/>
        </p:nvCxnSpPr>
        <p:spPr>
          <a:xfrm>
            <a:off x="8421110" y="2742066"/>
            <a:ext cx="1762897" cy="36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66710" y="295318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cxnSp>
        <p:nvCxnSpPr>
          <p:cNvPr id="13" name="Straight Connector 12"/>
          <p:cNvCxnSpPr>
            <a:cxnSpLocks/>
            <a:stCxn id="12" idx="2"/>
          </p:cNvCxnSpPr>
          <p:nvPr/>
        </p:nvCxnSpPr>
        <p:spPr>
          <a:xfrm flipH="1">
            <a:off x="2738117" y="3364250"/>
            <a:ext cx="652905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12" idx="2"/>
            <a:endCxn id="16" idx="0"/>
          </p:cNvCxnSpPr>
          <p:nvPr/>
        </p:nvCxnSpPr>
        <p:spPr>
          <a:xfrm>
            <a:off x="3391022" y="3364250"/>
            <a:ext cx="524312" cy="36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80242" y="373125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L" dirty="0"/>
          </a:p>
        </p:txBody>
      </p:sp>
      <p:sp>
        <p:nvSpPr>
          <p:cNvPr id="16" name="Rectangle 15"/>
          <p:cNvSpPr/>
          <p:nvPr/>
        </p:nvSpPr>
        <p:spPr>
          <a:xfrm>
            <a:off x="3391022" y="373125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dirty="0"/>
              <a:t>body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7439" y="2897151"/>
            <a:ext cx="1048624" cy="6229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named</a:t>
            </a:r>
          </a:p>
        </p:txBody>
      </p:sp>
      <p:cxnSp>
        <p:nvCxnSpPr>
          <p:cNvPr id="18" name="Straight Connector 17"/>
          <p:cNvCxnSpPr>
            <a:cxnSpLocks/>
            <a:stCxn id="19" idx="2"/>
            <a:endCxn id="17" idx="0"/>
          </p:cNvCxnSpPr>
          <p:nvPr/>
        </p:nvCxnSpPr>
        <p:spPr>
          <a:xfrm>
            <a:off x="4241786" y="2633359"/>
            <a:ext cx="839965" cy="26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17474" y="2222298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20" name="Straight Connector 19"/>
          <p:cNvCxnSpPr>
            <a:stCxn id="19" idx="2"/>
            <a:endCxn id="12" idx="0"/>
          </p:cNvCxnSpPr>
          <p:nvPr/>
        </p:nvCxnSpPr>
        <p:spPr>
          <a:xfrm flipH="1">
            <a:off x="3391022" y="2633359"/>
            <a:ext cx="850764" cy="319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/>
          <p:cNvSpPr/>
          <p:nvPr/>
        </p:nvSpPr>
        <p:spPr>
          <a:xfrm rot="10800000">
            <a:off x="6031684" y="2567031"/>
            <a:ext cx="813733" cy="542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38AC2FC-22A9-41B5-B2FD-C7F62784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110" y="1004232"/>
            <a:ext cx="2946741" cy="1280890"/>
          </a:xfrm>
        </p:spPr>
        <p:txBody>
          <a:bodyPr/>
          <a:lstStyle/>
          <a:p>
            <a:pPr algn="r"/>
            <a:r>
              <a:rPr lang="he-IL" dirty="0"/>
              <a:t>המחשה: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4891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2</a:t>
            </a:r>
            <a:br>
              <a:rPr lang="he-IL" dirty="0"/>
            </a:br>
            <a:endParaRPr lang="en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710268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אילו פעולות צריך לשנות ב</a:t>
            </a:r>
            <a:r>
              <a:rPr lang="en-US" dirty="0" err="1"/>
              <a:t>eval</a:t>
            </a:r>
            <a:r>
              <a:rPr lang="en-US" dirty="0"/>
              <a:t> </a:t>
            </a:r>
            <a:r>
              <a:rPr lang="he-IL" dirty="0"/>
              <a:t> או ב</a:t>
            </a:r>
            <a:r>
              <a:rPr lang="en-US" dirty="0"/>
              <a:t>subst</a:t>
            </a:r>
            <a:r>
              <a:rPr lang="he-IL" dirty="0"/>
              <a:t> בשביל להתאים לשינוי שעשינו?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2B3531-F29C-46B6-BE21-1C3EB707253D}"/>
              </a:ext>
            </a:extLst>
          </p:cNvPr>
          <p:cNvSpPr txBox="1">
            <a:spLocks/>
          </p:cNvSpPr>
          <p:nvPr/>
        </p:nvSpPr>
        <p:spPr>
          <a:xfrm>
            <a:off x="2589212" y="3080378"/>
            <a:ext cx="8915400" cy="1432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Wingdings 3" charset="2"/>
              <a:buNone/>
            </a:pPr>
            <a:r>
              <a:rPr lang="he-IL" b="1" dirty="0"/>
              <a:t>תשובה: </a:t>
            </a:r>
          </a:p>
          <a:p>
            <a:pPr marL="0" indent="0" algn="r" rtl="1">
              <a:buFont typeface="Wingdings 3" charset="2"/>
              <a:buNone/>
            </a:pPr>
            <a:r>
              <a:rPr lang="he-IL" dirty="0"/>
              <a:t>כלום, ניתן להסיר את הבנאי </a:t>
            </a:r>
            <a:r>
              <a:rPr lang="en-US" dirty="0"/>
              <a:t>With</a:t>
            </a:r>
            <a:r>
              <a:rPr lang="en-GB" dirty="0"/>
              <a:t> </a:t>
            </a:r>
            <a:r>
              <a:rPr lang="he-IL" dirty="0"/>
              <a:t> מכל התת </a:t>
            </a:r>
            <a:r>
              <a:rPr lang="he-IL" dirty="0" err="1"/>
              <a:t>פרצדורה</a:t>
            </a:r>
            <a:r>
              <a:rPr lang="he-IL" dirty="0"/>
              <a:t> של ה</a:t>
            </a:r>
            <a:r>
              <a:rPr lang="en-US" dirty="0"/>
              <a:t>eval</a:t>
            </a:r>
            <a:r>
              <a:rPr lang="he-IL" dirty="0"/>
              <a:t>. אך לא חובה!</a:t>
            </a:r>
            <a:endParaRPr lang="en-IL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2476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</a:t>
            </a:r>
            <a:r>
              <a:rPr lang="en-US" dirty="0"/>
              <a:t>3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ציירו את עץ התחביר האבסטרקטי המתאר את הביטוי הנתון </a:t>
            </a:r>
            <a:r>
              <a:rPr lang="he-IL" dirty="0" err="1"/>
              <a:t>במרכאות</a:t>
            </a:r>
            <a:r>
              <a:rPr lang="he-IL" dirty="0"/>
              <a:t> (כלומר את התוצאה של הפעלת </a:t>
            </a:r>
            <a:r>
              <a:rPr lang="en-US" dirty="0"/>
              <a:t>parse</a:t>
            </a:r>
            <a:r>
              <a:rPr lang="he-IL" dirty="0"/>
              <a:t> על ביטוי זה). </a:t>
            </a:r>
          </a:p>
          <a:p>
            <a:pPr algn="r" rtl="1"/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808EA47D-CDFB-455C-AD97-48BAA3A00434}"/>
              </a:ext>
            </a:extLst>
          </p:cNvPr>
          <p:cNvSpPr/>
          <p:nvPr/>
        </p:nvSpPr>
        <p:spPr>
          <a:xfrm>
            <a:off x="1742928" y="3724707"/>
            <a:ext cx="4157763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(run "{with {foo1 {fun {x} {* x y}}}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{with {foo2 {fun {x} {call x 2}}}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{with {y 4} 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{call foo2 foo1}}}}") 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66BFA61-E26C-4CCF-9393-1928F88DBD95}"/>
              </a:ext>
            </a:extLst>
          </p:cNvPr>
          <p:cNvSpPr/>
          <p:nvPr/>
        </p:nvSpPr>
        <p:spPr>
          <a:xfrm>
            <a:off x="6942284" y="3552617"/>
            <a:ext cx="513458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(Call (Fun ‘foo1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(Call (Fun ‘foo2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(Call (Fun ‘y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           (Call (Id ‘foo2) (Id ‘foo1)))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(Num 4)))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(Fun ‘x (Call (Id ‘x) (Num 2)))))</a:t>
            </a:r>
          </a:p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(Fun ‘x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Mul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(Id ‘x) (Id ‘y))))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rrow: Right 20">
            <a:extLst>
              <a:ext uri="{FF2B5EF4-FFF2-40B4-BE49-F238E27FC236}">
                <a16:creationId xmlns:a16="http://schemas.microsoft.com/office/drawing/2014/main" id="{6351EF66-C777-476A-9B01-6BB9545380C5}"/>
              </a:ext>
            </a:extLst>
          </p:cNvPr>
          <p:cNvSpPr/>
          <p:nvPr/>
        </p:nvSpPr>
        <p:spPr>
          <a:xfrm>
            <a:off x="6014621" y="4592053"/>
            <a:ext cx="813733" cy="542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78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92907" y="12127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1062" y="1917075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7" name="Rectangle 6"/>
          <p:cNvSpPr/>
          <p:nvPr/>
        </p:nvSpPr>
        <p:spPr>
          <a:xfrm>
            <a:off x="7490191" y="1212743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8" name="Rectangle 7"/>
          <p:cNvSpPr/>
          <p:nvPr/>
        </p:nvSpPr>
        <p:spPr>
          <a:xfrm>
            <a:off x="731078" y="191707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‘foo1</a:t>
            </a:r>
            <a:endParaRPr lang="en-IL" dirty="0"/>
          </a:p>
        </p:txBody>
      </p:sp>
      <p:sp>
        <p:nvSpPr>
          <p:cNvPr id="9" name="Rectangle 8"/>
          <p:cNvSpPr/>
          <p:nvPr/>
        </p:nvSpPr>
        <p:spPr>
          <a:xfrm>
            <a:off x="7370683" y="28395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10" name="Rectangle 9"/>
          <p:cNvSpPr/>
          <p:nvPr/>
        </p:nvSpPr>
        <p:spPr>
          <a:xfrm>
            <a:off x="8102588" y="191707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</a:t>
            </a:r>
            <a:endParaRPr lang="en-IL" dirty="0"/>
          </a:p>
        </p:txBody>
      </p:sp>
      <p:sp>
        <p:nvSpPr>
          <p:cNvPr id="11" name="Rectangle 10"/>
          <p:cNvSpPr/>
          <p:nvPr/>
        </p:nvSpPr>
        <p:spPr>
          <a:xfrm>
            <a:off x="6750562" y="192966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12" name="Rectangle 11"/>
          <p:cNvSpPr/>
          <p:nvPr/>
        </p:nvSpPr>
        <p:spPr>
          <a:xfrm>
            <a:off x="738649" y="379522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‘foo2</a:t>
            </a:r>
            <a:endParaRPr lang="en-IL" dirty="0"/>
          </a:p>
        </p:txBody>
      </p:sp>
      <p:sp>
        <p:nvSpPr>
          <p:cNvPr id="13" name="Rectangle 12"/>
          <p:cNvSpPr/>
          <p:nvPr/>
        </p:nvSpPr>
        <p:spPr>
          <a:xfrm>
            <a:off x="8943619" y="283952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‘y</a:t>
            </a:r>
            <a:endParaRPr lang="en-IL" dirty="0"/>
          </a:p>
        </p:txBody>
      </p:sp>
      <p:cxnSp>
        <p:nvCxnSpPr>
          <p:cNvPr id="15" name="Straight Connector 14"/>
          <p:cNvCxnSpPr>
            <a:cxnSpLocks/>
            <a:stCxn id="5" idx="2"/>
            <a:endCxn id="8" idx="0"/>
          </p:cNvCxnSpPr>
          <p:nvPr/>
        </p:nvCxnSpPr>
        <p:spPr>
          <a:xfrm flipH="1">
            <a:off x="1255390" y="1623804"/>
            <a:ext cx="1561829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52" idx="2"/>
            <a:endCxn id="7" idx="0"/>
          </p:cNvCxnSpPr>
          <p:nvPr/>
        </p:nvCxnSpPr>
        <p:spPr>
          <a:xfrm>
            <a:off x="4623484" y="849250"/>
            <a:ext cx="3391019" cy="36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5" idx="2"/>
            <a:endCxn id="6" idx="0"/>
          </p:cNvCxnSpPr>
          <p:nvPr/>
        </p:nvCxnSpPr>
        <p:spPr>
          <a:xfrm>
            <a:off x="2817219" y="1623804"/>
            <a:ext cx="1153900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7" idx="2"/>
            <a:endCxn id="11" idx="0"/>
          </p:cNvCxnSpPr>
          <p:nvPr/>
        </p:nvCxnSpPr>
        <p:spPr>
          <a:xfrm flipH="1">
            <a:off x="7274874" y="1623804"/>
            <a:ext cx="739629" cy="305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  <a:stCxn id="7" idx="2"/>
            <a:endCxn id="10" idx="0"/>
          </p:cNvCxnSpPr>
          <p:nvPr/>
        </p:nvCxnSpPr>
        <p:spPr>
          <a:xfrm>
            <a:off x="8014503" y="1623804"/>
            <a:ext cx="612397" cy="29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9" idx="0"/>
          </p:cNvCxnSpPr>
          <p:nvPr/>
        </p:nvCxnSpPr>
        <p:spPr>
          <a:xfrm flipH="1">
            <a:off x="7894995" y="2328136"/>
            <a:ext cx="731905" cy="51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2"/>
            <a:endCxn id="13" idx="0"/>
          </p:cNvCxnSpPr>
          <p:nvPr/>
        </p:nvCxnSpPr>
        <p:spPr>
          <a:xfrm>
            <a:off x="8626900" y="2328136"/>
            <a:ext cx="841031" cy="51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025363" y="283952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32" name="Rectangle 31"/>
          <p:cNvSpPr/>
          <p:nvPr/>
        </p:nvSpPr>
        <p:spPr>
          <a:xfrm>
            <a:off x="5292461" y="467014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‘x</a:t>
            </a:r>
            <a:endParaRPr lang="en-IL" dirty="0"/>
          </a:p>
        </p:txBody>
      </p:sp>
      <p:sp>
        <p:nvSpPr>
          <p:cNvPr id="33" name="Rectangle 32"/>
          <p:cNvSpPr/>
          <p:nvPr/>
        </p:nvSpPr>
        <p:spPr>
          <a:xfrm>
            <a:off x="6096000" y="379521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sp>
        <p:nvSpPr>
          <p:cNvPr id="34" name="Rectangle 33"/>
          <p:cNvSpPr/>
          <p:nvPr/>
        </p:nvSpPr>
        <p:spPr>
          <a:xfrm>
            <a:off x="4311327" y="379522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‘x</a:t>
            </a:r>
            <a:endParaRPr lang="en-IL" dirty="0"/>
          </a:p>
        </p:txBody>
      </p:sp>
      <p:sp>
        <p:nvSpPr>
          <p:cNvPr id="35" name="Rectangle 34"/>
          <p:cNvSpPr/>
          <p:nvPr/>
        </p:nvSpPr>
        <p:spPr>
          <a:xfrm>
            <a:off x="7092381" y="467014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2</a:t>
            </a:r>
            <a:endParaRPr lang="en-IL" dirty="0"/>
          </a:p>
        </p:txBody>
      </p:sp>
      <p:cxnSp>
        <p:nvCxnSpPr>
          <p:cNvPr id="36" name="Straight Connector 35"/>
          <p:cNvCxnSpPr>
            <a:stCxn id="31" idx="2"/>
            <a:endCxn id="34" idx="0"/>
          </p:cNvCxnSpPr>
          <p:nvPr/>
        </p:nvCxnSpPr>
        <p:spPr>
          <a:xfrm flipH="1">
            <a:off x="4835639" y="3250582"/>
            <a:ext cx="714036" cy="54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  <a:stCxn id="31" idx="2"/>
            <a:endCxn id="33" idx="0"/>
          </p:cNvCxnSpPr>
          <p:nvPr/>
        </p:nvCxnSpPr>
        <p:spPr>
          <a:xfrm>
            <a:off x="5549675" y="3250582"/>
            <a:ext cx="1070637" cy="544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  <a:stCxn id="33" idx="2"/>
            <a:endCxn id="32" idx="0"/>
          </p:cNvCxnSpPr>
          <p:nvPr/>
        </p:nvCxnSpPr>
        <p:spPr>
          <a:xfrm flipH="1">
            <a:off x="5816773" y="4206280"/>
            <a:ext cx="803539" cy="46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  <a:stCxn id="33" idx="2"/>
            <a:endCxn id="35" idx="0"/>
          </p:cNvCxnSpPr>
          <p:nvPr/>
        </p:nvCxnSpPr>
        <p:spPr>
          <a:xfrm>
            <a:off x="6620312" y="4206280"/>
            <a:ext cx="996381" cy="463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59" idx="2"/>
            <a:endCxn id="12" idx="0"/>
          </p:cNvCxnSpPr>
          <p:nvPr/>
        </p:nvCxnSpPr>
        <p:spPr>
          <a:xfrm flipH="1">
            <a:off x="1262961" y="3253666"/>
            <a:ext cx="1237423" cy="54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stCxn id="6" idx="2"/>
            <a:endCxn id="31" idx="0"/>
          </p:cNvCxnSpPr>
          <p:nvPr/>
        </p:nvCxnSpPr>
        <p:spPr>
          <a:xfrm>
            <a:off x="3971119" y="2328136"/>
            <a:ext cx="1578556" cy="511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52217" y="4674005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sp>
        <p:nvSpPr>
          <p:cNvPr id="47" name="Rectangle 46"/>
          <p:cNvSpPr/>
          <p:nvPr/>
        </p:nvSpPr>
        <p:spPr>
          <a:xfrm>
            <a:off x="2010327" y="6169381"/>
            <a:ext cx="1124821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‘foo2</a:t>
            </a:r>
            <a:endParaRPr lang="en-IL" dirty="0"/>
          </a:p>
        </p:txBody>
      </p:sp>
      <p:sp>
        <p:nvSpPr>
          <p:cNvPr id="49" name="Rectangle 48"/>
          <p:cNvSpPr/>
          <p:nvPr/>
        </p:nvSpPr>
        <p:spPr>
          <a:xfrm>
            <a:off x="1062977" y="5342190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‘y</a:t>
            </a:r>
            <a:endParaRPr lang="en-IL" dirty="0"/>
          </a:p>
        </p:txBody>
      </p:sp>
      <p:sp>
        <p:nvSpPr>
          <p:cNvPr id="50" name="Rectangle 49"/>
          <p:cNvSpPr/>
          <p:nvPr/>
        </p:nvSpPr>
        <p:spPr>
          <a:xfrm>
            <a:off x="3495167" y="6166554"/>
            <a:ext cx="1208009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 ‘foo1</a:t>
            </a:r>
            <a:endParaRPr lang="en-IL" dirty="0"/>
          </a:p>
        </p:txBody>
      </p:sp>
      <p:sp>
        <p:nvSpPr>
          <p:cNvPr id="51" name="Rectangle 50"/>
          <p:cNvSpPr/>
          <p:nvPr/>
        </p:nvSpPr>
        <p:spPr>
          <a:xfrm>
            <a:off x="2712781" y="534219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54" name="Straight Connector 53"/>
          <p:cNvCxnSpPr>
            <a:cxnSpLocks/>
            <a:stCxn id="59" idx="2"/>
            <a:endCxn id="72" idx="0"/>
          </p:cNvCxnSpPr>
          <p:nvPr/>
        </p:nvCxnSpPr>
        <p:spPr>
          <a:xfrm>
            <a:off x="2500384" y="3253666"/>
            <a:ext cx="805815" cy="54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46" idx="2"/>
            <a:endCxn id="49" idx="0"/>
          </p:cNvCxnSpPr>
          <p:nvPr/>
        </p:nvCxnSpPr>
        <p:spPr>
          <a:xfrm flipH="1">
            <a:off x="1587289" y="5085066"/>
            <a:ext cx="889240" cy="25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  <a:stCxn id="72" idx="2"/>
            <a:endCxn id="71" idx="0"/>
          </p:cNvCxnSpPr>
          <p:nvPr/>
        </p:nvCxnSpPr>
        <p:spPr>
          <a:xfrm>
            <a:off x="3306199" y="4206282"/>
            <a:ext cx="827118" cy="463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2"/>
            <a:endCxn id="51" idx="0"/>
          </p:cNvCxnSpPr>
          <p:nvPr/>
        </p:nvCxnSpPr>
        <p:spPr>
          <a:xfrm>
            <a:off x="2476529" y="5085066"/>
            <a:ext cx="760564" cy="25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51" idx="2"/>
            <a:endCxn id="47" idx="0"/>
          </p:cNvCxnSpPr>
          <p:nvPr/>
        </p:nvCxnSpPr>
        <p:spPr>
          <a:xfrm flipH="1">
            <a:off x="2572738" y="5753252"/>
            <a:ext cx="664355" cy="416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  <a:stCxn id="51" idx="2"/>
            <a:endCxn id="50" idx="0"/>
          </p:cNvCxnSpPr>
          <p:nvPr/>
        </p:nvCxnSpPr>
        <p:spPr>
          <a:xfrm>
            <a:off x="3237093" y="5753252"/>
            <a:ext cx="862079" cy="41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C63AE5D-1A58-41E8-8AAE-B30BE51F3F38}"/>
              </a:ext>
            </a:extLst>
          </p:cNvPr>
          <p:cNvSpPr/>
          <p:nvPr/>
        </p:nvSpPr>
        <p:spPr>
          <a:xfrm>
            <a:off x="4099172" y="438189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551717-1588-4613-81CD-256C47727B41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 flipH="1">
            <a:off x="2817219" y="849250"/>
            <a:ext cx="1806265" cy="36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E2188-6F07-4E2A-82CA-A5D4C2BDC2E5}"/>
              </a:ext>
            </a:extLst>
          </p:cNvPr>
          <p:cNvSpPr/>
          <p:nvPr/>
        </p:nvSpPr>
        <p:spPr>
          <a:xfrm>
            <a:off x="2010327" y="2842605"/>
            <a:ext cx="98011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</a:t>
            </a:r>
            <a:endParaRPr lang="en-IL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DEBF3F-331B-41A0-98F8-925183EEA1C0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 flipH="1">
            <a:off x="2500384" y="2328136"/>
            <a:ext cx="1470735" cy="51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7CAD834-96B0-4D98-8910-E7F4B3B2E7ED}"/>
              </a:ext>
            </a:extLst>
          </p:cNvPr>
          <p:cNvSpPr/>
          <p:nvPr/>
        </p:nvSpPr>
        <p:spPr>
          <a:xfrm>
            <a:off x="3609005" y="4670142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Num</a:t>
            </a:r>
            <a:r>
              <a:rPr lang="en-US" dirty="0"/>
              <a:t> 4</a:t>
            </a:r>
            <a:endParaRPr lang="en-I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73954-A24D-4C7F-A1D7-23CD64F29E7C}"/>
              </a:ext>
            </a:extLst>
          </p:cNvPr>
          <p:cNvSpPr/>
          <p:nvPr/>
        </p:nvSpPr>
        <p:spPr>
          <a:xfrm>
            <a:off x="2781887" y="3795221"/>
            <a:ext cx="1048624" cy="4110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  <a:endParaRPr lang="en-IL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49B4C5-DFD4-4A75-910A-52F70182D018}"/>
              </a:ext>
            </a:extLst>
          </p:cNvPr>
          <p:cNvCxnSpPr>
            <a:cxnSpLocks/>
            <a:stCxn id="72" idx="2"/>
            <a:endCxn id="46" idx="0"/>
          </p:cNvCxnSpPr>
          <p:nvPr/>
        </p:nvCxnSpPr>
        <p:spPr>
          <a:xfrm flipH="1">
            <a:off x="2476529" y="4206282"/>
            <a:ext cx="829670" cy="46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מלבן 56">
            <a:extLst>
              <a:ext uri="{FF2B5EF4-FFF2-40B4-BE49-F238E27FC236}">
                <a16:creationId xmlns:a16="http://schemas.microsoft.com/office/drawing/2014/main" id="{4AD98B37-E176-42B5-A76F-A39404C08730}"/>
              </a:ext>
            </a:extLst>
          </p:cNvPr>
          <p:cNvSpPr/>
          <p:nvPr/>
        </p:nvSpPr>
        <p:spPr>
          <a:xfrm>
            <a:off x="7534373" y="3746213"/>
            <a:ext cx="5134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ts val="1000"/>
              </a:spcBef>
              <a:buClr>
                <a:srgbClr val="A53010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(Call (Fun ‘foo1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(Call (Fun ‘foo2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(Call (Fun ‘y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           (Call (Id ‘foo2) (Id ‘foo1)))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(Num 4)))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                (Fun ‘x (Call (Id ‘x) (Num 2)))))</a:t>
            </a:r>
            <a:b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  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(Fun ‘x</a:t>
            </a:r>
            <a:r>
              <a:rPr lang="he-IL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Mul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</a:rPr>
              <a:t> (Id ‘x) (Id ‘y))))</a:t>
            </a:r>
            <a:endParaRPr lang="x-none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C1477EB0-0422-4F7D-9218-F46ED25EBE20}"/>
              </a:ext>
            </a:extLst>
          </p:cNvPr>
          <p:cNvSpPr/>
          <p:nvPr/>
        </p:nvSpPr>
        <p:spPr>
          <a:xfrm>
            <a:off x="8049995" y="504777"/>
            <a:ext cx="4142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 "{with {foo1 {fun {x} {* x y}}}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{with {foo2 {fun {x} {call x 2}}}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{with {y 4} </a:t>
            </a:r>
            <a:endParaRPr lang="x-none" dirty="0"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{call foo2 foo1}}}}") </a:t>
            </a:r>
            <a:endParaRPr lang="x-none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9" grpId="0" animBg="1"/>
      <p:bldP spid="71" grpId="0" animBg="1"/>
      <p:bldP spid="72" grpId="0" animBg="1"/>
      <p:bldP spid="48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2608</TotalTime>
  <Words>1570</Words>
  <Application>Microsoft Office PowerPoint</Application>
  <PresentationFormat>Widescreen</PresentationFormat>
  <Paragraphs>249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Times New Roman</vt:lpstr>
      <vt:lpstr>Wingdings 3</vt:lpstr>
      <vt:lpstr>Wisp</vt:lpstr>
      <vt:lpstr>שפות תכנות תרגול 11</vt:lpstr>
      <vt:lpstr>Let vs. lambda </vt:lpstr>
      <vt:lpstr>תרגיל 1</vt:lpstr>
      <vt:lpstr>Old parser</vt:lpstr>
      <vt:lpstr>New parser</vt:lpstr>
      <vt:lpstr>המחשה:</vt:lpstr>
      <vt:lpstr>תרגיל 2 </vt:lpstr>
      <vt:lpstr>תרגיל 3 </vt:lpstr>
      <vt:lpstr>PowerPoint Presentation</vt:lpstr>
      <vt:lpstr>PowerPoint Presentation</vt:lpstr>
      <vt:lpstr>תרגיל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שפות תכנות</dc:title>
  <dc:creator>Guilad</dc:creator>
  <cp:lastModifiedBy>idshapira051@gmail.com</cp:lastModifiedBy>
  <cp:revision>218</cp:revision>
  <dcterms:created xsi:type="dcterms:W3CDTF">2015-02-28T19:33:42Z</dcterms:created>
  <dcterms:modified xsi:type="dcterms:W3CDTF">2022-05-30T07:56:13Z</dcterms:modified>
</cp:coreProperties>
</file>