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9" r:id="rId4"/>
    <p:sldId id="290" r:id="rId5"/>
    <p:sldId id="280" r:id="rId6"/>
    <p:sldId id="291" r:id="rId7"/>
    <p:sldId id="294" r:id="rId8"/>
    <p:sldId id="296" r:id="rId9"/>
    <p:sldId id="281" r:id="rId10"/>
    <p:sldId id="292" r:id="rId11"/>
    <p:sldId id="297" r:id="rId12"/>
    <p:sldId id="298" r:id="rId13"/>
    <p:sldId id="277" r:id="rId14"/>
    <p:sldId id="262" r:id="rId15"/>
    <p:sldId id="286" r:id="rId16"/>
    <p:sldId id="288" r:id="rId17"/>
    <p:sldId id="282" r:id="rId18"/>
    <p:sldId id="28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EC001-143D-4CDD-967D-84A658E8F86E}" v="2092" dt="2020-05-30T11:59:22.234"/>
    <p1510:client id="{638AE8AB-578A-4BDB-9827-BF174567718C}" v="79" dt="2020-06-02T18:28:21.395"/>
    <p1510:client id="{AAE6E4B3-7103-4EB4-B231-089A64F6A050}" v="1040" dt="2020-05-29T19:09:24.864"/>
    <p1510:client id="{C2BF8458-E09C-4C43-AEA0-9356F312B2AB}" v="1" dt="2020-05-30T12:02:01.559"/>
    <p1510:client id="{D13C51E9-A746-41B4-97AA-E5BE56339AA6}" v="18" dt="2020-05-26T19:06:48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8294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38AE8AB-578A-4BDB-9827-BF174567718C}"/>
    <pc:docChg chg="modSld">
      <pc:chgData name="" userId="" providerId="" clId="Web-{638AE8AB-578A-4BDB-9827-BF174567718C}" dt="2020-06-02T18:28:21.395" v="78" actId="20577"/>
      <pc:docMkLst>
        <pc:docMk/>
      </pc:docMkLst>
      <pc:sldChg chg="modSp">
        <pc:chgData name="" userId="" providerId="" clId="Web-{638AE8AB-578A-4BDB-9827-BF174567718C}" dt="2020-06-02T18:28:21.395" v="77" actId="20577"/>
        <pc:sldMkLst>
          <pc:docMk/>
          <pc:sldMk cId="1050909851" sldId="277"/>
        </pc:sldMkLst>
        <pc:spChg chg="mod">
          <ac:chgData name="" userId="" providerId="" clId="Web-{638AE8AB-578A-4BDB-9827-BF174567718C}" dt="2020-06-02T18:28:21.395" v="77" actId="20577"/>
          <ac:spMkLst>
            <pc:docMk/>
            <pc:sldMk cId="1050909851" sldId="277"/>
            <ac:spMk id="3" creationId="{00000000-0000-0000-0000-000000000000}"/>
          </ac:spMkLst>
        </pc:spChg>
      </pc:sldChg>
    </pc:docChg>
  </pc:docChgLst>
  <pc:docChgLst>
    <pc:chgData clId="Web-{C2BF8458-E09C-4C43-AEA0-9356F312B2AB}"/>
    <pc:docChg chg="">
      <pc:chgData name="" userId="" providerId="" clId="Web-{C2BF8458-E09C-4C43-AEA0-9356F312B2AB}" dt="2020-05-30T12:02:01.559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>
                <a:latin typeface="Times New Roman"/>
                <a:cs typeface="David"/>
              </a:rPr>
              <a:t>תרגול 12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65D6-1BA6-4DAB-BB5A-8E984560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Static Scope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3F0E-0C30-43A7-8A63-EECB6D11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780" y="2142259"/>
            <a:ext cx="988521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[tax% 6.5]: (with-tax 10) =&gt; 10.65</a:t>
            </a:r>
          </a:p>
          <a:p>
            <a:r>
              <a:rPr lang="en-US" dirty="0">
                <a:cs typeface="Times New Roman"/>
              </a:rPr>
              <a:t>[tax% 17.0]: (with-tax 10) =&gt; 11.7</a:t>
            </a:r>
          </a:p>
          <a:p>
            <a:r>
              <a:rPr lang="en-US" dirty="0">
                <a:latin typeface="Times New Roman"/>
                <a:cs typeface="Times New Roman"/>
              </a:rPr>
              <a:t>[tax% 6.5 , 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-tax% 17.0]: (us-over-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-saving 10) =&gt; (- ([tax% 17.0]: (with-tax 10))  (with-tax 10))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 (- (11.7) (10.65)) = 1.05</a:t>
            </a:r>
          </a:p>
          <a:p>
            <a:r>
              <a:rPr lang="en-US" dirty="0">
                <a:latin typeface="Times New Roman"/>
                <a:cs typeface="Times New Roman"/>
              </a:rPr>
              <a:t>[tax% 6.5 , 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-tax% 16.0]: (us-over-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-saving 10) =&gt; (- ([tax% 16.0]: (with-tax 10))  (with-tax 10))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 (- (11.6) (10.65)) = 0.95</a:t>
            </a:r>
          </a:p>
          <a:p>
            <a:endParaRPr lang="en-US" dirty="0">
              <a:cs typeface="Times New Roman"/>
            </a:endParaRPr>
          </a:p>
          <a:p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812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0546-A7F0-45CF-8EBF-787D14C4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substitution-cache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eval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9D93-4C08-4BAC-8BFA-15432BEF7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8694"/>
            <a:ext cx="8915400" cy="5239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(: eval : FLANG </a:t>
            </a:r>
            <a:r>
              <a:rPr lang="en-US" sz="1600" dirty="0" err="1">
                <a:latin typeface="Times New Roman"/>
                <a:cs typeface="Times New Roman"/>
              </a:rPr>
              <a:t>SubstCache</a:t>
            </a:r>
            <a:r>
              <a:rPr lang="en-US" sz="1600" dirty="0">
                <a:latin typeface="Times New Roman"/>
                <a:cs typeface="Times New Roman"/>
              </a:rPr>
              <a:t> -&gt; FLANG)</a:t>
            </a:r>
            <a:br>
              <a:rPr lang="en-US" sz="1600" dirty="0"/>
            </a:br>
            <a:r>
              <a:rPr lang="en-US" sz="1600" dirty="0">
                <a:latin typeface="Times New Roman"/>
                <a:cs typeface="Times New Roman"/>
              </a:rPr>
              <a:t>;; evaluates FLANG expressions by reducing them to expressions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(define (eval expr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   (cases expr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[(Num n) expr]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[(Add l r) (</a:t>
            </a:r>
            <a:r>
              <a:rPr lang="en-US" sz="1600" dirty="0" err="1">
                <a:latin typeface="Times New Roman"/>
                <a:cs typeface="Times New Roman"/>
              </a:rPr>
              <a:t>arith</a:t>
            </a:r>
            <a:r>
              <a:rPr lang="en-US" sz="1600" dirty="0">
                <a:latin typeface="Times New Roman"/>
                <a:cs typeface="Times New Roman"/>
              </a:rPr>
              <a:t>-op + (eval l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 (eval r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[(Sub l r) (</a:t>
            </a:r>
            <a:r>
              <a:rPr lang="en-US" sz="1600" dirty="0" err="1">
                <a:latin typeface="Times New Roman"/>
                <a:cs typeface="Times New Roman"/>
              </a:rPr>
              <a:t>arith</a:t>
            </a:r>
            <a:r>
              <a:rPr lang="en-US" sz="1600" dirty="0">
                <a:latin typeface="Times New Roman"/>
                <a:cs typeface="Times New Roman"/>
              </a:rPr>
              <a:t>-op - (eval l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 (eval r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[(</a:t>
            </a:r>
            <a:r>
              <a:rPr lang="en-US" sz="1600" dirty="0" err="1">
                <a:latin typeface="Times New Roman"/>
                <a:cs typeface="Times New Roman"/>
              </a:rPr>
              <a:t>Mul</a:t>
            </a:r>
            <a:r>
              <a:rPr lang="en-US" sz="1600" dirty="0">
                <a:latin typeface="Times New Roman"/>
                <a:cs typeface="Times New Roman"/>
              </a:rPr>
              <a:t> l r) (</a:t>
            </a:r>
            <a:r>
              <a:rPr lang="en-US" sz="1600" dirty="0" err="1">
                <a:latin typeface="Times New Roman"/>
                <a:cs typeface="Times New Roman"/>
              </a:rPr>
              <a:t>arith</a:t>
            </a:r>
            <a:r>
              <a:rPr lang="en-US" sz="1600" dirty="0">
                <a:latin typeface="Times New Roman"/>
                <a:cs typeface="Times New Roman"/>
              </a:rPr>
              <a:t>-op * (eval l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 (eval r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))]</a:t>
            </a:r>
            <a:br>
              <a:rPr lang="en-US" sz="1600" dirty="0"/>
            </a:br>
            <a:r>
              <a:rPr lang="en-US" sz="1600" dirty="0">
                <a:latin typeface="Times New Roman"/>
                <a:cs typeface="Times New Roman"/>
              </a:rPr>
              <a:t>        [(</a:t>
            </a:r>
            <a:r>
              <a:rPr lang="en-US" sz="1600" dirty="0" err="1">
                <a:latin typeface="Times New Roman"/>
                <a:cs typeface="Times New Roman"/>
              </a:rPr>
              <a:t>Div</a:t>
            </a:r>
            <a:r>
              <a:rPr lang="en-US" sz="1600" dirty="0">
                <a:latin typeface="Times New Roman"/>
                <a:cs typeface="Times New Roman"/>
              </a:rPr>
              <a:t> l r) (</a:t>
            </a:r>
            <a:r>
              <a:rPr lang="en-US" sz="1600" dirty="0" err="1">
                <a:latin typeface="Times New Roman"/>
                <a:cs typeface="Times New Roman"/>
              </a:rPr>
              <a:t>arith</a:t>
            </a:r>
            <a:r>
              <a:rPr lang="en-US" sz="1600" dirty="0">
                <a:latin typeface="Times New Roman"/>
                <a:cs typeface="Times New Roman"/>
              </a:rPr>
              <a:t>-op / (eval l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 (eval r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[(With bound-id named-expr bound-body)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  (eval bound-body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           (extend bound-id (eval named-expr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[(Id name) (lookup name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[(Fun bound-id bound-body) expr]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[(Call fun-expr </a:t>
            </a:r>
            <a:r>
              <a:rPr lang="en-US" sz="1600" dirty="0" err="1">
                <a:latin typeface="Times New Roman"/>
                <a:cs typeface="Times New Roman"/>
              </a:rPr>
              <a:t>arg</a:t>
            </a:r>
            <a:r>
              <a:rPr lang="en-US" sz="1600" dirty="0">
                <a:latin typeface="Times New Roman"/>
                <a:cs typeface="Times New Roman"/>
              </a:rPr>
              <a:t>-expr)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  (let ([</a:t>
            </a:r>
            <a:r>
              <a:rPr lang="en-US" sz="1600" dirty="0" err="1">
                <a:latin typeface="Times New Roman"/>
                <a:cs typeface="Times New Roman"/>
              </a:rPr>
              <a:t>fval</a:t>
            </a:r>
            <a:r>
              <a:rPr lang="en-US" sz="1600" dirty="0">
                <a:latin typeface="Times New Roman"/>
                <a:cs typeface="Times New Roman"/>
              </a:rPr>
              <a:t> (eval fun-expr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)])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       (cases </a:t>
            </a:r>
            <a:r>
              <a:rPr lang="en-US" sz="1600" dirty="0" err="1">
                <a:latin typeface="Times New Roman"/>
                <a:cs typeface="Times New Roman"/>
              </a:rPr>
              <a:t>fval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           [(Fun bound-id bound-body)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             (eval bound-body</a:t>
            </a:r>
            <a:br>
              <a:rPr lang="en-US" sz="1600" dirty="0">
                <a:latin typeface="Times New Roman"/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                      (extend bound-id (eval </a:t>
            </a:r>
            <a:r>
              <a:rPr lang="en-US" sz="1600" dirty="0" err="1">
                <a:latin typeface="Times New Roman"/>
                <a:cs typeface="Times New Roman"/>
              </a:rPr>
              <a:t>arg</a:t>
            </a:r>
            <a:r>
              <a:rPr lang="en-US" sz="1600" dirty="0">
                <a:latin typeface="Times New Roman"/>
                <a:cs typeface="Times New Roman"/>
              </a:rPr>
              <a:t>-expr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 </a:t>
            </a:r>
            <a:r>
              <a:rPr lang="en-US" sz="1600" dirty="0" err="1">
                <a:latin typeface="Times New Roman"/>
                <a:cs typeface="Times New Roman"/>
              </a:rPr>
              <a:t>sc</a:t>
            </a:r>
            <a:r>
              <a:rPr lang="en-US" sz="1600" dirty="0">
                <a:latin typeface="Times New Roman"/>
                <a:cs typeface="Times New Roman"/>
              </a:rPr>
              <a:t>))]</a:t>
            </a:r>
            <a:br>
              <a:rPr lang="en-US" sz="1600" dirty="0"/>
            </a:br>
            <a:r>
              <a:rPr lang="en-US" sz="1600" dirty="0">
                <a:latin typeface="Times New Roman"/>
                <a:cs typeface="Times New Roman"/>
              </a:rPr>
              <a:t>                   [else (error 'eval "`call' expects a function, got: ~s" </a:t>
            </a:r>
            <a:r>
              <a:rPr lang="en-US" sz="1600" dirty="0" err="1">
                <a:latin typeface="Times New Roman"/>
                <a:cs typeface="Times New Roman"/>
              </a:rPr>
              <a:t>fval</a:t>
            </a:r>
            <a:r>
              <a:rPr lang="en-US" sz="1600" dirty="0">
                <a:latin typeface="Times New Roman"/>
                <a:cs typeface="Times New Roman"/>
              </a:rPr>
              <a:t>)]))]))</a:t>
            </a:r>
          </a:p>
        </p:txBody>
      </p:sp>
    </p:spTree>
    <p:extLst>
      <p:ext uri="{BB962C8B-B14F-4D97-AF65-F5344CB8AC3E}">
        <p14:creationId xmlns:p14="http://schemas.microsoft.com/office/powerpoint/2010/main" val="168238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1EB4-D0CF-4AE2-B26A-004A5079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;; a type for substitution caches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(define-type </a:t>
            </a:r>
            <a:r>
              <a:rPr lang="en-US" dirty="0" err="1">
                <a:latin typeface="Times New Roman"/>
                <a:cs typeface="Times New Roman"/>
              </a:rPr>
              <a:t>SubstCache</a:t>
            </a:r>
            <a:r>
              <a:rPr lang="en-US" dirty="0">
                <a:latin typeface="Times New Roman"/>
                <a:cs typeface="Times New Roman"/>
              </a:rPr>
              <a:t> = (</a:t>
            </a:r>
            <a:r>
              <a:rPr lang="en-US" dirty="0" err="1">
                <a:latin typeface="Times New Roman"/>
                <a:cs typeface="Times New Roman"/>
              </a:rPr>
              <a:t>Listof</a:t>
            </a:r>
            <a:r>
              <a:rPr lang="en-US" dirty="0">
                <a:latin typeface="Times New Roman"/>
                <a:cs typeface="Times New Roman"/>
              </a:rPr>
              <a:t> (List Symbol FLANG)))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(: empty-</a:t>
            </a:r>
            <a:r>
              <a:rPr lang="en-US" dirty="0" err="1">
                <a:latin typeface="Times New Roman"/>
                <a:cs typeface="Times New Roman"/>
              </a:rPr>
              <a:t>subst</a:t>
            </a:r>
            <a:r>
              <a:rPr lang="en-US" dirty="0">
                <a:latin typeface="Times New Roman"/>
                <a:cs typeface="Times New Roman"/>
              </a:rPr>
              <a:t> : </a:t>
            </a:r>
            <a:r>
              <a:rPr lang="en-US" dirty="0" err="1">
                <a:latin typeface="Times New Roman"/>
                <a:cs typeface="Times New Roman"/>
              </a:rPr>
              <a:t>SubstCache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(define empty-</a:t>
            </a:r>
            <a:r>
              <a:rPr lang="en-US" dirty="0" err="1">
                <a:latin typeface="Times New Roman"/>
                <a:cs typeface="Times New Roman"/>
              </a:rPr>
              <a:t>subst</a:t>
            </a:r>
            <a:r>
              <a:rPr lang="en-US" dirty="0">
                <a:latin typeface="Times New Roman"/>
                <a:cs typeface="Times New Roman"/>
              </a:rPr>
              <a:t> null)</a:t>
            </a:r>
          </a:p>
          <a:p>
            <a:r>
              <a:rPr lang="en-US" dirty="0">
                <a:latin typeface="Times New Roman"/>
                <a:cs typeface="Times New Roman"/>
              </a:rPr>
              <a:t>(: extend : Symbol FLANG </a:t>
            </a:r>
            <a:r>
              <a:rPr lang="en-US" dirty="0" err="1">
                <a:latin typeface="Times New Roman"/>
                <a:cs typeface="Times New Roman"/>
              </a:rPr>
              <a:t>SubstCache</a:t>
            </a:r>
            <a:r>
              <a:rPr lang="en-US" dirty="0">
                <a:latin typeface="Times New Roman"/>
                <a:cs typeface="Times New Roman"/>
              </a:rPr>
              <a:t> -&gt; </a:t>
            </a:r>
            <a:r>
              <a:rPr lang="en-US" dirty="0" err="1">
                <a:latin typeface="Times New Roman"/>
                <a:cs typeface="Times New Roman"/>
              </a:rPr>
              <a:t>SubstCache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(define (extend name </a:t>
            </a:r>
            <a:r>
              <a:rPr lang="en-US" dirty="0" err="1">
                <a:latin typeface="Times New Roman"/>
                <a:cs typeface="Times New Roman"/>
              </a:rPr>
              <a:t>val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sc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(cons (list name </a:t>
            </a:r>
            <a:r>
              <a:rPr lang="en-US" dirty="0" err="1">
                <a:latin typeface="Times New Roman"/>
                <a:cs typeface="Times New Roman"/>
              </a:rPr>
              <a:t>val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err="1">
                <a:latin typeface="Times New Roman"/>
                <a:cs typeface="Times New Roman"/>
              </a:rPr>
              <a:t>sc</a:t>
            </a:r>
            <a:r>
              <a:rPr lang="en-US" dirty="0">
                <a:latin typeface="Times New Roman"/>
                <a:cs typeface="Times New Roman"/>
              </a:rPr>
              <a:t>))</a:t>
            </a:r>
          </a:p>
          <a:p>
            <a:r>
              <a:rPr lang="en-US" dirty="0">
                <a:latin typeface="Times New Roman"/>
                <a:cs typeface="Times New Roman"/>
              </a:rPr>
              <a:t>(: lookup : Symbol </a:t>
            </a:r>
            <a:r>
              <a:rPr lang="en-US" dirty="0" err="1">
                <a:latin typeface="Times New Roman"/>
                <a:cs typeface="Times New Roman"/>
              </a:rPr>
              <a:t>SubstCache</a:t>
            </a:r>
            <a:r>
              <a:rPr lang="en-US" dirty="0">
                <a:latin typeface="Times New Roman"/>
                <a:cs typeface="Times New Roman"/>
              </a:rPr>
              <a:t> -&gt; FLANG)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(define (lookup name </a:t>
            </a:r>
            <a:r>
              <a:rPr lang="en-US" dirty="0" err="1">
                <a:latin typeface="Times New Roman"/>
                <a:cs typeface="Times New Roman"/>
              </a:rPr>
              <a:t>sc</a:t>
            </a:r>
            <a:r>
              <a:rPr lang="en-US" dirty="0">
                <a:latin typeface="Times New Roman"/>
                <a:cs typeface="Times New Roman"/>
              </a:rPr>
              <a:t>)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    (let ([cell (</a:t>
            </a:r>
            <a:r>
              <a:rPr lang="en-US" dirty="0" err="1">
                <a:latin typeface="Times New Roman"/>
                <a:cs typeface="Times New Roman"/>
              </a:rPr>
              <a:t>assq</a:t>
            </a:r>
            <a:r>
              <a:rPr lang="en-US" dirty="0">
                <a:latin typeface="Times New Roman"/>
                <a:cs typeface="Times New Roman"/>
              </a:rPr>
              <a:t> name </a:t>
            </a:r>
            <a:r>
              <a:rPr lang="en-US" dirty="0" err="1">
                <a:latin typeface="Times New Roman"/>
                <a:cs typeface="Times New Roman"/>
              </a:rPr>
              <a:t>sc</a:t>
            </a:r>
            <a:r>
              <a:rPr lang="en-US" dirty="0">
                <a:latin typeface="Times New Roman"/>
                <a:cs typeface="Times New Roman"/>
              </a:rPr>
              <a:t>)])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(if cell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 (second cell)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 (error 'lookup "no binding for ~s" name))))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49DD88-9A53-462B-BB14-2ADA8FCB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substitution-cache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4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 vs. Static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תרגיל: עבור הקוד הבא:</a:t>
            </a:r>
          </a:p>
          <a:p>
            <a:pPr algn="l">
              <a:buNone/>
            </a:pPr>
            <a:r>
              <a:rPr lang="en-US" dirty="0"/>
              <a:t>(run "{with {foo {fun {x} {* x x}}}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            {call {with {foo {fun {y} {- y 1}}}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                         {fun {x} {call foo x}}} 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				4}}”)</a:t>
            </a:r>
            <a:endParaRPr lang="he-IL" dirty="0">
              <a:latin typeface="Times New Roman"/>
              <a:cs typeface="Gisha"/>
            </a:endParaRPr>
          </a:p>
          <a:p>
            <a:pPr algn="r" rtl="1"/>
            <a:r>
              <a:rPr lang="he-IL" dirty="0"/>
              <a:t>תארו את הפעלות הפונקציה </a:t>
            </a:r>
            <a:r>
              <a:rPr lang="en-US" dirty="0"/>
              <a:t>eval</a:t>
            </a:r>
            <a:r>
              <a:rPr lang="he-IL" dirty="0"/>
              <a:t> בתהליך הערכת הקוד במודל ההחלפות ובמודל ה </a:t>
            </a:r>
            <a:r>
              <a:rPr lang="en-US" dirty="0"/>
              <a:t>substitution-cache</a:t>
            </a:r>
            <a:r>
              <a:rPr lang="he-IL" dirty="0"/>
              <a:t>. האם יש הבדל בתוצאות? מדוע?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09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7043" y="128938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6" name="Rectangle 5"/>
          <p:cNvSpPr/>
          <p:nvPr/>
        </p:nvSpPr>
        <p:spPr>
          <a:xfrm>
            <a:off x="8189619" y="2152330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3138075" y="215233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8" name="Rectangle 7"/>
          <p:cNvSpPr/>
          <p:nvPr/>
        </p:nvSpPr>
        <p:spPr>
          <a:xfrm>
            <a:off x="1364107" y="21586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2412731" y="408487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3499295" y="306791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1911598" y="307421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3922749" y="407228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cxnSp>
        <p:nvCxnSpPr>
          <p:cNvPr id="15" name="Straight Connector 14"/>
          <p:cNvCxnSpPr>
            <a:cxnSpLocks/>
            <a:stCxn id="5" idx="2"/>
            <a:endCxn id="8" idx="0"/>
          </p:cNvCxnSpPr>
          <p:nvPr/>
        </p:nvCxnSpPr>
        <p:spPr>
          <a:xfrm flipH="1">
            <a:off x="1888419" y="1700441"/>
            <a:ext cx="1572936" cy="45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5" idx="2"/>
            <a:endCxn id="7" idx="0"/>
          </p:cNvCxnSpPr>
          <p:nvPr/>
        </p:nvCxnSpPr>
        <p:spPr>
          <a:xfrm>
            <a:off x="3461355" y="1700441"/>
            <a:ext cx="201032" cy="4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5" idx="2"/>
            <a:endCxn id="6" idx="0"/>
          </p:cNvCxnSpPr>
          <p:nvPr/>
        </p:nvCxnSpPr>
        <p:spPr>
          <a:xfrm>
            <a:off x="3461355" y="1700441"/>
            <a:ext cx="5218321" cy="4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2435910" y="2563391"/>
            <a:ext cx="1226477" cy="5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3662387" y="2563391"/>
            <a:ext cx="361220" cy="50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2937043" y="3478980"/>
            <a:ext cx="1086564" cy="60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13" idx="0"/>
          </p:cNvCxnSpPr>
          <p:nvPr/>
        </p:nvCxnSpPr>
        <p:spPr>
          <a:xfrm>
            <a:off x="4023607" y="3478980"/>
            <a:ext cx="423454" cy="59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84204" y="307421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5901681" y="480073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6697909" y="407858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5238924" y="408487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7115262" y="480073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5763236" y="3485273"/>
            <a:ext cx="1445280" cy="59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7208516" y="3485273"/>
            <a:ext cx="13705" cy="593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6697909" y="4489641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7222221" y="4489641"/>
            <a:ext cx="417353" cy="311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 flipH="1">
            <a:off x="7208516" y="2563391"/>
            <a:ext cx="1471160" cy="51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833133" y="306791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 4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8628928" y="480073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8950919" y="406826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50" name="Rectangle 49"/>
          <p:cNvSpPr/>
          <p:nvPr/>
        </p:nvSpPr>
        <p:spPr>
          <a:xfrm>
            <a:off x="10895459" y="5605725"/>
            <a:ext cx="1219897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10432639" y="476354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stCxn id="6" idx="2"/>
            <a:endCxn id="46" idx="0"/>
          </p:cNvCxnSpPr>
          <p:nvPr/>
        </p:nvCxnSpPr>
        <p:spPr>
          <a:xfrm>
            <a:off x="8679676" y="2563391"/>
            <a:ext cx="1677769" cy="50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31" idx="2"/>
            <a:endCxn id="49" idx="0"/>
          </p:cNvCxnSpPr>
          <p:nvPr/>
        </p:nvCxnSpPr>
        <p:spPr>
          <a:xfrm>
            <a:off x="7208516" y="3485273"/>
            <a:ext cx="2266715" cy="58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49" idx="2"/>
            <a:endCxn id="48" idx="0"/>
          </p:cNvCxnSpPr>
          <p:nvPr/>
        </p:nvCxnSpPr>
        <p:spPr>
          <a:xfrm flipH="1">
            <a:off x="9153240" y="4479327"/>
            <a:ext cx="321991" cy="32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49" idx="2"/>
            <a:endCxn id="51" idx="0"/>
          </p:cNvCxnSpPr>
          <p:nvPr/>
        </p:nvCxnSpPr>
        <p:spPr>
          <a:xfrm>
            <a:off x="9475231" y="4479327"/>
            <a:ext cx="1481720" cy="28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151" idx="0"/>
          </p:cNvCxnSpPr>
          <p:nvPr/>
        </p:nvCxnSpPr>
        <p:spPr>
          <a:xfrm flipH="1">
            <a:off x="10077026" y="5174603"/>
            <a:ext cx="879925" cy="43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50" idx="0"/>
          </p:cNvCxnSpPr>
          <p:nvPr/>
        </p:nvCxnSpPr>
        <p:spPr>
          <a:xfrm>
            <a:off x="10956951" y="5174603"/>
            <a:ext cx="548457" cy="43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55571" y="366050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38A992F-B74E-487D-B706-F2589F62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560" y="5013140"/>
            <a:ext cx="5507223" cy="1622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(run "{with {foo {fun {x} {* x x}}}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            {call {with {foo {fun {y} {- y 1}}}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                          {fun {x} {call foo x}}} 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				4}}”)</a:t>
            </a:r>
            <a:endParaRPr lang="he-IL" dirty="0">
              <a:latin typeface="Times New Roman"/>
              <a:cs typeface="Gisha"/>
            </a:endParaRPr>
          </a:p>
          <a:p>
            <a:pPr algn="l">
              <a:buNone/>
            </a:pPr>
            <a:endParaRPr lang="he-IL" dirty="0">
              <a:latin typeface="Times New Roman"/>
              <a:cs typeface="Gisha"/>
            </a:endParaRPr>
          </a:p>
        </p:txBody>
      </p:sp>
      <p:cxnSp>
        <p:nvCxnSpPr>
          <p:cNvPr id="73" name="Straight Connector 61">
            <a:extLst>
              <a:ext uri="{FF2B5EF4-FFF2-40B4-BE49-F238E27FC236}">
                <a16:creationId xmlns:a16="http://schemas.microsoft.com/office/drawing/2014/main" id="{6A47467A-F9BA-42F5-9BDD-A5670B2509AD}"/>
              </a:ext>
            </a:extLst>
          </p:cNvPr>
          <p:cNvCxnSpPr>
            <a:cxnSpLocks/>
            <a:stCxn id="35" idx="2"/>
            <a:endCxn id="81" idx="0"/>
          </p:cNvCxnSpPr>
          <p:nvPr/>
        </p:nvCxnSpPr>
        <p:spPr>
          <a:xfrm flipH="1">
            <a:off x="6931252" y="5211793"/>
            <a:ext cx="708322" cy="39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63">
            <a:extLst>
              <a:ext uri="{FF2B5EF4-FFF2-40B4-BE49-F238E27FC236}">
                <a16:creationId xmlns:a16="http://schemas.microsoft.com/office/drawing/2014/main" id="{FDFDF6BE-5388-437A-AB3A-80AF3AC5786E}"/>
              </a:ext>
            </a:extLst>
          </p:cNvPr>
          <p:cNvCxnSpPr>
            <a:cxnSpLocks/>
            <a:stCxn id="35" idx="2"/>
            <a:endCxn id="85" idx="0"/>
          </p:cNvCxnSpPr>
          <p:nvPr/>
        </p:nvCxnSpPr>
        <p:spPr>
          <a:xfrm>
            <a:off x="7639574" y="5211793"/>
            <a:ext cx="879925" cy="39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1">
            <a:extLst>
              <a:ext uri="{FF2B5EF4-FFF2-40B4-BE49-F238E27FC236}">
                <a16:creationId xmlns:a16="http://schemas.microsoft.com/office/drawing/2014/main" id="{23033577-0229-434D-9E2D-5C2F5CF01343}"/>
              </a:ext>
            </a:extLst>
          </p:cNvPr>
          <p:cNvSpPr/>
          <p:nvPr/>
        </p:nvSpPr>
        <p:spPr>
          <a:xfrm>
            <a:off x="6406940" y="560572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sp>
        <p:nvSpPr>
          <p:cNvPr id="85" name="Rectangle 31">
            <a:extLst>
              <a:ext uri="{FF2B5EF4-FFF2-40B4-BE49-F238E27FC236}">
                <a16:creationId xmlns:a16="http://schemas.microsoft.com/office/drawing/2014/main" id="{C1353227-550A-46EB-BA66-46223F886362}"/>
              </a:ext>
            </a:extLst>
          </p:cNvPr>
          <p:cNvSpPr/>
          <p:nvPr/>
        </p:nvSpPr>
        <p:spPr>
          <a:xfrm>
            <a:off x="7995187" y="560572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 1</a:t>
            </a:r>
            <a:endParaRPr lang="en-IL" dirty="0"/>
          </a:p>
        </p:txBody>
      </p:sp>
      <p:sp>
        <p:nvSpPr>
          <p:cNvPr id="151" name="Rectangle 31">
            <a:extLst>
              <a:ext uri="{FF2B5EF4-FFF2-40B4-BE49-F238E27FC236}">
                <a16:creationId xmlns:a16="http://schemas.microsoft.com/office/drawing/2014/main" id="{5673F5F3-934F-4699-8D27-F6221F9CC5E8}"/>
              </a:ext>
            </a:extLst>
          </p:cNvPr>
          <p:cNvSpPr/>
          <p:nvPr/>
        </p:nvSpPr>
        <p:spPr>
          <a:xfrm>
            <a:off x="9552714" y="560572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165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 vs. Static Scope – solution – </a:t>
            </a:r>
            <a:r>
              <a:rPr lang="en-US" dirty="0" err="1"/>
              <a:t>Subst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60588" y="2183674"/>
            <a:ext cx="10731412" cy="42885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>
                <a:solidFill>
                  <a:srgbClr val="404040"/>
                </a:solidFill>
                <a:latin typeface="Times New Roman"/>
                <a:cs typeface="Times New Roman"/>
              </a:rPr>
              <a:t>          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eval(1) = (With 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 (Id ‘x) (Id ‘x))) (Call (With ‘foo (Fun ‘y (Sub (Id ‘y) (Num 1))) (Fun ‘x (Call (Id ‘foo) (Id ‘x)))) (Num 4)))</a:t>
            </a:r>
            <a:endParaRPr lang="en-US" sz="1400" dirty="0">
              <a:solidFill>
                <a:schemeClr val="accent1"/>
              </a:solidFill>
              <a:cs typeface="Times New Roman"/>
            </a:endParaRP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(1) &lt;- eval(2) =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 (Id ‘x) (Id ‘x)))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Res(2) = (Fun ‘x (</a:t>
            </a:r>
            <a:r>
              <a:rPr lang="en-US" sz="1400" dirty="0" err="1">
                <a:latin typeface="Times New Roman"/>
                <a:cs typeface="Times New Roman"/>
              </a:rPr>
              <a:t>Mul</a:t>
            </a:r>
            <a:r>
              <a:rPr lang="en-US" sz="1400" dirty="0">
                <a:latin typeface="Times New Roman"/>
                <a:cs typeface="Times New Roman"/>
              </a:rPr>
              <a:t> (Id ‘x) (Id ‘x)))</a:t>
            </a:r>
            <a:endParaRPr lang="en-US" sz="1400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(1) &lt;- eval(3) = (Call (With ‘foo (Fun ‘y (Sub (Id ‘y) (Num 1))) (Fun ‘x (Call (Id ‘foo) (Id ‘x)))) (Num 4))</a:t>
            </a:r>
            <a:endParaRPr lang="en-US" sz="1400" dirty="0">
              <a:solidFill>
                <a:schemeClr val="accent1"/>
              </a:solidFill>
              <a:cs typeface="Times New Roman"/>
            </a:endParaRP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(3) &lt;- eval(4) = (With ‘foo (Fun ‘y (Sub (Id ‘y) (Num 1))) (Fun ‘x (Call (Id ‘foo) (Id ‘x))))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(4) &lt;- eval(5) = (Fun ‘y (Sub (Id ‘y) (Num 1)))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Res(5) = (Fun ‘y (Sub (Id ‘y) (Num 1)))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(4) &lt;- eval(6) = (Fun ‘x (Call (Fun ‘y (Sub (Id ‘y) (Num 1))) (Id ‘x)))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Res(6) = (Fun ‘x (Call (Fun ‘y (Sub (Id ‘y) (Num 1))) (Id ‘x)))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Res(4) = (Fun ‘x (Call (Fun ‘y (Sub (Id ‘y) (Num 1))) (Id ‘x))) 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(3) &lt;- eval(7) = (Num 4)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Res(7) = (Num 4)</a:t>
            </a:r>
            <a:endParaRPr lang="en-US" sz="1400" dirty="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 vs. Static Scope – solution – </a:t>
            </a:r>
            <a:r>
              <a:rPr lang="en-US" dirty="0" err="1"/>
              <a:t>Subst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61849" y="1778577"/>
            <a:ext cx="8915400" cy="411532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(3) &lt;- eval(8) = (Call (Fun ‘y (Sub (Id ‘y) (Num 1))) (Num 4))</a:t>
            </a:r>
            <a:endParaRPr lang="en-US" sz="1400" dirty="0">
              <a:solidFill>
                <a:schemeClr val="accent1"/>
              </a:solidFill>
              <a:cs typeface="Times New Roman"/>
            </a:endParaRP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(8) &lt;- eval(9) = (Fun ‘y (Sub (Id ‘y) (Num 1)))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 Res(9) = (Fun ‘y (Sub (Id ‘y) (Num 1)))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(8) &lt;- eval(10) = (Num 4)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 Res(10) = (Num 4)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(8) &lt;- eval(11) = (Sub (Num 4) (Num 1))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(11) &lt;- eval(12) = (Num 4)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  Res(12) = (Num 4)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(11) &lt;- eval(13) = (Num 1)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             Res(13) = (Num 1)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            Res(11) = (Num 3)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            Res(8) = (Num 3)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            Res(3) = (Num 3)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            Res(1) = (Num 3)</a:t>
            </a:r>
            <a:endParaRPr lang="he-IL" sz="1400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14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          </a:t>
            </a:r>
          </a:p>
          <a:p>
            <a:pPr>
              <a:buNone/>
            </a:pPr>
            <a:endParaRPr lang="en-US" sz="14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he-IL" sz="1400" dirty="0">
              <a:cs typeface="Gisha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31EE88-EE08-4F68-B44F-397B6CEA524E}"/>
              </a:ext>
            </a:extLst>
          </p:cNvPr>
          <p:cNvSpPr/>
          <p:nvPr/>
        </p:nvSpPr>
        <p:spPr>
          <a:xfrm>
            <a:off x="2443596" y="6253596"/>
            <a:ext cx="1468581" cy="264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 vs. Static Scope – solution – Substitution cache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47059" y="2167256"/>
            <a:ext cx="10830757" cy="467816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 eval(1) = (With 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 (Id ‘x) (Id ‘x))) (Call (With ‘foo (Fun ‘y (Sub (Id ‘y) (Num 1)))  (Fun ‘x (Call (Id ‘foo) (Id ‘x)))) (Num 4)))</a:t>
            </a:r>
            <a:endParaRPr lang="en-US" sz="1400" dirty="0">
              <a:solidFill>
                <a:schemeClr val="accent1"/>
              </a:solidFill>
              <a:cs typeface="Times New Roman"/>
            </a:endParaRP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      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(1) = ()</a:t>
            </a:r>
            <a:endParaRPr lang="en-US" sz="1400" dirty="0">
              <a:solidFill>
                <a:schemeClr val="accent1"/>
              </a:solidFill>
              <a:cs typeface="Times New Roman"/>
            </a:endParaRP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(1) &lt;- eval(2) =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 (Id ‘x) (Id ‘x)))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      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(2) = ()</a:t>
            </a:r>
            <a:endParaRPr lang="en-US" sz="1400" dirty="0">
              <a:solidFill>
                <a:schemeClr val="accent1"/>
              </a:solidFill>
              <a:cs typeface="Times New Roman"/>
            </a:endParaRP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 </a:t>
            </a:r>
            <a:r>
              <a:rPr lang="en-US" sz="1400" dirty="0">
                <a:latin typeface="Times New Roman"/>
                <a:cs typeface="Times New Roman"/>
              </a:rPr>
              <a:t>Res(2) = (Fun ‘x (</a:t>
            </a:r>
            <a:r>
              <a:rPr lang="en-US" sz="1400" dirty="0" err="1">
                <a:latin typeface="Times New Roman"/>
                <a:cs typeface="Times New Roman"/>
              </a:rPr>
              <a:t>Mul</a:t>
            </a:r>
            <a:r>
              <a:rPr lang="en-US" sz="1400" dirty="0">
                <a:latin typeface="Times New Roman"/>
                <a:cs typeface="Times New Roman"/>
              </a:rPr>
              <a:t> (Id ‘x) (Id ‘x)))</a:t>
            </a:r>
            <a:endParaRPr lang="en-US" sz="1400" dirty="0">
              <a:cs typeface="Times New Roman"/>
            </a:endParaRP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(1) &lt;- eval(3) = (Call (With ‘foo (Fun ‘y (Sub (Id ‘y) (Num 1))) (Fun ‘x (Call (Id ‘foo) (Id ‘x)))) (Num 4))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      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(3) = ((‘foo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 (Id ‘x) (Id ‘x)))))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(3) &lt;- eval(4) = (With ‘foo (Fun ‘y (Sub (Id ‘y) (Num 1))) (Fun ‘x (Call (Id ‘foo) (Id x))))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      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(4) = ((‘foo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 (Id ‘x) (Id ‘x)))))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(4) &lt;- eval(5) = (Fun ‘y (Sub (Id ‘y) (Num 1)))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      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(5) = ((‘foo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(Id ‘x) (Id ‘x)))))</a:t>
            </a:r>
            <a:endParaRPr lang="en-US" sz="1400" dirty="0">
              <a:solidFill>
                <a:schemeClr val="accent1"/>
              </a:solidFill>
              <a:cs typeface="Times New Roman"/>
            </a:endParaRP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Res(5) = (Fun ‘y (Sub (Id ‘y) (Num 1)))</a:t>
            </a:r>
            <a:endParaRPr lang="en-US" sz="1400" dirty="0">
              <a:solidFill>
                <a:srgbClr val="404040"/>
              </a:solidFill>
              <a:cs typeface="Times New Roman"/>
            </a:endParaRPr>
          </a:p>
          <a:p>
            <a:pPr>
              <a:buNone/>
            </a:pPr>
            <a:endParaRPr lang="he-IL" sz="1400" dirty="0">
              <a:solidFill>
                <a:srgbClr val="FF0000"/>
              </a:solidFill>
              <a:cs typeface="Gish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 vs. Static Scope – solution – Substitution cache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346758" y="1865168"/>
            <a:ext cx="8915400" cy="46262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(4) &lt;- eval(6) = (Fun ‘x (Call (Id ‘foo) (Id ‘x)))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      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(6) = ((‘foo (Fun ‘y (Sub (Id ‘y) (Num 1)))) (‘foo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(Id ‘x) (Id ‘x)))))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Res(6) = (Fun ‘x (Call (Id ‘foo) (Id ‘x)))</a:t>
            </a:r>
          </a:p>
          <a:p>
            <a:pPr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Res(4) = (Fun ‘x (Call (Id ‘foo) (Id ‘x)))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(3) &lt;- eval(7) = (Num 4)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      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(7) = ((‘foo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 (Id ‘x) (Id ‘x)))))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Res(7) = (Num 4)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(3) &lt;- eval(8) = (Call (Id ‘foo) (Id ‘x))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      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(8) = ((‘x (Num 4)) (‘foo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(Id ‘x) (Id ‘x)))))</a:t>
            </a:r>
            <a:endParaRPr lang="en-US" sz="1400" dirty="0">
              <a:solidFill>
                <a:schemeClr val="accent1"/>
              </a:solidFill>
              <a:cs typeface="Times New Roman"/>
            </a:endParaRP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(8) &lt;- eval(9) = (Id ‘foo)</a:t>
            </a:r>
            <a:endParaRPr lang="en-US" sz="14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      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(9) = ((‘x (Num 4)) (‘foo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(Id ‘x) (Id ‘x)))))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Res(9) = (Fun ‘x (</a:t>
            </a:r>
            <a:r>
              <a:rPr lang="en-US" sz="1400" dirty="0" err="1">
                <a:latin typeface="Times New Roman"/>
                <a:cs typeface="Times New Roman"/>
              </a:rPr>
              <a:t>Mul</a:t>
            </a:r>
            <a:r>
              <a:rPr lang="en-US" sz="1400" dirty="0">
                <a:latin typeface="Times New Roman"/>
                <a:cs typeface="Times New Roman"/>
              </a:rPr>
              <a:t> (Id ‘x) (Id ‘x)))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 vs. Static Scope – solution – Substitution cache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772516"/>
            <a:ext cx="8915400" cy="4953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(8) &lt;- eval(10) = (Id ‘x)</a:t>
            </a:r>
            <a:b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(10) = ((‘x (Num 4)) (‘foo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(Id ‘x) (Id ‘x)))))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Res(10) = (Num 4)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(8) &lt;- eval(11) =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(Id ‘x) (Id ‘x))</a:t>
            </a:r>
            <a:b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         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(11) = ((‘x (Num 4)) (‘x (Num 4)) (‘foo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(Id ‘x) (Id ‘x)))))</a:t>
            </a:r>
            <a:endParaRPr lang="en-US" sz="14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(11) &lt;- eval(12) = (Id ‘x)</a:t>
            </a:r>
            <a:b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           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(12) = ((‘x (Num 4)) (‘x (Num 4)) (‘foo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 (Id ‘x) (Id ‘x)))))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 Res(12) = (Num 4)</a:t>
            </a:r>
            <a:endParaRPr lang="en-US" sz="1400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(11) &lt;- eval(13) = (Id ‘x)</a:t>
            </a:r>
            <a:b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          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SubstCache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(13) = ((‘x (Num 4)) (x’ (Num 4)) (‘foo (Fun ‘x (</a:t>
            </a:r>
            <a:r>
              <a:rPr lang="en-US" sz="1400" dirty="0" err="1">
                <a:solidFill>
                  <a:schemeClr val="accent1"/>
                </a:solidFill>
                <a:latin typeface="Times New Roman"/>
                <a:cs typeface="Times New Roman"/>
              </a:rPr>
              <a:t>Mul</a:t>
            </a:r>
            <a:r>
              <a:rPr lang="en-US" sz="1400" dirty="0">
                <a:solidFill>
                  <a:schemeClr val="accent1"/>
                </a:solidFill>
                <a:latin typeface="Times New Roman"/>
                <a:cs typeface="Times New Roman"/>
              </a:rPr>
              <a:t> (Id ‘x) (Id ‘x)))))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 Res(13) = (Num 4)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 Res(11) = (Num 16)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 Res(8) = (Num 16)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 Res(3) = (Num 16)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latin typeface="Times New Roman"/>
                <a:cs typeface="Times New Roman"/>
              </a:rPr>
              <a:t>            Res(1) = (Num 16)</a:t>
            </a:r>
            <a:endParaRPr lang="he-IL" sz="1400" dirty="0">
              <a:latin typeface="Times New Roman"/>
              <a:cs typeface="Times New Roman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27340E-6FDA-4EB6-8393-6D6CE691C8F2}"/>
              </a:ext>
            </a:extLst>
          </p:cNvPr>
          <p:cNvSpPr/>
          <p:nvPr/>
        </p:nvSpPr>
        <p:spPr>
          <a:xfrm>
            <a:off x="3082619" y="6464986"/>
            <a:ext cx="1468581" cy="264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 </a:t>
            </a:r>
            <a:r>
              <a:rPr lang="en-US" dirty="0" err="1"/>
              <a:t>vs</a:t>
            </a:r>
            <a:r>
              <a:rPr lang="en-US" dirty="0"/>
              <a:t> Static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en-US" dirty="0">
                <a:cs typeface="David" panose="020E0502060401010101" pitchFamily="34" charset="-79"/>
              </a:rPr>
              <a:t>Static scope</a:t>
            </a:r>
            <a:r>
              <a:rPr lang="he-IL" dirty="0">
                <a:cs typeface="David" panose="020E0502060401010101" pitchFamily="34" charset="-79"/>
              </a:rPr>
              <a:t> (</a:t>
            </a:r>
            <a:r>
              <a:rPr lang="en-US" dirty="0">
                <a:cs typeface="David" panose="020E0502060401010101" pitchFamily="34" charset="-79"/>
              </a:rPr>
              <a:t>lexical scope</a:t>
            </a:r>
            <a:r>
              <a:rPr lang="he-IL" dirty="0">
                <a:cs typeface="David" panose="020E0502060401010101" pitchFamily="34" charset="-79"/>
              </a:rPr>
              <a:t>) </a:t>
            </a:r>
            <a:r>
              <a:rPr lang="he-IL" dirty="0"/>
              <a:t>– בשפות כאלו, הערך של כל  </a:t>
            </a:r>
            <a:r>
              <a:rPr lang="en-US" dirty="0"/>
              <a:t>identifier</a:t>
            </a:r>
            <a:r>
              <a:rPr lang="he-IL" dirty="0"/>
              <a:t> תלוי ב  </a:t>
            </a:r>
            <a:r>
              <a:rPr lang="en-US" dirty="0"/>
              <a:t>scope</a:t>
            </a:r>
            <a:r>
              <a:rPr lang="he-IL" dirty="0"/>
              <a:t> שבו ה </a:t>
            </a:r>
            <a:r>
              <a:rPr lang="en-US" dirty="0"/>
              <a:t>identifier</a:t>
            </a:r>
            <a:r>
              <a:rPr lang="he-IL" dirty="0"/>
              <a:t> הוגדר.</a:t>
            </a:r>
          </a:p>
          <a:p>
            <a:pPr algn="r" rtl="1"/>
            <a:r>
              <a:rPr lang="en-US" dirty="0"/>
              <a:t>Dynamic scope</a:t>
            </a:r>
            <a:r>
              <a:rPr lang="he-IL" dirty="0"/>
              <a:t> – בשפות כאלו, הערך של כל </a:t>
            </a:r>
            <a:r>
              <a:rPr lang="en-US" dirty="0"/>
              <a:t>identifier</a:t>
            </a:r>
            <a:r>
              <a:rPr lang="he-IL" dirty="0"/>
              <a:t> תלוי ב </a:t>
            </a:r>
            <a:r>
              <a:rPr lang="en-US" dirty="0"/>
              <a:t>scope</a:t>
            </a:r>
            <a:r>
              <a:rPr lang="he-IL" dirty="0"/>
              <a:t> שבו משתמשים ב </a:t>
            </a:r>
            <a:r>
              <a:rPr lang="en-US" dirty="0"/>
              <a:t>identifier</a:t>
            </a:r>
            <a:r>
              <a:rPr lang="he-IL" dirty="0"/>
              <a:t> זה.</a:t>
            </a:r>
          </a:p>
          <a:p>
            <a:pPr algn="r" rtl="1"/>
            <a:r>
              <a:rPr lang="en-US" dirty="0">
                <a:latin typeface="Times New Roman"/>
                <a:cs typeface="Times New Roman"/>
              </a:rPr>
              <a:t>identifier</a:t>
            </a:r>
            <a:r>
              <a:rPr lang="he-IL" dirty="0">
                <a:latin typeface="Times New Roman"/>
                <a:cs typeface="Gisha"/>
              </a:rPr>
              <a:t> יכול להיות לדוגמא שם מזהה של ערך או של פונקציה.</a:t>
            </a:r>
            <a:endParaRPr lang="en-US" dirty="0">
              <a:latin typeface="Times New Roman"/>
              <a:cs typeface="Gisha"/>
            </a:endParaRPr>
          </a:p>
          <a:p>
            <a:pPr marL="0" indent="0" algn="r" rtl="1">
              <a:buNone/>
            </a:pP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16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Scope vs. Static Scope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 rtl="1"/>
            <a:r>
              <a:rPr lang="he-IL" dirty="0"/>
              <a:t>דוגמאות: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	(define fact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(lambda (n)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	(if (zero? n) 1 (* n (fact (- n 1)))))) 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(let ([* +])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(fact 5))</a:t>
            </a:r>
          </a:p>
          <a:p>
            <a:pPr algn="r" rtl="1"/>
            <a:r>
              <a:rPr lang="he-IL" dirty="0"/>
              <a:t>מה תהיה התוצאה ב 2 המודלים?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E991-627F-41F7-815F-38CB613F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endParaRPr lang="en-US" dirty="0">
              <a:cs typeface="Times New Roman"/>
            </a:endParaRPr>
          </a:p>
          <a:p>
            <a:pPr marL="0" indent="0" algn="r">
              <a:buNone/>
            </a:pPr>
            <a:endParaRPr lang="en-US" dirty="0">
              <a:cs typeface="Times New Roman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0E126D22-A408-4150-8710-D35007BBA0B1}"/>
              </a:ext>
            </a:extLst>
          </p:cNvPr>
          <p:cNvSpPr txBox="1">
            <a:spLocks/>
          </p:cNvSpPr>
          <p:nvPr/>
        </p:nvSpPr>
        <p:spPr>
          <a:xfrm>
            <a:off x="7914552" y="2133600"/>
            <a:ext cx="3590060" cy="4236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>
                <a:latin typeface="Times New Roman"/>
                <a:cs typeface="Gisha"/>
              </a:rPr>
              <a:t>התוצאה ב-</a:t>
            </a:r>
            <a:r>
              <a:rPr lang="en-US" dirty="0">
                <a:latin typeface="Times New Roman"/>
                <a:cs typeface="Times New Roman"/>
              </a:rPr>
              <a:t>Static scope: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5) =&gt; (* 5 (fact 4))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4) =&gt; (* 4 (fact 3))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3) =&gt; (* 3 (fact 2))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2) =&gt; (* 2 (fact 1))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1) =&gt; (* 1 (fact 0))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0) =&gt; (1)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=&gt; 5*4*3*2*1*1 = 120</a:t>
            </a:r>
          </a:p>
          <a:p>
            <a:pPr marL="0" indent="0" algn="r" rtl="1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AA6C7E5D-15C9-4783-98D6-C079CDF3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Dynamic Scope vs. Static Scope </a:t>
            </a:r>
            <a:endParaRPr lang="he-IL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477F6E1B-5D3A-4AF1-B6AC-303896C26713}"/>
              </a:ext>
            </a:extLst>
          </p:cNvPr>
          <p:cNvSpPr txBox="1">
            <a:spLocks/>
          </p:cNvSpPr>
          <p:nvPr/>
        </p:nvSpPr>
        <p:spPr>
          <a:xfrm>
            <a:off x="2745074" y="2133599"/>
            <a:ext cx="3590060" cy="4236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dirty="0">
                <a:latin typeface="Times New Roman"/>
                <a:cs typeface="Times New Roman"/>
              </a:rPr>
              <a:t>התוצאה ב-</a:t>
            </a:r>
            <a:r>
              <a:rPr lang="he-IL" dirty="0" err="1">
                <a:latin typeface="Times New Roman"/>
                <a:cs typeface="Times New Roman"/>
              </a:rPr>
              <a:t>Dynamic</a:t>
            </a:r>
            <a:r>
              <a:rPr lang="en-US" dirty="0">
                <a:latin typeface="Times New Roman"/>
                <a:cs typeface="Times New Roman"/>
              </a:rPr>
              <a:t> scope: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5) =&gt; (+ 5 (fact 4))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4) =&gt; (+ 4 (fact 3))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3) =&gt; (+ 3 (fact 2))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2) =&gt; (+ 2 (fact 1))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1) =&gt; (+ 1 (fact 0))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(fact 0) =&gt; (1)</a:t>
            </a:r>
            <a:br>
              <a:rPr lang="en-US" dirty="0"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=&gt; 5+4+3+2+1+1 = 16</a:t>
            </a:r>
            <a:endParaRPr lang="en-US"/>
          </a:p>
          <a:p>
            <a:pPr marL="0" indent="0" algn="r" rtl="1">
              <a:buNone/>
            </a:pP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468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181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Dynamic Scope  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907177"/>
            <a:ext cx="8915400" cy="4004045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מה תהיה התוצאה של הקוד הבא: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pl dynamic  </a:t>
            </a:r>
            <a:br>
              <a:rPr lang="en-US" dirty="0"/>
            </a:br>
            <a:r>
              <a:rPr lang="en-US" dirty="0"/>
              <a:t>(define tax% 6.5)  </a:t>
            </a:r>
            <a:br>
              <a:rPr lang="en-US" dirty="0"/>
            </a:br>
            <a:r>
              <a:rPr lang="en-US" dirty="0"/>
              <a:t>(define (with-tax n)    </a:t>
            </a:r>
            <a:br>
              <a:rPr lang="en-US" dirty="0"/>
            </a:br>
            <a:r>
              <a:rPr lang="en-US" dirty="0"/>
              <a:t>	(+ n (* n (/ tax% 100))))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(with-tax 10)  ; how much do we pay?  </a:t>
            </a:r>
            <a:br>
              <a:rPr lang="en-US" dirty="0"/>
            </a:br>
            <a:r>
              <a:rPr lang="en-US" dirty="0"/>
              <a:t>	(let ([tax% 17.0]) (with-tax 10)) ; how much would we pay in Israel?</a:t>
            </a:r>
          </a:p>
          <a:p>
            <a:pPr>
              <a:buNone/>
            </a:pPr>
            <a:r>
              <a:rPr lang="en-US" dirty="0"/>
              <a:t> 	;; make that into a function</a:t>
            </a:r>
            <a:br>
              <a:rPr lang="en-US" dirty="0"/>
            </a:br>
            <a:r>
              <a:rPr lang="en-US" dirty="0"/>
              <a:t>(define </a:t>
            </a:r>
            <a:r>
              <a:rPr lang="en-US" dirty="0" err="1"/>
              <a:t>il</a:t>
            </a:r>
            <a:r>
              <a:rPr lang="en-US" dirty="0"/>
              <a:t>-tax% 17.0)  </a:t>
            </a:r>
            <a:br>
              <a:rPr lang="en-US" dirty="0"/>
            </a:br>
            <a:r>
              <a:rPr lang="en-US" dirty="0"/>
              <a:t>(define (us-over-</a:t>
            </a:r>
            <a:r>
              <a:rPr lang="en-US" dirty="0" err="1"/>
              <a:t>il</a:t>
            </a:r>
            <a:r>
              <a:rPr lang="en-US" dirty="0"/>
              <a:t>-saving n)    </a:t>
            </a:r>
            <a:br>
              <a:rPr lang="en-US" dirty="0"/>
            </a:br>
            <a:r>
              <a:rPr lang="en-US" dirty="0"/>
              <a:t>	(- (let ([tax% </a:t>
            </a:r>
            <a:r>
              <a:rPr lang="en-US" dirty="0" err="1"/>
              <a:t>il</a:t>
            </a:r>
            <a:r>
              <a:rPr lang="en-US" dirty="0"/>
              <a:t>-tax%]) (with-tax n)) </a:t>
            </a:r>
            <a:br>
              <a:rPr lang="en-US" dirty="0"/>
            </a:br>
            <a:r>
              <a:rPr lang="en-US" dirty="0"/>
              <a:t>(with-tax n)))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(us-over-</a:t>
            </a:r>
            <a:r>
              <a:rPr lang="en-US" dirty="0" err="1"/>
              <a:t>il</a:t>
            </a:r>
            <a:r>
              <a:rPr lang="en-US" dirty="0"/>
              <a:t>-saving 10) </a:t>
            </a:r>
          </a:p>
          <a:p>
            <a:pPr>
              <a:buNone/>
            </a:pPr>
            <a:r>
              <a:rPr lang="en-US" dirty="0"/>
              <a:t>	;; can even control that: how much would we save if the tax in </a:t>
            </a:r>
            <a:r>
              <a:rPr lang="en-US" dirty="0" err="1"/>
              <a:t>israel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;; went down one percent?</a:t>
            </a:r>
            <a:br>
              <a:rPr lang="en-US" dirty="0"/>
            </a:br>
            <a:r>
              <a:rPr lang="en-US" dirty="0"/>
              <a:t>(let ([</a:t>
            </a:r>
            <a:r>
              <a:rPr lang="en-US" dirty="0" err="1"/>
              <a:t>il</a:t>
            </a:r>
            <a:r>
              <a:rPr lang="en-US" dirty="0"/>
              <a:t>-tax% (- </a:t>
            </a:r>
            <a:r>
              <a:rPr lang="en-US" dirty="0" err="1"/>
              <a:t>il</a:t>
            </a:r>
            <a:r>
              <a:rPr lang="en-US" dirty="0"/>
              <a:t>-tax% 1)]) (us-over-</a:t>
            </a:r>
            <a:r>
              <a:rPr lang="en-US" dirty="0" err="1"/>
              <a:t>il</a:t>
            </a:r>
            <a:r>
              <a:rPr lang="en-US" dirty="0"/>
              <a:t>-saving 10))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BF9E-B0D5-4B1D-ADD0-F101427C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/>
              </a:rPr>
              <a:t>Dynamic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A3C48-3610-4F80-8FF5-E992C7D33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076" y="2133600"/>
            <a:ext cx="9902536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[tax% 6.5]: (with-tax 10) =&gt; 10.65</a:t>
            </a:r>
          </a:p>
          <a:p>
            <a:r>
              <a:rPr lang="en-US" dirty="0">
                <a:latin typeface="Times New Roman"/>
                <a:cs typeface="Times New Roman"/>
              </a:rPr>
              <a:t>[tax% 17.0]: (with-tax 10) =&gt; 11.7</a:t>
            </a:r>
          </a:p>
          <a:p>
            <a:r>
              <a:rPr lang="en-US" dirty="0">
                <a:latin typeface="Times New Roman"/>
                <a:cs typeface="Times New Roman"/>
              </a:rPr>
              <a:t>[tax% 6.5 , 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-tax% 17.0]: (us-over-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-saving 10) =&gt; (- ([tax% 17.0]: (with-tax 10))  (with-tax 10))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 (- (11.7) (10.65)) = 1.05</a:t>
            </a:r>
          </a:p>
          <a:p>
            <a:r>
              <a:rPr lang="en-US" dirty="0">
                <a:latin typeface="Times New Roman"/>
                <a:cs typeface="Times New Roman"/>
              </a:rPr>
              <a:t>[tax% 6.5 , 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-tax% 16.0]: (us-over-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-saving 10) =&gt; (- ([tax% 16.0]: (with-tax 10))  (with-tax 10))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 (- (11.6) (10.65)) = 0.95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62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2181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Static Scope (1) 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907177"/>
            <a:ext cx="8915400" cy="400404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r" rtl="1">
              <a:buNone/>
            </a:pPr>
            <a:r>
              <a:rPr lang="he-IL" dirty="0">
                <a:latin typeface="Times New Roman"/>
                <a:cs typeface="Times New Roman"/>
              </a:rPr>
              <a:t>מה תהיה התוצאה של הקוד הבא: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#lang racket  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(define tax% 6.5)  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(define (with-tax n)    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	(+ n (* n (/ tax% 100))))  </a:t>
            </a:r>
            <a:br>
              <a:rPr lang="en-US" dirty="0">
                <a:latin typeface="Times New Roman"/>
              </a:rPr>
            </a:b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(with-tax 10)  ; how much do we pay? 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	(let ([tax% 17.0]) (with-tax 10)) ; how much would we pay in Israel?</a:t>
            </a:r>
            <a:endParaRPr lang="en-US"/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	;; make that into a function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(define 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-tax% 17.0)  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(define (us-over-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-saving n)    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	(- (let ([tax% 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-tax%]) (with-tax n))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(with-tax n)))  </a:t>
            </a:r>
            <a:br>
              <a:rPr lang="en-US" dirty="0">
                <a:latin typeface="Times New Roman"/>
              </a:rPr>
            </a:b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(us-over-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-saving 10) </a:t>
            </a:r>
            <a:endParaRPr lang="en-US" dirty="0">
              <a:cs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	;; can even control that: how much would we save if the tax in </a:t>
            </a:r>
            <a:r>
              <a:rPr lang="en-US" dirty="0" err="1">
                <a:latin typeface="Times New Roman"/>
                <a:cs typeface="Times New Roman"/>
              </a:rPr>
              <a:t>israel</a:t>
            </a:r>
            <a:r>
              <a:rPr lang="en-US" dirty="0">
                <a:latin typeface="Times New Roman"/>
                <a:cs typeface="Times New Roman"/>
              </a:rPr>
              <a:t> 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;; went down one percent?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(let ([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-tax% (- 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-tax% 1)]) (us-over-</a:t>
            </a:r>
            <a:r>
              <a:rPr lang="en-US" dirty="0" err="1">
                <a:latin typeface="Times New Roman"/>
                <a:cs typeface="Times New Roman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-saving 10))</a:t>
            </a:r>
            <a:endParaRPr lang="he-I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175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65D6-1BA6-4DAB-BB5A-8E984560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Static Scope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3F0E-0C30-43A7-8A63-EECB6D11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07" y="2124941"/>
            <a:ext cx="11599717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[tax% 6.5]: (with-tax 10) =&gt; 10.65</a:t>
            </a:r>
          </a:p>
          <a:p>
            <a:r>
              <a:rPr lang="en-US" sz="1600" dirty="0">
                <a:latin typeface="Times New Roman"/>
                <a:cs typeface="Times New Roman"/>
              </a:rPr>
              <a:t>[tax% 17.0]: ([tax% 6.5]: (with-tax 10)) =&gt; 10.65</a:t>
            </a:r>
            <a:endParaRPr lang="en-US" sz="1600" dirty="0"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[tax% 6.5 , </a:t>
            </a:r>
            <a:r>
              <a:rPr lang="en-US" sz="1600" dirty="0" err="1">
                <a:latin typeface="Times New Roman"/>
                <a:cs typeface="Times New Roman"/>
              </a:rPr>
              <a:t>il</a:t>
            </a:r>
            <a:r>
              <a:rPr lang="en-US" sz="1600" dirty="0">
                <a:latin typeface="Times New Roman"/>
                <a:cs typeface="Times New Roman"/>
              </a:rPr>
              <a:t>-tax% 17.0]: (us-over-</a:t>
            </a:r>
            <a:r>
              <a:rPr lang="en-US" sz="1600" dirty="0" err="1">
                <a:latin typeface="Times New Roman"/>
                <a:cs typeface="Times New Roman"/>
              </a:rPr>
              <a:t>il</a:t>
            </a:r>
            <a:r>
              <a:rPr lang="en-US" sz="1600" dirty="0">
                <a:latin typeface="Times New Roman"/>
                <a:cs typeface="Times New Roman"/>
              </a:rPr>
              <a:t>-saving 10) =&gt; (- ([tax% 17.0]: ([tax% 6.5]: (with-tax 10)))  (with-tax 10))</a:t>
            </a:r>
            <a:br>
              <a:rPr lang="en-US" sz="1600" dirty="0"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 (- (10.65) (10.65)) = 0</a:t>
            </a:r>
          </a:p>
          <a:p>
            <a:r>
              <a:rPr lang="en-US" sz="1600" dirty="0">
                <a:latin typeface="Times New Roman"/>
                <a:cs typeface="Times New Roman"/>
              </a:rPr>
              <a:t>[tax% 6.5 , </a:t>
            </a:r>
            <a:r>
              <a:rPr lang="en-US" sz="1600" dirty="0" err="1">
                <a:latin typeface="Times New Roman"/>
                <a:cs typeface="Times New Roman"/>
              </a:rPr>
              <a:t>il</a:t>
            </a:r>
            <a:r>
              <a:rPr lang="en-US" sz="1600" dirty="0">
                <a:latin typeface="Times New Roman"/>
                <a:cs typeface="Times New Roman"/>
              </a:rPr>
              <a:t>-tax% 16.0]: (us-over-</a:t>
            </a:r>
            <a:r>
              <a:rPr lang="en-US" sz="1600" dirty="0" err="1">
                <a:latin typeface="Times New Roman"/>
                <a:cs typeface="Times New Roman"/>
              </a:rPr>
              <a:t>il</a:t>
            </a:r>
            <a:r>
              <a:rPr lang="en-US" sz="1600" dirty="0">
                <a:latin typeface="Times New Roman"/>
                <a:cs typeface="Times New Roman"/>
              </a:rPr>
              <a:t>-saving 10) =&gt; [</a:t>
            </a:r>
            <a:r>
              <a:rPr lang="en-US" sz="1600" dirty="0" err="1">
                <a:latin typeface="Times New Roman"/>
                <a:cs typeface="Times New Roman"/>
              </a:rPr>
              <a:t>il</a:t>
            </a:r>
            <a:r>
              <a:rPr lang="en-US" sz="1600" dirty="0">
                <a:latin typeface="Times New Roman"/>
                <a:cs typeface="Times New Roman"/>
              </a:rPr>
              <a:t>-tax% 17.0]: (- ([tax% 17.0]: ([tax% 6.5]: (with-tax 10)))  (with-tax 10))</a:t>
            </a:r>
            <a:br>
              <a:rPr lang="en-US" sz="1600" dirty="0">
                <a:cs typeface="Times New Roman"/>
              </a:rPr>
            </a:br>
            <a:r>
              <a:rPr lang="en-US" sz="1600" dirty="0">
                <a:latin typeface="Times New Roman"/>
                <a:cs typeface="Times New Roman"/>
              </a:rPr>
              <a:t>                                                                                   (- (10.65) (10.65)) = 0</a:t>
            </a:r>
          </a:p>
          <a:p>
            <a:endParaRPr lang="en-US" sz="1600" dirty="0">
              <a:latin typeface="Times New Roman"/>
              <a:cs typeface="Times New Roman"/>
            </a:endParaRPr>
          </a:p>
          <a:p>
            <a:endParaRPr lang="en-US" sz="1600" dirty="0">
              <a:cs typeface="Times New Roman"/>
            </a:endParaRPr>
          </a:p>
          <a:p>
            <a:endParaRPr lang="en-US" sz="1600" dirty="0">
              <a:cs typeface="Times New Roman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07C6D2EA-E6B0-4E05-9A11-7CC44CC5C0D7}"/>
              </a:ext>
            </a:extLst>
          </p:cNvPr>
          <p:cNvSpPr/>
          <p:nvPr/>
        </p:nvSpPr>
        <p:spPr>
          <a:xfrm>
            <a:off x="5881254" y="2833254"/>
            <a:ext cx="455469" cy="4208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89F1392C-18F7-44D5-A85A-50F719D2C156}"/>
              </a:ext>
            </a:extLst>
          </p:cNvPr>
          <p:cNvSpPr/>
          <p:nvPr/>
        </p:nvSpPr>
        <p:spPr>
          <a:xfrm>
            <a:off x="2417617" y="3474026"/>
            <a:ext cx="455469" cy="4208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B6CB366-DDC5-47C7-8D2B-7DE4A2D4BECC}"/>
              </a:ext>
            </a:extLst>
          </p:cNvPr>
          <p:cNvSpPr/>
          <p:nvPr/>
        </p:nvSpPr>
        <p:spPr>
          <a:xfrm>
            <a:off x="7119503" y="3474025"/>
            <a:ext cx="455469" cy="4208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Static Scope (2)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711234"/>
            <a:ext cx="8915400" cy="4199988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מה תהיה התוצאה של הקוד הבא: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  </a:t>
            </a:r>
            <a:br>
              <a:rPr lang="en-US" dirty="0"/>
            </a:br>
            <a:r>
              <a:rPr lang="en-US" dirty="0"/>
              <a:t>(define tax% (make-parameter 6.5))    ; create the dynamic container  </a:t>
            </a:r>
            <a:br>
              <a:rPr lang="en-US" dirty="0"/>
            </a:br>
            <a:r>
              <a:rPr lang="en-US" dirty="0"/>
              <a:t>(define (with-tax n)    </a:t>
            </a:r>
            <a:br>
              <a:rPr lang="en-US" dirty="0"/>
            </a:br>
            <a:r>
              <a:rPr lang="en-US" dirty="0"/>
              <a:t>	(+ n (* n (/ (tax%) 100))))  ; note how its value is accessed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(with-tax 10) ; how much do we pay?  </a:t>
            </a:r>
            <a:br>
              <a:rPr lang="en-US" dirty="0"/>
            </a:br>
            <a:r>
              <a:rPr lang="en-US" dirty="0"/>
              <a:t>	(parameterize ([tax% 17.0]) (with-tax 10)) ; `parameterize', not `let'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;; make that into a function  </a:t>
            </a:r>
            <a:br>
              <a:rPr lang="en-US" dirty="0"/>
            </a:br>
            <a:r>
              <a:rPr lang="en-US" dirty="0"/>
              <a:t>(define </a:t>
            </a:r>
            <a:r>
              <a:rPr lang="en-US" dirty="0" err="1"/>
              <a:t>il</a:t>
            </a:r>
            <a:r>
              <a:rPr lang="en-US" dirty="0"/>
              <a:t>-tax% (make-parameter 17.0))  </a:t>
            </a:r>
            <a:br>
              <a:rPr lang="en-US" dirty="0"/>
            </a:br>
            <a:r>
              <a:rPr lang="en-US" dirty="0"/>
              <a:t>(define (us-over-</a:t>
            </a:r>
            <a:r>
              <a:rPr lang="en-US" dirty="0" err="1"/>
              <a:t>il</a:t>
            </a:r>
            <a:r>
              <a:rPr lang="en-US" dirty="0"/>
              <a:t>-saving n)    </a:t>
            </a:r>
            <a:br>
              <a:rPr lang="en-US" dirty="0"/>
            </a:br>
            <a:r>
              <a:rPr lang="en-US" dirty="0"/>
              <a:t>	(- (parameterize ([tax% (</a:t>
            </a:r>
            <a:r>
              <a:rPr lang="en-US" dirty="0" err="1"/>
              <a:t>il</a:t>
            </a:r>
            <a:r>
              <a:rPr lang="en-US" dirty="0"/>
              <a:t>-tax%)]) (with-tax n)) </a:t>
            </a:r>
            <a:br>
              <a:rPr lang="en-US" dirty="0"/>
            </a:br>
            <a:r>
              <a:rPr lang="en-US" dirty="0"/>
              <a:t>(with-tax n)))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(us-over-</a:t>
            </a:r>
            <a:r>
              <a:rPr lang="en-US" dirty="0" err="1"/>
              <a:t>il</a:t>
            </a:r>
            <a:r>
              <a:rPr lang="en-US" dirty="0"/>
              <a:t>-saving 10)  </a:t>
            </a:r>
            <a:br>
              <a:rPr lang="en-US" dirty="0"/>
            </a:br>
            <a:r>
              <a:rPr lang="en-US" dirty="0"/>
              <a:t>(parameterize ([</a:t>
            </a:r>
            <a:r>
              <a:rPr lang="en-US" dirty="0" err="1"/>
              <a:t>il</a:t>
            </a:r>
            <a:r>
              <a:rPr lang="en-US" dirty="0"/>
              <a:t>-tax% (- (</a:t>
            </a:r>
            <a:r>
              <a:rPr lang="en-US" dirty="0" err="1"/>
              <a:t>il</a:t>
            </a:r>
            <a:r>
              <a:rPr lang="en-US" dirty="0"/>
              <a:t>-tax%) 1)]) (us-over-</a:t>
            </a:r>
            <a:r>
              <a:rPr lang="en-US" dirty="0" err="1"/>
              <a:t>il</a:t>
            </a:r>
            <a:r>
              <a:rPr lang="en-US" dirty="0"/>
              <a:t>-saving 10))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3593</TotalTime>
  <Words>3134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Century Gothic</vt:lpstr>
      <vt:lpstr>David</vt:lpstr>
      <vt:lpstr>Times New Roman</vt:lpstr>
      <vt:lpstr>Wingdings 3</vt:lpstr>
      <vt:lpstr>Wisp</vt:lpstr>
      <vt:lpstr>שפות תכנות</vt:lpstr>
      <vt:lpstr>Dynamic Scope vs Static Scope </vt:lpstr>
      <vt:lpstr>Dynamic Scope vs. Static Scope </vt:lpstr>
      <vt:lpstr>Dynamic Scope vs. Static Scope </vt:lpstr>
      <vt:lpstr>Dynamic Scope  </vt:lpstr>
      <vt:lpstr>Dynamic Scope</vt:lpstr>
      <vt:lpstr>Static Scope (1) </vt:lpstr>
      <vt:lpstr>Static Scope (1)</vt:lpstr>
      <vt:lpstr>Static Scope (2)</vt:lpstr>
      <vt:lpstr>Static Scope (2)</vt:lpstr>
      <vt:lpstr>substitution-cache eval</vt:lpstr>
      <vt:lpstr>substitution-cache eval</vt:lpstr>
      <vt:lpstr>Dynamic Scope vs. Static Scope</vt:lpstr>
      <vt:lpstr>PowerPoint Presentation</vt:lpstr>
      <vt:lpstr>Dynamic Scope vs. Static Scope – solution – Subst</vt:lpstr>
      <vt:lpstr>Dynamic Scope vs. Static Scope – solution – Subst</vt:lpstr>
      <vt:lpstr>Dynamic Scope vs. Static Scope – solution – Substitution cache</vt:lpstr>
      <vt:lpstr>Dynamic Scope vs. Static Scope – solution – Substitution cache</vt:lpstr>
      <vt:lpstr>Dynamic Scope vs. Static Scope – solution – Substitution 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idshapira051@gmail.com</cp:lastModifiedBy>
  <cp:revision>483</cp:revision>
  <dcterms:created xsi:type="dcterms:W3CDTF">2015-02-28T19:33:42Z</dcterms:created>
  <dcterms:modified xsi:type="dcterms:W3CDTF">2022-05-30T07:57:55Z</dcterms:modified>
</cp:coreProperties>
</file>