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7" r:id="rId4"/>
    <p:sldId id="288" r:id="rId5"/>
    <p:sldId id="289" r:id="rId6"/>
    <p:sldId id="290" r:id="rId7"/>
    <p:sldId id="291" r:id="rId8"/>
    <p:sldId id="294" r:id="rId9"/>
    <p:sldId id="292" r:id="rId10"/>
    <p:sldId id="295" r:id="rId11"/>
    <p:sldId id="293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F1AE-E78E-43B3-97D6-87D36C8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923ED-5A7F-4073-8BE7-6F22351A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C801-D151-4394-900A-A2841901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D415-A914-4974-96E1-A37225CC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C0B6-3B56-443A-94AB-00CB646F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1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087A-0C81-4940-ADF4-93201446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24D1-6FD6-4782-8890-1BD5CA2D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8C9D-E3B3-4990-A13F-5368C523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37FC-D152-4B99-9330-38A9E09A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DC4C-0FBF-491F-B01A-CE71068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91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76457-9ACC-4F29-B8E1-E2ADF3D9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1D88-5C10-4DEB-8A6A-7DF53992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12D9-7AEE-4391-94CD-29B0E185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6C73-5F0E-4EE8-B79B-5FEE0E06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FA2C-E617-446C-B9EF-606F98A3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466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8E9-90BE-48DB-B6F4-E36EB2CE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A032-EEC7-4A5A-91A1-6686B7DA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F745-5309-4ADE-BED4-8BA28D04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5EBF-BCA9-4A31-A9D4-96CD310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BFB-FFDB-4673-B85C-EA4BC13F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144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1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5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00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6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409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2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96BE-998F-4AF4-B17B-FCAAD43F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8F1B-70B4-4424-AC3F-60ACBC0B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BAF0-E5A6-4CBD-90F9-CC897E3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C186-1C0C-4779-AFA3-2DFF0860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C1C0-C73E-4901-8E8C-E4A0947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70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E93-A401-4067-8F3F-B7AB06B1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A216-B93B-4E95-AB85-286FF3E72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89F2-6891-471C-8F0B-DEABFB4D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7447F-7176-40FC-A631-8D09AB5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74D1-D444-4CE8-8461-F5029303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79DF-6B04-48E6-94E6-A0E921A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33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CF7E-B14A-4DD1-9C61-38AAA3C2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8610-A0E1-4F78-BC4B-8F4568BF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379F-E36A-4FA4-B9A3-A3B8195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FFF63-9431-4E0A-A6FC-08C092BD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E7685-F807-4FB9-9A1E-4AF051F7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8A921-DD91-4A9B-9000-55DED7CE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DEFD1-31EF-4F16-8934-94F12717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D701D-8581-4C88-ADBB-513ECED0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01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C46E-CAD2-4DBF-B79F-AF3B7EC3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FEED2-46A3-4CD2-8867-64CDC08B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ACAC3-5D2F-4C81-94F7-131EE1A6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1864C-53F6-40EA-ABE6-F721EAA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37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EB44B-A6E7-4A89-9B6C-629C7CD4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A1A5B-5310-4892-939F-BC158ACD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8B76-8449-4F8E-8EFB-6389BAE1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5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2109-44AC-4BFC-9AB6-5FD7F5CC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139-DBE1-446E-B6F7-BCDC0156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4344-B6F7-4D1E-846E-C4AD5056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F957-BB04-4873-ACE5-1442D76A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B657-F22B-4233-943B-E20D7C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9460-5BB0-4083-AC88-1B18ED7F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608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EB0F-6C35-4499-A42D-3AAE583D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BC10C-0227-45FA-A353-064654E1A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7C8D0-FD2E-474D-800B-95097826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87D3-510E-4837-92AE-BDABD16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A096-21A0-4B98-AEAC-23E13CA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9043-5D4B-4462-BFA0-8A25EFE8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0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D82C5-036E-4E32-8559-CC1FCDF2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B15A-3624-425F-A2A5-7E331B18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E32D-09A6-4482-834D-7C1CFC2EE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6ABB-CD4C-4B23-BDA5-96F97BABEBDE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FDAB-A3F5-416E-BE58-F7A050B8E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A660-8663-40C3-9C25-452AB2B4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193-9F54-45F5-A2D2-33D336A69C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2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13477" y="422694"/>
            <a:ext cx="9865568" cy="62140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(define-type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[Empty]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Number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[Sym-node Symbol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 [L-node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(: 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: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-&gt; Natural)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(cases L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[(Empty) 0]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[(Sym-node _ rest) (add1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[(Num-node _ rest)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[(L-node lst1 lst2) (+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lst1)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lst2))]))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(Sym-node 'w (Sym-node 'q (Num-node 7 (Sym-node 'p (L-node (Empty) (Empty)))))))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3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(Sym-node 'w (Sym-node 'q (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7 (Sym-node 'p (L-node (Sym-node 'o (Empty)) (Empty)))))))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4</a:t>
            </a:r>
            <a:endParaRPr lang="en-US" sz="1400" dirty="0">
              <a:solidFill>
                <a:srgbClr val="40404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3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כדי להגדיר טיפוס חדש ב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נשתמש בהצהרה: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&lt;name&gt;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[&lt;variant1&gt;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[&lt;variant2&gt;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[...])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כאשר: </a:t>
            </a:r>
            <a:r>
              <a:rPr lang="en-US" dirty="0">
                <a:cs typeface="David" panose="020E0502060401010101" pitchFamily="34" charset="-79"/>
              </a:rPr>
              <a:t>name</a:t>
            </a:r>
            <a:r>
              <a:rPr lang="he-IL" dirty="0">
                <a:cs typeface="David" panose="020E0502060401010101" pitchFamily="34" charset="-79"/>
              </a:rPr>
              <a:t> – שם הטיפוס החדש. וכל </a:t>
            </a:r>
            <a:r>
              <a:rPr lang="en-US" dirty="0"/>
              <a:t>variant</a:t>
            </a:r>
            <a:r>
              <a:rPr lang="he-IL" dirty="0"/>
              <a:t> </a:t>
            </a:r>
            <a:r>
              <a:rPr lang="he-IL" dirty="0">
                <a:cs typeface="David" panose="020E0502060401010101" pitchFamily="34" charset="-79"/>
              </a:rPr>
              <a:t>הוא שם של בנאי עם הטיפוסים המתאימים. 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Animal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[Snake	Symbol	Number	Symbol]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[Tiger 	Symbol	Number])</a:t>
            </a:r>
          </a:p>
          <a:p>
            <a:pPr algn="l">
              <a:spcBef>
                <a:spcPts val="0"/>
              </a:spcBef>
            </a:pP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לאחר הכרזה על הטיפוס,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מגדירה מספר פונקציות מובנות עבור הטיפוס.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לדוגמא, לאחר הכרזה על </a:t>
            </a:r>
            <a:r>
              <a:rPr lang="en-US" dirty="0">
                <a:cs typeface="David" panose="020E0502060401010101" pitchFamily="34" charset="-79"/>
              </a:rPr>
              <a:t>Animal</a:t>
            </a:r>
            <a:r>
              <a:rPr lang="he-IL" dirty="0">
                <a:cs typeface="David" panose="020E0502060401010101" pitchFamily="34" charset="-79"/>
              </a:rPr>
              <a:t> נוכל להשתמש בפונקציה </a:t>
            </a:r>
            <a:r>
              <a:rPr lang="en-US" dirty="0">
                <a:cs typeface="David" panose="020E0502060401010101" pitchFamily="34" charset="-79"/>
              </a:rPr>
              <a:t>Animal? 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Tiger ‘Tony 12)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Snake ‘</a:t>
            </a:r>
            <a:r>
              <a:rPr lang="en-US" dirty="0" err="1">
                <a:cs typeface="David" panose="020E0502060401010101" pitchFamily="34" charset="-79"/>
              </a:rPr>
              <a:t>Slimey</a:t>
            </a:r>
            <a:r>
              <a:rPr lang="en-US" dirty="0">
                <a:cs typeface="David" panose="020E0502060401010101" pitchFamily="34" charset="-79"/>
              </a:rPr>
              <a:t> 10 ‘rats)</a:t>
            </a:r>
          </a:p>
          <a:p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cons ‘</a:t>
            </a:r>
            <a:r>
              <a:rPr lang="en-US" dirty="0" err="1">
                <a:cs typeface="David" panose="020E0502060401010101" pitchFamily="34" charset="-79"/>
              </a:rPr>
              <a:t>Robi</a:t>
            </a:r>
            <a:r>
              <a:rPr lang="en-US" dirty="0">
                <a:cs typeface="David" panose="020E0502060401010101" pitchFamily="34" charset="-79"/>
              </a:rPr>
              <a:t> 19)</a:t>
            </a:r>
          </a:p>
          <a:p>
            <a:r>
              <a:rPr lang="en-US" dirty="0">
                <a:cs typeface="David" panose="020E0502060401010101" pitchFamily="34" charset="-79"/>
              </a:rPr>
              <a:t>#f</a:t>
            </a:r>
          </a:p>
          <a:p>
            <a:endParaRPr lang="en-US" dirty="0">
              <a:cs typeface="David" panose="020E0502060401010101" pitchFamily="34" charset="-79"/>
            </a:endParaRPr>
          </a:p>
          <a:p>
            <a:pPr algn="l"/>
            <a:endParaRPr lang="he-IL" dirty="0">
              <a:cs typeface="David" panose="020E0502060401010101" pitchFamily="34" charset="-79"/>
            </a:endParaRPr>
          </a:p>
          <a:p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r>
              <a:rPr lang="en-US" dirty="0"/>
              <a:t> - cases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cases</a:t>
            </a:r>
            <a:r>
              <a:rPr lang="he-IL" dirty="0">
                <a:cs typeface="David" panose="020E0502060401010101" pitchFamily="34" charset="-79"/>
              </a:rPr>
              <a:t> מאפשרת לבדוק עבור משתנה מסוג הטיפוס את ה </a:t>
            </a:r>
            <a:r>
              <a:rPr lang="en-US" dirty="0">
                <a:cs typeface="David" panose="020E0502060401010101" pitchFamily="34" charset="-79"/>
              </a:rPr>
              <a:t>variant</a:t>
            </a:r>
            <a:r>
              <a:rPr lang="he-IL" dirty="0">
                <a:cs typeface="David" panose="020E0502060401010101" pitchFamily="34" charset="-79"/>
              </a:rPr>
              <a:t> המתאים לו ע"י תבניות בדומה לפונקציה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/>
              <a:t>[(Tiger	n	sc) 		n])</a:t>
            </a:r>
          </a:p>
          <a:p>
            <a:pPr marL="0" indent="0">
              <a:spcBef>
                <a:spcPts val="0"/>
              </a:spcBef>
            </a:pPr>
            <a:r>
              <a:rPr lang="en" dirty="0"/>
              <a:t> 'Slimey</a:t>
            </a:r>
          </a:p>
          <a:p>
            <a:pPr algn="r" rtl="1"/>
            <a:r>
              <a:rPr lang="he-IL" dirty="0">
                <a:latin typeface="Times New Roman"/>
                <a:cs typeface="David"/>
              </a:rPr>
              <a:t> ב </a:t>
            </a:r>
            <a:r>
              <a:rPr lang="en-US" dirty="0">
                <a:latin typeface="Times New Roman"/>
                <a:cs typeface="David"/>
              </a:rPr>
              <a:t>cases</a:t>
            </a:r>
            <a:r>
              <a:rPr lang="he-IL" dirty="0">
                <a:latin typeface="Times New Roman"/>
                <a:cs typeface="David"/>
              </a:rPr>
              <a:t> יש לכסות את כל ה </a:t>
            </a:r>
            <a:r>
              <a:rPr lang="en-US" dirty="0">
                <a:latin typeface="Times New Roman"/>
                <a:cs typeface="David"/>
              </a:rPr>
              <a:t>variants</a:t>
            </a:r>
            <a:r>
              <a:rPr lang="he-IL" dirty="0">
                <a:latin typeface="Times New Roman"/>
                <a:cs typeface="David"/>
              </a:rPr>
              <a:t> של הטיפוס, אחרת נקבל שגיאה.</a:t>
            </a:r>
          </a:p>
          <a:p>
            <a:pPr algn="r" rtl="1"/>
            <a:r>
              <a:rPr lang="he-IL" dirty="0" err="1">
                <a:latin typeface="Times New Roman"/>
                <a:cs typeface="David"/>
              </a:rPr>
              <a:t>בcases</a:t>
            </a:r>
            <a:r>
              <a:rPr lang="he-IL" dirty="0">
                <a:latin typeface="Times New Roman"/>
                <a:cs typeface="David"/>
              </a:rPr>
              <a:t> אין צורך ב-</a:t>
            </a:r>
            <a:r>
              <a:rPr lang="he-IL" dirty="0" err="1">
                <a:latin typeface="Times New Roman"/>
                <a:cs typeface="David"/>
              </a:rPr>
              <a:t>else</a:t>
            </a:r>
            <a:r>
              <a:rPr lang="he-IL" dirty="0">
                <a:latin typeface="Times New Roman"/>
                <a:cs typeface="David"/>
              </a:rPr>
              <a:t>, משום שאם קיבלנו משתנה מסוג הטיפוס, הוא חייב להיות מתאים לתבנית של אחד מה-</a:t>
            </a:r>
            <a:r>
              <a:rPr lang="he-IL" dirty="0" err="1">
                <a:latin typeface="Times New Roman"/>
                <a:cs typeface="David"/>
              </a:rPr>
              <a:t>variants</a:t>
            </a:r>
            <a:r>
              <a:rPr lang="he-IL" dirty="0">
                <a:latin typeface="Times New Roman"/>
                <a:cs typeface="David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נקבל שגיאה.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כתבו טיפוס בשם: </a:t>
            </a:r>
            <a:r>
              <a:rPr lang="en-US" dirty="0"/>
              <a:t>Person</a:t>
            </a:r>
            <a:r>
              <a:rPr lang="he-IL" dirty="0"/>
              <a:t> עם ה </a:t>
            </a:r>
            <a:r>
              <a:rPr lang="en-US" dirty="0"/>
              <a:t>variants</a:t>
            </a:r>
            <a:r>
              <a:rPr lang="he-IL" dirty="0"/>
              <a:t> הבאים: </a:t>
            </a:r>
            <a:r>
              <a:rPr lang="en-US" dirty="0"/>
              <a:t>Teacher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ותק (מספר טבעי), ומשכורת (כמספר שלם). </a:t>
            </a:r>
            <a:r>
              <a:rPr lang="en-US" dirty="0"/>
              <a:t>Student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שנת לימודים וממוצע ציונים (מספר ממשי).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רשימה של </a:t>
            </a:r>
            <a:r>
              <a:rPr lang="en-US" dirty="0"/>
              <a:t>Person</a:t>
            </a:r>
            <a:r>
              <a:rPr lang="he-IL" dirty="0"/>
              <a:t> ומחזירה רשימה ובה יש 2 איברים: מספר המורים ומספר הסטודנטים.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2925" y="1342103"/>
            <a:ext cx="10550011" cy="551589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(define-type Person</a:t>
            </a:r>
          </a:p>
          <a:p>
            <a:pPr>
              <a:buNone/>
            </a:pPr>
            <a:r>
              <a:rPr lang="en-US" sz="1600" dirty="0"/>
              <a:t>  		[Student String Natural Real]</a:t>
            </a:r>
          </a:p>
          <a:p>
            <a:pPr>
              <a:buNone/>
            </a:pPr>
            <a:r>
              <a:rPr lang="en-US" sz="1600" dirty="0"/>
              <a:t>  		[Teacher String Natural Integer])</a:t>
            </a:r>
          </a:p>
          <a:p>
            <a:pPr>
              <a:buNone/>
            </a:pPr>
            <a:r>
              <a:rPr lang="en-US" sz="1600" dirty="0"/>
              <a:t>(: Person-Number : (</a:t>
            </a:r>
            <a:r>
              <a:rPr lang="en-US" sz="1600" dirty="0" err="1"/>
              <a:t>Listof</a:t>
            </a:r>
            <a:r>
              <a:rPr lang="en-US" sz="1600" dirty="0"/>
              <a:t> Person) -&gt; (</a:t>
            </a:r>
            <a:r>
              <a:rPr lang="en-US" sz="1600" dirty="0" err="1"/>
              <a:t>Listof</a:t>
            </a:r>
            <a:r>
              <a:rPr lang="en-US" sz="1600" dirty="0"/>
              <a:t> Natural))</a:t>
            </a:r>
          </a:p>
          <a:p>
            <a:pPr>
              <a:buNone/>
            </a:pPr>
            <a:r>
              <a:rPr lang="en-US" sz="1600" dirty="0"/>
              <a:t>(define (Person-Number </a:t>
            </a:r>
            <a:r>
              <a:rPr lang="en-US" sz="1600" dirty="0" err="1"/>
              <a:t>lst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(Person-Number-h </a:t>
            </a:r>
            <a:r>
              <a:rPr lang="en-US" sz="1600" dirty="0" err="1"/>
              <a:t>lst</a:t>
            </a:r>
            <a:r>
              <a:rPr lang="en-US" sz="1600" dirty="0"/>
              <a:t> 0 0))</a:t>
            </a:r>
          </a:p>
          <a:p>
            <a:pPr>
              <a:buNone/>
            </a:pPr>
            <a:r>
              <a:rPr lang="en-US" sz="1600" dirty="0"/>
              <a:t>(: Person-Number-h : (</a:t>
            </a:r>
            <a:r>
              <a:rPr lang="en-US" sz="1600" dirty="0" err="1"/>
              <a:t>Listof</a:t>
            </a:r>
            <a:r>
              <a:rPr lang="en-US" sz="1600" dirty="0"/>
              <a:t> Person) Natural </a:t>
            </a:r>
            <a:r>
              <a:rPr lang="en-US" sz="1600" dirty="0" err="1"/>
              <a:t>Natural</a:t>
            </a:r>
            <a:r>
              <a:rPr lang="en-US" sz="1600" dirty="0"/>
              <a:t> -&gt; (</a:t>
            </a:r>
            <a:r>
              <a:rPr lang="en-US" sz="1600" dirty="0" err="1"/>
              <a:t>Listof</a:t>
            </a:r>
            <a:r>
              <a:rPr lang="en-US" sz="1600" dirty="0"/>
              <a:t> Natural))</a:t>
            </a:r>
          </a:p>
          <a:p>
            <a:pPr>
              <a:buNone/>
            </a:pPr>
            <a:r>
              <a:rPr lang="en-US" sz="1600" dirty="0"/>
              <a:t>(define (Person-Number-h </a:t>
            </a:r>
            <a:r>
              <a:rPr lang="en-US" sz="1600" dirty="0" err="1"/>
              <a:t>lst</a:t>
            </a:r>
            <a:r>
              <a:rPr lang="en-US" sz="1600" dirty="0"/>
              <a:t> </a:t>
            </a:r>
            <a:r>
              <a:rPr lang="en-US" sz="1600" dirty="0" err="1"/>
              <a:t>tn</a:t>
            </a:r>
            <a:r>
              <a:rPr lang="en-US" sz="1600" dirty="0"/>
              <a:t> </a:t>
            </a:r>
            <a:r>
              <a:rPr lang="en-US" sz="1600" dirty="0" err="1"/>
              <a:t>sn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(if (null? </a:t>
            </a:r>
            <a:r>
              <a:rPr lang="en-US" sz="1600" dirty="0" err="1"/>
              <a:t>lst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(list </a:t>
            </a:r>
            <a:r>
              <a:rPr lang="en-US" sz="1600" dirty="0" err="1"/>
              <a:t>tn</a:t>
            </a:r>
            <a:r>
              <a:rPr lang="en-US" sz="1600" dirty="0"/>
              <a:t> </a:t>
            </a:r>
            <a:r>
              <a:rPr lang="en-US" sz="1600" dirty="0" err="1"/>
              <a:t>sn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(cases (first </a:t>
            </a:r>
            <a:r>
              <a:rPr lang="en-US" sz="1600" dirty="0" err="1"/>
              <a:t>lst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[(Student x y z) (Person-Number-h (rest </a:t>
            </a:r>
            <a:r>
              <a:rPr lang="en-US" sz="1600" dirty="0" err="1"/>
              <a:t>lst</a:t>
            </a:r>
            <a:r>
              <a:rPr lang="en-US" sz="1600" dirty="0"/>
              <a:t>) </a:t>
            </a:r>
            <a:r>
              <a:rPr lang="en-US" sz="1600" dirty="0" err="1"/>
              <a:t>tn</a:t>
            </a:r>
            <a:r>
              <a:rPr lang="en-US" sz="1600" dirty="0"/>
              <a:t> (+ </a:t>
            </a:r>
            <a:r>
              <a:rPr lang="en-US" sz="1600" dirty="0" err="1"/>
              <a:t>sn</a:t>
            </a:r>
            <a:r>
              <a:rPr lang="en-US" sz="1600" dirty="0"/>
              <a:t> 1))]</a:t>
            </a:r>
          </a:p>
          <a:p>
            <a:pPr>
              <a:buNone/>
            </a:pPr>
            <a:r>
              <a:rPr lang="en-US" sz="1600" dirty="0"/>
              <a:t>        [(Teacher x y z) (Person-Number-h (rest </a:t>
            </a:r>
            <a:r>
              <a:rPr lang="en-US" sz="1600" dirty="0" err="1"/>
              <a:t>lst</a:t>
            </a:r>
            <a:r>
              <a:rPr lang="en-US" sz="1600" dirty="0"/>
              <a:t>) (+ </a:t>
            </a:r>
            <a:r>
              <a:rPr lang="en-US" sz="1600" dirty="0" err="1"/>
              <a:t>tn</a:t>
            </a:r>
            <a:r>
              <a:rPr lang="en-US" sz="1600" dirty="0"/>
              <a:t> 1) </a:t>
            </a:r>
            <a:r>
              <a:rPr lang="en-US" sz="1600" dirty="0" err="1"/>
              <a:t>sn</a:t>
            </a:r>
            <a:r>
              <a:rPr lang="en-US" sz="1600" dirty="0"/>
              <a:t>)])))</a:t>
            </a:r>
            <a:endParaRPr lang="he-IL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כתבו טיפוס בשם </a:t>
            </a:r>
            <a:r>
              <a:rPr lang="en-US" dirty="0" err="1"/>
              <a:t>MyString</a:t>
            </a:r>
            <a:r>
              <a:rPr lang="he-IL" dirty="0"/>
              <a:t> המייצג מחרוזת של תווים עם ה </a:t>
            </a:r>
            <a:r>
              <a:rPr lang="en-US" dirty="0"/>
              <a:t>variants</a:t>
            </a:r>
            <a:r>
              <a:rPr lang="he-IL" dirty="0"/>
              <a:t>: </a:t>
            </a:r>
            <a:r>
              <a:rPr lang="en-US" dirty="0"/>
              <a:t>Empty</a:t>
            </a:r>
            <a:r>
              <a:rPr lang="he-IL" dirty="0"/>
              <a:t> – המייצג מחרוזת ריקה. </a:t>
            </a:r>
            <a:r>
              <a:rPr lang="en-US" dirty="0"/>
              <a:t>STR</a:t>
            </a:r>
            <a:r>
              <a:rPr lang="he-IL" dirty="0"/>
              <a:t> המורכב מתו ראשון ומהטיפוס </a:t>
            </a:r>
            <a:r>
              <a:rPr lang="en-US" dirty="0" err="1"/>
              <a:t>MyString</a:t>
            </a:r>
            <a:r>
              <a:rPr lang="he-IL" dirty="0"/>
              <a:t> – המשך המחרוזת.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</a:t>
            </a:r>
            <a:r>
              <a:rPr lang="en-US" dirty="0" err="1"/>
              <a:t>MyString</a:t>
            </a:r>
            <a:r>
              <a:rPr lang="he-IL" dirty="0"/>
              <a:t> ומחזירה את אורך המחרוזת, השתמשו ב </a:t>
            </a:r>
            <a:r>
              <a:rPr lang="en-US" dirty="0"/>
              <a:t>cases</a:t>
            </a:r>
            <a:r>
              <a:rPr lang="he-IL" dirty="0"/>
              <a:t>.</a:t>
            </a:r>
            <a:endParaRPr lang="he-I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03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98839" y="1905000"/>
            <a:ext cx="9547993" cy="4542503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/>
              <a:t>(define-type </a:t>
            </a:r>
            <a:r>
              <a:rPr lang="en-US" dirty="0" err="1"/>
              <a:t>MyString</a:t>
            </a:r>
            <a:endParaRPr lang="en-US" dirty="0"/>
          </a:p>
          <a:p>
            <a:pPr>
              <a:buNone/>
            </a:pPr>
            <a:r>
              <a:rPr lang="en-US" dirty="0"/>
              <a:t>  		[Empty]</a:t>
            </a:r>
          </a:p>
          <a:p>
            <a:pPr>
              <a:buNone/>
            </a:pPr>
            <a:r>
              <a:rPr lang="en-US" dirty="0"/>
              <a:t>  		[STR Char </a:t>
            </a:r>
            <a:r>
              <a:rPr lang="en-US" dirty="0" err="1"/>
              <a:t>MyString</a:t>
            </a:r>
            <a:r>
              <a:rPr lang="en-US" dirty="0"/>
              <a:t>])</a:t>
            </a:r>
          </a:p>
          <a:p>
            <a:pPr>
              <a:buNone/>
            </a:pPr>
            <a:r>
              <a:rPr lang="en-US" dirty="0"/>
              <a:t>(STR #\H (STR #\e (STR #\l (STR #\l (Empty)))))</a:t>
            </a:r>
          </a:p>
          <a:p>
            <a:pPr>
              <a:buNone/>
            </a:pPr>
            <a:r>
              <a:rPr lang="en-US" dirty="0"/>
              <a:t>(: </a:t>
            </a:r>
            <a:r>
              <a:rPr lang="en-US" dirty="0" err="1"/>
              <a:t>MyStringLen</a:t>
            </a:r>
            <a:r>
              <a:rPr lang="en-US" dirty="0"/>
              <a:t> : </a:t>
            </a:r>
            <a:r>
              <a:rPr lang="en-US" dirty="0" err="1"/>
              <a:t>MyString</a:t>
            </a:r>
            <a:r>
              <a:rPr lang="en-US" dirty="0"/>
              <a:t> -&gt; Natural)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MyStringLen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(cases </a:t>
            </a:r>
            <a:r>
              <a:rPr lang="en-US" dirty="0" err="1"/>
              <a:t>str</a:t>
            </a:r>
            <a:endParaRPr lang="en-US" dirty="0"/>
          </a:p>
          <a:p>
            <a:pPr>
              <a:buNone/>
            </a:pPr>
            <a:r>
              <a:rPr lang="en-US" dirty="0"/>
              <a:t>    [(Empty) 0]</a:t>
            </a:r>
          </a:p>
          <a:p>
            <a:pPr>
              <a:buNone/>
            </a:pPr>
            <a:r>
              <a:rPr lang="en-US" dirty="0"/>
              <a:t>    [(STR c s) (+ 1 (</a:t>
            </a:r>
            <a:r>
              <a:rPr lang="en-US" dirty="0" err="1"/>
              <a:t>MyStringLen</a:t>
            </a:r>
            <a:r>
              <a:rPr lang="en-US" dirty="0"/>
              <a:t> s))]))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cs typeface="Times New Roman"/>
              </a:rPr>
              <a:t>כתבו טיפוס בשם MyList המייצג רשימה עם מספרים או סימבולים, עם ה </a:t>
            </a:r>
            <a:r>
              <a:rPr lang="en-US" dirty="0">
                <a:cs typeface="Times New Roman"/>
              </a:rPr>
              <a:t>variants </a:t>
            </a:r>
            <a:r>
              <a:rPr lang="en-US" dirty="0" err="1">
                <a:cs typeface="Times New Roman"/>
              </a:rPr>
              <a:t>הבאים</a:t>
            </a:r>
            <a:r>
              <a:rPr lang="en-US" dirty="0">
                <a:cs typeface="Times New Roman"/>
              </a:rPr>
              <a:t>: </a:t>
            </a:r>
            <a:endParaRPr lang="he-IL" dirty="0">
              <a:cs typeface="Times New Roman"/>
            </a:endParaRPr>
          </a:p>
          <a:p>
            <a:pPr lvl="1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>
                <a:cs typeface="Times New Roman"/>
              </a:rPr>
              <a:t>Empty</a:t>
            </a:r>
            <a:r>
              <a:rPr lang="he-IL" dirty="0">
                <a:cs typeface="Times New Roman"/>
              </a:rPr>
              <a:t> – מייצג רשימה ריקה.</a:t>
            </a:r>
          </a:p>
          <a:p>
            <a:pPr marL="800100" lvl="1" indent="-342900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>
                <a:cs typeface="Times New Roman"/>
              </a:rPr>
              <a:t>Num-node</a:t>
            </a:r>
            <a:r>
              <a:rPr lang="he-IL" dirty="0">
                <a:cs typeface="Times New Roman"/>
              </a:rPr>
              <a:t> המורכב מ Number ומהטיפוס </a:t>
            </a:r>
            <a:r>
              <a:rPr lang="en-US" dirty="0" err="1">
                <a:cs typeface="Times New Roman"/>
              </a:rPr>
              <a:t>MyList</a:t>
            </a:r>
            <a:r>
              <a:rPr lang="he-IL" dirty="0">
                <a:cs typeface="Times New Roman"/>
              </a:rPr>
              <a:t> – המשך המחרוזת.</a:t>
            </a:r>
            <a:endParaRPr lang="he-IL" dirty="0">
              <a:solidFill>
                <a:srgbClr val="404040"/>
              </a:solidFill>
              <a:cs typeface="Times New Roman"/>
            </a:endParaRPr>
          </a:p>
          <a:p>
            <a:pPr marL="800100" lvl="1" indent="-342900" algn="r" rtl="1">
              <a:buAutoNum type="arabicPeriod"/>
            </a:pPr>
            <a:r>
              <a:rPr lang="he-IL" dirty="0">
                <a:solidFill>
                  <a:srgbClr val="000000"/>
                </a:solidFill>
                <a:cs typeface="Times New Roman"/>
              </a:rPr>
              <a:t> </a:t>
            </a:r>
            <a:r>
              <a:rPr lang="en-US" dirty="0" err="1">
                <a:solidFill>
                  <a:srgbClr val="000000"/>
                </a:solidFill>
                <a:cs typeface="Times New Roman"/>
              </a:rPr>
              <a:t>Sym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המורכב מ Symbol ומהטיפוס </a:t>
            </a:r>
            <a:r>
              <a:rPr lang="en-US" dirty="0" err="1">
                <a:solidFill>
                  <a:srgbClr val="000000"/>
                </a:solidFill>
                <a:cs typeface="Times New Roman"/>
              </a:rPr>
              <a:t>MyList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– המשך המחרוזת.</a:t>
            </a:r>
          </a:p>
          <a:p>
            <a:pPr marL="800100" lvl="1" indent="-342900" algn="r" rtl="1">
              <a:buAutoNum type="arabicPeriod"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L-node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. המורכב משתי רשימות מהטיפוס שיצרתם- MyList.</a:t>
            </a:r>
          </a:p>
          <a:p>
            <a:pPr marL="457200" lvl="1" indent="0" algn="r" rtl="1">
              <a:buNone/>
            </a:pPr>
            <a:r>
              <a:rPr lang="he-IL" dirty="0">
                <a:solidFill>
                  <a:schemeClr val="tx1"/>
                </a:solidFill>
                <a:cs typeface="Times New Roman"/>
              </a:rPr>
              <a:t>כתבו פונקציה הבודקת כמה אברים מסוג Symbol יש ברשימה.</a:t>
            </a:r>
          </a:p>
        </p:txBody>
      </p:sp>
    </p:spTree>
    <p:extLst>
      <p:ext uri="{BB962C8B-B14F-4D97-AF65-F5344CB8AC3E}">
        <p14:creationId xmlns:p14="http://schemas.microsoft.com/office/powerpoint/2010/main" val="37815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 3</vt:lpstr>
      <vt:lpstr>Office Theme</vt:lpstr>
      <vt:lpstr>Wisp</vt:lpstr>
      <vt:lpstr>שפות תכנות</vt:lpstr>
      <vt:lpstr>Defining Data Types</vt:lpstr>
      <vt:lpstr>Defining Data Types</vt:lpstr>
      <vt:lpstr>Defining Data Types - cases</vt:lpstr>
      <vt:lpstr>תרגילים</vt:lpstr>
      <vt:lpstr>פתרונות לתרגילים</vt:lpstr>
      <vt:lpstr>תרגילים</vt:lpstr>
      <vt:lpstr>פתרונות לתרגילים</vt:lpstr>
      <vt:lpstr>תרגילים</vt:lpstr>
      <vt:lpstr>פתרונות לתרגילים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idshapira051@gmail.com</dc:creator>
  <cp:lastModifiedBy>idshapira051@gmail.com</cp:lastModifiedBy>
  <cp:revision>3</cp:revision>
  <dcterms:created xsi:type="dcterms:W3CDTF">2022-04-08T10:10:13Z</dcterms:created>
  <dcterms:modified xsi:type="dcterms:W3CDTF">2022-04-10T17:36:30Z</dcterms:modified>
</cp:coreProperties>
</file>