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7" r:id="rId4"/>
    <p:sldId id="275" r:id="rId5"/>
    <p:sldId id="279" r:id="rId6"/>
    <p:sldId id="283" r:id="rId7"/>
    <p:sldId id="284" r:id="rId8"/>
    <p:sldId id="285" r:id="rId9"/>
    <p:sldId id="287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4BAE2-9D16-4E33-8B40-45128B7F6BC0}" v="77" dt="2020-05-17T14:42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82944" autoAdjust="0"/>
  </p:normalViewPr>
  <p:slideViewPr>
    <p:cSldViewPr snapToGrid="0">
      <p:cViewPr varScale="1">
        <p:scale>
          <a:sx n="87" d="100"/>
          <a:sy n="87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2F4BAE2-9D16-4E33-8B40-45128B7F6BC0}"/>
    <pc:docChg chg="modSld">
      <pc:chgData name="" userId="" providerId="" clId="Web-{A2F4BAE2-9D16-4E33-8B40-45128B7F6BC0}" dt="2020-05-17T14:42:55.394" v="78" actId="20577"/>
      <pc:docMkLst>
        <pc:docMk/>
      </pc:docMkLst>
      <pc:sldChg chg="modSp">
        <pc:chgData name="" userId="" providerId="" clId="Web-{A2F4BAE2-9D16-4E33-8B40-45128B7F6BC0}" dt="2020-05-17T14:40:48.330" v="41" actId="20577"/>
        <pc:sldMkLst>
          <pc:docMk/>
          <pc:sldMk cId="0" sldId="284"/>
        </pc:sldMkLst>
        <pc:spChg chg="mod">
          <ac:chgData name="" userId="" providerId="" clId="Web-{A2F4BAE2-9D16-4E33-8B40-45128B7F6BC0}" dt="2020-05-17T14:40:48.330" v="41" actId="20577"/>
          <ac:spMkLst>
            <pc:docMk/>
            <pc:sldMk cId="0" sldId="284"/>
            <ac:spMk id="3" creationId="{00000000-0000-0000-0000-000000000000}"/>
          </ac:spMkLst>
        </pc:spChg>
        <pc:spChg chg="mod">
          <ac:chgData name="" userId="" providerId="" clId="Web-{A2F4BAE2-9D16-4E33-8B40-45128B7F6BC0}" dt="2020-05-17T14:40:14.221" v="0" actId="20577"/>
          <ac:spMkLst>
            <pc:docMk/>
            <pc:sldMk cId="0" sldId="284"/>
            <ac:spMk id="5" creationId="{2F47CD80-A37D-4C44-9598-23644BFA6A31}"/>
          </ac:spMkLst>
        </pc:spChg>
      </pc:sldChg>
      <pc:sldChg chg="modSp">
        <pc:chgData name="" userId="" providerId="" clId="Web-{A2F4BAE2-9D16-4E33-8B40-45128B7F6BC0}" dt="2020-05-17T14:42:55.394" v="77" actId="20577"/>
        <pc:sldMkLst>
          <pc:docMk/>
          <pc:sldMk cId="0" sldId="287"/>
        </pc:sldMkLst>
        <pc:spChg chg="mod">
          <ac:chgData name="" userId="" providerId="" clId="Web-{A2F4BAE2-9D16-4E33-8B40-45128B7F6BC0}" dt="2020-05-17T14:42:55.394" v="7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" userId="" providerId="" clId="Web-{A2F4BAE2-9D16-4E33-8B40-45128B7F6BC0}" dt="2020-05-17T14:41:59.753" v="43" actId="20577"/>
          <ac:spMkLst>
            <pc:docMk/>
            <pc:sldMk cId="0" sldId="287"/>
            <ac:spMk id="5" creationId="{9A222249-FE05-4D2F-BC2F-2BF8A77847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>
                <a:latin typeface="Times New Roman"/>
                <a:cs typeface="David"/>
              </a:rPr>
              <a:t>תרגול 6</a:t>
            </a:r>
            <a:endParaRPr lang="en-US" dirty="0">
              <a:latin typeface="Times New Roman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(: parse : String -&gt; EWAE)</a:t>
            </a:r>
            <a:br>
              <a:rPr lang="en-US" dirty="0"/>
            </a:br>
            <a:r>
              <a:rPr lang="en-US" dirty="0"/>
              <a:t>	(define (parse 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(parse-</a:t>
            </a:r>
            <a:r>
              <a:rPr lang="en-US" dirty="0" err="1"/>
              <a:t>sexpr</a:t>
            </a:r>
            <a:r>
              <a:rPr lang="en-US" dirty="0"/>
              <a:t> (string-&gt;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)))</a:t>
            </a:r>
          </a:p>
          <a:p>
            <a:endParaRPr lang="en-US" dirty="0"/>
          </a:p>
          <a:p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* : (</a:t>
            </a:r>
            <a:r>
              <a:rPr lang="en-US" dirty="0" err="1"/>
              <a:t>Listof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)-&gt; (</a:t>
            </a:r>
            <a:r>
              <a:rPr lang="en-US" dirty="0" err="1"/>
              <a:t>Listof</a:t>
            </a:r>
            <a:r>
              <a:rPr lang="en-US" dirty="0"/>
              <a:t> EWAE)) </a:t>
            </a:r>
            <a:br>
              <a:rPr lang="en-US" dirty="0"/>
            </a:b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*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(if (null?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null </a:t>
            </a:r>
            <a:br>
              <a:rPr lang="en-US" dirty="0"/>
            </a:br>
            <a:r>
              <a:rPr lang="en-US" dirty="0"/>
              <a:t>		(append (list (parse-</a:t>
            </a:r>
            <a:r>
              <a:rPr lang="en-US" dirty="0" err="1"/>
              <a:t>sexpr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))) (parse-</a:t>
            </a:r>
            <a:r>
              <a:rPr lang="en-US" dirty="0" err="1"/>
              <a:t>sexpr</a:t>
            </a:r>
            <a:r>
              <a:rPr lang="en-US" dirty="0"/>
              <a:t>* (rest </a:t>
            </a:r>
            <a:r>
              <a:rPr lang="en-US" dirty="0" err="1"/>
              <a:t>lst</a:t>
            </a:r>
            <a:r>
              <a:rPr lang="en-US" dirty="0"/>
              <a:t>)))))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240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</a:p>
          <a:p>
            <a:pPr marL="0" indent="0" algn="r" rtl="1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בנו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עבור הקודים הבאים בשפת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בעזרת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/>
            <a:r>
              <a:rPr lang="en-US" dirty="0"/>
              <a:t>{with {x {max &lt;2&gt; {+ 1 2} 4 }} {with {y {+ x x}} {+ y {</a:t>
            </a:r>
            <a:r>
              <a:rPr lang="he-IL" dirty="0"/>
              <a:t>^</a:t>
            </a:r>
            <a:r>
              <a:rPr lang="en-US" dirty="0"/>
              <a:t> y y}}}}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5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588" y="1601202"/>
            <a:ext cx="6493776" cy="4914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{with {x {max &lt;2&gt; {+ 1 2} 4 }} {with {y {+ x x}} {+ y {</a:t>
            </a:r>
            <a:r>
              <a:rPr lang="he-IL" dirty="0"/>
              <a:t>^</a:t>
            </a:r>
            <a:r>
              <a:rPr lang="en-US" dirty="0"/>
              <a:t> y y}}}}</a:t>
            </a:r>
          </a:p>
          <a:p>
            <a:pPr algn="l"/>
            <a:endParaRPr lang="en-US" dirty="0"/>
          </a:p>
        </p:txBody>
      </p:sp>
      <p:sp>
        <p:nvSpPr>
          <p:cNvPr id="86" name="Rectangle 47">
            <a:extLst>
              <a:ext uri="{FF2B5EF4-FFF2-40B4-BE49-F238E27FC236}">
                <a16:creationId xmlns:a16="http://schemas.microsoft.com/office/drawing/2014/main" id="{0A6140CF-AF4A-46AF-97D1-FF2EBF43D1DE}"/>
              </a:ext>
            </a:extLst>
          </p:cNvPr>
          <p:cNvSpPr/>
          <p:nvPr/>
        </p:nvSpPr>
        <p:spPr>
          <a:xfrm>
            <a:off x="10538057" y="570297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85002872-15D5-45F7-A4DA-D2CCD61E77A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2270110" y="2092626"/>
            <a:ext cx="168847" cy="62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>
            <a:extLst>
              <a:ext uri="{FF2B5EF4-FFF2-40B4-BE49-F238E27FC236}">
                <a16:creationId xmlns:a16="http://schemas.microsoft.com/office/drawing/2014/main" id="{8318D714-9346-45C5-854D-E2E1ACD35DAD}"/>
              </a:ext>
            </a:extLst>
          </p:cNvPr>
          <p:cNvSpPr/>
          <p:nvPr/>
        </p:nvSpPr>
        <p:spPr>
          <a:xfrm>
            <a:off x="1744178" y="153814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9EEDBC9-267F-45C8-B72C-E985F13C1067}"/>
              </a:ext>
            </a:extLst>
          </p:cNvPr>
          <p:cNvSpPr/>
          <p:nvPr/>
        </p:nvSpPr>
        <p:spPr>
          <a:xfrm>
            <a:off x="5041572" y="2663499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6A399F2-DAB6-4916-BB64-4E7FC1A558F9}"/>
              </a:ext>
            </a:extLst>
          </p:cNvPr>
          <p:cNvSpPr/>
          <p:nvPr/>
        </p:nvSpPr>
        <p:spPr>
          <a:xfrm>
            <a:off x="1913025" y="271988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Max</a:t>
            </a:r>
            <a:endParaRPr lang="en-IL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2024A1A4-4CA7-4BBB-88B5-E4C044596FE6}"/>
              </a:ext>
            </a:extLst>
          </p:cNvPr>
          <p:cNvSpPr/>
          <p:nvPr/>
        </p:nvSpPr>
        <p:spPr>
          <a:xfrm>
            <a:off x="685850" y="2719889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D257B28C-6D4F-4D20-8807-4C4E64FF098E}"/>
              </a:ext>
            </a:extLst>
          </p:cNvPr>
          <p:cNvSpPr/>
          <p:nvPr/>
        </p:nvSpPr>
        <p:spPr>
          <a:xfrm>
            <a:off x="2604038" y="366269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List</a:t>
            </a:r>
            <a:endParaRPr lang="en-IL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EC47DCE-4A5F-4583-9921-9141A052FD46}"/>
              </a:ext>
            </a:extLst>
          </p:cNvPr>
          <p:cNvSpPr/>
          <p:nvPr/>
        </p:nvSpPr>
        <p:spPr>
          <a:xfrm>
            <a:off x="1141308" y="3653449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/>
              <a:t>2</a:t>
            </a:r>
            <a:endParaRPr lang="en-IL" dirty="0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F0904E73-490B-4721-AFE5-6AF3F65287B3}"/>
              </a:ext>
            </a:extLst>
          </p:cNvPr>
          <p:cNvSpPr/>
          <p:nvPr/>
        </p:nvSpPr>
        <p:spPr>
          <a:xfrm>
            <a:off x="4432982" y="361841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‘y</a:t>
            </a:r>
            <a:endParaRPr lang="en-IL" dirty="0"/>
          </a:p>
        </p:txBody>
      </p: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4F3F8C55-DB57-48C6-AFDF-35FE01ACC30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211782" y="2092626"/>
            <a:ext cx="1058328" cy="6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B2CEB560-0025-47DF-B9BB-5E242CFACFA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270110" y="2092626"/>
            <a:ext cx="3263034" cy="57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>
            <a:extLst>
              <a:ext uri="{FF2B5EF4-FFF2-40B4-BE49-F238E27FC236}">
                <a16:creationId xmlns:a16="http://schemas.microsoft.com/office/drawing/2014/main" id="{E0240E52-9DD3-4B05-BAE5-5DB420F97EE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1667240" y="3274370"/>
            <a:ext cx="771717" cy="37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1198F91A-25C5-4D14-B05E-CA7FC5823E80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2438958" y="3274370"/>
            <a:ext cx="691013" cy="38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9F731-65C7-4DA4-8B74-67B57B6FA80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4958914" y="3217982"/>
            <a:ext cx="574230" cy="40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4">
            <a:extLst>
              <a:ext uri="{FF2B5EF4-FFF2-40B4-BE49-F238E27FC236}">
                <a16:creationId xmlns:a16="http://schemas.microsoft.com/office/drawing/2014/main" id="{E40A61BB-4A04-4BE9-A231-33384ADFCAE8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5533144" y="3217982"/>
            <a:ext cx="1272087" cy="39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5">
            <a:extLst>
              <a:ext uri="{FF2B5EF4-FFF2-40B4-BE49-F238E27FC236}">
                <a16:creationId xmlns:a16="http://schemas.microsoft.com/office/drawing/2014/main" id="{30AB8D6E-2B99-4900-91F5-237C49780507}"/>
              </a:ext>
            </a:extLst>
          </p:cNvPr>
          <p:cNvSpPr/>
          <p:nvPr/>
        </p:nvSpPr>
        <p:spPr>
          <a:xfrm>
            <a:off x="6279299" y="3615154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9C67DB6B-7618-4DF5-A9EE-EED8ACA8806D}"/>
              </a:ext>
            </a:extLst>
          </p:cNvPr>
          <p:cNvSpPr/>
          <p:nvPr/>
        </p:nvSpPr>
        <p:spPr>
          <a:xfrm>
            <a:off x="10073042" y="460550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Pow</a:t>
            </a:r>
            <a:endParaRPr lang="en-IL" dirty="0"/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6C68D56B-5BCA-410F-90A6-6C2375652D8F}"/>
              </a:ext>
            </a:extLst>
          </p:cNvPr>
          <p:cNvSpPr/>
          <p:nvPr/>
        </p:nvSpPr>
        <p:spPr>
          <a:xfrm>
            <a:off x="8421967" y="459564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49" name="Straight Connector 55">
            <a:extLst>
              <a:ext uri="{FF2B5EF4-FFF2-40B4-BE49-F238E27FC236}">
                <a16:creationId xmlns:a16="http://schemas.microsoft.com/office/drawing/2014/main" id="{B4B43D53-5A86-48A8-8101-234E9882453F}"/>
              </a:ext>
            </a:extLst>
          </p:cNvPr>
          <p:cNvCxnSpPr>
            <a:cxnSpLocks/>
            <a:stCxn id="45" idx="2"/>
            <a:endCxn id="80" idx="0"/>
          </p:cNvCxnSpPr>
          <p:nvPr/>
        </p:nvCxnSpPr>
        <p:spPr>
          <a:xfrm flipH="1">
            <a:off x="5786914" y="4169637"/>
            <a:ext cx="1018317" cy="42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7">
            <a:extLst>
              <a:ext uri="{FF2B5EF4-FFF2-40B4-BE49-F238E27FC236}">
                <a16:creationId xmlns:a16="http://schemas.microsoft.com/office/drawing/2014/main" id="{C611F2D2-026E-4E8D-989C-1E431BF3B3B3}"/>
              </a:ext>
            </a:extLst>
          </p:cNvPr>
          <p:cNvCxnSpPr>
            <a:cxnSpLocks/>
            <a:stCxn id="45" idx="2"/>
            <a:endCxn id="79" idx="0"/>
          </p:cNvCxnSpPr>
          <p:nvPr/>
        </p:nvCxnSpPr>
        <p:spPr>
          <a:xfrm>
            <a:off x="6805231" y="4169637"/>
            <a:ext cx="532940" cy="42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9">
            <a:extLst>
              <a:ext uri="{FF2B5EF4-FFF2-40B4-BE49-F238E27FC236}">
                <a16:creationId xmlns:a16="http://schemas.microsoft.com/office/drawing/2014/main" id="{40D10D56-ED74-4EC4-ACB9-AB7B6C93DAB9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>
          <a:xfrm>
            <a:off x="5533144" y="3217982"/>
            <a:ext cx="3936688" cy="39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1">
            <a:extLst>
              <a:ext uri="{FF2B5EF4-FFF2-40B4-BE49-F238E27FC236}">
                <a16:creationId xmlns:a16="http://schemas.microsoft.com/office/drawing/2014/main" id="{582850FE-3453-4985-8729-C6CC81D36439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 flipH="1">
            <a:off x="8947899" y="4169637"/>
            <a:ext cx="521933" cy="42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3">
            <a:extLst>
              <a:ext uri="{FF2B5EF4-FFF2-40B4-BE49-F238E27FC236}">
                <a16:creationId xmlns:a16="http://schemas.microsoft.com/office/drawing/2014/main" id="{3EA54ED6-B097-4441-BFE4-6F2FAFF41627}"/>
              </a:ext>
            </a:extLst>
          </p:cNvPr>
          <p:cNvCxnSpPr>
            <a:cxnSpLocks/>
            <a:stCxn id="54" idx="2"/>
            <a:endCxn id="47" idx="0"/>
          </p:cNvCxnSpPr>
          <p:nvPr/>
        </p:nvCxnSpPr>
        <p:spPr>
          <a:xfrm>
            <a:off x="9469832" y="4169637"/>
            <a:ext cx="1129142" cy="43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>
            <a:extLst>
              <a:ext uri="{FF2B5EF4-FFF2-40B4-BE49-F238E27FC236}">
                <a16:creationId xmlns:a16="http://schemas.microsoft.com/office/drawing/2014/main" id="{E0BB49D6-6CB1-4F43-A616-FDC102944993}"/>
              </a:ext>
            </a:extLst>
          </p:cNvPr>
          <p:cNvSpPr/>
          <p:nvPr/>
        </p:nvSpPr>
        <p:spPr>
          <a:xfrm>
            <a:off x="8978260" y="3615154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DE9DB198-F393-4F7C-A258-0D94343C8C07}"/>
              </a:ext>
            </a:extLst>
          </p:cNvPr>
          <p:cNvSpPr/>
          <p:nvPr/>
        </p:nvSpPr>
        <p:spPr>
          <a:xfrm>
            <a:off x="2210323" y="563786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2</a:t>
            </a:r>
            <a:endParaRPr lang="en-IL" dirty="0"/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D9482023-AFC0-4D93-910F-A226A16959DA}"/>
              </a:ext>
            </a:extLst>
          </p:cNvPr>
          <p:cNvSpPr/>
          <p:nvPr/>
        </p:nvSpPr>
        <p:spPr>
          <a:xfrm>
            <a:off x="770848" y="563786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1</a:t>
            </a:r>
            <a:endParaRPr lang="en-IL" dirty="0"/>
          </a:p>
        </p:txBody>
      </p:sp>
      <p:cxnSp>
        <p:nvCxnSpPr>
          <p:cNvPr id="58" name="Straight Connector 21">
            <a:extLst>
              <a:ext uri="{FF2B5EF4-FFF2-40B4-BE49-F238E27FC236}">
                <a16:creationId xmlns:a16="http://schemas.microsoft.com/office/drawing/2014/main" id="{47DBB93C-ED79-422E-BF63-459EAF897D1A}"/>
              </a:ext>
            </a:extLst>
          </p:cNvPr>
          <p:cNvCxnSpPr>
            <a:cxnSpLocks/>
            <a:stCxn id="71" idx="2"/>
            <a:endCxn id="57" idx="0"/>
          </p:cNvCxnSpPr>
          <p:nvPr/>
        </p:nvCxnSpPr>
        <p:spPr>
          <a:xfrm flipH="1">
            <a:off x="1296780" y="5159989"/>
            <a:ext cx="913543" cy="47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3">
            <a:extLst>
              <a:ext uri="{FF2B5EF4-FFF2-40B4-BE49-F238E27FC236}">
                <a16:creationId xmlns:a16="http://schemas.microsoft.com/office/drawing/2014/main" id="{6DB7D542-9DA9-4DF3-8DE6-47E9908A4B04}"/>
              </a:ext>
            </a:extLst>
          </p:cNvPr>
          <p:cNvCxnSpPr>
            <a:cxnSpLocks/>
            <a:stCxn id="71" idx="2"/>
            <a:endCxn id="56" idx="0"/>
          </p:cNvCxnSpPr>
          <p:nvPr/>
        </p:nvCxnSpPr>
        <p:spPr>
          <a:xfrm>
            <a:off x="2210323" y="5159989"/>
            <a:ext cx="525932" cy="47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9">
            <a:extLst>
              <a:ext uri="{FF2B5EF4-FFF2-40B4-BE49-F238E27FC236}">
                <a16:creationId xmlns:a16="http://schemas.microsoft.com/office/drawing/2014/main" id="{39CF1819-8A5C-4585-85B7-A8DDE5590EB7}"/>
              </a:ext>
            </a:extLst>
          </p:cNvPr>
          <p:cNvSpPr/>
          <p:nvPr/>
        </p:nvSpPr>
        <p:spPr>
          <a:xfrm>
            <a:off x="1684391" y="460550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cxnSp>
        <p:nvCxnSpPr>
          <p:cNvPr id="60" name="Straight Connector 21">
            <a:extLst>
              <a:ext uri="{FF2B5EF4-FFF2-40B4-BE49-F238E27FC236}">
                <a16:creationId xmlns:a16="http://schemas.microsoft.com/office/drawing/2014/main" id="{E3150A63-16ED-4CED-B7C7-B328201B1130}"/>
              </a:ext>
            </a:extLst>
          </p:cNvPr>
          <p:cNvCxnSpPr>
            <a:cxnSpLocks/>
            <a:stCxn id="36" idx="2"/>
            <a:endCxn id="71" idx="0"/>
          </p:cNvCxnSpPr>
          <p:nvPr/>
        </p:nvCxnSpPr>
        <p:spPr>
          <a:xfrm flipH="1">
            <a:off x="2210323" y="4217180"/>
            <a:ext cx="919647" cy="38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9">
            <a:extLst>
              <a:ext uri="{FF2B5EF4-FFF2-40B4-BE49-F238E27FC236}">
                <a16:creationId xmlns:a16="http://schemas.microsoft.com/office/drawing/2014/main" id="{D8CE6C87-0BA2-4987-82CD-23553F1504FF}"/>
              </a:ext>
            </a:extLst>
          </p:cNvPr>
          <p:cNvSpPr/>
          <p:nvPr/>
        </p:nvSpPr>
        <p:spPr>
          <a:xfrm>
            <a:off x="3158861" y="463071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4</a:t>
            </a:r>
            <a:endParaRPr lang="en-IL" dirty="0"/>
          </a:p>
        </p:txBody>
      </p:sp>
      <p:cxnSp>
        <p:nvCxnSpPr>
          <p:cNvPr id="62" name="Straight Connector 21">
            <a:extLst>
              <a:ext uri="{FF2B5EF4-FFF2-40B4-BE49-F238E27FC236}">
                <a16:creationId xmlns:a16="http://schemas.microsoft.com/office/drawing/2014/main" id="{088C6971-7B52-4948-9812-06DC2A34B994}"/>
              </a:ext>
            </a:extLst>
          </p:cNvPr>
          <p:cNvCxnSpPr>
            <a:cxnSpLocks/>
            <a:stCxn id="36" idx="2"/>
            <a:endCxn id="61" idx="0"/>
          </p:cNvCxnSpPr>
          <p:nvPr/>
        </p:nvCxnSpPr>
        <p:spPr>
          <a:xfrm>
            <a:off x="3129970" y="4217180"/>
            <a:ext cx="554823" cy="41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47">
            <a:extLst>
              <a:ext uri="{FF2B5EF4-FFF2-40B4-BE49-F238E27FC236}">
                <a16:creationId xmlns:a16="http://schemas.microsoft.com/office/drawing/2014/main" id="{8F0E3DA5-95B8-4AEC-AFAF-7902299FC266}"/>
              </a:ext>
            </a:extLst>
          </p:cNvPr>
          <p:cNvSpPr/>
          <p:nvPr/>
        </p:nvSpPr>
        <p:spPr>
          <a:xfrm>
            <a:off x="6812239" y="459054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80" name="Rectangle 48">
            <a:extLst>
              <a:ext uri="{FF2B5EF4-FFF2-40B4-BE49-F238E27FC236}">
                <a16:creationId xmlns:a16="http://schemas.microsoft.com/office/drawing/2014/main" id="{A8A34C11-59FD-4754-9B6A-FA3B406692DE}"/>
              </a:ext>
            </a:extLst>
          </p:cNvPr>
          <p:cNvSpPr/>
          <p:nvPr/>
        </p:nvSpPr>
        <p:spPr>
          <a:xfrm>
            <a:off x="5260982" y="459054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87" name="Rectangle 48">
            <a:extLst>
              <a:ext uri="{FF2B5EF4-FFF2-40B4-BE49-F238E27FC236}">
                <a16:creationId xmlns:a16="http://schemas.microsoft.com/office/drawing/2014/main" id="{D4DA9B18-6177-4627-B030-F47E73EFEBC5}"/>
              </a:ext>
            </a:extLst>
          </p:cNvPr>
          <p:cNvSpPr/>
          <p:nvPr/>
        </p:nvSpPr>
        <p:spPr>
          <a:xfrm>
            <a:off x="9048680" y="571964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88" name="Straight Connector 63">
            <a:extLst>
              <a:ext uri="{FF2B5EF4-FFF2-40B4-BE49-F238E27FC236}">
                <a16:creationId xmlns:a16="http://schemas.microsoft.com/office/drawing/2014/main" id="{A5CADD28-6D28-4518-BE5B-F70C95680BA6}"/>
              </a:ext>
            </a:extLst>
          </p:cNvPr>
          <p:cNvCxnSpPr>
            <a:cxnSpLocks/>
            <a:stCxn id="47" idx="2"/>
            <a:endCxn id="86" idx="0"/>
          </p:cNvCxnSpPr>
          <p:nvPr/>
        </p:nvCxnSpPr>
        <p:spPr>
          <a:xfrm>
            <a:off x="10598974" y="5159989"/>
            <a:ext cx="465015" cy="54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1">
            <a:extLst>
              <a:ext uri="{FF2B5EF4-FFF2-40B4-BE49-F238E27FC236}">
                <a16:creationId xmlns:a16="http://schemas.microsoft.com/office/drawing/2014/main" id="{0F7652BB-FC0B-4D56-911A-998DAE8B95A8}"/>
              </a:ext>
            </a:extLst>
          </p:cNvPr>
          <p:cNvCxnSpPr>
            <a:cxnSpLocks/>
            <a:stCxn id="47" idx="2"/>
            <a:endCxn id="87" idx="0"/>
          </p:cNvCxnSpPr>
          <p:nvPr/>
        </p:nvCxnSpPr>
        <p:spPr>
          <a:xfrm flipH="1">
            <a:off x="9574612" y="5159989"/>
            <a:ext cx="1024362" cy="55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7" grpId="0" animBg="1"/>
      <p:bldP spid="48" grpId="0" animBg="1"/>
      <p:bldP spid="54" grpId="0" animBg="1"/>
      <p:bldP spid="56" grpId="0" animBg="1"/>
      <p:bldP spid="57" grpId="0" animBg="1"/>
      <p:bldP spid="71" grpId="0" animBg="1"/>
      <p:bldP spid="61" grpId="0" animBg="1"/>
      <p:bldP spid="79" grpId="0" animBg="1"/>
      <p:bldP spid="80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הגדרה: </a:t>
            </a:r>
            <a:r>
              <a:rPr lang="en-US" dirty="0">
                <a:cs typeface="David" panose="020E0502060401010101" pitchFamily="34" charset="-79"/>
              </a:rPr>
              <a:t>AST</a:t>
            </a:r>
            <a:r>
              <a:rPr lang="he-IL" dirty="0">
                <a:cs typeface="David" panose="020E0502060401010101" pitchFamily="34" charset="-79"/>
              </a:rPr>
              <a:t> הוא עץ המייצג את המבנה התחבירי של הקוד.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העץ מיוצר ע"י פעולת </a:t>
            </a:r>
            <a:r>
              <a:rPr lang="en-US" dirty="0">
                <a:cs typeface="David" panose="020E0502060401010101" pitchFamily="34" charset="-79"/>
              </a:rPr>
              <a:t>parser</a:t>
            </a:r>
            <a:r>
              <a:rPr lang="he-IL" dirty="0">
                <a:cs typeface="David" panose="020E0502060401010101" pitchFamily="34" charset="-79"/>
              </a:rPr>
              <a:t> על הקוד.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דוגמא: עץ עבור הקוד הבא בשפה </a:t>
            </a:r>
            <a:r>
              <a:rPr lang="en-US" dirty="0">
                <a:cs typeface="David" panose="020E0502060401010101" pitchFamily="34" charset="-79"/>
              </a:rPr>
              <a:t>WAE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{+ 1 {- 2 3}}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/>
          </a:p>
          <a:p>
            <a:pPr algn="r" rtl="1"/>
            <a:endParaRPr lang="he-IL" dirty="0">
              <a:cs typeface="David" panose="020E0502060401010101" pitchFamily="34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972" y="3662499"/>
            <a:ext cx="1695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תרגיל: בנו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עבור הקודים הבאים בשפת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בעזרת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{with {x {* 4 3}} {+ x {with {y 3} {- x y}}}}</a:t>
            </a:r>
          </a:p>
          <a:p>
            <a:pPr algn="l"/>
            <a:endParaRPr lang="en-US" dirty="0"/>
          </a:p>
        </p:txBody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D47C2D03-D147-493D-916C-E1CBBB513A2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038858" y="3429000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82314A97-F366-47A1-B3F8-A100083E64D8}"/>
              </a:ext>
            </a:extLst>
          </p:cNvPr>
          <p:cNvSpPr/>
          <p:nvPr/>
        </p:nvSpPr>
        <p:spPr>
          <a:xfrm>
            <a:off x="2514546" y="30179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33C0C5-C63A-4BD5-835A-442B17778BE1}"/>
              </a:ext>
            </a:extLst>
          </p:cNvPr>
          <p:cNvSpPr/>
          <p:nvPr/>
        </p:nvSpPr>
        <p:spPr>
          <a:xfrm>
            <a:off x="5336043" y="3765956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F962B6-C9AF-4DFB-9A09-C3F1EF0FDA08}"/>
              </a:ext>
            </a:extLst>
          </p:cNvPr>
          <p:cNvSpPr/>
          <p:nvPr/>
        </p:nvSpPr>
        <p:spPr>
          <a:xfrm>
            <a:off x="2689317" y="37659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D53C58A-ACE3-4EBF-A0D6-ED113F8B2FEF}"/>
              </a:ext>
            </a:extLst>
          </p:cNvPr>
          <p:cNvSpPr/>
          <p:nvPr/>
        </p:nvSpPr>
        <p:spPr>
          <a:xfrm>
            <a:off x="1465922" y="376595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6758A9-A1AD-4D85-939D-8663ADB94B0B}"/>
              </a:ext>
            </a:extLst>
          </p:cNvPr>
          <p:cNvSpPr/>
          <p:nvPr/>
        </p:nvSpPr>
        <p:spPr>
          <a:xfrm>
            <a:off x="3247626" y="44621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3</a:t>
            </a:r>
            <a:endParaRPr lang="en-IL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6CC029D-5A88-4367-A034-B9B501B50A8C}"/>
              </a:ext>
            </a:extLst>
          </p:cNvPr>
          <p:cNvSpPr/>
          <p:nvPr/>
        </p:nvSpPr>
        <p:spPr>
          <a:xfrm>
            <a:off x="1919977" y="44580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4</a:t>
            </a:r>
            <a:endParaRPr lang="en-IL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E79C1AF-4A96-47A7-84DA-32AA35898D0E}"/>
              </a:ext>
            </a:extLst>
          </p:cNvPr>
          <p:cNvSpPr/>
          <p:nvPr/>
        </p:nvSpPr>
        <p:spPr>
          <a:xfrm>
            <a:off x="4680790" y="446349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16C70C9E-BF8C-4308-96C7-0D139A0D998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990234" y="3429000"/>
            <a:ext cx="1048624" cy="33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3192F639-520B-414F-96D3-280B23D64A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38858" y="3429000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1">
            <a:extLst>
              <a:ext uri="{FF2B5EF4-FFF2-40B4-BE49-F238E27FC236}">
                <a16:creationId xmlns:a16="http://schemas.microsoft.com/office/drawing/2014/main" id="{461EBAE6-A040-4997-B3BA-617B61D5199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444289" y="4177017"/>
            <a:ext cx="769340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42A65E85-975E-4DB4-9C15-AC1C95D2EF7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213629" y="4177017"/>
            <a:ext cx="558309" cy="28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>
            <a:extLst>
              <a:ext uri="{FF2B5EF4-FFF2-40B4-BE49-F238E27FC236}">
                <a16:creationId xmlns:a16="http://schemas.microsoft.com/office/drawing/2014/main" id="{DF1488FC-13DE-4F4B-9BA6-24D640EC1EE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5205102" y="4177017"/>
            <a:ext cx="620998" cy="28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4">
            <a:extLst>
              <a:ext uri="{FF2B5EF4-FFF2-40B4-BE49-F238E27FC236}">
                <a16:creationId xmlns:a16="http://schemas.microsoft.com/office/drawing/2014/main" id="{7228F99D-0B1D-444E-8C6D-BB4C6AAE8EA9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5826100" y="4177017"/>
            <a:ext cx="907068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5">
            <a:extLst>
              <a:ext uri="{FF2B5EF4-FFF2-40B4-BE49-F238E27FC236}">
                <a16:creationId xmlns:a16="http://schemas.microsoft.com/office/drawing/2014/main" id="{0DA6937E-4789-473F-8AEF-F6ADD62E1711}"/>
              </a:ext>
            </a:extLst>
          </p:cNvPr>
          <p:cNvSpPr/>
          <p:nvPr/>
        </p:nvSpPr>
        <p:spPr>
          <a:xfrm>
            <a:off x="6208856" y="44580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32" name="Rectangle 46">
            <a:extLst>
              <a:ext uri="{FF2B5EF4-FFF2-40B4-BE49-F238E27FC236}">
                <a16:creationId xmlns:a16="http://schemas.microsoft.com/office/drawing/2014/main" id="{EE3248F3-46C3-4ADD-8A4B-B606609AB353}"/>
              </a:ext>
            </a:extLst>
          </p:cNvPr>
          <p:cNvSpPr/>
          <p:nvPr/>
        </p:nvSpPr>
        <p:spPr>
          <a:xfrm>
            <a:off x="7434857" y="6128808"/>
            <a:ext cx="1338742" cy="3813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E2C0CAF0-7D1B-48ED-9D61-73A22AF5688B}"/>
              </a:ext>
            </a:extLst>
          </p:cNvPr>
          <p:cNvSpPr/>
          <p:nvPr/>
        </p:nvSpPr>
        <p:spPr>
          <a:xfrm>
            <a:off x="6788340" y="531846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3</a:t>
            </a:r>
            <a:endParaRPr lang="en-IL" dirty="0"/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DEDB4A70-4A30-43A5-B399-73F95E429D2F}"/>
              </a:ext>
            </a:extLst>
          </p:cNvPr>
          <p:cNvSpPr/>
          <p:nvPr/>
        </p:nvSpPr>
        <p:spPr>
          <a:xfrm>
            <a:off x="5346247" y="52973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‘y</a:t>
            </a:r>
            <a:endParaRPr lang="en-IL" dirty="0"/>
          </a:p>
        </p:txBody>
      </p:sp>
      <p:cxnSp>
        <p:nvCxnSpPr>
          <p:cNvPr id="36" name="Straight Connector 55">
            <a:extLst>
              <a:ext uri="{FF2B5EF4-FFF2-40B4-BE49-F238E27FC236}">
                <a16:creationId xmlns:a16="http://schemas.microsoft.com/office/drawing/2014/main" id="{1C1185C5-0E94-4543-990E-4D8B37B5E860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flipH="1">
            <a:off x="5870559" y="4869104"/>
            <a:ext cx="862609" cy="42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57">
            <a:extLst>
              <a:ext uri="{FF2B5EF4-FFF2-40B4-BE49-F238E27FC236}">
                <a16:creationId xmlns:a16="http://schemas.microsoft.com/office/drawing/2014/main" id="{450AB168-BE96-4CB4-8C7D-E0B31BB362F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6733168" y="4869104"/>
            <a:ext cx="579484" cy="44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609CB552-C530-4981-8803-FEE5A2E411CB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>
            <a:off x="6733168" y="4869104"/>
            <a:ext cx="2040431" cy="44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1">
            <a:extLst>
              <a:ext uri="{FF2B5EF4-FFF2-40B4-BE49-F238E27FC236}">
                <a16:creationId xmlns:a16="http://schemas.microsoft.com/office/drawing/2014/main" id="{ECB36BAA-79BC-4CFD-9E4F-0DFF6A7AA3FA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 flipH="1">
            <a:off x="8104228" y="5729530"/>
            <a:ext cx="669371" cy="39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3">
            <a:extLst>
              <a:ext uri="{FF2B5EF4-FFF2-40B4-BE49-F238E27FC236}">
                <a16:creationId xmlns:a16="http://schemas.microsoft.com/office/drawing/2014/main" id="{4758F3BA-21DA-4DED-A342-5F59A4A74912}"/>
              </a:ext>
            </a:extLst>
          </p:cNvPr>
          <p:cNvCxnSpPr>
            <a:cxnSpLocks/>
            <a:stCxn id="43" idx="2"/>
            <a:endCxn id="57" idx="0"/>
          </p:cNvCxnSpPr>
          <p:nvPr/>
        </p:nvCxnSpPr>
        <p:spPr>
          <a:xfrm>
            <a:off x="8773599" y="5729530"/>
            <a:ext cx="999630" cy="39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id="{517C4DFF-060A-4383-9E71-FC281492FA31}"/>
              </a:ext>
            </a:extLst>
          </p:cNvPr>
          <p:cNvSpPr/>
          <p:nvPr/>
        </p:nvSpPr>
        <p:spPr>
          <a:xfrm>
            <a:off x="8283542" y="5318469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</a:t>
            </a:r>
            <a:endParaRPr lang="en-IL" dirty="0"/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B2EA8C6A-86CF-4B16-A0B6-27993BF401BE}"/>
              </a:ext>
            </a:extLst>
          </p:cNvPr>
          <p:cNvSpPr/>
          <p:nvPr/>
        </p:nvSpPr>
        <p:spPr>
          <a:xfrm>
            <a:off x="9103858" y="6128807"/>
            <a:ext cx="1338742" cy="3813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31" grpId="0" animBg="1"/>
      <p:bldP spid="32" grpId="0" animBg="1"/>
      <p:bldP spid="33" grpId="0" animBg="1"/>
      <p:bldP spid="34" grpId="0" animBg="1"/>
      <p:bldP spid="43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בשיעור ראיתם את 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parser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לשפה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נרצה להרחיב את השפה ולאפשר שימוש בביטויים נוספים: 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נוסיף את האופרטורים 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^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,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max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 כך שהביטויים הבאים חוקיים בשפה: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{^ 2 {+ 5 8}}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4}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{max &lt;3&gt; {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5} {* 1 3} 6}</a:t>
            </a:r>
          </a:p>
          <a:p>
            <a:pPr algn="l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{+ {max &lt;1&gt; 5} {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sqrt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{max &lt;5&gt; 1 2 3 4 5} }</a:t>
            </a:r>
          </a:p>
          <a:p>
            <a:pPr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48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שלב 1: הרחיבו את הדקדוק כך שיתאים לשפה החדשה.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שלב 2: הרחיבו את הטיפוס </a:t>
            </a:r>
            <a:r>
              <a:rPr lang="en-US" dirty="0">
                <a:cs typeface="David" panose="020E0502060401010101" pitchFamily="34" charset="-79"/>
              </a:rPr>
              <a:t>WAE</a:t>
            </a:r>
            <a:r>
              <a:rPr lang="he-IL" dirty="0">
                <a:cs typeface="David" panose="020E0502060401010101" pitchFamily="34" charset="-79"/>
              </a:rPr>
              <a:t> בהתאם, הוסיפו את הקוד הנדרש.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שלב 3: כתבו  </a:t>
            </a:r>
            <a:r>
              <a:rPr lang="en-US" dirty="0">
                <a:cs typeface="David" panose="020E0502060401010101" pitchFamily="34" charset="-79"/>
              </a:rPr>
              <a:t>parser</a:t>
            </a:r>
            <a:r>
              <a:rPr lang="he-IL" dirty="0">
                <a:cs typeface="David" panose="020E0502060401010101" pitchFamily="34" charset="-79"/>
              </a:rPr>
              <a:t> לשפה חדשה – הרחיבו את הפונקציה </a:t>
            </a:r>
            <a:r>
              <a:rPr lang="en-US" dirty="0">
                <a:cs typeface="David" panose="020E0502060401010101" pitchFamily="34" charset="-79"/>
              </a:rPr>
              <a:t>parse-</a:t>
            </a:r>
            <a:r>
              <a:rPr lang="en-US" dirty="0" err="1">
                <a:cs typeface="David" panose="020E0502060401010101" pitchFamily="34" charset="-79"/>
              </a:rPr>
              <a:t>sexpr</a:t>
            </a:r>
            <a:r>
              <a:rPr lang="he-IL" dirty="0">
                <a:cs typeface="David" panose="020E0502060401010101" pitchFamily="34" charset="-79"/>
              </a:rPr>
              <a:t> בהתאם.</a:t>
            </a:r>
          </a:p>
        </p:txBody>
      </p:sp>
    </p:spTree>
    <p:extLst>
      <p:ext uri="{BB962C8B-B14F-4D97-AF65-F5344CB8AC3E}">
        <p14:creationId xmlns:p14="http://schemas.microsoft.com/office/powerpoint/2010/main" val="72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הדקדוק:</a:t>
            </a:r>
          </a:p>
          <a:p>
            <a:r>
              <a:rPr lang="en-US" dirty="0"/>
              <a:t>&lt;EWAE&gt; ::= &lt;num&gt; </a:t>
            </a:r>
            <a:br>
              <a:rPr lang="en-US" dirty="0"/>
            </a:br>
            <a:r>
              <a:rPr lang="en-US" dirty="0"/>
              <a:t>			   | {+ &lt;EWAE&gt; &lt;EWAE&gt;}</a:t>
            </a:r>
            <a:br>
              <a:rPr lang="en-US" dirty="0"/>
            </a:br>
            <a:r>
              <a:rPr lang="en-US" dirty="0"/>
              <a:t>			   | {-  &lt;EWAE&gt; &lt;EWAE&gt;}</a:t>
            </a:r>
            <a:br>
              <a:rPr lang="en-US" dirty="0"/>
            </a:br>
            <a:r>
              <a:rPr lang="en-US" dirty="0"/>
              <a:t>			   | {* &lt;EWAE&gt; &lt;EWAE&gt;}</a:t>
            </a:r>
            <a:br>
              <a:rPr lang="en-US" dirty="0"/>
            </a:br>
            <a:r>
              <a:rPr lang="en-US" dirty="0"/>
              <a:t>			   | {/ &lt;EWAE&gt; &lt;EWAE&gt;}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4622B503-68BB-410E-8C45-AAB3247B1400}"/>
              </a:ext>
            </a:extLst>
          </p:cNvPr>
          <p:cNvSpPr txBox="1">
            <a:spLocks/>
          </p:cNvSpPr>
          <p:nvPr/>
        </p:nvSpPr>
        <p:spPr>
          <a:xfrm>
            <a:off x="2589212" y="39624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                  </a:t>
            </a:r>
            <a:r>
              <a:rPr lang="en-US" dirty="0"/>
              <a:t> |</a:t>
            </a:r>
            <a:r>
              <a:rPr lang="he-IL" dirty="0"/>
              <a:t> </a:t>
            </a:r>
            <a:r>
              <a:rPr lang="en-US" dirty="0"/>
              <a:t>{^ &lt;EWAE&gt; &lt;EWAE&gt;}</a:t>
            </a:r>
            <a:br>
              <a:rPr lang="en-US" dirty="0"/>
            </a:br>
            <a:r>
              <a:rPr lang="en-US" dirty="0"/>
              <a:t>		           | {sqrt &lt;EWAE&gt;}</a:t>
            </a:r>
            <a:br>
              <a:rPr lang="en-US" dirty="0"/>
            </a:br>
            <a:r>
              <a:rPr lang="en-US" dirty="0"/>
              <a:t>			   | {max &lt;&lt;num&gt;&gt; &lt;VALUES&gt;}</a:t>
            </a:r>
            <a:br>
              <a:rPr lang="en-US" dirty="0"/>
            </a:br>
            <a:r>
              <a:rPr lang="en-US" dirty="0"/>
              <a:t>			   | {with {&lt;id&gt; &lt;EWAE&gt;} &lt;EWAE&gt;}</a:t>
            </a:r>
            <a:br>
              <a:rPr lang="en-US" dirty="0"/>
            </a:br>
            <a:r>
              <a:rPr lang="en-US" dirty="0"/>
              <a:t>			   | &lt;id&gt; </a:t>
            </a:r>
          </a:p>
          <a:p>
            <a:r>
              <a:rPr lang="en-US" dirty="0"/>
              <a:t>&lt;VALUES&gt; ::=</a:t>
            </a:r>
            <a:r>
              <a:rPr lang="he-IL" dirty="0"/>
              <a:t> </a:t>
            </a:r>
            <a:r>
              <a:rPr lang="en-US" dirty="0"/>
              <a:t>&lt;EWAE&gt; | &lt;EWAE&gt; &lt;VALUES&gt;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 rtl="1"/>
            <a:r>
              <a:rPr lang="he-IL" dirty="0"/>
              <a:t>הטיפוס: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(define-type EWAE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[Num Number]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[Add EWAE EWAE]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[Sub EWAE EWAE]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</a:t>
            </a:r>
            <a:r>
              <a:rPr lang="en-US" dirty="0" err="1">
                <a:latin typeface="Times New Roman"/>
                <a:cs typeface="Times New Roman"/>
              </a:rPr>
              <a:t>Mul</a:t>
            </a:r>
            <a:r>
              <a:rPr lang="en-US" dirty="0">
                <a:latin typeface="Times New Roman"/>
                <a:cs typeface="Times New Roman"/>
              </a:rPr>
              <a:t> EWAE EWAE]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[</a:t>
            </a:r>
            <a:r>
              <a:rPr lang="en-US" dirty="0" err="1">
                <a:latin typeface="Times New Roman"/>
                <a:cs typeface="Times New Roman"/>
              </a:rPr>
              <a:t>Div</a:t>
            </a:r>
            <a:r>
              <a:rPr lang="en-US" dirty="0">
                <a:latin typeface="Times New Roman"/>
                <a:cs typeface="Times New Roman"/>
              </a:rPr>
              <a:t> EWAE EWAE]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[Pow EWAE EWAE]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[Sqrt EWAE]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[Max Number 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  EWAE)] 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[Id Symbol] 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[With Symbol EWAE EWAE]) </a:t>
            </a:r>
            <a:endParaRPr lang="he-IL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he-IL">
              <a:cs typeface="Gisha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F47CD80-A37D-4C44-9598-23644BFA6A31}"/>
              </a:ext>
            </a:extLst>
          </p:cNvPr>
          <p:cNvSpPr txBox="1">
            <a:spLocks/>
          </p:cNvSpPr>
          <p:nvPr/>
        </p:nvSpPr>
        <p:spPr>
          <a:xfrm>
            <a:off x="2589212" y="276438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/>
              <a:t>ה </a:t>
            </a:r>
            <a:r>
              <a:rPr lang="en-US" dirty="0"/>
              <a:t>parser</a:t>
            </a:r>
            <a:r>
              <a:rPr lang="he-IL" dirty="0"/>
              <a:t>:</a:t>
            </a:r>
          </a:p>
          <a:p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 : </a:t>
            </a:r>
            <a:r>
              <a:rPr lang="en-US" dirty="0" err="1"/>
              <a:t>Sexpr</a:t>
            </a:r>
            <a:r>
              <a:rPr lang="en-US" dirty="0"/>
              <a:t>-&gt; EWAE) </a:t>
            </a:r>
            <a:br>
              <a:rPr lang="en-US" dirty="0"/>
            </a:b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(match </a:t>
            </a:r>
            <a:r>
              <a:rPr lang="en-US" dirty="0" err="1"/>
              <a:t>sexpr</a:t>
            </a:r>
            <a:br>
              <a:rPr lang="en-US" dirty="0"/>
            </a:br>
            <a:r>
              <a:rPr lang="en-US" dirty="0"/>
              <a:t>		[(number: n) (Num n)]</a:t>
            </a:r>
            <a:br>
              <a:rPr lang="en-US" dirty="0"/>
            </a:br>
            <a:r>
              <a:rPr lang="en-US" dirty="0"/>
              <a:t>		[(symbol: name) (Id name)]</a:t>
            </a:r>
            <a:br>
              <a:rPr lang="en-US" dirty="0"/>
            </a:br>
            <a:r>
              <a:rPr lang="en-US" dirty="0"/>
              <a:t>		[(cons 'with more)</a:t>
            </a:r>
            <a:br>
              <a:rPr lang="en-US" dirty="0"/>
            </a:br>
            <a:r>
              <a:rPr lang="en-US" dirty="0"/>
              <a:t>			(match </a:t>
            </a:r>
            <a:r>
              <a:rPr lang="en-US" dirty="0" err="1"/>
              <a:t>sexpr</a:t>
            </a:r>
            <a:br>
              <a:rPr lang="en-US" dirty="0"/>
            </a:br>
            <a:r>
              <a:rPr lang="en-US" dirty="0"/>
              <a:t>				[(list 'with (list (symbol: name) named) body)</a:t>
            </a:r>
            <a:br>
              <a:rPr lang="en-US" dirty="0"/>
            </a:br>
            <a:r>
              <a:rPr lang="en-US" dirty="0"/>
              <a:t>				(With name (parse-</a:t>
            </a:r>
            <a:r>
              <a:rPr lang="en-US" dirty="0" err="1"/>
              <a:t>sexpr</a:t>
            </a:r>
            <a:r>
              <a:rPr lang="en-US" dirty="0"/>
              <a:t> named) (parse-</a:t>
            </a:r>
            <a:r>
              <a:rPr lang="en-US" dirty="0" err="1"/>
              <a:t>sexpr</a:t>
            </a:r>
            <a:r>
              <a:rPr lang="en-US" dirty="0"/>
              <a:t> body))]</a:t>
            </a:r>
            <a:br>
              <a:rPr lang="en-US" dirty="0"/>
            </a:br>
            <a:r>
              <a:rPr lang="en-US" dirty="0"/>
              <a:t>				[else (error 'parse-</a:t>
            </a:r>
            <a:r>
              <a:rPr lang="en-US" dirty="0" err="1"/>
              <a:t>sexpr</a:t>
            </a:r>
            <a:r>
              <a:rPr lang="en-US" dirty="0"/>
              <a:t> "bad `with' syntax in ~s" </a:t>
            </a:r>
            <a:r>
              <a:rPr lang="en-US" dirty="0" err="1"/>
              <a:t>sexpr</a:t>
            </a:r>
            <a:r>
              <a:rPr lang="en-US" dirty="0"/>
              <a:t>)])]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WAE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[(list '+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 (Add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)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))]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[(list '-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 (Sub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)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))]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[(list '*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 (</a:t>
            </a:r>
            <a:r>
              <a:rPr lang="en-US" dirty="0" err="1">
                <a:latin typeface="Times New Roman"/>
                <a:cs typeface="Times New Roman"/>
              </a:rPr>
              <a:t>Mul</a:t>
            </a:r>
            <a:r>
              <a:rPr lang="en-US" dirty="0">
                <a:latin typeface="Times New Roman"/>
                <a:cs typeface="Times New Roman"/>
              </a:rPr>
              <a:t>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)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))]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[(list '/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 (</a:t>
            </a:r>
            <a:r>
              <a:rPr lang="en-US" dirty="0" err="1">
                <a:latin typeface="Times New Roman"/>
                <a:cs typeface="Times New Roman"/>
              </a:rPr>
              <a:t>Div</a:t>
            </a:r>
            <a:r>
              <a:rPr lang="en-US" dirty="0">
                <a:latin typeface="Times New Roman"/>
                <a:cs typeface="Times New Roman"/>
              </a:rPr>
              <a:t>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)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))]</a:t>
            </a:r>
            <a:br>
              <a:rPr lang="he-IL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[(list ‘^ 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 (Pow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lhs</a:t>
            </a:r>
            <a:r>
              <a:rPr lang="en-US" dirty="0">
                <a:latin typeface="Times New Roman"/>
                <a:cs typeface="Times New Roman"/>
              </a:rPr>
              <a:t>)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rhs</a:t>
            </a:r>
            <a:r>
              <a:rPr lang="en-US" dirty="0">
                <a:latin typeface="Times New Roman"/>
                <a:cs typeface="Times New Roman"/>
              </a:rPr>
              <a:t>))]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[(list ‘sqrt </a:t>
            </a:r>
            <a:r>
              <a:rPr lang="en-US" dirty="0" err="1">
                <a:latin typeface="Times New Roman"/>
                <a:cs typeface="Times New Roman"/>
              </a:rPr>
              <a:t>arg</a:t>
            </a:r>
            <a:r>
              <a:rPr lang="en-US" dirty="0">
                <a:latin typeface="Times New Roman"/>
                <a:cs typeface="Times New Roman"/>
              </a:rPr>
              <a:t>) (Sqrt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arg</a:t>
            </a:r>
            <a:r>
              <a:rPr lang="en-US" dirty="0">
                <a:latin typeface="Times New Roman"/>
                <a:cs typeface="Times New Roman"/>
              </a:rPr>
              <a:t>))] 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[(list ‘max ‘&lt; (number: n) ‘&gt; </a:t>
            </a:r>
            <a:r>
              <a:rPr lang="en-US" dirty="0" err="1">
                <a:latin typeface="Times New Roman"/>
                <a:cs typeface="Times New Roman"/>
              </a:rPr>
              <a:t>args</a:t>
            </a:r>
            <a:r>
              <a:rPr lang="en-US" dirty="0">
                <a:latin typeface="Times New Roman"/>
                <a:cs typeface="Times New Roman"/>
              </a:rPr>
              <a:t> …) (Max n (parse-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* </a:t>
            </a:r>
            <a:r>
              <a:rPr lang="en-US" dirty="0" err="1">
                <a:latin typeface="Times New Roman"/>
                <a:cs typeface="Times New Roman"/>
              </a:rPr>
              <a:t>args</a:t>
            </a:r>
            <a:r>
              <a:rPr lang="en-US" dirty="0">
                <a:latin typeface="Times New Roman"/>
                <a:cs typeface="Times New Roman"/>
              </a:rPr>
              <a:t>))] 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[else (error 'parse-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 "bad syntax in ~s" </a:t>
            </a:r>
            <a:r>
              <a:rPr lang="en-US" dirty="0" err="1">
                <a:latin typeface="Times New Roman"/>
                <a:cs typeface="Times New Roman"/>
              </a:rPr>
              <a:t>sexpr</a:t>
            </a:r>
            <a:r>
              <a:rPr lang="en-US" dirty="0">
                <a:latin typeface="Times New Roman"/>
                <a:cs typeface="Times New Roman"/>
              </a:rPr>
              <a:t>)]))</a:t>
            </a:r>
            <a:endParaRPr lang="he-IL">
              <a:cs typeface="Times New Roman"/>
            </a:endParaRPr>
          </a:p>
          <a:p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222249-FE05-4D2F-BC2F-2BF8A77847CC}"/>
              </a:ext>
            </a:extLst>
          </p:cNvPr>
          <p:cNvSpPr txBox="1">
            <a:spLocks/>
          </p:cNvSpPr>
          <p:nvPr/>
        </p:nvSpPr>
        <p:spPr>
          <a:xfrm>
            <a:off x="2930455" y="2628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2357</TotalTime>
  <Words>933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David</vt:lpstr>
      <vt:lpstr>Times New Roman</vt:lpstr>
      <vt:lpstr>Wingdings 3</vt:lpstr>
      <vt:lpstr>Wisp</vt:lpstr>
      <vt:lpstr>שפות תכנות</vt:lpstr>
      <vt:lpstr>Abstract Syntax Tree (AST)</vt:lpstr>
      <vt:lpstr>Abstract Syntax Tree (AST)</vt:lpstr>
      <vt:lpstr>כתיבת parser – הרחבת WAE</vt:lpstr>
      <vt:lpstr>כתיבת parser – הרחבת WAE</vt:lpstr>
      <vt:lpstr>כתיבת parser – הרחבת WAE - פתרון</vt:lpstr>
      <vt:lpstr>כתיבת parser – הרחבת WAE - פתרון</vt:lpstr>
      <vt:lpstr>כתיבת parser – הרחבת WAE - פתרון</vt:lpstr>
      <vt:lpstr>כתיבת parser – הרחבת WAE - פתרון</vt:lpstr>
      <vt:lpstr>כתיבת parser – הרחבת WAE - פתרון</vt:lpstr>
      <vt:lpstr>Abstract Syntax Tree (AST)</vt:lpstr>
      <vt:lpstr>Abstract Syntax Tree (AST)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idshapira051@gmail.com</cp:lastModifiedBy>
  <cp:revision>140</cp:revision>
  <dcterms:created xsi:type="dcterms:W3CDTF">2015-02-28T19:33:42Z</dcterms:created>
  <dcterms:modified xsi:type="dcterms:W3CDTF">2022-04-24T17:10:22Z</dcterms:modified>
</cp:coreProperties>
</file>