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7" r:id="rId3"/>
    <p:sldId id="268" r:id="rId4"/>
    <p:sldId id="271" r:id="rId5"/>
    <p:sldId id="272" r:id="rId6"/>
    <p:sldId id="269" r:id="rId7"/>
    <p:sldId id="273" r:id="rId8"/>
    <p:sldId id="270" r:id="rId9"/>
    <p:sldId id="261" r:id="rId10"/>
    <p:sldId id="263" r:id="rId11"/>
    <p:sldId id="266" r:id="rId12"/>
    <p:sldId id="258" r:id="rId13"/>
    <p:sldId id="265" r:id="rId14"/>
    <p:sldId id="259" r:id="rId15"/>
    <p:sldId id="264"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27" autoAdjust="0"/>
  </p:normalViewPr>
  <p:slideViewPr>
    <p:cSldViewPr>
      <p:cViewPr varScale="1">
        <p:scale>
          <a:sx n="76" d="100"/>
          <a:sy n="76" d="100"/>
        </p:scale>
        <p:origin x="164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9C90A0-BD28-4DF0-BEE0-34B0A15095A5}" type="datetimeFigureOut">
              <a:rPr lang="en-US" smtClean="0"/>
              <a:t>3/2/2021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34E89A-AF60-4C0C-9A2B-E0F510644A64}" type="slidenum">
              <a:rPr lang="en-US" smtClean="0"/>
              <a:t>‹#›</a:t>
            </a:fld>
            <a:endParaRPr lang="en-US"/>
          </a:p>
        </p:txBody>
      </p:sp>
    </p:spTree>
    <p:extLst>
      <p:ext uri="{BB962C8B-B14F-4D97-AF65-F5344CB8AC3E}">
        <p14:creationId xmlns:p14="http://schemas.microsoft.com/office/powerpoint/2010/main" val="3177108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Consistency:</a:t>
            </a:r>
            <a:r>
              <a:rPr lang="en-US" baseline="0" dirty="0"/>
              <a:t> inconsistent types (e.g. string in integer cell), a missing product id in orders list (</a:t>
            </a:r>
            <a:r>
              <a:rPr lang="en-US" dirty="0"/>
              <a:t>referential integrity)</a:t>
            </a:r>
            <a:r>
              <a:rPr lang="en-US" baseline="0" dirty="0"/>
              <a:t>. (or going into overdraft)</a:t>
            </a:r>
          </a:p>
          <a:p>
            <a:endParaRPr lang="en-US" dirty="0"/>
          </a:p>
        </p:txBody>
      </p:sp>
      <p:sp>
        <p:nvSpPr>
          <p:cNvPr id="4" name="Slide Number Placeholder 3"/>
          <p:cNvSpPr>
            <a:spLocks noGrp="1"/>
          </p:cNvSpPr>
          <p:nvPr>
            <p:ph type="sldNum" sz="quarter" idx="10"/>
          </p:nvPr>
        </p:nvSpPr>
        <p:spPr/>
        <p:txBody>
          <a:bodyPr/>
          <a:lstStyle/>
          <a:p>
            <a:fld id="{5C34E89A-AF60-4C0C-9A2B-E0F510644A64}" type="slidenum">
              <a:rPr lang="en-US" smtClean="0"/>
              <a:t>16</a:t>
            </a:fld>
            <a:endParaRPr lang="en-US"/>
          </a:p>
        </p:txBody>
      </p:sp>
    </p:spTree>
    <p:extLst>
      <p:ext uri="{BB962C8B-B14F-4D97-AF65-F5344CB8AC3E}">
        <p14:creationId xmlns:p14="http://schemas.microsoft.com/office/powerpoint/2010/main" val="330515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b-engines.com/en/ran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icrosoft.com/en-us/download/details.aspx?id=48145" TargetMode="External"/><Relationship Id="rId2" Type="http://schemas.openxmlformats.org/officeDocument/2006/relationships/hyperlink" Target="https://dev.mysql.com/downloads/install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Databases - Introduction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132265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 from Indeed.com</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371600"/>
            <a:ext cx="815545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890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Database management system usage</a:t>
            </a:r>
            <a:br>
              <a:rPr lang="en-US" dirty="0"/>
            </a:br>
            <a:r>
              <a:rPr lang="en-US" dirty="0"/>
              <a:t>(</a:t>
            </a:r>
            <a:r>
              <a:rPr lang="en-US" dirty="0">
                <a:hlinkClick r:id="rId2"/>
              </a:rPr>
              <a:t>http://db-engines.com/en/ranking</a:t>
            </a:r>
            <a:r>
              <a:rPr lang="en-US" dirty="0"/>
              <a:t>)</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EA2088E-D347-4EDB-8369-4E580B30C6CA}"/>
              </a:ext>
            </a:extLst>
          </p:cNvPr>
          <p:cNvPicPr>
            <a:picLocks noChangeAspect="1"/>
          </p:cNvPicPr>
          <p:nvPr/>
        </p:nvPicPr>
        <p:blipFill>
          <a:blip r:embed="rId3"/>
          <a:stretch>
            <a:fillRect/>
          </a:stretch>
        </p:blipFill>
        <p:spPr>
          <a:xfrm>
            <a:off x="0" y="1524000"/>
            <a:ext cx="9144000" cy="5722776"/>
          </a:xfrm>
          <a:prstGeom prst="rect">
            <a:avLst/>
          </a:prstGeom>
        </p:spPr>
      </p:pic>
    </p:spTree>
    <p:extLst>
      <p:ext uri="{BB962C8B-B14F-4D97-AF65-F5344CB8AC3E}">
        <p14:creationId xmlns:p14="http://schemas.microsoft.com/office/powerpoint/2010/main" val="382250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SQL</a:t>
            </a:r>
          </a:p>
        </p:txBody>
      </p:sp>
      <p:sp>
        <p:nvSpPr>
          <p:cNvPr id="3" name="Content Placeholder 2"/>
          <p:cNvSpPr>
            <a:spLocks noGrp="1"/>
          </p:cNvSpPr>
          <p:nvPr>
            <p:ph idx="1"/>
          </p:nvPr>
        </p:nvSpPr>
        <p:spPr/>
        <p:txBody>
          <a:bodyPr/>
          <a:lstStyle/>
          <a:p>
            <a:r>
              <a:rPr lang="en-US" dirty="0"/>
              <a:t>Open source</a:t>
            </a:r>
          </a:p>
          <a:p>
            <a:r>
              <a:rPr lang="en-US" dirty="0"/>
              <a:t>Used a lot in the industry</a:t>
            </a:r>
          </a:p>
          <a:p>
            <a:r>
              <a:rPr lang="en-US" dirty="0"/>
              <a:t>Workbench GUI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3340006"/>
            <a:ext cx="5835650" cy="351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295" y="10099"/>
            <a:ext cx="26289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70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a:t>
            </a:r>
          </a:p>
        </p:txBody>
      </p:sp>
      <p:sp>
        <p:nvSpPr>
          <p:cNvPr id="3" name="Content Placeholder 2"/>
          <p:cNvSpPr>
            <a:spLocks noGrp="1"/>
          </p:cNvSpPr>
          <p:nvPr>
            <p:ph idx="1"/>
          </p:nvPr>
        </p:nvSpPr>
        <p:spPr/>
        <p:txBody>
          <a:bodyPr/>
          <a:lstStyle/>
          <a:p>
            <a:r>
              <a:rPr lang="en-US" dirty="0"/>
              <a:t>Proprietary, most widely used database in the industry.</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648200"/>
            <a:ext cx="25241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53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a:t>
            </a:r>
          </a:p>
        </p:txBody>
      </p:sp>
      <p:sp>
        <p:nvSpPr>
          <p:cNvPr id="3" name="Content Placeholder 2"/>
          <p:cNvSpPr>
            <a:spLocks noGrp="1"/>
          </p:cNvSpPr>
          <p:nvPr>
            <p:ph idx="1"/>
          </p:nvPr>
        </p:nvSpPr>
        <p:spPr/>
        <p:txBody>
          <a:bodyPr/>
          <a:lstStyle/>
          <a:p>
            <a:r>
              <a:rPr lang="en-US" dirty="0"/>
              <a:t>Proprietary (Microsoft) but used a lot in the industry as well.</a:t>
            </a:r>
          </a:p>
          <a:p>
            <a:r>
              <a:rPr lang="en-US" dirty="0"/>
              <a:t>SQL Management GUI</a:t>
            </a:r>
          </a:p>
          <a:p>
            <a:pPr lvl="1"/>
            <a:r>
              <a:rPr lang="en-US" dirty="0"/>
              <a:t>Will be used in the tutorials.</a:t>
            </a:r>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488" y="4953000"/>
            <a:ext cx="22669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descr="Image result for management studio 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733800"/>
            <a:ext cx="5638800" cy="298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22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31"/>
                                        </p:tgtEl>
                                        <p:attrNameLst>
                                          <p:attrName>style.visibility</p:attrName>
                                        </p:attrNameLst>
                                      </p:cBhvr>
                                      <p:to>
                                        <p:strVal val="visible"/>
                                      </p:to>
                                    </p:set>
                                    <p:animEffect transition="in" filter="fade">
                                      <p:cBhvr>
                                        <p:cTn id="18"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Installation</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a:t>Go to </a:t>
            </a:r>
            <a:r>
              <a:rPr lang="en-US" dirty="0">
                <a:hlinkClick r:id="rId2"/>
              </a:rPr>
              <a:t>https://dev.mysql.com/downloads/installer/</a:t>
            </a:r>
            <a:r>
              <a:rPr lang="en-US" dirty="0"/>
              <a:t>, download the installer (scroll down and click the download button) and install:</a:t>
            </a:r>
          </a:p>
          <a:p>
            <a:pPr lvl="1"/>
            <a:r>
              <a:rPr lang="en-US" dirty="0"/>
              <a:t>MySQL Server</a:t>
            </a:r>
          </a:p>
          <a:p>
            <a:pPr lvl="1"/>
            <a:r>
              <a:rPr lang="en-US" dirty="0"/>
              <a:t>MySQL Workbench: A GUI that allows us to query the DB and presents the results.</a:t>
            </a:r>
          </a:p>
          <a:p>
            <a:pPr lvl="1"/>
            <a:r>
              <a:rPr lang="en-US" dirty="0"/>
              <a:t>MySQL Connectors:</a:t>
            </a:r>
          </a:p>
          <a:p>
            <a:pPr lvl="2"/>
            <a:r>
              <a:rPr lang="en-US" dirty="0"/>
              <a:t>JDBC Driver for MySQL (Connector/J): Allows us to connect to the DB from JAVA.</a:t>
            </a:r>
          </a:p>
          <a:p>
            <a:pPr lvl="2"/>
            <a:r>
              <a:rPr lang="en-US" dirty="0"/>
              <a:t>[ADO.NET Driver for MySQL (Connector/NET)]</a:t>
            </a:r>
          </a:p>
          <a:p>
            <a:r>
              <a:rPr lang="en-US" dirty="0"/>
              <a:t>You might also need to install Visual C++ Redistributable for Visual Studio 2015 from: </a:t>
            </a:r>
            <a:r>
              <a:rPr lang="en-US" dirty="0">
                <a:hlinkClick r:id="rId3"/>
              </a:rPr>
              <a:t>https://www.microsoft.com/en-us/download/details.aspx?id=48145</a:t>
            </a:r>
            <a:r>
              <a:rPr lang="en-US" dirty="0"/>
              <a:t> </a:t>
            </a:r>
          </a:p>
        </p:txBody>
      </p:sp>
    </p:spTree>
    <p:extLst>
      <p:ext uri="{BB962C8B-B14F-4D97-AF65-F5344CB8AC3E}">
        <p14:creationId xmlns:p14="http://schemas.microsoft.com/office/powerpoint/2010/main" val="172979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ACID</a:t>
            </a: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marL="0" indent="0">
              <a:buNone/>
            </a:pPr>
            <a:r>
              <a:rPr lang="en-US" b="1" dirty="0"/>
              <a:t>Actions on a relational database are batched in transactions.</a:t>
            </a:r>
          </a:p>
          <a:p>
            <a:r>
              <a:rPr lang="en-US" b="1" dirty="0"/>
              <a:t>A</a:t>
            </a:r>
            <a:r>
              <a:rPr lang="en-US" dirty="0"/>
              <a:t>tomicity: each transaction is either executed in full, or not executed at all.</a:t>
            </a:r>
          </a:p>
          <a:p>
            <a:r>
              <a:rPr lang="en-US" b="1" dirty="0"/>
              <a:t>C</a:t>
            </a:r>
            <a:r>
              <a:rPr lang="en-US" dirty="0"/>
              <a:t>onsistency: database remains consistent. Transaction does not violate any integrity constraints during its execution (if a transaction leaves the database in an illegal state, it is unrolled).</a:t>
            </a:r>
          </a:p>
          <a:p>
            <a:r>
              <a:rPr lang="en-US" b="1" dirty="0"/>
              <a:t>I</a:t>
            </a:r>
            <a:r>
              <a:rPr lang="en-US" dirty="0"/>
              <a:t>solation: the DBMS can execute many transactions in parallel, as long as the result is identical to a sequential execution.</a:t>
            </a:r>
          </a:p>
          <a:p>
            <a:r>
              <a:rPr lang="en-US" b="1" dirty="0"/>
              <a:t>D</a:t>
            </a:r>
            <a:r>
              <a:rPr lang="en-US" dirty="0"/>
              <a:t>urability: a committed transaction always remains in database even in case of sudden power shortage or hardware/software failure etc.</a:t>
            </a:r>
          </a:p>
        </p:txBody>
      </p:sp>
    </p:spTree>
    <p:extLst>
      <p:ext uri="{BB962C8B-B14F-4D97-AF65-F5344CB8AC3E}">
        <p14:creationId xmlns:p14="http://schemas.microsoft.com/office/powerpoint/2010/main" val="301297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p:txBody>
          <a:bodyPr>
            <a:normAutofit/>
          </a:bodyPr>
          <a:lstStyle/>
          <a:p>
            <a:r>
              <a:rPr lang="en-US" dirty="0"/>
              <a:t>Lecturers: Amos Azaria and </a:t>
            </a:r>
            <a:r>
              <a:rPr lang="en-US" dirty="0" err="1"/>
              <a:t>Merav</a:t>
            </a:r>
            <a:r>
              <a:rPr lang="en-US" dirty="0"/>
              <a:t> </a:t>
            </a:r>
            <a:r>
              <a:rPr lang="en-US" dirty="0" err="1"/>
              <a:t>Chkroun</a:t>
            </a:r>
            <a:endParaRPr lang="en-US" dirty="0"/>
          </a:p>
          <a:p>
            <a:r>
              <a:rPr lang="en-US" dirty="0"/>
              <a:t>TAs: Chaya Levinger, and Keren Nivasch, Avigail Stekel</a:t>
            </a:r>
          </a:p>
          <a:p>
            <a:r>
              <a:rPr lang="en-US" dirty="0"/>
              <a:t>Classes (4 groups): </a:t>
            </a:r>
          </a:p>
          <a:p>
            <a:pPr lvl="1"/>
            <a:r>
              <a:rPr lang="en-US" dirty="0"/>
              <a:t>Tuesdays: 9:00-12:00 and 15:00-18:00 (Amos)</a:t>
            </a:r>
          </a:p>
          <a:p>
            <a:pPr lvl="1"/>
            <a:r>
              <a:rPr lang="en-US" dirty="0"/>
              <a:t>Sundays: 14:00-17:00 and 17:00-20:00 (Merav)</a:t>
            </a:r>
          </a:p>
          <a:p>
            <a:r>
              <a:rPr lang="en-US" dirty="0"/>
              <a:t>Office hour: Tuesdays at 14:00 (11.2.11)</a:t>
            </a:r>
          </a:p>
        </p:txBody>
      </p:sp>
    </p:spTree>
    <p:extLst>
      <p:ext uri="{BB962C8B-B14F-4D97-AF65-F5344CB8AC3E}">
        <p14:creationId xmlns:p14="http://schemas.microsoft.com/office/powerpoint/2010/main" val="6179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Assignments</a:t>
            </a:r>
          </a:p>
        </p:txBody>
      </p:sp>
      <p:sp>
        <p:nvSpPr>
          <p:cNvPr id="3" name="Content Placeholder 2"/>
          <p:cNvSpPr>
            <a:spLocks noGrp="1"/>
          </p:cNvSpPr>
          <p:nvPr>
            <p:ph idx="1"/>
          </p:nvPr>
        </p:nvSpPr>
        <p:spPr/>
        <p:txBody>
          <a:bodyPr>
            <a:normAutofit fontScale="85000" lnSpcReduction="20000"/>
          </a:bodyPr>
          <a:lstStyle/>
          <a:p>
            <a:r>
              <a:rPr lang="en-US" dirty="0"/>
              <a:t>Grading policy:</a:t>
            </a:r>
          </a:p>
          <a:p>
            <a:pPr lvl="1"/>
            <a:r>
              <a:rPr lang="en-US" dirty="0"/>
              <a:t>4 Home assignments: Each assignment can add up to 2 bonus points to the final grade (you need at least 55 on the exam). </a:t>
            </a:r>
          </a:p>
          <a:p>
            <a:pPr lvl="1"/>
            <a:r>
              <a:rPr lang="en-US" dirty="0"/>
              <a:t>Final Grade: Test + bonus points</a:t>
            </a:r>
          </a:p>
          <a:p>
            <a:r>
              <a:rPr lang="en-US" dirty="0"/>
              <a:t>Submission in pairs.</a:t>
            </a:r>
          </a:p>
          <a:p>
            <a:r>
              <a:rPr lang="en-US" dirty="0"/>
              <a:t>First home assignment should be published on Monday (you will have 2 weeks to submit it).</a:t>
            </a:r>
          </a:p>
          <a:p>
            <a:r>
              <a:rPr lang="en-US" dirty="0"/>
              <a:t>Submission time is always at 23:55.</a:t>
            </a:r>
          </a:p>
          <a:p>
            <a:r>
              <a:rPr lang="en-US" dirty="0"/>
              <a:t>No late submission.</a:t>
            </a:r>
          </a:p>
          <a:p>
            <a:r>
              <a:rPr lang="en-US" dirty="0"/>
              <a:t>Only a subset of the questions in each assignment will be graded.</a:t>
            </a:r>
          </a:p>
          <a:p>
            <a:endParaRPr lang="en-US" dirty="0"/>
          </a:p>
        </p:txBody>
      </p:sp>
    </p:spTree>
    <p:extLst>
      <p:ext uri="{BB962C8B-B14F-4D97-AF65-F5344CB8AC3E}">
        <p14:creationId xmlns:p14="http://schemas.microsoft.com/office/powerpoint/2010/main" val="178289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copy! Don't share your work! Don't work in groups!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67254"/>
            <a:ext cx="791716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87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endParaRPr lang="en-US" dirty="0"/>
          </a:p>
        </p:txBody>
      </p:sp>
      <p:sp>
        <p:nvSpPr>
          <p:cNvPr id="3" name="Content Placeholder 2"/>
          <p:cNvSpPr>
            <a:spLocks noGrp="1"/>
          </p:cNvSpPr>
          <p:nvPr>
            <p:ph idx="1"/>
          </p:nvPr>
        </p:nvSpPr>
        <p:spPr/>
        <p:txBody>
          <a:bodyPr/>
          <a:lstStyle/>
          <a:p>
            <a:r>
              <a:rPr lang="en-US" dirty="0"/>
              <a:t>You may not post your assignments to a  public repository until after the deadline.</a:t>
            </a:r>
          </a:p>
          <a:p>
            <a:r>
              <a:rPr lang="en-US" dirty="0"/>
              <a:t>You may want to consider the usage of Bitbucket instead of </a:t>
            </a:r>
            <a:r>
              <a:rPr lang="en-US" dirty="0" err="1"/>
              <a:t>Github</a:t>
            </a:r>
            <a:r>
              <a:rPr lang="en-US" dirty="0"/>
              <a:t>, or use the private repository in </a:t>
            </a:r>
            <a:r>
              <a:rPr lang="en-US" dirty="0" err="1"/>
              <a:t>Github</a:t>
            </a:r>
            <a:r>
              <a:rPr lang="en-US" dirty="0"/>
              <a:t>.</a:t>
            </a:r>
          </a:p>
        </p:txBody>
      </p:sp>
    </p:spTree>
    <p:extLst>
      <p:ext uri="{BB962C8B-B14F-4D97-AF65-F5344CB8AC3E}">
        <p14:creationId xmlns:p14="http://schemas.microsoft.com/office/powerpoint/2010/main" val="205890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a:xfrm>
            <a:off x="457200" y="1295400"/>
            <a:ext cx="8229600" cy="5257800"/>
          </a:xfrm>
        </p:spPr>
        <p:txBody>
          <a:bodyPr>
            <a:noAutofit/>
          </a:bodyPr>
          <a:lstStyle/>
          <a:p>
            <a:r>
              <a:rPr lang="en-US" sz="2000" dirty="0"/>
              <a:t>Relational Databases Management Systems</a:t>
            </a:r>
          </a:p>
          <a:p>
            <a:pPr lvl="1"/>
            <a:r>
              <a:rPr lang="en-US" sz="1600" dirty="0"/>
              <a:t>SQL</a:t>
            </a:r>
          </a:p>
          <a:p>
            <a:pPr lvl="1"/>
            <a:r>
              <a:rPr lang="en-US" sz="1600" dirty="0"/>
              <a:t>Building databases</a:t>
            </a:r>
          </a:p>
          <a:p>
            <a:pPr lvl="1"/>
            <a:r>
              <a:rPr lang="en-US" sz="1600" dirty="0"/>
              <a:t>ERD Entity-Relational-Diagrams (next </a:t>
            </a:r>
            <a:r>
              <a:rPr lang="en-US" sz="1600" dirty="0" err="1"/>
              <a:t>semseter</a:t>
            </a:r>
            <a:r>
              <a:rPr lang="en-US" sz="1600" dirty="0"/>
              <a:t>)</a:t>
            </a:r>
          </a:p>
          <a:p>
            <a:r>
              <a:rPr lang="en-US" sz="2000" dirty="0"/>
              <a:t>Java</a:t>
            </a:r>
          </a:p>
          <a:p>
            <a:pPr lvl="1"/>
            <a:r>
              <a:rPr lang="en-US" sz="1600" dirty="0"/>
              <a:t>Connecting to MySQL</a:t>
            </a:r>
          </a:p>
          <a:p>
            <a:pPr lvl="1"/>
            <a:r>
              <a:rPr lang="en-US" sz="1600" dirty="0"/>
              <a:t>Streams</a:t>
            </a:r>
          </a:p>
          <a:p>
            <a:r>
              <a:rPr lang="en-US" sz="2000" dirty="0"/>
              <a:t>Object representation languages:</a:t>
            </a:r>
          </a:p>
          <a:p>
            <a:pPr lvl="1"/>
            <a:r>
              <a:rPr lang="en-US" sz="1600" dirty="0"/>
              <a:t>XML (and XSD)</a:t>
            </a:r>
          </a:p>
          <a:p>
            <a:pPr lvl="1"/>
            <a:r>
              <a:rPr lang="en-US" sz="1600" dirty="0"/>
              <a:t>JSON</a:t>
            </a:r>
          </a:p>
          <a:p>
            <a:r>
              <a:rPr lang="en-US" sz="2000" dirty="0" err="1"/>
              <a:t>NoSQL</a:t>
            </a:r>
            <a:endParaRPr lang="en-US" sz="2000" dirty="0"/>
          </a:p>
          <a:p>
            <a:pPr lvl="1"/>
            <a:r>
              <a:rPr lang="en-US" sz="1600" dirty="0"/>
              <a:t>Key-Value Store, Wide-Column Store, Document Store, Graph Store, Search Engines, RDF</a:t>
            </a:r>
          </a:p>
          <a:p>
            <a:r>
              <a:rPr lang="en-US" sz="2000" dirty="0"/>
              <a:t>Big Data</a:t>
            </a:r>
          </a:p>
          <a:p>
            <a:pPr lvl="1"/>
            <a:r>
              <a:rPr lang="en-US" sz="1600" dirty="0"/>
              <a:t>Spark</a:t>
            </a:r>
          </a:p>
          <a:p>
            <a:r>
              <a:rPr lang="en-US" sz="2000" dirty="0"/>
              <a:t>Naïve Bayes and Regression</a:t>
            </a:r>
          </a:p>
          <a:p>
            <a:pPr lvl="1"/>
            <a:r>
              <a:rPr lang="en-US" sz="1600" dirty="0"/>
              <a:t>Linear regression</a:t>
            </a:r>
          </a:p>
          <a:p>
            <a:pPr lvl="1"/>
            <a:r>
              <a:rPr lang="en-US" sz="1600" dirty="0"/>
              <a:t>Logistic regression </a:t>
            </a:r>
          </a:p>
        </p:txBody>
      </p:sp>
      <p:sp>
        <p:nvSpPr>
          <p:cNvPr id="4" name="Rectangular Callout 3"/>
          <p:cNvSpPr/>
          <p:nvPr/>
        </p:nvSpPr>
        <p:spPr>
          <a:xfrm>
            <a:off x="4724400" y="5638800"/>
            <a:ext cx="3657600" cy="838200"/>
          </a:xfrm>
          <a:prstGeom prst="wedgeRectCallout">
            <a:avLst>
              <a:gd name="adj1" fmla="val -74660"/>
              <a:gd name="adj2" fmla="val -47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can we do when we need to know what might happen where we don't have data</a:t>
            </a:r>
          </a:p>
        </p:txBody>
      </p:sp>
      <p:sp>
        <p:nvSpPr>
          <p:cNvPr id="5" name="Rectangular Callout 4"/>
          <p:cNvSpPr/>
          <p:nvPr/>
        </p:nvSpPr>
        <p:spPr>
          <a:xfrm>
            <a:off x="2362200" y="5181600"/>
            <a:ext cx="3505200" cy="304800"/>
          </a:xfrm>
          <a:prstGeom prst="wedgeRectCallout">
            <a:avLst>
              <a:gd name="adj1" fmla="val -59098"/>
              <a:gd name="adj2" fmla="val -38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Handling huge amounts of data</a:t>
            </a:r>
          </a:p>
        </p:txBody>
      </p:sp>
    </p:spTree>
    <p:extLst>
      <p:ext uri="{BB962C8B-B14F-4D97-AF65-F5344CB8AC3E}">
        <p14:creationId xmlns:p14="http://schemas.microsoft.com/office/powerpoint/2010/main" val="341441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fade">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500"/>
                                        <p:tgtEl>
                                          <p:spTgt spid="3">
                                            <p:txEl>
                                              <p:pRg st="15" end="1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Effect transition="in" filter="fade">
                                      <p:cBhvr>
                                        <p:cTn id="9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D522-A682-49E3-93BD-EA240C7E358A}"/>
              </a:ext>
            </a:extLst>
          </p:cNvPr>
          <p:cNvSpPr>
            <a:spLocks noGrp="1"/>
          </p:cNvSpPr>
          <p:nvPr>
            <p:ph type="title"/>
          </p:nvPr>
        </p:nvSpPr>
        <p:spPr/>
        <p:txBody>
          <a:bodyPr/>
          <a:lstStyle/>
          <a:p>
            <a:r>
              <a:rPr lang="he-IL" dirty="0"/>
              <a:t>לשון רבים-יחידה</a:t>
            </a:r>
            <a:endParaRPr lang="en-US" dirty="0"/>
          </a:p>
        </p:txBody>
      </p:sp>
      <p:sp>
        <p:nvSpPr>
          <p:cNvPr id="3" name="Content Placeholder 2">
            <a:extLst>
              <a:ext uri="{FF2B5EF4-FFF2-40B4-BE49-F238E27FC236}">
                <a16:creationId xmlns:a16="http://schemas.microsoft.com/office/drawing/2014/main" id="{F3B918BC-CDDB-46C5-ADCC-F546C8B5E77F}"/>
              </a:ext>
            </a:extLst>
          </p:cNvPr>
          <p:cNvSpPr>
            <a:spLocks noGrp="1"/>
          </p:cNvSpPr>
          <p:nvPr>
            <p:ph idx="1"/>
          </p:nvPr>
        </p:nvSpPr>
        <p:spPr/>
        <p:txBody>
          <a:bodyPr>
            <a:normAutofit fontScale="92500" lnSpcReduction="10000"/>
          </a:bodyPr>
          <a:lstStyle/>
          <a:p>
            <a:pPr algn="r" rtl="1"/>
            <a:r>
              <a:rPr lang="he-IL" dirty="0"/>
              <a:t>אם משהו לא ברור למישהו מכם, שישאל, כי כנראה יש עוד סטודנטים שלא מבינים (אבל אין להם את האומץ שלו לשאול).</a:t>
            </a:r>
          </a:p>
          <a:p>
            <a:pPr algn="r" rtl="1"/>
            <a:r>
              <a:rPr lang="he-IL" dirty="0"/>
              <a:t>אם משהו לא ברור למישהו או מישהי מכם או מכן, שישאל או שתשאל, כי כנראה יש עוד סטודנטים או סטודנטיות שלא מבינים או מבינות (אבל אין להם או להן את האומץ שלו או שלה לשאול).</a:t>
            </a:r>
          </a:p>
          <a:p>
            <a:pPr algn="r" rtl="1"/>
            <a:r>
              <a:rPr lang="he-IL" dirty="0"/>
              <a:t>אם משהו לא ברור למישהי מכם, שתשאל, כי כנראה יש עוד סטודנטים שלא מבינים (אבל אין להם את האומץ שלה לשאול).</a:t>
            </a:r>
            <a:endParaRPr lang="en-US" dirty="0"/>
          </a:p>
        </p:txBody>
      </p:sp>
      <p:sp>
        <p:nvSpPr>
          <p:cNvPr id="4" name="Oval 3">
            <a:extLst>
              <a:ext uri="{FF2B5EF4-FFF2-40B4-BE49-F238E27FC236}">
                <a16:creationId xmlns:a16="http://schemas.microsoft.com/office/drawing/2014/main" id="{70F300DE-9991-4226-B3ED-7649B9B61027}"/>
              </a:ext>
            </a:extLst>
          </p:cNvPr>
          <p:cNvSpPr/>
          <p:nvPr/>
        </p:nvSpPr>
        <p:spPr>
          <a:xfrm>
            <a:off x="228600" y="228600"/>
            <a:ext cx="2209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worry, this is the only slide in Hebrew.</a:t>
            </a:r>
          </a:p>
        </p:txBody>
      </p:sp>
      <p:pic>
        <p:nvPicPr>
          <p:cNvPr id="6" name="Picture 5">
            <a:extLst>
              <a:ext uri="{FF2B5EF4-FFF2-40B4-BE49-F238E27FC236}">
                <a16:creationId xmlns:a16="http://schemas.microsoft.com/office/drawing/2014/main" id="{57ADF209-F413-442B-A82D-5A48DCC2A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76600"/>
            <a:ext cx="1137136" cy="113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CA6577D3-B834-404F-A0C0-79C5C63DE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775959"/>
            <a:ext cx="1066800" cy="929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7BC583A-BC89-46EE-B53A-9707840D5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432" y="1676400"/>
            <a:ext cx="1137136" cy="113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a:extLst>
              <a:ext uri="{FF2B5EF4-FFF2-40B4-BE49-F238E27FC236}">
                <a16:creationId xmlns:a16="http://schemas.microsoft.com/office/drawing/2014/main" id="{694572B7-98F7-4BD1-B3A9-026F9FCB5CC1}"/>
              </a:ext>
            </a:extLst>
          </p:cNvPr>
          <p:cNvSpPr/>
          <p:nvPr/>
        </p:nvSpPr>
        <p:spPr>
          <a:xfrm>
            <a:off x="5237284" y="1905000"/>
            <a:ext cx="177311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מַפְלֶה!</a:t>
            </a:r>
            <a:endParaRPr lang="en-US" sz="3200" dirty="0"/>
          </a:p>
        </p:txBody>
      </p:sp>
      <p:sp>
        <p:nvSpPr>
          <p:cNvPr id="11" name="Oval 10">
            <a:extLst>
              <a:ext uri="{FF2B5EF4-FFF2-40B4-BE49-F238E27FC236}">
                <a16:creationId xmlns:a16="http://schemas.microsoft.com/office/drawing/2014/main" id="{156CF8CD-67F0-44BC-A24C-C1A93D5C49DE}"/>
              </a:ext>
            </a:extLst>
          </p:cNvPr>
          <p:cNvSpPr/>
          <p:nvPr/>
        </p:nvSpPr>
        <p:spPr>
          <a:xfrm>
            <a:off x="5334000" y="3505200"/>
            <a:ext cx="1828798"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מַלְאֶה!</a:t>
            </a:r>
            <a:endParaRPr lang="en-US" sz="3200" dirty="0"/>
          </a:p>
        </p:txBody>
      </p:sp>
      <p:sp>
        <p:nvSpPr>
          <p:cNvPr id="12" name="Oval 11">
            <a:extLst>
              <a:ext uri="{FF2B5EF4-FFF2-40B4-BE49-F238E27FC236}">
                <a16:creationId xmlns:a16="http://schemas.microsoft.com/office/drawing/2014/main" id="{C3AD34B2-BD73-4D65-98AF-E8F41663DC91}"/>
              </a:ext>
            </a:extLst>
          </p:cNvPr>
          <p:cNvSpPr/>
          <p:nvPr/>
        </p:nvSpPr>
        <p:spPr>
          <a:xfrm>
            <a:off x="3581400" y="5854616"/>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משווה!</a:t>
            </a:r>
            <a:endParaRPr lang="en-US" sz="3200" dirty="0"/>
          </a:p>
        </p:txBody>
      </p:sp>
    </p:spTree>
    <p:extLst>
      <p:ext uri="{BB962C8B-B14F-4D97-AF65-F5344CB8AC3E}">
        <p14:creationId xmlns:p14="http://schemas.microsoft.com/office/powerpoint/2010/main" val="100387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Relational Databases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479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a:t>
            </a:r>
          </a:p>
        </p:txBody>
      </p:sp>
      <p:sp>
        <p:nvSpPr>
          <p:cNvPr id="3" name="Content Placeholder 2"/>
          <p:cNvSpPr>
            <a:spLocks noGrp="1"/>
          </p:cNvSpPr>
          <p:nvPr>
            <p:ph idx="1"/>
          </p:nvPr>
        </p:nvSpPr>
        <p:spPr/>
        <p:txBody>
          <a:bodyPr>
            <a:normAutofit fontScale="85000" lnSpcReduction="10000"/>
          </a:bodyPr>
          <a:lstStyle/>
          <a:p>
            <a:r>
              <a:rPr lang="en-US" dirty="0"/>
              <a:t>Relational databases are built from tables (relations), with attributes (columns) and entries (rows).</a:t>
            </a:r>
          </a:p>
          <a:p>
            <a:r>
              <a:rPr lang="en-US" dirty="0"/>
              <a:t>Each table represents a certain entity.</a:t>
            </a:r>
          </a:p>
          <a:p>
            <a:r>
              <a:rPr lang="en-US" dirty="0"/>
              <a:t>Rows in one table can be linked to rows in other tables (in the same database).</a:t>
            </a:r>
          </a:p>
          <a:p>
            <a:r>
              <a:rPr lang="en-US" dirty="0"/>
              <a:t>Relational data-bases are based upon relational algebra and SQL.</a:t>
            </a:r>
          </a:p>
          <a:p>
            <a:r>
              <a:rPr lang="en-US" dirty="0"/>
              <a:t>Most common databases in use:</a:t>
            </a:r>
          </a:p>
          <a:p>
            <a:pPr lvl="1"/>
            <a:r>
              <a:rPr lang="en-US" dirty="0"/>
              <a:t>Open Source: MySQL, SQLite, </a:t>
            </a:r>
            <a:r>
              <a:rPr lang="en-US" dirty="0" err="1"/>
              <a:t>PostgreSQL</a:t>
            </a:r>
            <a:endParaRPr lang="en-US" dirty="0"/>
          </a:p>
          <a:p>
            <a:pPr lvl="1"/>
            <a:r>
              <a:rPr lang="en-US" dirty="0"/>
              <a:t>Proprietary: SQL Server and Oracle.</a:t>
            </a:r>
          </a:p>
        </p:txBody>
      </p:sp>
    </p:spTree>
    <p:extLst>
      <p:ext uri="{BB962C8B-B14F-4D97-AF65-F5344CB8AC3E}">
        <p14:creationId xmlns:p14="http://schemas.microsoft.com/office/powerpoint/2010/main" val="271640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45971</TotalTime>
  <Words>782</Words>
  <Application>Microsoft Office PowerPoint</Application>
  <PresentationFormat>On-screen Show (4:3)</PresentationFormat>
  <Paragraphs>87</Paragraphs>
  <Slides>16</Slides>
  <Notes>1</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Databases - Introduction</vt:lpstr>
      <vt:lpstr>Administration</vt:lpstr>
      <vt:lpstr>Home Assignments</vt:lpstr>
      <vt:lpstr>Don't copy! Don't share your work! Don't work in groups!</vt:lpstr>
      <vt:lpstr>Github</vt:lpstr>
      <vt:lpstr>Course Structure</vt:lpstr>
      <vt:lpstr>לשון רבים-יחידה</vt:lpstr>
      <vt:lpstr>Relational Databases</vt:lpstr>
      <vt:lpstr>Relational Databases</vt:lpstr>
      <vt:lpstr>Trends from Indeed.com</vt:lpstr>
      <vt:lpstr>Database management system usage (http://db-engines.com/en/ranking)</vt:lpstr>
      <vt:lpstr>My SQL</vt:lpstr>
      <vt:lpstr>Oracle</vt:lpstr>
      <vt:lpstr>SQL Server</vt:lpstr>
      <vt:lpstr>MySQL Installation</vt:lpstr>
      <vt:lpstr>ACID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עמוס יהודה  עזריה/Amos Yehuda Azaria</cp:lastModifiedBy>
  <cp:revision>82</cp:revision>
  <dcterms:created xsi:type="dcterms:W3CDTF">2006-08-16T00:00:00Z</dcterms:created>
  <dcterms:modified xsi:type="dcterms:W3CDTF">2021-03-02T13:05:10Z</dcterms:modified>
</cp:coreProperties>
</file>