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5.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3" r:id="rId2"/>
    <p:sldId id="276" r:id="rId3"/>
    <p:sldId id="272" r:id="rId4"/>
    <p:sldId id="274" r:id="rId5"/>
    <p:sldId id="275" r:id="rId6"/>
    <p:sldId id="280" r:id="rId7"/>
    <p:sldId id="278" r:id="rId8"/>
    <p:sldId id="277" r:id="rId9"/>
    <p:sldId id="256" r:id="rId10"/>
    <p:sldId id="279" r:id="rId11"/>
    <p:sldId id="259" r:id="rId12"/>
    <p:sldId id="260" r:id="rId13"/>
    <p:sldId id="261" r:id="rId14"/>
    <p:sldId id="263" r:id="rId15"/>
    <p:sldId id="262" r:id="rId16"/>
    <p:sldId id="270" r:id="rId17"/>
    <p:sldId id="264" r:id="rId18"/>
    <p:sldId id="265" r:id="rId19"/>
    <p:sldId id="269" r:id="rId20"/>
    <p:sldId id="258" r:id="rId21"/>
    <p:sldId id="271" r:id="rId22"/>
    <p:sldId id="266" r:id="rId23"/>
    <p:sldId id="267" r:id="rId24"/>
    <p:sldId id="26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883" autoAdjust="0"/>
  </p:normalViewPr>
  <p:slideViewPr>
    <p:cSldViewPr>
      <p:cViewPr varScale="1">
        <p:scale>
          <a:sx n="74" d="100"/>
          <a:sy n="74" d="100"/>
        </p:scale>
        <p:origin x="1714"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D0DB28-67EB-498A-B46C-ECD24FA03BAC}" type="datetimeFigureOut">
              <a:rPr lang="en-US" smtClean="0"/>
              <a:t>5/18/2021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F89421-5E3C-42CD-81CC-9440B95D8C55}" type="slidenum">
              <a:rPr lang="en-US" smtClean="0"/>
              <a:t>‹#›</a:t>
            </a:fld>
            <a:endParaRPr lang="en-US"/>
          </a:p>
        </p:txBody>
      </p:sp>
    </p:spTree>
    <p:extLst>
      <p:ext uri="{BB962C8B-B14F-4D97-AF65-F5344CB8AC3E}">
        <p14:creationId xmlns:p14="http://schemas.microsoft.com/office/powerpoint/2010/main" val="1378989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GPA = Grade Point Average</a:t>
            </a:r>
          </a:p>
        </p:txBody>
      </p:sp>
      <p:sp>
        <p:nvSpPr>
          <p:cNvPr id="4" name="Slide Number Placeholder 3"/>
          <p:cNvSpPr>
            <a:spLocks noGrp="1"/>
          </p:cNvSpPr>
          <p:nvPr>
            <p:ph type="sldNum" sz="quarter" idx="10"/>
          </p:nvPr>
        </p:nvSpPr>
        <p:spPr/>
        <p:txBody>
          <a:bodyPr/>
          <a:lstStyle/>
          <a:p>
            <a:fld id="{C7F89421-5E3C-42CD-81CC-9440B95D8C55}" type="slidenum">
              <a:rPr lang="en-US" smtClean="0"/>
              <a:t>3</a:t>
            </a:fld>
            <a:endParaRPr lang="en-US"/>
          </a:p>
        </p:txBody>
      </p:sp>
    </p:spTree>
    <p:extLst>
      <p:ext uri="{BB962C8B-B14F-4D97-AF65-F5344CB8AC3E}">
        <p14:creationId xmlns:p14="http://schemas.microsoft.com/office/powerpoint/2010/main" val="2739963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97432C-C5DC-4C96-AB08-C0744BA83BFD}" type="slidenum">
              <a:rPr lang="en-US" smtClean="0"/>
              <a:t>12</a:t>
            </a:fld>
            <a:endParaRPr lang="en-US"/>
          </a:p>
        </p:txBody>
      </p:sp>
    </p:spTree>
    <p:extLst>
      <p:ext uri="{BB962C8B-B14F-4D97-AF65-F5344CB8AC3E}">
        <p14:creationId xmlns:p14="http://schemas.microsoft.com/office/powerpoint/2010/main" val="3386382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97432C-C5DC-4C96-AB08-C0744BA83BFD}" type="slidenum">
              <a:rPr lang="en-US" smtClean="0"/>
              <a:t>13</a:t>
            </a:fld>
            <a:endParaRPr lang="en-US"/>
          </a:p>
        </p:txBody>
      </p:sp>
    </p:spTree>
    <p:extLst>
      <p:ext uri="{BB962C8B-B14F-4D97-AF65-F5344CB8AC3E}">
        <p14:creationId xmlns:p14="http://schemas.microsoft.com/office/powerpoint/2010/main" val="3386382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97432C-C5DC-4C96-AB08-C0744BA83BFD}" type="slidenum">
              <a:rPr lang="en-US" smtClean="0"/>
              <a:t>16</a:t>
            </a:fld>
            <a:endParaRPr lang="en-US"/>
          </a:p>
        </p:txBody>
      </p:sp>
    </p:spTree>
    <p:extLst>
      <p:ext uri="{BB962C8B-B14F-4D97-AF65-F5344CB8AC3E}">
        <p14:creationId xmlns:p14="http://schemas.microsoft.com/office/powerpoint/2010/main" val="3383970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97432C-C5DC-4C96-AB08-C0744BA83BFD}" type="slidenum">
              <a:rPr lang="en-US" smtClean="0"/>
              <a:t>17</a:t>
            </a:fld>
            <a:endParaRPr lang="en-US"/>
          </a:p>
        </p:txBody>
      </p:sp>
    </p:spTree>
    <p:extLst>
      <p:ext uri="{BB962C8B-B14F-4D97-AF65-F5344CB8AC3E}">
        <p14:creationId xmlns:p14="http://schemas.microsoft.com/office/powerpoint/2010/main" val="3383970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(Just as it is easy to show it in a Bernoulli case).</a:t>
            </a:r>
          </a:p>
          <a:p>
            <a:r>
              <a:rPr lang="en-US" dirty="0"/>
              <a:t>x_{</a:t>
            </a:r>
            <a:r>
              <a:rPr lang="en-US" dirty="0" err="1"/>
              <a:t>ti</a:t>
            </a:r>
            <a:r>
              <a:rPr lang="en-US" dirty="0"/>
              <a:t>}=1</a:t>
            </a:r>
            <a:r>
              <a:rPr lang="en-US" baseline="0" dirty="0"/>
              <a:t> means that in the vector representation, the word i is present in </a:t>
            </a:r>
            <a:r>
              <a:rPr lang="en-US" baseline="0" dirty="0" err="1"/>
              <a:t>x_t</a:t>
            </a:r>
            <a:r>
              <a:rPr lang="en-US" baseline="0" dirty="0"/>
              <a:t>.</a:t>
            </a:r>
            <a:endParaRPr lang="en-US" dirty="0"/>
          </a:p>
        </p:txBody>
      </p:sp>
      <p:sp>
        <p:nvSpPr>
          <p:cNvPr id="4" name="Slide Number Placeholder 3"/>
          <p:cNvSpPr>
            <a:spLocks noGrp="1"/>
          </p:cNvSpPr>
          <p:nvPr>
            <p:ph type="sldNum" sz="quarter" idx="10"/>
          </p:nvPr>
        </p:nvSpPr>
        <p:spPr/>
        <p:txBody>
          <a:bodyPr/>
          <a:lstStyle/>
          <a:p>
            <a:fld id="{6897432C-C5DC-4C96-AB08-C0744BA83BFD}" type="slidenum">
              <a:rPr lang="en-US" smtClean="0"/>
              <a:t>18</a:t>
            </a:fld>
            <a:endParaRPr lang="en-US"/>
          </a:p>
        </p:txBody>
      </p:sp>
    </p:spTree>
    <p:extLst>
      <p:ext uri="{BB962C8B-B14F-4D97-AF65-F5344CB8AC3E}">
        <p14:creationId xmlns:p14="http://schemas.microsoft.com/office/powerpoint/2010/main" val="3383970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Valediction = farewell, closing</a:t>
            </a:r>
          </a:p>
        </p:txBody>
      </p:sp>
      <p:sp>
        <p:nvSpPr>
          <p:cNvPr id="4" name="Slide Number Placeholder 3"/>
          <p:cNvSpPr>
            <a:spLocks noGrp="1"/>
          </p:cNvSpPr>
          <p:nvPr>
            <p:ph type="sldNum" sz="quarter" idx="10"/>
          </p:nvPr>
        </p:nvSpPr>
        <p:spPr/>
        <p:txBody>
          <a:bodyPr/>
          <a:lstStyle/>
          <a:p>
            <a:fld id="{C7F89421-5E3C-42CD-81CC-9440B95D8C55}" type="slidenum">
              <a:rPr lang="en-US" smtClean="0"/>
              <a:t>20</a:t>
            </a:fld>
            <a:endParaRPr lang="en-US"/>
          </a:p>
        </p:txBody>
      </p:sp>
    </p:spTree>
    <p:extLst>
      <p:ext uri="{BB962C8B-B14F-4D97-AF65-F5344CB8AC3E}">
        <p14:creationId xmlns:p14="http://schemas.microsoft.com/office/powerpoint/2010/main" val="2300692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have additional tests.</a:t>
            </a:r>
          </a:p>
        </p:txBody>
      </p:sp>
      <p:sp>
        <p:nvSpPr>
          <p:cNvPr id="4" name="Slide Number Placeholder 3"/>
          <p:cNvSpPr>
            <a:spLocks noGrp="1"/>
          </p:cNvSpPr>
          <p:nvPr>
            <p:ph type="sldNum" sz="quarter" idx="10"/>
          </p:nvPr>
        </p:nvSpPr>
        <p:spPr/>
        <p:txBody>
          <a:bodyPr/>
          <a:lstStyle/>
          <a:p>
            <a:fld id="{C7F89421-5E3C-42CD-81CC-9440B95D8C55}" type="slidenum">
              <a:rPr lang="en-US" smtClean="0"/>
              <a:t>22</a:t>
            </a:fld>
            <a:endParaRPr lang="en-US"/>
          </a:p>
        </p:txBody>
      </p:sp>
    </p:spTree>
    <p:extLst>
      <p:ext uri="{BB962C8B-B14F-4D97-AF65-F5344CB8AC3E}">
        <p14:creationId xmlns:p14="http://schemas.microsoft.com/office/powerpoint/2010/main" val="3409659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xml"/><Relationship Id="rId7" Type="http://schemas.openxmlformats.org/officeDocument/2006/relationships/image" Target="../media/image7.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6.xml"/><Relationship Id="rId7" Type="http://schemas.openxmlformats.org/officeDocument/2006/relationships/image" Target="../media/image10.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9.png"/><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9.xml"/><Relationship Id="rId7" Type="http://schemas.openxmlformats.org/officeDocument/2006/relationships/image" Target="../media/image13.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2.png"/><Relationship Id="rId5" Type="http://schemas.openxmlformats.org/officeDocument/2006/relationships/slideLayout" Target="../slideLayouts/slideLayout2.xml"/><Relationship Id="rId10" Type="http://schemas.openxmlformats.org/officeDocument/2006/relationships/image" Target="../media/image16.png"/><Relationship Id="rId4" Type="http://schemas.openxmlformats.org/officeDocument/2006/relationships/tags" Target="../tags/tag10.xml"/><Relationship Id="rId9"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9.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16.xml"/><Relationship Id="rId7" Type="http://schemas.openxmlformats.org/officeDocument/2006/relationships/notesSlide" Target="../notesSlides/notesSlide5.xml"/><Relationship Id="rId12" Type="http://schemas.openxmlformats.org/officeDocument/2006/relationships/image" Target="../media/image9.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Layout" Target="../slideLayouts/slideLayout2.xml"/><Relationship Id="rId11" Type="http://schemas.openxmlformats.org/officeDocument/2006/relationships/image" Target="../media/image23.png"/><Relationship Id="rId5" Type="http://schemas.openxmlformats.org/officeDocument/2006/relationships/tags" Target="../tags/tag18.xml"/><Relationship Id="rId10" Type="http://schemas.openxmlformats.org/officeDocument/2006/relationships/image" Target="../media/image22.png"/><Relationship Id="rId4" Type="http://schemas.openxmlformats.org/officeDocument/2006/relationships/tags" Target="../tags/tag17.xml"/><Relationship Id="rId9" Type="http://schemas.openxmlformats.org/officeDocument/2006/relationships/image" Target="../media/image21.png"/></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21.xml"/><Relationship Id="rId7" Type="http://schemas.openxmlformats.org/officeDocument/2006/relationships/image" Target="../media/image25.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24.png"/><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1eBxt9HUfh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1"/>
            <a:ext cx="7772400" cy="1771650"/>
          </a:xfrm>
        </p:spPr>
        <p:txBody>
          <a:bodyPr>
            <a:normAutofit fontScale="90000"/>
          </a:bodyPr>
          <a:lstStyle/>
          <a:p>
            <a:r>
              <a:rPr lang="en-US" dirty="0"/>
              <a:t>Introduction to Machine Learning: Naïve Bayes, Linear and Logistic Regression </a:t>
            </a:r>
          </a:p>
        </p:txBody>
      </p:sp>
      <p:sp>
        <p:nvSpPr>
          <p:cNvPr id="3" name="Subtitle 2"/>
          <p:cNvSpPr>
            <a:spLocks noGrp="1"/>
          </p:cNvSpPr>
          <p:nvPr>
            <p:ph type="subTitle" idx="1"/>
          </p:nvPr>
        </p:nvSpPr>
        <p:spPr/>
        <p:txBody>
          <a:bodyPr/>
          <a:lstStyle/>
          <a:p>
            <a:r>
              <a:rPr lang="en-US" dirty="0"/>
              <a:t>Amos Azaria</a:t>
            </a:r>
          </a:p>
        </p:txBody>
      </p:sp>
    </p:spTree>
    <p:extLst>
      <p:ext uri="{BB962C8B-B14F-4D97-AF65-F5344CB8AC3E}">
        <p14:creationId xmlns:p14="http://schemas.microsoft.com/office/powerpoint/2010/main" val="4157803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a:t>
            </a:r>
          </a:p>
        </p:txBody>
      </p:sp>
      <p:sp>
        <p:nvSpPr>
          <p:cNvPr id="3" name="Content Placeholder 2"/>
          <p:cNvSpPr>
            <a:spLocks noGrp="1"/>
          </p:cNvSpPr>
          <p:nvPr>
            <p:ph idx="1"/>
          </p:nvPr>
        </p:nvSpPr>
        <p:spPr/>
        <p:txBody>
          <a:bodyPr/>
          <a:lstStyle/>
          <a:p>
            <a:r>
              <a:rPr lang="en-US" dirty="0"/>
              <a:t>Naïve Bayes is a generative classifier that is based on the Bayes Rule. </a:t>
            </a:r>
          </a:p>
          <a:p>
            <a:r>
              <a:rPr lang="en-US" dirty="0"/>
              <a:t>Naïve Bayes considers only the dependency of the features on the category (that is why it is called Naïve).</a:t>
            </a:r>
          </a:p>
          <a:p>
            <a:r>
              <a:rPr lang="en-US" dirty="0"/>
              <a:t>Naïve Bayes can work also with missing features.</a:t>
            </a:r>
          </a:p>
        </p:txBody>
      </p:sp>
    </p:spTree>
    <p:extLst>
      <p:ext uri="{BB962C8B-B14F-4D97-AF65-F5344CB8AC3E}">
        <p14:creationId xmlns:p14="http://schemas.microsoft.com/office/powerpoint/2010/main" val="2946008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Spam Classifier</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Spam:</a:t>
            </a:r>
          </a:p>
          <a:p>
            <a:pPr>
              <a:buFontTx/>
              <a:buChar char="-"/>
            </a:pPr>
            <a:r>
              <a:rPr lang="en-US" dirty="0"/>
              <a:t>Buy it, pay later! Click me!</a:t>
            </a:r>
          </a:p>
          <a:p>
            <a:pPr>
              <a:buFontTx/>
              <a:buChar char="-"/>
            </a:pPr>
            <a:r>
              <a:rPr lang="en-US" dirty="0"/>
              <a:t>You Won 10000 Dollars! Click here!</a:t>
            </a:r>
          </a:p>
          <a:p>
            <a:pPr marL="0" indent="0">
              <a:buNone/>
            </a:pPr>
            <a:r>
              <a:rPr lang="en-US" dirty="0"/>
              <a:t>Real (Non-Spam):</a:t>
            </a:r>
          </a:p>
          <a:p>
            <a:pPr>
              <a:buFontTx/>
              <a:buChar char="-"/>
            </a:pPr>
            <a:r>
              <a:rPr lang="en-US" dirty="0"/>
              <a:t>Will See you later.</a:t>
            </a:r>
          </a:p>
          <a:p>
            <a:pPr>
              <a:buFontTx/>
              <a:buChar char="-"/>
            </a:pPr>
            <a:r>
              <a:rPr lang="en-US" dirty="0"/>
              <a:t>Will you want to meet later?</a:t>
            </a:r>
          </a:p>
          <a:p>
            <a:pPr>
              <a:buFontTx/>
              <a:buChar char="-"/>
            </a:pPr>
            <a:r>
              <a:rPr lang="en-US" dirty="0"/>
              <a:t>I'm waiting for you.</a:t>
            </a:r>
          </a:p>
          <a:p>
            <a:pPr marL="0" indent="0">
              <a:buNone/>
            </a:pPr>
            <a:r>
              <a:rPr lang="en-US" dirty="0"/>
              <a:t>Test:</a:t>
            </a:r>
          </a:p>
          <a:p>
            <a:pPr marL="0" indent="0">
              <a:buNone/>
            </a:pPr>
            <a:r>
              <a:rPr lang="en-US" dirty="0"/>
              <a:t>- Are you paying too much? Click now!</a:t>
            </a:r>
          </a:p>
        </p:txBody>
      </p:sp>
    </p:spTree>
    <p:extLst>
      <p:ext uri="{BB962C8B-B14F-4D97-AF65-F5344CB8AC3E}">
        <p14:creationId xmlns:p14="http://schemas.microsoft.com/office/powerpoint/2010/main" val="1686392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Counting Messages / Documents</a:t>
            </a:r>
          </a:p>
        </p:txBody>
      </p:sp>
      <p:graphicFrame>
        <p:nvGraphicFramePr>
          <p:cNvPr id="4" name="Table 3"/>
          <p:cNvGraphicFramePr>
            <a:graphicFrameLocks noGrp="1"/>
          </p:cNvGraphicFramePr>
          <p:nvPr>
            <p:extLst>
              <p:ext uri="{D42A27DB-BD31-4B8C-83A1-F6EECF244321}">
                <p14:modId xmlns:p14="http://schemas.microsoft.com/office/powerpoint/2010/main" val="395936342"/>
              </p:ext>
            </p:extLst>
          </p:nvPr>
        </p:nvGraphicFramePr>
        <p:xfrm>
          <a:off x="685800" y="2209800"/>
          <a:ext cx="7179995" cy="1112520"/>
        </p:xfrm>
        <a:graphic>
          <a:graphicData uri="http://schemas.openxmlformats.org/drawingml/2006/table">
            <a:tbl>
              <a:tblPr firstRow="1" bandRow="1">
                <a:tableStyleId>{5C22544A-7EE6-4342-B048-85BDC9FD1C3A}</a:tableStyleId>
              </a:tblPr>
              <a:tblGrid>
                <a:gridCol w="715558">
                  <a:extLst>
                    <a:ext uri="{9D8B030D-6E8A-4147-A177-3AD203B41FA5}">
                      <a16:colId xmlns:a16="http://schemas.microsoft.com/office/drawing/2014/main" val="20000"/>
                    </a:ext>
                  </a:extLst>
                </a:gridCol>
                <a:gridCol w="1128649">
                  <a:extLst>
                    <a:ext uri="{9D8B030D-6E8A-4147-A177-3AD203B41FA5}">
                      <a16:colId xmlns:a16="http://schemas.microsoft.com/office/drawing/2014/main" val="20001"/>
                    </a:ext>
                  </a:extLst>
                </a:gridCol>
                <a:gridCol w="589015">
                  <a:extLst>
                    <a:ext uri="{9D8B030D-6E8A-4147-A177-3AD203B41FA5}">
                      <a16:colId xmlns:a16="http://schemas.microsoft.com/office/drawing/2014/main" val="20002"/>
                    </a:ext>
                  </a:extLst>
                </a:gridCol>
                <a:gridCol w="585216">
                  <a:extLst>
                    <a:ext uri="{9D8B030D-6E8A-4147-A177-3AD203B41FA5}">
                      <a16:colId xmlns:a16="http://schemas.microsoft.com/office/drawing/2014/main" val="20003"/>
                    </a:ext>
                  </a:extLst>
                </a:gridCol>
                <a:gridCol w="846031">
                  <a:extLst>
                    <a:ext uri="{9D8B030D-6E8A-4147-A177-3AD203B41FA5}">
                      <a16:colId xmlns:a16="http://schemas.microsoft.com/office/drawing/2014/main" val="20004"/>
                    </a:ext>
                  </a:extLst>
                </a:gridCol>
                <a:gridCol w="556895">
                  <a:extLst>
                    <a:ext uri="{9D8B030D-6E8A-4147-A177-3AD203B41FA5}">
                      <a16:colId xmlns:a16="http://schemas.microsoft.com/office/drawing/2014/main" val="20005"/>
                    </a:ext>
                  </a:extLst>
                </a:gridCol>
                <a:gridCol w="760730">
                  <a:extLst>
                    <a:ext uri="{9D8B030D-6E8A-4147-A177-3AD203B41FA5}">
                      <a16:colId xmlns:a16="http://schemas.microsoft.com/office/drawing/2014/main" val="20006"/>
                    </a:ext>
                  </a:extLst>
                </a:gridCol>
                <a:gridCol w="351155">
                  <a:extLst>
                    <a:ext uri="{9D8B030D-6E8A-4147-A177-3AD203B41FA5}">
                      <a16:colId xmlns:a16="http://schemas.microsoft.com/office/drawing/2014/main" val="20007"/>
                    </a:ext>
                  </a:extLst>
                </a:gridCol>
                <a:gridCol w="646430">
                  <a:extLst>
                    <a:ext uri="{9D8B030D-6E8A-4147-A177-3AD203B41FA5}">
                      <a16:colId xmlns:a16="http://schemas.microsoft.com/office/drawing/2014/main" val="20008"/>
                    </a:ext>
                  </a:extLst>
                </a:gridCol>
                <a:gridCol w="649161">
                  <a:extLst>
                    <a:ext uri="{9D8B030D-6E8A-4147-A177-3AD203B41FA5}">
                      <a16:colId xmlns:a16="http://schemas.microsoft.com/office/drawing/2014/main" val="20009"/>
                    </a:ext>
                  </a:extLst>
                </a:gridCol>
                <a:gridCol w="351155">
                  <a:extLst>
                    <a:ext uri="{9D8B030D-6E8A-4147-A177-3AD203B41FA5}">
                      <a16:colId xmlns:a16="http://schemas.microsoft.com/office/drawing/2014/main" val="20010"/>
                    </a:ext>
                  </a:extLst>
                </a:gridCol>
              </a:tblGrid>
              <a:tr h="370840">
                <a:tc>
                  <a:txBody>
                    <a:bodyPr/>
                    <a:lstStyle/>
                    <a:p>
                      <a:endParaRPr lang="en-US" dirty="0"/>
                    </a:p>
                  </a:txBody>
                  <a:tcPr/>
                </a:tc>
                <a:tc>
                  <a:txBody>
                    <a:bodyPr/>
                    <a:lstStyle/>
                    <a:p>
                      <a:r>
                        <a:rPr lang="en-US" b="1" dirty="0"/>
                        <a:t>Examples</a:t>
                      </a:r>
                    </a:p>
                  </a:txBody>
                  <a:tcPr/>
                </a:tc>
                <a:tc>
                  <a:txBody>
                    <a:bodyPr/>
                    <a:lstStyle/>
                    <a:p>
                      <a:r>
                        <a:rPr lang="en-US" dirty="0"/>
                        <a:t>are</a:t>
                      </a:r>
                    </a:p>
                  </a:txBody>
                  <a:tcPr/>
                </a:tc>
                <a:tc>
                  <a:txBody>
                    <a:bodyPr/>
                    <a:lstStyle/>
                    <a:p>
                      <a:r>
                        <a:rPr lang="en-US" dirty="0"/>
                        <a:t>you</a:t>
                      </a:r>
                    </a:p>
                  </a:txBody>
                  <a:tcPr/>
                </a:tc>
                <a:tc>
                  <a:txBody>
                    <a:bodyPr/>
                    <a:lstStyle/>
                    <a:p>
                      <a:r>
                        <a:rPr lang="en-US" dirty="0"/>
                        <a:t>paying</a:t>
                      </a:r>
                    </a:p>
                  </a:txBody>
                  <a:tcPr/>
                </a:tc>
                <a:tc>
                  <a:txBody>
                    <a:bodyPr/>
                    <a:lstStyle/>
                    <a:p>
                      <a:r>
                        <a:rPr lang="en-US" dirty="0"/>
                        <a:t>too</a:t>
                      </a:r>
                    </a:p>
                  </a:txBody>
                  <a:tcPr/>
                </a:tc>
                <a:tc>
                  <a:txBody>
                    <a:bodyPr/>
                    <a:lstStyle/>
                    <a:p>
                      <a:r>
                        <a:rPr lang="en-US" dirty="0"/>
                        <a:t>much</a:t>
                      </a:r>
                    </a:p>
                  </a:txBody>
                  <a:tcPr/>
                </a:tc>
                <a:tc>
                  <a:txBody>
                    <a:bodyPr/>
                    <a:lstStyle/>
                    <a:p>
                      <a:r>
                        <a:rPr lang="en-US" dirty="0"/>
                        <a:t>?</a:t>
                      </a:r>
                    </a:p>
                  </a:txBody>
                  <a:tcPr/>
                </a:tc>
                <a:tc>
                  <a:txBody>
                    <a:bodyPr/>
                    <a:lstStyle/>
                    <a:p>
                      <a:r>
                        <a:rPr lang="en-US" dirty="0"/>
                        <a:t>click</a:t>
                      </a:r>
                    </a:p>
                  </a:txBody>
                  <a:tcPr/>
                </a:tc>
                <a:tc>
                  <a:txBody>
                    <a:bodyPr/>
                    <a:lstStyle/>
                    <a:p>
                      <a:r>
                        <a:rPr lang="en-US" dirty="0"/>
                        <a:t>now</a:t>
                      </a:r>
                    </a:p>
                  </a:txBody>
                  <a:tcPr/>
                </a:tc>
                <a:tc>
                  <a:txBody>
                    <a:bodyPr/>
                    <a:lstStyle/>
                    <a:p>
                      <a:r>
                        <a:rPr lang="en-US" dirty="0"/>
                        <a:t>!</a:t>
                      </a:r>
                    </a:p>
                  </a:txBody>
                  <a:tcPr/>
                </a:tc>
                <a:extLst>
                  <a:ext uri="{0D108BD9-81ED-4DB2-BD59-A6C34878D82A}">
                    <a16:rowId xmlns:a16="http://schemas.microsoft.com/office/drawing/2014/main" val="10000"/>
                  </a:ext>
                </a:extLst>
              </a:tr>
              <a:tr h="370840">
                <a:tc>
                  <a:txBody>
                    <a:bodyPr/>
                    <a:lstStyle/>
                    <a:p>
                      <a:r>
                        <a:rPr lang="en-US" dirty="0"/>
                        <a:t>Spam</a:t>
                      </a:r>
                    </a:p>
                  </a:txBody>
                  <a:tcPr/>
                </a:tc>
                <a:tc>
                  <a:txBody>
                    <a:bodyPr/>
                    <a:lstStyle/>
                    <a:p>
                      <a:r>
                        <a:rPr lang="en-US" b="1" dirty="0"/>
                        <a:t>2</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2</a:t>
                      </a:r>
                    </a:p>
                  </a:txBody>
                  <a:tcPr/>
                </a:tc>
                <a:tc>
                  <a:txBody>
                    <a:bodyPr/>
                    <a:lstStyle/>
                    <a:p>
                      <a:r>
                        <a:rPr lang="en-US" dirty="0"/>
                        <a:t>0</a:t>
                      </a:r>
                    </a:p>
                  </a:txBody>
                  <a:tcPr/>
                </a:tc>
                <a:tc>
                  <a:txBody>
                    <a:bodyPr/>
                    <a:lstStyle/>
                    <a:p>
                      <a:r>
                        <a:rPr lang="en-US" dirty="0"/>
                        <a:t>2</a:t>
                      </a:r>
                    </a:p>
                  </a:txBody>
                  <a:tcPr/>
                </a:tc>
                <a:extLst>
                  <a:ext uri="{0D108BD9-81ED-4DB2-BD59-A6C34878D82A}">
                    <a16:rowId xmlns:a16="http://schemas.microsoft.com/office/drawing/2014/main" val="10001"/>
                  </a:ext>
                </a:extLst>
              </a:tr>
              <a:tr h="370840">
                <a:tc>
                  <a:txBody>
                    <a:bodyPr/>
                    <a:lstStyle/>
                    <a:p>
                      <a:r>
                        <a:rPr lang="en-US" dirty="0"/>
                        <a:t>Real</a:t>
                      </a:r>
                    </a:p>
                  </a:txBody>
                  <a:tcPr/>
                </a:tc>
                <a:tc>
                  <a:txBody>
                    <a:bodyPr/>
                    <a:lstStyle/>
                    <a:p>
                      <a:r>
                        <a:rPr lang="en-US" b="1" dirty="0"/>
                        <a:t>3</a:t>
                      </a:r>
                    </a:p>
                  </a:txBody>
                  <a:tcPr/>
                </a:tc>
                <a:tc>
                  <a:txBody>
                    <a:bodyPr/>
                    <a:lstStyle/>
                    <a:p>
                      <a:r>
                        <a:rPr lang="en-US" dirty="0"/>
                        <a:t>0</a:t>
                      </a:r>
                    </a:p>
                  </a:txBody>
                  <a:tcPr/>
                </a:tc>
                <a:tc>
                  <a:txBody>
                    <a:bodyPr/>
                    <a:lstStyle/>
                    <a:p>
                      <a:r>
                        <a:rPr lang="en-US" dirty="0"/>
                        <a:t>3</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bl>
          </a:graphicData>
        </a:graphic>
      </p:graphicFrame>
      <p:sp>
        <p:nvSpPr>
          <p:cNvPr id="9" name="Content Placeholder 2 1"/>
          <p:cNvSpPr>
            <a:spLocks noGrp="1"/>
          </p:cNvSpPr>
          <p:nvPr>
            <p:ph idx="1"/>
          </p:nvPr>
        </p:nvSpPr>
        <p:spPr>
          <a:xfrm>
            <a:off x="304800" y="3505200"/>
            <a:ext cx="8458200" cy="3200400"/>
          </a:xfrm>
        </p:spPr>
        <p:txBody>
          <a:bodyPr>
            <a:normAutofit fontScale="85000" lnSpcReduction="20000"/>
          </a:bodyPr>
          <a:lstStyle/>
          <a:p>
            <a:r>
              <a:rPr lang="en-US" sz="2800" dirty="0"/>
              <a:t>Laplace's Smoothing (rule of succession)</a:t>
            </a:r>
          </a:p>
          <a:p>
            <a:endParaRPr lang="en-US" sz="2800" dirty="0"/>
          </a:p>
          <a:p>
            <a:endParaRPr lang="en-US" sz="2800" dirty="0"/>
          </a:p>
          <a:p>
            <a:endParaRPr lang="en-US" sz="2800" dirty="0"/>
          </a:p>
          <a:p>
            <a:r>
              <a:rPr lang="en-US" sz="2800" dirty="0"/>
              <a:t>For smoothing, we may take into account the vocabulary length and length of every message.</a:t>
            </a:r>
          </a:p>
          <a:p>
            <a:r>
              <a:rPr lang="en-US" sz="2800" dirty="0"/>
              <a:t>In practice, we many times maximize the log (so we don't need to deal with such small numbers).</a:t>
            </a:r>
          </a:p>
          <a:p>
            <a:r>
              <a:rPr lang="en-US" sz="2800" dirty="0"/>
              <a:t>Note that when using the log, we sum rather than multiply.</a:t>
            </a:r>
          </a:p>
        </p:txBody>
      </p:sp>
      <p:graphicFrame>
        <p:nvGraphicFramePr>
          <p:cNvPr id="12" name="Table 11"/>
          <p:cNvGraphicFramePr>
            <a:graphicFrameLocks noGrp="1"/>
          </p:cNvGraphicFramePr>
          <p:nvPr>
            <p:extLst>
              <p:ext uri="{D42A27DB-BD31-4B8C-83A1-F6EECF244321}">
                <p14:modId xmlns:p14="http://schemas.microsoft.com/office/powerpoint/2010/main" val="2829804686"/>
              </p:ext>
            </p:extLst>
          </p:nvPr>
        </p:nvGraphicFramePr>
        <p:xfrm>
          <a:off x="692427" y="2209800"/>
          <a:ext cx="7164464" cy="1112520"/>
        </p:xfrm>
        <a:graphic>
          <a:graphicData uri="http://schemas.openxmlformats.org/drawingml/2006/table">
            <a:tbl>
              <a:tblPr firstRow="1" bandRow="1">
                <a:tableStyleId>{5C22544A-7EE6-4342-B048-85BDC9FD1C3A}</a:tableStyleId>
              </a:tblPr>
              <a:tblGrid>
                <a:gridCol w="752793">
                  <a:extLst>
                    <a:ext uri="{9D8B030D-6E8A-4147-A177-3AD203B41FA5}">
                      <a16:colId xmlns:a16="http://schemas.microsoft.com/office/drawing/2014/main" val="20000"/>
                    </a:ext>
                  </a:extLst>
                </a:gridCol>
                <a:gridCol w="1128649">
                  <a:extLst>
                    <a:ext uri="{9D8B030D-6E8A-4147-A177-3AD203B41FA5}">
                      <a16:colId xmlns:a16="http://schemas.microsoft.com/office/drawing/2014/main" val="20001"/>
                    </a:ext>
                  </a:extLst>
                </a:gridCol>
                <a:gridCol w="522490">
                  <a:extLst>
                    <a:ext uri="{9D8B030D-6E8A-4147-A177-3AD203B41FA5}">
                      <a16:colId xmlns:a16="http://schemas.microsoft.com/office/drawing/2014/main" val="20002"/>
                    </a:ext>
                  </a:extLst>
                </a:gridCol>
                <a:gridCol w="585216">
                  <a:extLst>
                    <a:ext uri="{9D8B030D-6E8A-4147-A177-3AD203B41FA5}">
                      <a16:colId xmlns:a16="http://schemas.microsoft.com/office/drawing/2014/main" val="20003"/>
                    </a:ext>
                  </a:extLst>
                </a:gridCol>
                <a:gridCol w="859790">
                  <a:extLst>
                    <a:ext uri="{9D8B030D-6E8A-4147-A177-3AD203B41FA5}">
                      <a16:colId xmlns:a16="http://schemas.microsoft.com/office/drawing/2014/main" val="20004"/>
                    </a:ext>
                  </a:extLst>
                </a:gridCol>
                <a:gridCol w="556895">
                  <a:extLst>
                    <a:ext uri="{9D8B030D-6E8A-4147-A177-3AD203B41FA5}">
                      <a16:colId xmlns:a16="http://schemas.microsoft.com/office/drawing/2014/main" val="20005"/>
                    </a:ext>
                  </a:extLst>
                </a:gridCol>
                <a:gridCol w="760730">
                  <a:extLst>
                    <a:ext uri="{9D8B030D-6E8A-4147-A177-3AD203B41FA5}">
                      <a16:colId xmlns:a16="http://schemas.microsoft.com/office/drawing/2014/main" val="20006"/>
                    </a:ext>
                  </a:extLst>
                </a:gridCol>
                <a:gridCol w="351155">
                  <a:extLst>
                    <a:ext uri="{9D8B030D-6E8A-4147-A177-3AD203B41FA5}">
                      <a16:colId xmlns:a16="http://schemas.microsoft.com/office/drawing/2014/main" val="20007"/>
                    </a:ext>
                  </a:extLst>
                </a:gridCol>
                <a:gridCol w="646430">
                  <a:extLst>
                    <a:ext uri="{9D8B030D-6E8A-4147-A177-3AD203B41FA5}">
                      <a16:colId xmlns:a16="http://schemas.microsoft.com/office/drawing/2014/main" val="20008"/>
                    </a:ext>
                  </a:extLst>
                </a:gridCol>
                <a:gridCol w="649161">
                  <a:extLst>
                    <a:ext uri="{9D8B030D-6E8A-4147-A177-3AD203B41FA5}">
                      <a16:colId xmlns:a16="http://schemas.microsoft.com/office/drawing/2014/main" val="20009"/>
                    </a:ext>
                  </a:extLst>
                </a:gridCol>
                <a:gridCol w="351155">
                  <a:extLst>
                    <a:ext uri="{9D8B030D-6E8A-4147-A177-3AD203B41FA5}">
                      <a16:colId xmlns:a16="http://schemas.microsoft.com/office/drawing/2014/main" val="20010"/>
                    </a:ext>
                  </a:extLst>
                </a:gridCol>
              </a:tblGrid>
              <a:tr h="370840">
                <a:tc>
                  <a:txBody>
                    <a:bodyPr/>
                    <a:lstStyle/>
                    <a:p>
                      <a:endParaRPr lang="en-US" dirty="0"/>
                    </a:p>
                  </a:txBody>
                  <a:tcPr/>
                </a:tc>
                <a:tc>
                  <a:txBody>
                    <a:bodyPr/>
                    <a:lstStyle/>
                    <a:p>
                      <a:r>
                        <a:rPr lang="en-US" b="1" dirty="0"/>
                        <a:t>Examples</a:t>
                      </a:r>
                    </a:p>
                  </a:txBody>
                  <a:tcPr/>
                </a:tc>
                <a:tc>
                  <a:txBody>
                    <a:bodyPr/>
                    <a:lstStyle/>
                    <a:p>
                      <a:r>
                        <a:rPr lang="en-US" dirty="0"/>
                        <a:t>are</a:t>
                      </a:r>
                    </a:p>
                  </a:txBody>
                  <a:tcPr/>
                </a:tc>
                <a:tc>
                  <a:txBody>
                    <a:bodyPr/>
                    <a:lstStyle/>
                    <a:p>
                      <a:r>
                        <a:rPr lang="en-US" dirty="0"/>
                        <a:t>you</a:t>
                      </a:r>
                    </a:p>
                  </a:txBody>
                  <a:tcPr/>
                </a:tc>
                <a:tc>
                  <a:txBody>
                    <a:bodyPr/>
                    <a:lstStyle/>
                    <a:p>
                      <a:r>
                        <a:rPr lang="en-US" dirty="0"/>
                        <a:t>paying</a:t>
                      </a:r>
                    </a:p>
                  </a:txBody>
                  <a:tcPr/>
                </a:tc>
                <a:tc>
                  <a:txBody>
                    <a:bodyPr/>
                    <a:lstStyle/>
                    <a:p>
                      <a:r>
                        <a:rPr lang="en-US" dirty="0"/>
                        <a:t>too</a:t>
                      </a:r>
                    </a:p>
                  </a:txBody>
                  <a:tcPr/>
                </a:tc>
                <a:tc>
                  <a:txBody>
                    <a:bodyPr/>
                    <a:lstStyle/>
                    <a:p>
                      <a:r>
                        <a:rPr lang="en-US" dirty="0"/>
                        <a:t>much</a:t>
                      </a:r>
                    </a:p>
                  </a:txBody>
                  <a:tcPr/>
                </a:tc>
                <a:tc>
                  <a:txBody>
                    <a:bodyPr/>
                    <a:lstStyle/>
                    <a:p>
                      <a:r>
                        <a:rPr lang="en-US" dirty="0"/>
                        <a:t>?</a:t>
                      </a:r>
                    </a:p>
                  </a:txBody>
                  <a:tcPr/>
                </a:tc>
                <a:tc>
                  <a:txBody>
                    <a:bodyPr/>
                    <a:lstStyle/>
                    <a:p>
                      <a:r>
                        <a:rPr lang="en-US" dirty="0"/>
                        <a:t>click</a:t>
                      </a:r>
                    </a:p>
                  </a:txBody>
                  <a:tcPr/>
                </a:tc>
                <a:tc>
                  <a:txBody>
                    <a:bodyPr/>
                    <a:lstStyle/>
                    <a:p>
                      <a:r>
                        <a:rPr lang="en-US" dirty="0"/>
                        <a:t>now</a:t>
                      </a:r>
                    </a:p>
                  </a:txBody>
                  <a:tcPr/>
                </a:tc>
                <a:tc>
                  <a:txBody>
                    <a:bodyPr/>
                    <a:lstStyle/>
                    <a:p>
                      <a:r>
                        <a:rPr lang="en-US" dirty="0"/>
                        <a:t>!</a:t>
                      </a:r>
                    </a:p>
                  </a:txBody>
                  <a:tcPr/>
                </a:tc>
                <a:extLst>
                  <a:ext uri="{0D108BD9-81ED-4DB2-BD59-A6C34878D82A}">
                    <a16:rowId xmlns:a16="http://schemas.microsoft.com/office/drawing/2014/main" val="10000"/>
                  </a:ext>
                </a:extLst>
              </a:tr>
              <a:tr h="370840">
                <a:tc>
                  <a:txBody>
                    <a:bodyPr/>
                    <a:lstStyle/>
                    <a:p>
                      <a:r>
                        <a:rPr lang="en-US" dirty="0"/>
                        <a:t>Spam</a:t>
                      </a:r>
                    </a:p>
                  </a:txBody>
                  <a:tcPr/>
                </a:tc>
                <a:tc>
                  <a:txBody>
                    <a:bodyPr/>
                    <a:lstStyle/>
                    <a:p>
                      <a:r>
                        <a:rPr lang="en-US" b="1" dirty="0">
                          <a:solidFill>
                            <a:srgbClr val="FF0000"/>
                          </a:solidFill>
                        </a:rPr>
                        <a:t>3</a:t>
                      </a:r>
                    </a:p>
                  </a:txBody>
                  <a:tcPr/>
                </a:tc>
                <a:tc>
                  <a:txBody>
                    <a:bodyPr/>
                    <a:lstStyle/>
                    <a:p>
                      <a:r>
                        <a:rPr lang="en-US" dirty="0">
                          <a:solidFill>
                            <a:srgbClr val="FF0000"/>
                          </a:solidFill>
                        </a:rPr>
                        <a:t>1</a:t>
                      </a:r>
                    </a:p>
                  </a:txBody>
                  <a:tcPr/>
                </a:tc>
                <a:tc>
                  <a:txBody>
                    <a:bodyPr/>
                    <a:lstStyle/>
                    <a:p>
                      <a:r>
                        <a:rPr lang="en-US" dirty="0">
                          <a:solidFill>
                            <a:srgbClr val="FF0000"/>
                          </a:solidFill>
                        </a:rPr>
                        <a:t>2</a:t>
                      </a:r>
                    </a:p>
                  </a:txBody>
                  <a:tcPr/>
                </a:tc>
                <a:tc>
                  <a:txBody>
                    <a:bodyPr/>
                    <a:lstStyle/>
                    <a:p>
                      <a:r>
                        <a:rPr lang="en-US" dirty="0">
                          <a:solidFill>
                            <a:srgbClr val="FF0000"/>
                          </a:solidFill>
                        </a:rPr>
                        <a:t>2</a:t>
                      </a:r>
                    </a:p>
                  </a:txBody>
                  <a:tcPr/>
                </a:tc>
                <a:tc>
                  <a:txBody>
                    <a:bodyPr/>
                    <a:lstStyle/>
                    <a:p>
                      <a:r>
                        <a:rPr lang="en-US" dirty="0">
                          <a:solidFill>
                            <a:srgbClr val="FF0000"/>
                          </a:solidFill>
                        </a:rPr>
                        <a:t>1</a:t>
                      </a:r>
                    </a:p>
                  </a:txBody>
                  <a:tcPr/>
                </a:tc>
                <a:tc>
                  <a:txBody>
                    <a:bodyPr/>
                    <a:lstStyle/>
                    <a:p>
                      <a:r>
                        <a:rPr lang="en-US" dirty="0">
                          <a:solidFill>
                            <a:srgbClr val="FF0000"/>
                          </a:solidFill>
                        </a:rPr>
                        <a:t>1</a:t>
                      </a:r>
                    </a:p>
                  </a:txBody>
                  <a:tcPr/>
                </a:tc>
                <a:tc>
                  <a:txBody>
                    <a:bodyPr/>
                    <a:lstStyle/>
                    <a:p>
                      <a:r>
                        <a:rPr lang="en-US" dirty="0">
                          <a:solidFill>
                            <a:srgbClr val="FF0000"/>
                          </a:solidFill>
                        </a:rPr>
                        <a:t>1</a:t>
                      </a:r>
                    </a:p>
                  </a:txBody>
                  <a:tcPr/>
                </a:tc>
                <a:tc>
                  <a:txBody>
                    <a:bodyPr/>
                    <a:lstStyle/>
                    <a:p>
                      <a:r>
                        <a:rPr lang="en-US" dirty="0">
                          <a:solidFill>
                            <a:srgbClr val="FF0000"/>
                          </a:solidFill>
                        </a:rPr>
                        <a:t>3</a:t>
                      </a:r>
                    </a:p>
                  </a:txBody>
                  <a:tcPr/>
                </a:tc>
                <a:tc>
                  <a:txBody>
                    <a:bodyPr/>
                    <a:lstStyle/>
                    <a:p>
                      <a:r>
                        <a:rPr lang="en-US" dirty="0">
                          <a:solidFill>
                            <a:srgbClr val="FF0000"/>
                          </a:solidFill>
                        </a:rPr>
                        <a:t>1</a:t>
                      </a:r>
                    </a:p>
                  </a:txBody>
                  <a:tcPr/>
                </a:tc>
                <a:tc>
                  <a:txBody>
                    <a:bodyPr/>
                    <a:lstStyle/>
                    <a:p>
                      <a:r>
                        <a:rPr lang="en-US" dirty="0">
                          <a:solidFill>
                            <a:srgbClr val="FF0000"/>
                          </a:solidFill>
                        </a:rPr>
                        <a:t>3</a:t>
                      </a:r>
                    </a:p>
                  </a:txBody>
                  <a:tcPr/>
                </a:tc>
                <a:extLst>
                  <a:ext uri="{0D108BD9-81ED-4DB2-BD59-A6C34878D82A}">
                    <a16:rowId xmlns:a16="http://schemas.microsoft.com/office/drawing/2014/main" val="10001"/>
                  </a:ext>
                </a:extLst>
              </a:tr>
              <a:tr h="370840">
                <a:tc>
                  <a:txBody>
                    <a:bodyPr/>
                    <a:lstStyle/>
                    <a:p>
                      <a:r>
                        <a:rPr lang="en-US" dirty="0"/>
                        <a:t>Real</a:t>
                      </a:r>
                    </a:p>
                  </a:txBody>
                  <a:tcPr/>
                </a:tc>
                <a:tc>
                  <a:txBody>
                    <a:bodyPr/>
                    <a:lstStyle/>
                    <a:p>
                      <a:r>
                        <a:rPr lang="en-US" b="1" dirty="0">
                          <a:solidFill>
                            <a:srgbClr val="FF0000"/>
                          </a:solidFill>
                        </a:rPr>
                        <a:t>4</a:t>
                      </a:r>
                    </a:p>
                  </a:txBody>
                  <a:tcPr/>
                </a:tc>
                <a:tc>
                  <a:txBody>
                    <a:bodyPr/>
                    <a:lstStyle/>
                    <a:p>
                      <a:r>
                        <a:rPr lang="en-US" dirty="0">
                          <a:solidFill>
                            <a:srgbClr val="FF0000"/>
                          </a:solidFill>
                        </a:rPr>
                        <a:t>1</a:t>
                      </a:r>
                    </a:p>
                  </a:txBody>
                  <a:tcPr/>
                </a:tc>
                <a:tc>
                  <a:txBody>
                    <a:bodyPr/>
                    <a:lstStyle/>
                    <a:p>
                      <a:r>
                        <a:rPr lang="en-US" dirty="0">
                          <a:solidFill>
                            <a:srgbClr val="FF0000"/>
                          </a:solidFill>
                        </a:rPr>
                        <a:t>4</a:t>
                      </a:r>
                    </a:p>
                  </a:txBody>
                  <a:tcPr/>
                </a:tc>
                <a:tc>
                  <a:txBody>
                    <a:bodyPr/>
                    <a:lstStyle/>
                    <a:p>
                      <a:r>
                        <a:rPr lang="en-US" dirty="0">
                          <a:solidFill>
                            <a:srgbClr val="FF0000"/>
                          </a:solidFill>
                        </a:rPr>
                        <a:t>1</a:t>
                      </a:r>
                    </a:p>
                  </a:txBody>
                  <a:tcPr/>
                </a:tc>
                <a:tc>
                  <a:txBody>
                    <a:bodyPr/>
                    <a:lstStyle/>
                    <a:p>
                      <a:r>
                        <a:rPr lang="en-US" dirty="0">
                          <a:solidFill>
                            <a:srgbClr val="FF0000"/>
                          </a:solidFill>
                        </a:rPr>
                        <a:t>1</a:t>
                      </a:r>
                    </a:p>
                  </a:txBody>
                  <a:tcPr/>
                </a:tc>
                <a:tc>
                  <a:txBody>
                    <a:bodyPr/>
                    <a:lstStyle/>
                    <a:p>
                      <a:r>
                        <a:rPr lang="en-US" dirty="0">
                          <a:solidFill>
                            <a:srgbClr val="FF0000"/>
                          </a:solidFill>
                        </a:rPr>
                        <a:t>1</a:t>
                      </a:r>
                    </a:p>
                  </a:txBody>
                  <a:tcPr/>
                </a:tc>
                <a:tc>
                  <a:txBody>
                    <a:bodyPr/>
                    <a:lstStyle/>
                    <a:p>
                      <a:r>
                        <a:rPr lang="en-US" dirty="0">
                          <a:solidFill>
                            <a:srgbClr val="FF0000"/>
                          </a:solidFill>
                        </a:rPr>
                        <a:t>2</a:t>
                      </a:r>
                    </a:p>
                  </a:txBody>
                  <a:tcPr/>
                </a:tc>
                <a:tc>
                  <a:txBody>
                    <a:bodyPr/>
                    <a:lstStyle/>
                    <a:p>
                      <a:r>
                        <a:rPr lang="en-US" dirty="0">
                          <a:solidFill>
                            <a:srgbClr val="FF0000"/>
                          </a:solidFill>
                        </a:rPr>
                        <a:t>1</a:t>
                      </a:r>
                    </a:p>
                  </a:txBody>
                  <a:tcPr/>
                </a:tc>
                <a:tc>
                  <a:txBody>
                    <a:bodyPr/>
                    <a:lstStyle/>
                    <a:p>
                      <a:r>
                        <a:rPr lang="en-US" dirty="0">
                          <a:solidFill>
                            <a:srgbClr val="FF0000"/>
                          </a:solidFill>
                        </a:rPr>
                        <a:t>1</a:t>
                      </a:r>
                    </a:p>
                  </a:txBody>
                  <a:tcPr/>
                </a:tc>
                <a:tc>
                  <a:txBody>
                    <a:bodyPr/>
                    <a:lstStyle/>
                    <a:p>
                      <a:r>
                        <a:rPr lang="en-US" dirty="0">
                          <a:solidFill>
                            <a:srgbClr val="FF0000"/>
                          </a:solidFill>
                        </a:rPr>
                        <a:t>1</a:t>
                      </a:r>
                    </a:p>
                  </a:txBody>
                  <a:tcPr/>
                </a:tc>
                <a:extLst>
                  <a:ext uri="{0D108BD9-81ED-4DB2-BD59-A6C34878D82A}">
                    <a16:rowId xmlns:a16="http://schemas.microsoft.com/office/drawing/2014/main" val="10002"/>
                  </a:ext>
                </a:extLst>
              </a:tr>
            </a:tbl>
          </a:graphicData>
        </a:graphic>
      </p:graphicFrame>
      <p:pic>
        <p:nvPicPr>
          <p:cNvPr id="6" name="Picture 5"/>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609600" y="1519197"/>
            <a:ext cx="4400401" cy="542620"/>
          </a:xfrm>
          <a:prstGeom prst="rect">
            <a:avLst/>
          </a:prstGeom>
        </p:spPr>
      </p:pic>
      <p:pic>
        <p:nvPicPr>
          <p:cNvPr id="14" name="Picture 1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685801" y="4038600"/>
            <a:ext cx="5857450" cy="379476"/>
          </a:xfrm>
          <a:prstGeom prst="rect">
            <a:avLst/>
          </a:prstGeom>
        </p:spPr>
      </p:pic>
      <p:pic>
        <p:nvPicPr>
          <p:cNvPr id="15" name="Picture 14"/>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685802" y="4572000"/>
            <a:ext cx="5859327" cy="381354"/>
          </a:xfrm>
          <a:prstGeom prst="rect">
            <a:avLst/>
          </a:prstGeom>
        </p:spPr>
      </p:pic>
      <p:sp>
        <p:nvSpPr>
          <p:cNvPr id="10" name="Content Placeholder 2 2"/>
          <p:cNvSpPr txBox="1">
            <a:spLocks/>
          </p:cNvSpPr>
          <p:nvPr/>
        </p:nvSpPr>
        <p:spPr>
          <a:xfrm>
            <a:off x="5351664" y="3413918"/>
            <a:ext cx="3716136" cy="2468563"/>
          </a:xfrm>
          <a:prstGeom prst="rect">
            <a:avLst/>
          </a:prstGeom>
          <a:solidFill>
            <a:schemeClr val="accent1">
              <a:lumMod val="20000"/>
              <a:lumOff val="80000"/>
            </a:schemeClr>
          </a:solidFill>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Spam:</a:t>
            </a:r>
          </a:p>
          <a:p>
            <a:pPr>
              <a:buFontTx/>
              <a:buChar char="-"/>
            </a:pPr>
            <a:r>
              <a:rPr lang="en-US" dirty="0"/>
              <a:t>Buy it, pay later! Click me!</a:t>
            </a:r>
          </a:p>
          <a:p>
            <a:pPr>
              <a:buFontTx/>
              <a:buChar char="-"/>
            </a:pPr>
            <a:r>
              <a:rPr lang="en-US" dirty="0"/>
              <a:t>You Won 10000 Dollars! Click here!</a:t>
            </a:r>
          </a:p>
          <a:p>
            <a:pPr marL="0" indent="0">
              <a:buFont typeface="Arial" pitchFamily="34" charset="0"/>
              <a:buNone/>
            </a:pPr>
            <a:r>
              <a:rPr lang="en-US" dirty="0"/>
              <a:t>Real (Non-Spam):</a:t>
            </a:r>
          </a:p>
          <a:p>
            <a:pPr>
              <a:buFontTx/>
              <a:buChar char="-"/>
            </a:pPr>
            <a:r>
              <a:rPr lang="en-US" dirty="0"/>
              <a:t>Will See you later.</a:t>
            </a:r>
          </a:p>
          <a:p>
            <a:pPr>
              <a:buFontTx/>
              <a:buChar char="-"/>
            </a:pPr>
            <a:r>
              <a:rPr lang="en-US" dirty="0"/>
              <a:t>Will you want to meet later?</a:t>
            </a:r>
          </a:p>
          <a:p>
            <a:pPr>
              <a:buFontTx/>
              <a:buChar char="-"/>
            </a:pPr>
            <a:r>
              <a:rPr lang="en-US" dirty="0"/>
              <a:t>I'm waiting for you.</a:t>
            </a:r>
          </a:p>
          <a:p>
            <a:pPr marL="0" indent="0">
              <a:buFont typeface="Arial" pitchFamily="34" charset="0"/>
              <a:buNone/>
            </a:pPr>
            <a:r>
              <a:rPr lang="en-US" dirty="0"/>
              <a:t>Test:</a:t>
            </a:r>
          </a:p>
          <a:p>
            <a:pPr marL="0" indent="0">
              <a:buFont typeface="Arial" pitchFamily="34" charset="0"/>
              <a:buNone/>
            </a:pPr>
            <a:r>
              <a:rPr lang="en-US" dirty="0"/>
              <a:t>- Are you paying too much? Click now!</a:t>
            </a:r>
          </a:p>
        </p:txBody>
      </p:sp>
      <p:sp>
        <p:nvSpPr>
          <p:cNvPr id="7" name="Rectangular Callout 6"/>
          <p:cNvSpPr/>
          <p:nvPr/>
        </p:nvSpPr>
        <p:spPr>
          <a:xfrm>
            <a:off x="5791200" y="1295400"/>
            <a:ext cx="3124200" cy="609600"/>
          </a:xfrm>
          <a:prstGeom prst="wedgeRectCallout">
            <a:avLst>
              <a:gd name="adj1" fmla="val -104891"/>
              <a:gd name="adj2" fmla="val 1766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we perform stemming (or lemmatization): paying=pay</a:t>
            </a:r>
          </a:p>
        </p:txBody>
      </p:sp>
      <p:sp>
        <p:nvSpPr>
          <p:cNvPr id="16" name="Rectangular Callout 15"/>
          <p:cNvSpPr/>
          <p:nvPr/>
        </p:nvSpPr>
        <p:spPr>
          <a:xfrm>
            <a:off x="6769100" y="3733800"/>
            <a:ext cx="2286000" cy="990599"/>
          </a:xfrm>
          <a:prstGeom prst="wedgeRectCallout">
            <a:avLst>
              <a:gd name="adj1" fmla="val -137722"/>
              <a:gd name="adj2" fmla="val 169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assume that there is a message that includes the word and one that doesn't</a:t>
            </a:r>
          </a:p>
        </p:txBody>
      </p:sp>
    </p:spTree>
    <p:extLst>
      <p:ext uri="{BB962C8B-B14F-4D97-AF65-F5344CB8AC3E}">
        <p14:creationId xmlns:p14="http://schemas.microsoft.com/office/powerpoint/2010/main" val="320202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Effect transition="in" filter="fade">
                                      <p:cBhvr>
                                        <p:cTn id="29" dur="500"/>
                                        <p:tgtEl>
                                          <p:spTgt spid="9">
                                            <p:txEl>
                                              <p:pRg st="0" end="0"/>
                                            </p:txEl>
                                          </p:spTgt>
                                        </p:tgtEl>
                                      </p:cBhvr>
                                    </p:animEffect>
                                  </p:childTnLst>
                                </p:cTn>
                              </p:par>
                              <p:par>
                                <p:cTn id="30" presetID="1" presetClass="exit" presetSubtype="0" fill="hold" grpId="1" nodeType="withEffect">
                                  <p:stCondLst>
                                    <p:cond delay="0"/>
                                  </p:stCondLst>
                                  <p:childTnLst>
                                    <p:set>
                                      <p:cBhvr>
                                        <p:cTn id="31" dur="1" fill="hold">
                                          <p:stCondLst>
                                            <p:cond delay="0"/>
                                          </p:stCondLst>
                                        </p:cTn>
                                        <p:tgtEl>
                                          <p:spTgt spid="1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9">
                                            <p:txEl>
                                              <p:pRg st="4" end="4"/>
                                            </p:txEl>
                                          </p:spTgt>
                                        </p:tgtEl>
                                        <p:attrNameLst>
                                          <p:attrName>style.visibility</p:attrName>
                                        </p:attrNameLst>
                                      </p:cBhvr>
                                      <p:to>
                                        <p:strVal val="visible"/>
                                      </p:to>
                                    </p:set>
                                    <p:animEffect transition="in" filter="fade">
                                      <p:cBhvr>
                                        <p:cTn id="56" dur="500"/>
                                        <p:tgtEl>
                                          <p:spTgt spid="9">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9">
                                            <p:txEl>
                                              <p:pRg st="5" end="5"/>
                                            </p:txEl>
                                          </p:spTgt>
                                        </p:tgtEl>
                                        <p:attrNameLst>
                                          <p:attrName>style.visibility</p:attrName>
                                        </p:attrNameLst>
                                      </p:cBhvr>
                                      <p:to>
                                        <p:strVal val="visible"/>
                                      </p:to>
                                    </p:set>
                                    <p:animEffect transition="in" filter="fade">
                                      <p:cBhvr>
                                        <p:cTn id="61" dur="500"/>
                                        <p:tgtEl>
                                          <p:spTgt spid="9">
                                            <p:txEl>
                                              <p:pRg st="5" end="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9">
                                            <p:txEl>
                                              <p:pRg st="6" end="6"/>
                                            </p:txEl>
                                          </p:spTgt>
                                        </p:tgtEl>
                                        <p:attrNameLst>
                                          <p:attrName>style.visibility</p:attrName>
                                        </p:attrNameLst>
                                      </p:cBhvr>
                                      <p:to>
                                        <p:strVal val="visible"/>
                                      </p:to>
                                    </p:set>
                                    <p:animEffect transition="in" filter="fade">
                                      <p:cBhvr>
                                        <p:cTn id="66"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0" grpId="0" animBg="1"/>
      <p:bldP spid="10" grpId="1" animBg="1"/>
      <p:bldP spid="7" grpId="0" animBg="1"/>
      <p:bldP spid="7" grpId="1"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Counting Words Multiple Times</a:t>
            </a:r>
          </a:p>
        </p:txBody>
      </p:sp>
      <p:graphicFrame>
        <p:nvGraphicFramePr>
          <p:cNvPr id="4" name="Table 3"/>
          <p:cNvGraphicFramePr>
            <a:graphicFrameLocks noGrp="1"/>
          </p:cNvGraphicFramePr>
          <p:nvPr>
            <p:extLst>
              <p:ext uri="{D42A27DB-BD31-4B8C-83A1-F6EECF244321}">
                <p14:modId xmlns:p14="http://schemas.microsoft.com/office/powerpoint/2010/main" val="3869304094"/>
              </p:ext>
            </p:extLst>
          </p:nvPr>
        </p:nvGraphicFramePr>
        <p:xfrm>
          <a:off x="241662" y="2093496"/>
          <a:ext cx="7993113" cy="1381760"/>
        </p:xfrm>
        <a:graphic>
          <a:graphicData uri="http://schemas.openxmlformats.org/drawingml/2006/table">
            <a:tbl>
              <a:tblPr firstRow="1" bandRow="1">
                <a:tableStyleId>{5C22544A-7EE6-4342-B048-85BDC9FD1C3A}</a:tableStyleId>
              </a:tblPr>
              <a:tblGrid>
                <a:gridCol w="715558">
                  <a:extLst>
                    <a:ext uri="{9D8B030D-6E8A-4147-A177-3AD203B41FA5}">
                      <a16:colId xmlns:a16="http://schemas.microsoft.com/office/drawing/2014/main" val="20000"/>
                    </a:ext>
                  </a:extLst>
                </a:gridCol>
                <a:gridCol w="1128649">
                  <a:extLst>
                    <a:ext uri="{9D8B030D-6E8A-4147-A177-3AD203B41FA5}">
                      <a16:colId xmlns:a16="http://schemas.microsoft.com/office/drawing/2014/main" val="20001"/>
                    </a:ext>
                  </a:extLst>
                </a:gridCol>
                <a:gridCol w="813118">
                  <a:extLst>
                    <a:ext uri="{9D8B030D-6E8A-4147-A177-3AD203B41FA5}">
                      <a16:colId xmlns:a16="http://schemas.microsoft.com/office/drawing/2014/main" val="20002"/>
                    </a:ext>
                  </a:extLst>
                </a:gridCol>
                <a:gridCol w="589015">
                  <a:extLst>
                    <a:ext uri="{9D8B030D-6E8A-4147-A177-3AD203B41FA5}">
                      <a16:colId xmlns:a16="http://schemas.microsoft.com/office/drawing/2014/main" val="20003"/>
                    </a:ext>
                  </a:extLst>
                </a:gridCol>
                <a:gridCol w="585216">
                  <a:extLst>
                    <a:ext uri="{9D8B030D-6E8A-4147-A177-3AD203B41FA5}">
                      <a16:colId xmlns:a16="http://schemas.microsoft.com/office/drawing/2014/main" val="20004"/>
                    </a:ext>
                  </a:extLst>
                </a:gridCol>
                <a:gridCol w="846031">
                  <a:extLst>
                    <a:ext uri="{9D8B030D-6E8A-4147-A177-3AD203B41FA5}">
                      <a16:colId xmlns:a16="http://schemas.microsoft.com/office/drawing/2014/main" val="20005"/>
                    </a:ext>
                  </a:extLst>
                </a:gridCol>
                <a:gridCol w="556895">
                  <a:extLst>
                    <a:ext uri="{9D8B030D-6E8A-4147-A177-3AD203B41FA5}">
                      <a16:colId xmlns:a16="http://schemas.microsoft.com/office/drawing/2014/main" val="20006"/>
                    </a:ext>
                  </a:extLst>
                </a:gridCol>
                <a:gridCol w="760730">
                  <a:extLst>
                    <a:ext uri="{9D8B030D-6E8A-4147-A177-3AD203B41FA5}">
                      <a16:colId xmlns:a16="http://schemas.microsoft.com/office/drawing/2014/main" val="20007"/>
                    </a:ext>
                  </a:extLst>
                </a:gridCol>
                <a:gridCol w="351155">
                  <a:extLst>
                    <a:ext uri="{9D8B030D-6E8A-4147-A177-3AD203B41FA5}">
                      <a16:colId xmlns:a16="http://schemas.microsoft.com/office/drawing/2014/main" val="20008"/>
                    </a:ext>
                  </a:extLst>
                </a:gridCol>
                <a:gridCol w="646430">
                  <a:extLst>
                    <a:ext uri="{9D8B030D-6E8A-4147-A177-3AD203B41FA5}">
                      <a16:colId xmlns:a16="http://schemas.microsoft.com/office/drawing/2014/main" val="20009"/>
                    </a:ext>
                  </a:extLst>
                </a:gridCol>
                <a:gridCol w="649161">
                  <a:extLst>
                    <a:ext uri="{9D8B030D-6E8A-4147-A177-3AD203B41FA5}">
                      <a16:colId xmlns:a16="http://schemas.microsoft.com/office/drawing/2014/main" val="20010"/>
                    </a:ext>
                  </a:extLst>
                </a:gridCol>
                <a:gridCol w="351155">
                  <a:extLst>
                    <a:ext uri="{9D8B030D-6E8A-4147-A177-3AD203B41FA5}">
                      <a16:colId xmlns:a16="http://schemas.microsoft.com/office/drawing/2014/main" val="20011"/>
                    </a:ext>
                  </a:extLst>
                </a:gridCol>
              </a:tblGrid>
              <a:tr h="370840">
                <a:tc>
                  <a:txBody>
                    <a:bodyPr/>
                    <a:lstStyle/>
                    <a:p>
                      <a:endParaRPr lang="en-US" dirty="0"/>
                    </a:p>
                  </a:txBody>
                  <a:tcPr/>
                </a:tc>
                <a:tc>
                  <a:txBody>
                    <a:bodyPr/>
                    <a:lstStyle/>
                    <a:p>
                      <a:r>
                        <a:rPr lang="en-US" b="1" dirty="0"/>
                        <a:t>Examples</a:t>
                      </a:r>
                    </a:p>
                  </a:txBody>
                  <a:tcPr/>
                </a:tc>
                <a:tc>
                  <a:txBody>
                    <a:bodyPr/>
                    <a:lstStyle/>
                    <a:p>
                      <a:r>
                        <a:rPr lang="en-US" b="1" dirty="0"/>
                        <a:t>Total words</a:t>
                      </a:r>
                    </a:p>
                  </a:txBody>
                  <a:tcPr/>
                </a:tc>
                <a:tc>
                  <a:txBody>
                    <a:bodyPr/>
                    <a:lstStyle/>
                    <a:p>
                      <a:r>
                        <a:rPr lang="en-US" dirty="0"/>
                        <a:t>are</a:t>
                      </a:r>
                    </a:p>
                  </a:txBody>
                  <a:tcPr/>
                </a:tc>
                <a:tc>
                  <a:txBody>
                    <a:bodyPr/>
                    <a:lstStyle/>
                    <a:p>
                      <a:r>
                        <a:rPr lang="en-US" dirty="0"/>
                        <a:t>you</a:t>
                      </a:r>
                    </a:p>
                  </a:txBody>
                  <a:tcPr/>
                </a:tc>
                <a:tc>
                  <a:txBody>
                    <a:bodyPr/>
                    <a:lstStyle/>
                    <a:p>
                      <a:r>
                        <a:rPr lang="en-US" dirty="0"/>
                        <a:t>paying</a:t>
                      </a:r>
                    </a:p>
                  </a:txBody>
                  <a:tcPr/>
                </a:tc>
                <a:tc>
                  <a:txBody>
                    <a:bodyPr/>
                    <a:lstStyle/>
                    <a:p>
                      <a:r>
                        <a:rPr lang="en-US" dirty="0"/>
                        <a:t>too</a:t>
                      </a:r>
                    </a:p>
                  </a:txBody>
                  <a:tcPr/>
                </a:tc>
                <a:tc>
                  <a:txBody>
                    <a:bodyPr/>
                    <a:lstStyle/>
                    <a:p>
                      <a:r>
                        <a:rPr lang="en-US" dirty="0"/>
                        <a:t>much</a:t>
                      </a:r>
                    </a:p>
                  </a:txBody>
                  <a:tcPr/>
                </a:tc>
                <a:tc>
                  <a:txBody>
                    <a:bodyPr/>
                    <a:lstStyle/>
                    <a:p>
                      <a:r>
                        <a:rPr lang="en-US" dirty="0"/>
                        <a:t>?</a:t>
                      </a:r>
                    </a:p>
                  </a:txBody>
                  <a:tcPr/>
                </a:tc>
                <a:tc>
                  <a:txBody>
                    <a:bodyPr/>
                    <a:lstStyle/>
                    <a:p>
                      <a:r>
                        <a:rPr lang="en-US" dirty="0"/>
                        <a:t>click</a:t>
                      </a:r>
                    </a:p>
                  </a:txBody>
                  <a:tcPr/>
                </a:tc>
                <a:tc>
                  <a:txBody>
                    <a:bodyPr/>
                    <a:lstStyle/>
                    <a:p>
                      <a:r>
                        <a:rPr lang="en-US" dirty="0"/>
                        <a:t>now</a:t>
                      </a:r>
                    </a:p>
                  </a:txBody>
                  <a:tcPr/>
                </a:tc>
                <a:tc>
                  <a:txBody>
                    <a:bodyPr/>
                    <a:lstStyle/>
                    <a:p>
                      <a:r>
                        <a:rPr lang="en-US" dirty="0"/>
                        <a:t>!</a:t>
                      </a:r>
                    </a:p>
                  </a:txBody>
                  <a:tcPr/>
                </a:tc>
                <a:extLst>
                  <a:ext uri="{0D108BD9-81ED-4DB2-BD59-A6C34878D82A}">
                    <a16:rowId xmlns:a16="http://schemas.microsoft.com/office/drawing/2014/main" val="10000"/>
                  </a:ext>
                </a:extLst>
              </a:tr>
              <a:tr h="370840">
                <a:tc>
                  <a:txBody>
                    <a:bodyPr/>
                    <a:lstStyle/>
                    <a:p>
                      <a:r>
                        <a:rPr lang="en-US" dirty="0"/>
                        <a:t>Spam</a:t>
                      </a:r>
                    </a:p>
                  </a:txBody>
                  <a:tcPr/>
                </a:tc>
                <a:tc>
                  <a:txBody>
                    <a:bodyPr/>
                    <a:lstStyle/>
                    <a:p>
                      <a:r>
                        <a:rPr lang="en-US" b="1" dirty="0"/>
                        <a:t>2</a:t>
                      </a:r>
                    </a:p>
                  </a:txBody>
                  <a:tcPr/>
                </a:tc>
                <a:tc>
                  <a:txBody>
                    <a:bodyPr/>
                    <a:lstStyle/>
                    <a:p>
                      <a:r>
                        <a:rPr lang="en-US" b="1" dirty="0"/>
                        <a:t>17</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2</a:t>
                      </a:r>
                    </a:p>
                  </a:txBody>
                  <a:tcPr/>
                </a:tc>
                <a:tc>
                  <a:txBody>
                    <a:bodyPr/>
                    <a:lstStyle/>
                    <a:p>
                      <a:r>
                        <a:rPr lang="en-US" dirty="0"/>
                        <a:t>0</a:t>
                      </a:r>
                    </a:p>
                  </a:txBody>
                  <a:tcPr/>
                </a:tc>
                <a:tc>
                  <a:txBody>
                    <a:bodyPr/>
                    <a:lstStyle/>
                    <a:p>
                      <a:r>
                        <a:rPr lang="en-US" dirty="0"/>
                        <a:t>4</a:t>
                      </a:r>
                    </a:p>
                  </a:txBody>
                  <a:tcPr/>
                </a:tc>
                <a:extLst>
                  <a:ext uri="{0D108BD9-81ED-4DB2-BD59-A6C34878D82A}">
                    <a16:rowId xmlns:a16="http://schemas.microsoft.com/office/drawing/2014/main" val="10001"/>
                  </a:ext>
                </a:extLst>
              </a:tr>
              <a:tr h="370840">
                <a:tc>
                  <a:txBody>
                    <a:bodyPr/>
                    <a:lstStyle/>
                    <a:p>
                      <a:r>
                        <a:rPr lang="en-US" dirty="0"/>
                        <a:t>Real</a:t>
                      </a:r>
                    </a:p>
                  </a:txBody>
                  <a:tcPr/>
                </a:tc>
                <a:tc>
                  <a:txBody>
                    <a:bodyPr/>
                    <a:lstStyle/>
                    <a:p>
                      <a:r>
                        <a:rPr lang="en-US" b="1" dirty="0"/>
                        <a:t>3</a:t>
                      </a:r>
                    </a:p>
                  </a:txBody>
                  <a:tcPr/>
                </a:tc>
                <a:tc>
                  <a:txBody>
                    <a:bodyPr/>
                    <a:lstStyle/>
                    <a:p>
                      <a:r>
                        <a:rPr lang="en-US" b="1" dirty="0"/>
                        <a:t>18</a:t>
                      </a:r>
                    </a:p>
                  </a:txBody>
                  <a:tcPr/>
                </a:tc>
                <a:tc>
                  <a:txBody>
                    <a:bodyPr/>
                    <a:lstStyle/>
                    <a:p>
                      <a:r>
                        <a:rPr lang="en-US" dirty="0"/>
                        <a:t>0</a:t>
                      </a:r>
                    </a:p>
                  </a:txBody>
                  <a:tcPr/>
                </a:tc>
                <a:tc>
                  <a:txBody>
                    <a:bodyPr/>
                    <a:lstStyle/>
                    <a:p>
                      <a:r>
                        <a:rPr lang="en-US" dirty="0"/>
                        <a:t>3</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bl>
          </a:graphicData>
        </a:graphic>
      </p:graphicFrame>
      <p:sp>
        <p:nvSpPr>
          <p:cNvPr id="9" name="Content Placeholder 2"/>
          <p:cNvSpPr>
            <a:spLocks noGrp="1"/>
          </p:cNvSpPr>
          <p:nvPr>
            <p:ph idx="1"/>
          </p:nvPr>
        </p:nvSpPr>
        <p:spPr>
          <a:xfrm>
            <a:off x="304800" y="3505200"/>
            <a:ext cx="8458200" cy="3048000"/>
          </a:xfrm>
        </p:spPr>
        <p:txBody>
          <a:bodyPr>
            <a:normAutofit/>
          </a:bodyPr>
          <a:lstStyle/>
          <a:p>
            <a:r>
              <a:rPr lang="en-US" sz="2800" dirty="0"/>
              <a:t>Laplace's Smoothing (rule of succession)</a:t>
            </a:r>
          </a:p>
          <a:p>
            <a:endParaRPr lang="en-US" sz="2800" dirty="0"/>
          </a:p>
          <a:p>
            <a:endParaRPr lang="en-US" sz="2800" dirty="0"/>
          </a:p>
          <a:p>
            <a:r>
              <a:rPr lang="en-US" sz="2800" dirty="0"/>
              <a:t>The first option (of counting messages) is the one we will be dealing with now.</a:t>
            </a:r>
          </a:p>
        </p:txBody>
      </p:sp>
      <p:graphicFrame>
        <p:nvGraphicFramePr>
          <p:cNvPr id="12" name="Table 11"/>
          <p:cNvGraphicFramePr>
            <a:graphicFrameLocks noGrp="1"/>
          </p:cNvGraphicFramePr>
          <p:nvPr>
            <p:extLst>
              <p:ext uri="{D42A27DB-BD31-4B8C-83A1-F6EECF244321}">
                <p14:modId xmlns:p14="http://schemas.microsoft.com/office/powerpoint/2010/main" val="1455725884"/>
              </p:ext>
            </p:extLst>
          </p:nvPr>
        </p:nvGraphicFramePr>
        <p:xfrm>
          <a:off x="304800" y="2123440"/>
          <a:ext cx="7977582" cy="1381760"/>
        </p:xfrm>
        <a:graphic>
          <a:graphicData uri="http://schemas.openxmlformats.org/drawingml/2006/table">
            <a:tbl>
              <a:tblPr firstRow="1" bandRow="1">
                <a:tableStyleId>{5C22544A-7EE6-4342-B048-85BDC9FD1C3A}</a:tableStyleId>
              </a:tblPr>
              <a:tblGrid>
                <a:gridCol w="752793">
                  <a:extLst>
                    <a:ext uri="{9D8B030D-6E8A-4147-A177-3AD203B41FA5}">
                      <a16:colId xmlns:a16="http://schemas.microsoft.com/office/drawing/2014/main" val="20000"/>
                    </a:ext>
                  </a:extLst>
                </a:gridCol>
                <a:gridCol w="1128649">
                  <a:extLst>
                    <a:ext uri="{9D8B030D-6E8A-4147-A177-3AD203B41FA5}">
                      <a16:colId xmlns:a16="http://schemas.microsoft.com/office/drawing/2014/main" val="20001"/>
                    </a:ext>
                  </a:extLst>
                </a:gridCol>
                <a:gridCol w="813118">
                  <a:extLst>
                    <a:ext uri="{9D8B030D-6E8A-4147-A177-3AD203B41FA5}">
                      <a16:colId xmlns:a16="http://schemas.microsoft.com/office/drawing/2014/main" val="20002"/>
                    </a:ext>
                  </a:extLst>
                </a:gridCol>
                <a:gridCol w="522490">
                  <a:extLst>
                    <a:ext uri="{9D8B030D-6E8A-4147-A177-3AD203B41FA5}">
                      <a16:colId xmlns:a16="http://schemas.microsoft.com/office/drawing/2014/main" val="20003"/>
                    </a:ext>
                  </a:extLst>
                </a:gridCol>
                <a:gridCol w="585216">
                  <a:extLst>
                    <a:ext uri="{9D8B030D-6E8A-4147-A177-3AD203B41FA5}">
                      <a16:colId xmlns:a16="http://schemas.microsoft.com/office/drawing/2014/main" val="20004"/>
                    </a:ext>
                  </a:extLst>
                </a:gridCol>
                <a:gridCol w="859790">
                  <a:extLst>
                    <a:ext uri="{9D8B030D-6E8A-4147-A177-3AD203B41FA5}">
                      <a16:colId xmlns:a16="http://schemas.microsoft.com/office/drawing/2014/main" val="20005"/>
                    </a:ext>
                  </a:extLst>
                </a:gridCol>
                <a:gridCol w="556895">
                  <a:extLst>
                    <a:ext uri="{9D8B030D-6E8A-4147-A177-3AD203B41FA5}">
                      <a16:colId xmlns:a16="http://schemas.microsoft.com/office/drawing/2014/main" val="20006"/>
                    </a:ext>
                  </a:extLst>
                </a:gridCol>
                <a:gridCol w="760730">
                  <a:extLst>
                    <a:ext uri="{9D8B030D-6E8A-4147-A177-3AD203B41FA5}">
                      <a16:colId xmlns:a16="http://schemas.microsoft.com/office/drawing/2014/main" val="20007"/>
                    </a:ext>
                  </a:extLst>
                </a:gridCol>
                <a:gridCol w="351155">
                  <a:extLst>
                    <a:ext uri="{9D8B030D-6E8A-4147-A177-3AD203B41FA5}">
                      <a16:colId xmlns:a16="http://schemas.microsoft.com/office/drawing/2014/main" val="20008"/>
                    </a:ext>
                  </a:extLst>
                </a:gridCol>
                <a:gridCol w="646430">
                  <a:extLst>
                    <a:ext uri="{9D8B030D-6E8A-4147-A177-3AD203B41FA5}">
                      <a16:colId xmlns:a16="http://schemas.microsoft.com/office/drawing/2014/main" val="20009"/>
                    </a:ext>
                  </a:extLst>
                </a:gridCol>
                <a:gridCol w="649161">
                  <a:extLst>
                    <a:ext uri="{9D8B030D-6E8A-4147-A177-3AD203B41FA5}">
                      <a16:colId xmlns:a16="http://schemas.microsoft.com/office/drawing/2014/main" val="20010"/>
                    </a:ext>
                  </a:extLst>
                </a:gridCol>
                <a:gridCol w="351155">
                  <a:extLst>
                    <a:ext uri="{9D8B030D-6E8A-4147-A177-3AD203B41FA5}">
                      <a16:colId xmlns:a16="http://schemas.microsoft.com/office/drawing/2014/main" val="20011"/>
                    </a:ext>
                  </a:extLst>
                </a:gridCol>
              </a:tblGrid>
              <a:tr h="370840">
                <a:tc>
                  <a:txBody>
                    <a:bodyPr/>
                    <a:lstStyle/>
                    <a:p>
                      <a:endParaRPr lang="en-US" dirty="0"/>
                    </a:p>
                  </a:txBody>
                  <a:tcPr/>
                </a:tc>
                <a:tc>
                  <a:txBody>
                    <a:bodyPr/>
                    <a:lstStyle/>
                    <a:p>
                      <a:r>
                        <a:rPr lang="en-US" b="1" dirty="0"/>
                        <a:t>Examples</a:t>
                      </a:r>
                    </a:p>
                  </a:txBody>
                  <a:tcPr/>
                </a:tc>
                <a:tc>
                  <a:txBody>
                    <a:bodyPr/>
                    <a:lstStyle/>
                    <a:p>
                      <a:r>
                        <a:rPr lang="en-US" b="1" dirty="0"/>
                        <a:t>Total words</a:t>
                      </a:r>
                    </a:p>
                  </a:txBody>
                  <a:tcPr/>
                </a:tc>
                <a:tc>
                  <a:txBody>
                    <a:bodyPr/>
                    <a:lstStyle/>
                    <a:p>
                      <a:r>
                        <a:rPr lang="en-US" dirty="0"/>
                        <a:t>are</a:t>
                      </a:r>
                    </a:p>
                  </a:txBody>
                  <a:tcPr/>
                </a:tc>
                <a:tc>
                  <a:txBody>
                    <a:bodyPr/>
                    <a:lstStyle/>
                    <a:p>
                      <a:r>
                        <a:rPr lang="en-US" dirty="0"/>
                        <a:t>you</a:t>
                      </a:r>
                    </a:p>
                  </a:txBody>
                  <a:tcPr/>
                </a:tc>
                <a:tc>
                  <a:txBody>
                    <a:bodyPr/>
                    <a:lstStyle/>
                    <a:p>
                      <a:r>
                        <a:rPr lang="en-US" dirty="0"/>
                        <a:t>paying</a:t>
                      </a:r>
                    </a:p>
                  </a:txBody>
                  <a:tcPr/>
                </a:tc>
                <a:tc>
                  <a:txBody>
                    <a:bodyPr/>
                    <a:lstStyle/>
                    <a:p>
                      <a:r>
                        <a:rPr lang="en-US" dirty="0"/>
                        <a:t>too</a:t>
                      </a:r>
                    </a:p>
                  </a:txBody>
                  <a:tcPr/>
                </a:tc>
                <a:tc>
                  <a:txBody>
                    <a:bodyPr/>
                    <a:lstStyle/>
                    <a:p>
                      <a:r>
                        <a:rPr lang="en-US" dirty="0"/>
                        <a:t>much</a:t>
                      </a:r>
                    </a:p>
                  </a:txBody>
                  <a:tcPr/>
                </a:tc>
                <a:tc>
                  <a:txBody>
                    <a:bodyPr/>
                    <a:lstStyle/>
                    <a:p>
                      <a:r>
                        <a:rPr lang="en-US" dirty="0"/>
                        <a:t>?</a:t>
                      </a:r>
                    </a:p>
                  </a:txBody>
                  <a:tcPr/>
                </a:tc>
                <a:tc>
                  <a:txBody>
                    <a:bodyPr/>
                    <a:lstStyle/>
                    <a:p>
                      <a:r>
                        <a:rPr lang="en-US" dirty="0"/>
                        <a:t>click</a:t>
                      </a:r>
                    </a:p>
                  </a:txBody>
                  <a:tcPr/>
                </a:tc>
                <a:tc>
                  <a:txBody>
                    <a:bodyPr/>
                    <a:lstStyle/>
                    <a:p>
                      <a:r>
                        <a:rPr lang="en-US" dirty="0"/>
                        <a:t>now</a:t>
                      </a:r>
                    </a:p>
                  </a:txBody>
                  <a:tcPr/>
                </a:tc>
                <a:tc>
                  <a:txBody>
                    <a:bodyPr/>
                    <a:lstStyle/>
                    <a:p>
                      <a:r>
                        <a:rPr lang="en-US" dirty="0"/>
                        <a:t>!</a:t>
                      </a:r>
                    </a:p>
                  </a:txBody>
                  <a:tcPr/>
                </a:tc>
                <a:extLst>
                  <a:ext uri="{0D108BD9-81ED-4DB2-BD59-A6C34878D82A}">
                    <a16:rowId xmlns:a16="http://schemas.microsoft.com/office/drawing/2014/main" val="10000"/>
                  </a:ext>
                </a:extLst>
              </a:tr>
              <a:tr h="370840">
                <a:tc>
                  <a:txBody>
                    <a:bodyPr/>
                    <a:lstStyle/>
                    <a:p>
                      <a:r>
                        <a:rPr lang="en-US" dirty="0"/>
                        <a:t>Spam</a:t>
                      </a:r>
                    </a:p>
                  </a:txBody>
                  <a:tcPr/>
                </a:tc>
                <a:tc>
                  <a:txBody>
                    <a:bodyPr/>
                    <a:lstStyle/>
                    <a:p>
                      <a:r>
                        <a:rPr lang="en-US" b="1" dirty="0">
                          <a:solidFill>
                            <a:srgbClr val="FF0000"/>
                          </a:solidFill>
                        </a:rPr>
                        <a:t>3</a:t>
                      </a:r>
                    </a:p>
                  </a:txBody>
                  <a:tcPr/>
                </a:tc>
                <a:tc>
                  <a:txBody>
                    <a:bodyPr/>
                    <a:lstStyle/>
                    <a:p>
                      <a:r>
                        <a:rPr lang="en-US" b="1" dirty="0">
                          <a:solidFill>
                            <a:srgbClr val="FF0000"/>
                          </a:solidFill>
                        </a:rPr>
                        <a:t>17+28</a:t>
                      </a:r>
                    </a:p>
                  </a:txBody>
                  <a:tcPr/>
                </a:tc>
                <a:tc>
                  <a:txBody>
                    <a:bodyPr/>
                    <a:lstStyle/>
                    <a:p>
                      <a:r>
                        <a:rPr lang="en-US" dirty="0">
                          <a:solidFill>
                            <a:srgbClr val="FF0000"/>
                          </a:solidFill>
                        </a:rPr>
                        <a:t>1</a:t>
                      </a:r>
                    </a:p>
                  </a:txBody>
                  <a:tcPr/>
                </a:tc>
                <a:tc>
                  <a:txBody>
                    <a:bodyPr/>
                    <a:lstStyle/>
                    <a:p>
                      <a:r>
                        <a:rPr lang="en-US" dirty="0">
                          <a:solidFill>
                            <a:srgbClr val="FF0000"/>
                          </a:solidFill>
                        </a:rPr>
                        <a:t>2</a:t>
                      </a:r>
                    </a:p>
                  </a:txBody>
                  <a:tcPr/>
                </a:tc>
                <a:tc>
                  <a:txBody>
                    <a:bodyPr/>
                    <a:lstStyle/>
                    <a:p>
                      <a:r>
                        <a:rPr lang="en-US" dirty="0">
                          <a:solidFill>
                            <a:srgbClr val="FF0000"/>
                          </a:solidFill>
                        </a:rPr>
                        <a:t>2</a:t>
                      </a:r>
                    </a:p>
                  </a:txBody>
                  <a:tcPr/>
                </a:tc>
                <a:tc>
                  <a:txBody>
                    <a:bodyPr/>
                    <a:lstStyle/>
                    <a:p>
                      <a:r>
                        <a:rPr lang="en-US" dirty="0">
                          <a:solidFill>
                            <a:srgbClr val="FF0000"/>
                          </a:solidFill>
                        </a:rPr>
                        <a:t>1</a:t>
                      </a:r>
                    </a:p>
                  </a:txBody>
                  <a:tcPr/>
                </a:tc>
                <a:tc>
                  <a:txBody>
                    <a:bodyPr/>
                    <a:lstStyle/>
                    <a:p>
                      <a:r>
                        <a:rPr lang="en-US" dirty="0">
                          <a:solidFill>
                            <a:srgbClr val="FF0000"/>
                          </a:solidFill>
                        </a:rPr>
                        <a:t>1</a:t>
                      </a:r>
                    </a:p>
                  </a:txBody>
                  <a:tcPr/>
                </a:tc>
                <a:tc>
                  <a:txBody>
                    <a:bodyPr/>
                    <a:lstStyle/>
                    <a:p>
                      <a:r>
                        <a:rPr lang="en-US" dirty="0">
                          <a:solidFill>
                            <a:srgbClr val="FF0000"/>
                          </a:solidFill>
                        </a:rPr>
                        <a:t>1</a:t>
                      </a:r>
                    </a:p>
                  </a:txBody>
                  <a:tcPr/>
                </a:tc>
                <a:tc>
                  <a:txBody>
                    <a:bodyPr/>
                    <a:lstStyle/>
                    <a:p>
                      <a:r>
                        <a:rPr lang="en-US" dirty="0">
                          <a:solidFill>
                            <a:srgbClr val="FF0000"/>
                          </a:solidFill>
                        </a:rPr>
                        <a:t>3</a:t>
                      </a:r>
                    </a:p>
                  </a:txBody>
                  <a:tcPr/>
                </a:tc>
                <a:tc>
                  <a:txBody>
                    <a:bodyPr/>
                    <a:lstStyle/>
                    <a:p>
                      <a:r>
                        <a:rPr lang="en-US" dirty="0">
                          <a:solidFill>
                            <a:srgbClr val="FF0000"/>
                          </a:solidFill>
                        </a:rPr>
                        <a:t>1</a:t>
                      </a:r>
                    </a:p>
                  </a:txBody>
                  <a:tcPr/>
                </a:tc>
                <a:tc>
                  <a:txBody>
                    <a:bodyPr/>
                    <a:lstStyle/>
                    <a:p>
                      <a:r>
                        <a:rPr lang="en-US" dirty="0">
                          <a:solidFill>
                            <a:srgbClr val="FF0000"/>
                          </a:solidFill>
                        </a:rPr>
                        <a:t>5</a:t>
                      </a:r>
                    </a:p>
                  </a:txBody>
                  <a:tcPr/>
                </a:tc>
                <a:extLst>
                  <a:ext uri="{0D108BD9-81ED-4DB2-BD59-A6C34878D82A}">
                    <a16:rowId xmlns:a16="http://schemas.microsoft.com/office/drawing/2014/main" val="10001"/>
                  </a:ext>
                </a:extLst>
              </a:tr>
              <a:tr h="370840">
                <a:tc>
                  <a:txBody>
                    <a:bodyPr/>
                    <a:lstStyle/>
                    <a:p>
                      <a:r>
                        <a:rPr lang="en-US" dirty="0"/>
                        <a:t>Real</a:t>
                      </a:r>
                    </a:p>
                  </a:txBody>
                  <a:tcPr/>
                </a:tc>
                <a:tc>
                  <a:txBody>
                    <a:bodyPr/>
                    <a:lstStyle/>
                    <a:p>
                      <a:r>
                        <a:rPr lang="en-US" b="1" dirty="0">
                          <a:solidFill>
                            <a:srgbClr val="FF0000"/>
                          </a:solidFill>
                        </a:rPr>
                        <a:t>4</a:t>
                      </a:r>
                    </a:p>
                  </a:txBody>
                  <a:tcPr/>
                </a:tc>
                <a:tc>
                  <a:txBody>
                    <a:bodyPr/>
                    <a:lstStyle/>
                    <a:p>
                      <a:r>
                        <a:rPr lang="en-US" b="1" dirty="0">
                          <a:solidFill>
                            <a:srgbClr val="FF0000"/>
                          </a:solidFill>
                        </a:rPr>
                        <a:t>18+28</a:t>
                      </a:r>
                    </a:p>
                  </a:txBody>
                  <a:tcPr/>
                </a:tc>
                <a:tc>
                  <a:txBody>
                    <a:bodyPr/>
                    <a:lstStyle/>
                    <a:p>
                      <a:r>
                        <a:rPr lang="en-US" dirty="0">
                          <a:solidFill>
                            <a:srgbClr val="FF0000"/>
                          </a:solidFill>
                        </a:rPr>
                        <a:t>1</a:t>
                      </a:r>
                    </a:p>
                  </a:txBody>
                  <a:tcPr/>
                </a:tc>
                <a:tc>
                  <a:txBody>
                    <a:bodyPr/>
                    <a:lstStyle/>
                    <a:p>
                      <a:r>
                        <a:rPr lang="en-US" dirty="0">
                          <a:solidFill>
                            <a:srgbClr val="FF0000"/>
                          </a:solidFill>
                        </a:rPr>
                        <a:t>4</a:t>
                      </a:r>
                    </a:p>
                  </a:txBody>
                  <a:tcPr/>
                </a:tc>
                <a:tc>
                  <a:txBody>
                    <a:bodyPr/>
                    <a:lstStyle/>
                    <a:p>
                      <a:r>
                        <a:rPr lang="en-US" dirty="0">
                          <a:solidFill>
                            <a:srgbClr val="FF0000"/>
                          </a:solidFill>
                        </a:rPr>
                        <a:t>1</a:t>
                      </a:r>
                    </a:p>
                  </a:txBody>
                  <a:tcPr/>
                </a:tc>
                <a:tc>
                  <a:txBody>
                    <a:bodyPr/>
                    <a:lstStyle/>
                    <a:p>
                      <a:r>
                        <a:rPr lang="en-US" dirty="0">
                          <a:solidFill>
                            <a:srgbClr val="FF0000"/>
                          </a:solidFill>
                        </a:rPr>
                        <a:t>1</a:t>
                      </a:r>
                    </a:p>
                  </a:txBody>
                  <a:tcPr/>
                </a:tc>
                <a:tc>
                  <a:txBody>
                    <a:bodyPr/>
                    <a:lstStyle/>
                    <a:p>
                      <a:r>
                        <a:rPr lang="en-US" dirty="0">
                          <a:solidFill>
                            <a:srgbClr val="FF0000"/>
                          </a:solidFill>
                        </a:rPr>
                        <a:t>1</a:t>
                      </a:r>
                    </a:p>
                  </a:txBody>
                  <a:tcPr/>
                </a:tc>
                <a:tc>
                  <a:txBody>
                    <a:bodyPr/>
                    <a:lstStyle/>
                    <a:p>
                      <a:r>
                        <a:rPr lang="en-US" dirty="0">
                          <a:solidFill>
                            <a:srgbClr val="FF0000"/>
                          </a:solidFill>
                        </a:rPr>
                        <a:t>2</a:t>
                      </a:r>
                    </a:p>
                  </a:txBody>
                  <a:tcPr/>
                </a:tc>
                <a:tc>
                  <a:txBody>
                    <a:bodyPr/>
                    <a:lstStyle/>
                    <a:p>
                      <a:r>
                        <a:rPr lang="en-US" dirty="0">
                          <a:solidFill>
                            <a:srgbClr val="FF0000"/>
                          </a:solidFill>
                        </a:rPr>
                        <a:t>1</a:t>
                      </a:r>
                    </a:p>
                  </a:txBody>
                  <a:tcPr/>
                </a:tc>
                <a:tc>
                  <a:txBody>
                    <a:bodyPr/>
                    <a:lstStyle/>
                    <a:p>
                      <a:r>
                        <a:rPr lang="en-US" dirty="0">
                          <a:solidFill>
                            <a:srgbClr val="FF0000"/>
                          </a:solidFill>
                        </a:rPr>
                        <a:t>1</a:t>
                      </a:r>
                    </a:p>
                  </a:txBody>
                  <a:tcPr/>
                </a:tc>
                <a:tc>
                  <a:txBody>
                    <a:bodyPr/>
                    <a:lstStyle/>
                    <a:p>
                      <a:r>
                        <a:rPr lang="en-US" dirty="0">
                          <a:solidFill>
                            <a:srgbClr val="FF0000"/>
                          </a:solidFill>
                        </a:rPr>
                        <a:t>1</a:t>
                      </a:r>
                    </a:p>
                  </a:txBody>
                  <a:tcPr/>
                </a:tc>
                <a:extLst>
                  <a:ext uri="{0D108BD9-81ED-4DB2-BD59-A6C34878D82A}">
                    <a16:rowId xmlns:a16="http://schemas.microsoft.com/office/drawing/2014/main" val="10002"/>
                  </a:ext>
                </a:extLst>
              </a:tr>
            </a:tbl>
          </a:graphicData>
        </a:graphic>
      </p:graphicFrame>
      <p:pic>
        <p:nvPicPr>
          <p:cNvPr id="8" name="Picture 7"/>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609600" y="1519197"/>
            <a:ext cx="4478136" cy="542620"/>
          </a:xfrm>
          <a:prstGeom prst="rect">
            <a:avLst/>
          </a:prstGeom>
        </p:spPr>
      </p:pic>
      <p:pic>
        <p:nvPicPr>
          <p:cNvPr id="3" name="Picture 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685800" y="4069773"/>
            <a:ext cx="7104838" cy="379476"/>
          </a:xfrm>
          <a:prstGeom prst="rect">
            <a:avLst/>
          </a:prstGeom>
        </p:spPr>
      </p:pic>
      <p:pic>
        <p:nvPicPr>
          <p:cNvPr id="11" name="Picture 10"/>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685800" y="4648200"/>
            <a:ext cx="7099201" cy="381354"/>
          </a:xfrm>
          <a:prstGeom prst="rect">
            <a:avLst/>
          </a:prstGeom>
        </p:spPr>
      </p:pic>
    </p:spTree>
    <p:extLst>
      <p:ext uri="{BB962C8B-B14F-4D97-AF65-F5344CB8AC3E}">
        <p14:creationId xmlns:p14="http://schemas.microsoft.com/office/powerpoint/2010/main" val="140302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animEffect transition="in" filter="fade">
                                      <p:cBhvr>
                                        <p:cTn id="37"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Rule</a:t>
            </a:r>
          </a:p>
        </p:txBody>
      </p:sp>
      <p:grpSp>
        <p:nvGrpSpPr>
          <p:cNvPr id="10" name="Group 9"/>
          <p:cNvGrpSpPr/>
          <p:nvPr/>
        </p:nvGrpSpPr>
        <p:grpSpPr>
          <a:xfrm>
            <a:off x="2438400" y="2438400"/>
            <a:ext cx="3048000" cy="1066800"/>
            <a:chOff x="2438400" y="2438400"/>
            <a:chExt cx="3048000" cy="1066800"/>
          </a:xfrm>
        </p:grpSpPr>
        <p:sp>
          <p:nvSpPr>
            <p:cNvPr id="4" name="Oval 3"/>
            <p:cNvSpPr/>
            <p:nvPr/>
          </p:nvSpPr>
          <p:spPr>
            <a:xfrm>
              <a:off x="2438400" y="2438400"/>
              <a:ext cx="19812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5" name="Oval 4"/>
            <p:cNvSpPr/>
            <p:nvPr/>
          </p:nvSpPr>
          <p:spPr>
            <a:xfrm>
              <a:off x="3733800" y="2438400"/>
              <a:ext cx="1752600" cy="1066800"/>
            </a:xfrm>
            <a:prstGeom prst="ellipse">
              <a:avLst/>
            </a:prstGeom>
            <a:solidFill>
              <a:schemeClr val="tx1">
                <a:alpha val="5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grpSp>
      <p:pic>
        <p:nvPicPr>
          <p:cNvPr id="15" name="Picture 1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553857" y="2061845"/>
            <a:ext cx="2697855" cy="253019"/>
          </a:xfrm>
          <a:prstGeom prst="rect">
            <a:avLst/>
          </a:prstGeom>
        </p:spPr>
      </p:pic>
      <p:pic>
        <p:nvPicPr>
          <p:cNvPr id="3" name="Picture 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752600" y="3860135"/>
            <a:ext cx="4529962" cy="253019"/>
          </a:xfrm>
          <a:prstGeom prst="rect">
            <a:avLst/>
          </a:prstGeom>
        </p:spPr>
      </p:pic>
      <p:pic>
        <p:nvPicPr>
          <p:cNvPr id="6" name="Picture 5"/>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1752600" y="4321882"/>
            <a:ext cx="4191000" cy="707318"/>
          </a:xfrm>
          <a:prstGeom prst="rect">
            <a:avLst/>
          </a:prstGeom>
        </p:spPr>
      </p:pic>
      <p:sp>
        <p:nvSpPr>
          <p:cNvPr id="12" name="TextBox 11"/>
          <p:cNvSpPr txBox="1"/>
          <p:nvPr/>
        </p:nvSpPr>
        <p:spPr>
          <a:xfrm>
            <a:off x="1143000" y="5181600"/>
            <a:ext cx="6324600" cy="461665"/>
          </a:xfrm>
          <a:prstGeom prst="rect">
            <a:avLst/>
          </a:prstGeom>
          <a:noFill/>
        </p:spPr>
        <p:txBody>
          <a:bodyPr wrap="square" rtlCol="0">
            <a:spAutoFit/>
          </a:bodyPr>
          <a:lstStyle/>
          <a:p>
            <a:r>
              <a:rPr lang="en-US" sz="2400" dirty="0"/>
              <a:t>This is an important formula which is always true!</a:t>
            </a:r>
          </a:p>
        </p:txBody>
      </p:sp>
      <p:pic>
        <p:nvPicPr>
          <p:cNvPr id="7" name="Picture 6"/>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2133600" y="5841896"/>
            <a:ext cx="3048000" cy="635104"/>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E1ED4F3-F51B-49C3-85A1-E02F623A27C8}"/>
                  </a:ext>
                </a:extLst>
              </p:cNvPr>
              <p:cNvSpPr txBox="1"/>
              <p:nvPr/>
            </p:nvSpPr>
            <p:spPr>
              <a:xfrm>
                <a:off x="1143000" y="1616269"/>
                <a:ext cx="64243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b="0" i="1" smtClean="0">
                              <a:latin typeface="Cambria Math" panose="02040503050406030204" pitchFamily="18" charset="0"/>
                            </a:rPr>
                            <m:t>𝑍</m:t>
                          </m:r>
                          <m:r>
                            <a:rPr lang="en-US"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𝑋</m:t>
                          </m:r>
                          <m:r>
                            <a:rPr lang="en-US" i="1" smtClean="0">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𝑍</m:t>
                          </m:r>
                          <m:r>
                            <a:rPr lang="en-US"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𝑌</m:t>
                          </m:r>
                        </m:e>
                      </m:d>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m:rPr>
                              <m:sty m:val="p"/>
                            </m:rPr>
                            <a:rPr lang="en-US" b="0" i="1" smtClean="0">
                              <a:latin typeface="Cambria Math" panose="02040503050406030204" pitchFamily="18" charset="0"/>
                            </a:rPr>
                            <m:t>X</m:t>
                          </m:r>
                          <m:r>
                            <a:rPr lang="en-US" b="0" i="1" smtClean="0">
                              <a:latin typeface="Cambria Math" panose="02040503050406030204" pitchFamily="18" charset="0"/>
                            </a:rPr>
                            <m:t> </m:t>
                          </m:r>
                        </m:e>
                      </m:d>
                      <m:r>
                        <a:rPr lang="en-US" b="0" i="1" smtClean="0">
                          <a:latin typeface="Cambria Math" panose="02040503050406030204" pitchFamily="18" charset="0"/>
                        </a:rPr>
                        <m:t>𝑝</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𝑌</m:t>
                          </m:r>
                        </m:e>
                      </m:d>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6E1ED4F3-F51B-49C3-85A1-E02F623A27C8}"/>
                  </a:ext>
                </a:extLst>
              </p:cNvPr>
              <p:cNvSpPr txBox="1">
                <a:spLocks noRot="1" noChangeAspect="1" noMove="1" noResize="1" noEditPoints="1" noAdjustHandles="1" noChangeArrowheads="1" noChangeShapeType="1" noTextEdit="1"/>
              </p:cNvSpPr>
              <p:nvPr/>
            </p:nvSpPr>
            <p:spPr>
              <a:xfrm>
                <a:off x="1143000" y="1616269"/>
                <a:ext cx="6424387" cy="276999"/>
              </a:xfrm>
              <a:prstGeom prst="rect">
                <a:avLst/>
              </a:prstGeom>
              <a:blipFill>
                <a:blip r:embed="rId10"/>
                <a:stretch>
                  <a:fillRect l="-475" t="-2174" r="-855" b="-32609"/>
                </a:stretch>
              </a:blipFill>
            </p:spPr>
            <p:txBody>
              <a:bodyPr/>
              <a:lstStyle/>
              <a:p>
                <a:r>
                  <a:rPr lang="en-US">
                    <a:noFill/>
                  </a:rPr>
                  <a:t> </a:t>
                </a:r>
              </a:p>
            </p:txBody>
          </p:sp>
        </mc:Fallback>
      </mc:AlternateContent>
    </p:spTree>
    <p:extLst>
      <p:ext uri="{BB962C8B-B14F-4D97-AF65-F5344CB8AC3E}">
        <p14:creationId xmlns:p14="http://schemas.microsoft.com/office/powerpoint/2010/main" val="180969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 (Why? How?)</a:t>
            </a:r>
          </a:p>
        </p:txBody>
      </p:sp>
      <p:sp>
        <p:nvSpPr>
          <p:cNvPr id="3" name="Content Placeholder 2"/>
          <p:cNvSpPr>
            <a:spLocks noGrp="1"/>
          </p:cNvSpPr>
          <p:nvPr>
            <p:ph idx="1"/>
          </p:nvPr>
        </p:nvSpPr>
        <p:spPr/>
        <p:txBody>
          <a:bodyPr/>
          <a:lstStyle/>
          <a:p>
            <a:r>
              <a:rPr lang="en-US" dirty="0"/>
              <a:t>Notation:</a:t>
            </a:r>
          </a:p>
          <a:p>
            <a:pPr lvl="1"/>
            <a:r>
              <a:rPr lang="en-US" dirty="0"/>
              <a:t>The instances (messages in our case) are denoted by: </a:t>
            </a:r>
          </a:p>
          <a:p>
            <a:pPr lvl="2"/>
            <a:r>
              <a:rPr lang="en-US" dirty="0"/>
              <a:t>m in our case is 5</a:t>
            </a:r>
          </a:p>
          <a:p>
            <a:pPr lvl="2"/>
            <a:r>
              <a:rPr lang="en-US" dirty="0"/>
              <a:t>(so x</a:t>
            </a:r>
            <a:r>
              <a:rPr lang="en-US" baseline="-25000" dirty="0"/>
              <a:t>1</a:t>
            </a:r>
            <a:r>
              <a:rPr lang="en-US" dirty="0"/>
              <a:t>= Buy it, pay later! Click me!)</a:t>
            </a:r>
          </a:p>
          <a:p>
            <a:pPr lvl="2"/>
            <a:r>
              <a:rPr lang="en-US" dirty="0"/>
              <a:t>Note that each of the </a:t>
            </a:r>
            <a:r>
              <a:rPr lang="en-US" dirty="0" err="1"/>
              <a:t>xs</a:t>
            </a:r>
            <a:r>
              <a:rPr lang="en-US" dirty="0"/>
              <a:t> is a vector: </a:t>
            </a:r>
          </a:p>
          <a:p>
            <a:pPr lvl="1"/>
            <a:r>
              <a:rPr lang="en-US" dirty="0"/>
              <a:t>The classes (Spam/Real in our case) are denoted by: </a:t>
            </a:r>
          </a:p>
          <a:p>
            <a:pPr lvl="2"/>
            <a:r>
              <a:rPr lang="en-US" dirty="0"/>
              <a:t>(so y</a:t>
            </a:r>
            <a:r>
              <a:rPr lang="en-US" baseline="-25000" dirty="0"/>
              <a:t>1</a:t>
            </a:r>
            <a:r>
              <a:rPr lang="en-US" dirty="0"/>
              <a:t>=spam)</a:t>
            </a:r>
          </a:p>
        </p:txBody>
      </p:sp>
      <p:pic>
        <p:nvPicPr>
          <p:cNvPr id="7" name="Picture 6"/>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893455" y="2829791"/>
            <a:ext cx="1783282" cy="207818"/>
          </a:xfrm>
          <a:prstGeom prst="rect">
            <a:avLst/>
          </a:prstGeom>
        </p:spPr>
      </p:pic>
      <p:pic>
        <p:nvPicPr>
          <p:cNvPr id="8" name="Picture 7"/>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845232" y="5078400"/>
            <a:ext cx="1443582" cy="179400"/>
          </a:xfrm>
          <a:prstGeom prst="rect">
            <a:avLst/>
          </a:prstGeom>
        </p:spPr>
      </p:pic>
      <p:pic>
        <p:nvPicPr>
          <p:cNvPr id="6" name="Picture 5"/>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6183955" y="4132000"/>
            <a:ext cx="2332198" cy="176046"/>
          </a:xfrm>
          <a:prstGeom prst="rect">
            <a:avLst/>
          </a:prstGeom>
        </p:spPr>
      </p:pic>
    </p:spTree>
    <p:extLst>
      <p:ext uri="{BB962C8B-B14F-4D97-AF65-F5344CB8AC3E}">
        <p14:creationId xmlns:p14="http://schemas.microsoft.com/office/powerpoint/2010/main" val="3093515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 (Cont.)</a:t>
            </a:r>
          </a:p>
        </p:txBody>
      </p:sp>
      <p:sp>
        <p:nvSpPr>
          <p:cNvPr id="3" name="Content Placeholder 2"/>
          <p:cNvSpPr>
            <a:spLocks noGrp="1"/>
          </p:cNvSpPr>
          <p:nvPr>
            <p:ph idx="1"/>
          </p:nvPr>
        </p:nvSpPr>
        <p:spPr>
          <a:xfrm>
            <a:off x="457200" y="1600200"/>
            <a:ext cx="8229600" cy="4419599"/>
          </a:xfrm>
        </p:spPr>
        <p:txBody>
          <a:bodyPr>
            <a:normAutofit lnSpcReduction="10000"/>
          </a:bodyPr>
          <a:lstStyle/>
          <a:p>
            <a:r>
              <a:rPr lang="en-US" dirty="0"/>
              <a:t>Suppose we have a new message </a:t>
            </a:r>
            <a:r>
              <a:rPr lang="en-US" dirty="0" err="1"/>
              <a:t>x</a:t>
            </a:r>
            <a:r>
              <a:rPr lang="en-US" baseline="-25000" dirty="0" err="1"/>
              <a:t>t</a:t>
            </a:r>
            <a:r>
              <a:rPr lang="en-US" dirty="0"/>
              <a:t> (a vector) and we want to find the most likely class (y), that is, we want to know if </a:t>
            </a:r>
            <a:r>
              <a:rPr lang="en-US" dirty="0" err="1"/>
              <a:t>x</a:t>
            </a:r>
            <a:r>
              <a:rPr lang="en-US" baseline="-25000" dirty="0" err="1"/>
              <a:t>t</a:t>
            </a:r>
            <a:r>
              <a:rPr lang="en-US" dirty="0"/>
              <a:t> is more likely to present class 0 (e.g. Spam) or class 1 (not-spam), etc.</a:t>
            </a:r>
          </a:p>
          <a:p>
            <a:r>
              <a:rPr lang="en-US" dirty="0"/>
              <a:t>For that we want to compute for every k: p(y=</a:t>
            </a:r>
            <a:r>
              <a:rPr lang="en-US" dirty="0" err="1"/>
              <a:t>k|x</a:t>
            </a:r>
            <a:r>
              <a:rPr lang="en-US" baseline="-25000" dirty="0" err="1"/>
              <a:t>t</a:t>
            </a:r>
            <a:r>
              <a:rPr lang="en-US" dirty="0"/>
              <a:t>)</a:t>
            </a:r>
          </a:p>
          <a:p>
            <a:r>
              <a:rPr lang="en-US" dirty="0"/>
              <a:t>We then pick the k that maximizes the above.</a:t>
            </a:r>
          </a:p>
          <a:p>
            <a:r>
              <a:rPr lang="en-US" dirty="0"/>
              <a:t>Denote that k as y</a:t>
            </a:r>
            <a:r>
              <a:rPr lang="en-US" baseline="30000" dirty="0"/>
              <a:t>*</a:t>
            </a:r>
            <a:r>
              <a:rPr lang="en-US" dirty="0"/>
              <a:t>.</a:t>
            </a:r>
          </a:p>
          <a:p>
            <a:endParaRPr lang="en-US" dirty="0"/>
          </a:p>
        </p:txBody>
      </p:sp>
    </p:spTree>
    <p:extLst>
      <p:ext uri="{BB962C8B-B14F-4D97-AF65-F5344CB8AC3E}">
        <p14:creationId xmlns:p14="http://schemas.microsoft.com/office/powerpoint/2010/main" val="137511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a:t>
            </a:r>
          </a:p>
        </p:txBody>
      </p:sp>
      <p:sp>
        <p:nvSpPr>
          <p:cNvPr id="3" name="Content Placeholder 2"/>
          <p:cNvSpPr>
            <a:spLocks noGrp="1"/>
          </p:cNvSpPr>
          <p:nvPr>
            <p:ph idx="1"/>
          </p:nvPr>
        </p:nvSpPr>
        <p:spPr/>
        <p:txBody>
          <a:bodyPr/>
          <a:lstStyle/>
          <a:p>
            <a:r>
              <a:rPr lang="en-US" dirty="0"/>
              <a:t>Naïve Bayes makes the conditionally independent assumption:</a:t>
            </a:r>
          </a:p>
        </p:txBody>
      </p:sp>
      <p:pic>
        <p:nvPicPr>
          <p:cNvPr id="8" name="Picture 7"/>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1295400" y="2959869"/>
            <a:ext cx="6659286" cy="253019"/>
          </a:xfrm>
          <a:prstGeom prst="rect">
            <a:avLst/>
          </a:prstGeom>
        </p:spPr>
      </p:pic>
      <p:pic>
        <p:nvPicPr>
          <p:cNvPr id="9" name="Picture 8"/>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752600" y="3493269"/>
            <a:ext cx="5316454" cy="253019"/>
          </a:xfrm>
          <a:prstGeom prst="rect">
            <a:avLst/>
          </a:prstGeom>
        </p:spPr>
      </p:pic>
      <p:pic>
        <p:nvPicPr>
          <p:cNvPr id="25" name="Picture 24"/>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780309" y="3950469"/>
            <a:ext cx="3206943" cy="542619"/>
          </a:xfrm>
          <a:prstGeom prst="rect">
            <a:avLst/>
          </a:prstGeom>
        </p:spPr>
      </p:pic>
      <p:sp>
        <p:nvSpPr>
          <p:cNvPr id="12" name="TextBox 11"/>
          <p:cNvSpPr txBox="1"/>
          <p:nvPr/>
        </p:nvSpPr>
        <p:spPr>
          <a:xfrm>
            <a:off x="304800" y="2743200"/>
            <a:ext cx="838200" cy="646331"/>
          </a:xfrm>
          <a:prstGeom prst="rect">
            <a:avLst/>
          </a:prstGeom>
          <a:noFill/>
        </p:spPr>
        <p:txBody>
          <a:bodyPr wrap="square" rtlCol="0">
            <a:spAutoFit/>
          </a:bodyPr>
          <a:lstStyle/>
          <a:p>
            <a:pPr algn="ctr"/>
            <a:r>
              <a:rPr lang="en-US" dirty="0"/>
              <a:t>Always true</a:t>
            </a:r>
          </a:p>
        </p:txBody>
      </p:sp>
      <p:sp>
        <p:nvSpPr>
          <p:cNvPr id="13" name="TextBox 12"/>
          <p:cNvSpPr txBox="1"/>
          <p:nvPr/>
        </p:nvSpPr>
        <p:spPr>
          <a:xfrm>
            <a:off x="381000" y="3493269"/>
            <a:ext cx="1295400" cy="646331"/>
          </a:xfrm>
          <a:prstGeom prst="rect">
            <a:avLst/>
          </a:prstGeom>
          <a:noFill/>
        </p:spPr>
        <p:txBody>
          <a:bodyPr wrap="square" rtlCol="0">
            <a:spAutoFit/>
          </a:bodyPr>
          <a:lstStyle/>
          <a:p>
            <a:r>
              <a:rPr lang="en-US" dirty="0"/>
              <a:t>Naïve Bayes assumption</a:t>
            </a:r>
          </a:p>
        </p:txBody>
      </p:sp>
      <p:pic>
        <p:nvPicPr>
          <p:cNvPr id="5" name="Picture 4"/>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1676400" y="4483868"/>
            <a:ext cx="3712984" cy="617306"/>
          </a:xfrm>
          <a:prstGeom prst="rect">
            <a:avLst/>
          </a:prstGeom>
        </p:spPr>
      </p:pic>
      <p:sp>
        <p:nvSpPr>
          <p:cNvPr id="17" name="TextBox 16"/>
          <p:cNvSpPr txBox="1"/>
          <p:nvPr/>
        </p:nvSpPr>
        <p:spPr>
          <a:xfrm>
            <a:off x="381000" y="4498875"/>
            <a:ext cx="1219200" cy="369332"/>
          </a:xfrm>
          <a:prstGeom prst="rect">
            <a:avLst/>
          </a:prstGeom>
          <a:noFill/>
        </p:spPr>
        <p:txBody>
          <a:bodyPr wrap="square" rtlCol="0">
            <a:spAutoFit/>
          </a:bodyPr>
          <a:lstStyle/>
          <a:p>
            <a:r>
              <a:rPr lang="en-US" dirty="0"/>
              <a:t>Bayes Rule</a:t>
            </a:r>
          </a:p>
        </p:txBody>
      </p:sp>
      <p:cxnSp>
        <p:nvCxnSpPr>
          <p:cNvPr id="19" name="Straight Arrow Connector 18"/>
          <p:cNvCxnSpPr/>
          <p:nvPr/>
        </p:nvCxnSpPr>
        <p:spPr>
          <a:xfrm>
            <a:off x="4806245" y="5101174"/>
            <a:ext cx="1308589" cy="385226"/>
          </a:xfrm>
          <a:prstGeom prst="straightConnector1">
            <a:avLst/>
          </a:prstGeom>
          <a:ln w="28575" cmpd="sng">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114834" y="5334000"/>
            <a:ext cx="2343366" cy="1200329"/>
          </a:xfrm>
          <a:prstGeom prst="rect">
            <a:avLst/>
          </a:prstGeom>
          <a:noFill/>
        </p:spPr>
        <p:txBody>
          <a:bodyPr wrap="square" rtlCol="0">
            <a:spAutoFit/>
          </a:bodyPr>
          <a:lstStyle/>
          <a:p>
            <a:r>
              <a:rPr lang="en-US" dirty="0"/>
              <a:t>Independent of K (so we can ignore when looking for the maximum)</a:t>
            </a:r>
          </a:p>
        </p:txBody>
      </p:sp>
      <p:pic>
        <p:nvPicPr>
          <p:cNvPr id="33" name="Picture 32"/>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328109" y="5653706"/>
            <a:ext cx="4478136" cy="542620"/>
          </a:xfrm>
          <a:prstGeom prst="rect">
            <a:avLst/>
          </a:prstGeom>
        </p:spPr>
      </p:pic>
    </p:spTree>
    <p:extLst>
      <p:ext uri="{BB962C8B-B14F-4D97-AF65-F5344CB8AC3E}">
        <p14:creationId xmlns:p14="http://schemas.microsoft.com/office/powerpoint/2010/main" val="209585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par>
                                <p:cTn id="42" presetID="10" presetClass="entr" presetSubtype="0"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P spid="13" grpId="0"/>
      <p:bldP spid="17"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 (Cont.)</a:t>
            </a:r>
          </a:p>
        </p:txBody>
      </p:sp>
      <p:sp>
        <p:nvSpPr>
          <p:cNvPr id="3" name="Content Placeholder 2"/>
          <p:cNvSpPr>
            <a:spLocks noGrp="1"/>
          </p:cNvSpPr>
          <p:nvPr>
            <p:ph idx="1"/>
          </p:nvPr>
        </p:nvSpPr>
        <p:spPr>
          <a:xfrm>
            <a:off x="457200" y="1600201"/>
            <a:ext cx="8229600" cy="4114800"/>
          </a:xfrm>
        </p:spPr>
        <p:txBody>
          <a:bodyPr>
            <a:normAutofit fontScale="85000" lnSpcReduction="10000"/>
          </a:bodyPr>
          <a:lstStyle/>
          <a:p>
            <a:r>
              <a:rPr lang="en-US" dirty="0"/>
              <a:t>Note that the calculations shown previously (the fractions of the appearances of every word) aren't an immediate corollary of the formula we derived.</a:t>
            </a:r>
          </a:p>
          <a:p>
            <a:r>
              <a:rPr lang="en-US" dirty="0"/>
              <a:t>In general we try to maximize the likelihood of the data:</a:t>
            </a:r>
          </a:p>
          <a:p>
            <a:r>
              <a:rPr lang="en-US" dirty="0"/>
              <a:t>It turns out (and easy to show), that if we use the fraction of messages each word appears in (as we have done), we in-fact maximize the likelihood of the data.</a:t>
            </a:r>
          </a:p>
          <a:p>
            <a:r>
              <a:rPr lang="en-US" dirty="0"/>
              <a:t>We end up with:</a:t>
            </a:r>
          </a:p>
          <a:p>
            <a:endParaRPr lang="en-US" dirty="0"/>
          </a:p>
        </p:txBody>
      </p:sp>
      <p:pic>
        <p:nvPicPr>
          <p:cNvPr id="7" name="Picture 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710588" y="3229445"/>
            <a:ext cx="1455623" cy="327705"/>
          </a:xfrm>
          <a:prstGeom prst="rect">
            <a:avLst/>
          </a:prstGeom>
        </p:spPr>
      </p:pic>
      <p:pic>
        <p:nvPicPr>
          <p:cNvPr id="18" name="Picture 1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606041" y="5562598"/>
            <a:ext cx="6129525" cy="449920"/>
          </a:xfrm>
          <a:prstGeom prst="rect">
            <a:avLst/>
          </a:prstGeom>
        </p:spPr>
      </p:pic>
      <p:pic>
        <p:nvPicPr>
          <p:cNvPr id="17" name="Picture 16"/>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2603849" y="6095997"/>
            <a:ext cx="5051240" cy="542620"/>
          </a:xfrm>
          <a:prstGeom prst="rect">
            <a:avLst/>
          </a:prstGeom>
        </p:spPr>
      </p:pic>
    </p:spTree>
    <p:extLst>
      <p:ext uri="{BB962C8B-B14F-4D97-AF65-F5344CB8AC3E}">
        <p14:creationId xmlns:p14="http://schemas.microsoft.com/office/powerpoint/2010/main" val="387155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Multiple predictions</a:t>
            </a:r>
          </a:p>
        </p:txBody>
      </p:sp>
      <p:sp>
        <p:nvSpPr>
          <p:cNvPr id="3" name="Content Placeholder 2"/>
          <p:cNvSpPr>
            <a:spLocks noGrp="1"/>
          </p:cNvSpPr>
          <p:nvPr>
            <p:ph idx="1"/>
          </p:nvPr>
        </p:nvSpPr>
        <p:spPr>
          <a:xfrm>
            <a:off x="457200" y="1600200"/>
            <a:ext cx="8229600" cy="4724400"/>
          </a:xfrm>
        </p:spPr>
        <p:txBody>
          <a:bodyPr>
            <a:normAutofit fontScale="92500" lnSpcReduction="20000"/>
          </a:bodyPr>
          <a:lstStyle/>
          <a:p>
            <a:r>
              <a:rPr lang="en-US" dirty="0"/>
              <a:t>How would we prepare the data for multiple queries?</a:t>
            </a:r>
          </a:p>
          <a:p>
            <a:pPr lvl="1"/>
            <a:r>
              <a:rPr lang="en-US" dirty="0"/>
              <a:t>Determine how many documents we have in total. Denote this value by </a:t>
            </a:r>
            <a:r>
              <a:rPr lang="en-US" dirty="0" err="1"/>
              <a:t>p</a:t>
            </a:r>
            <a:r>
              <a:rPr lang="en-US" baseline="-25000" dirty="0" err="1"/>
              <a:t>tot</a:t>
            </a:r>
            <a:r>
              <a:rPr lang="en-US" baseline="-25000" dirty="0"/>
              <a:t> .</a:t>
            </a:r>
            <a:endParaRPr lang="en-US" dirty="0"/>
          </a:p>
          <a:p>
            <a:pPr lvl="1"/>
            <a:r>
              <a:rPr lang="en-US" dirty="0"/>
              <a:t>We first count how many documents every class has. Denote these values by: </a:t>
            </a:r>
            <a:r>
              <a:rPr lang="en-US" dirty="0" err="1"/>
              <a:t>p</a:t>
            </a:r>
            <a:r>
              <a:rPr lang="en-US" baseline="-25000" dirty="0" err="1"/>
              <a:t>k</a:t>
            </a:r>
            <a:r>
              <a:rPr lang="en-US" baseline="-25000" dirty="0"/>
              <a:t> .</a:t>
            </a:r>
            <a:endParaRPr lang="en-US" dirty="0"/>
          </a:p>
          <a:p>
            <a:pPr lvl="1"/>
            <a:r>
              <a:rPr lang="en-US" dirty="0"/>
              <a:t>[We then find all words that appear in all documents and form a dictionary.]</a:t>
            </a:r>
          </a:p>
          <a:p>
            <a:pPr lvl="1"/>
            <a:r>
              <a:rPr lang="en-US" dirty="0"/>
              <a:t>For each word in the dictionary (i) and for every class (k), we need to count how many documents it appears in. Denote these values by </a:t>
            </a:r>
            <a:r>
              <a:rPr lang="en-US" dirty="0" err="1"/>
              <a:t>p</a:t>
            </a:r>
            <a:r>
              <a:rPr lang="en-US" baseline="-25000" dirty="0" err="1"/>
              <a:t>ki</a:t>
            </a:r>
            <a:r>
              <a:rPr lang="en-US" baseline="-25000" dirty="0"/>
              <a:t> .</a:t>
            </a:r>
          </a:p>
          <a:p>
            <a:r>
              <a:rPr lang="en-US" dirty="0"/>
              <a:t>For every new query we simply compute:</a:t>
            </a:r>
          </a:p>
          <a:p>
            <a:endParaRPr lang="en-US" dirty="0"/>
          </a:p>
          <a:p>
            <a:endParaRPr lang="en-US" dirty="0"/>
          </a:p>
        </p:txBody>
      </p:sp>
      <p:pic>
        <p:nvPicPr>
          <p:cNvPr id="6" name="Picture 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572000" y="6126480"/>
            <a:ext cx="3030619" cy="579120"/>
          </a:xfrm>
          <a:prstGeom prst="rect">
            <a:avLst/>
          </a:prstGeom>
        </p:spPr>
      </p:pic>
    </p:spTree>
    <p:extLst>
      <p:ext uri="{BB962C8B-B14F-4D97-AF65-F5344CB8AC3E}">
        <p14:creationId xmlns:p14="http://schemas.microsoft.com/office/powerpoint/2010/main" val="400885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Databases and Machine Learning</a:t>
            </a:r>
          </a:p>
        </p:txBody>
      </p:sp>
      <p:sp>
        <p:nvSpPr>
          <p:cNvPr id="3" name="Content Placeholder 2"/>
          <p:cNvSpPr>
            <a:spLocks noGrp="1"/>
          </p:cNvSpPr>
          <p:nvPr>
            <p:ph idx="1"/>
          </p:nvPr>
        </p:nvSpPr>
        <p:spPr/>
        <p:txBody>
          <a:bodyPr>
            <a:normAutofit fontScale="92500" lnSpcReduction="10000"/>
          </a:bodyPr>
          <a:lstStyle/>
          <a:p>
            <a:r>
              <a:rPr lang="en-US" dirty="0"/>
              <a:t>So far we have dealt with retrieving data that was previously stored.</a:t>
            </a:r>
          </a:p>
          <a:p>
            <a:r>
              <a:rPr lang="en-US" dirty="0"/>
              <a:t>Many times we want to retrieve missing data, that is, data that we do not have. What if we want to know what will happen on new, unobserved data?</a:t>
            </a:r>
          </a:p>
          <a:p>
            <a:r>
              <a:rPr lang="en-US" dirty="0"/>
              <a:t>For example, suppose some of our users are tagged as employed or unemployed, and our system needs to decide whether to show an ad which is relevant only to unemployed users.</a:t>
            </a:r>
          </a:p>
          <a:p>
            <a:endParaRPr lang="en-US" dirty="0"/>
          </a:p>
        </p:txBody>
      </p:sp>
    </p:spTree>
    <p:extLst>
      <p:ext uri="{BB962C8B-B14F-4D97-AF65-F5344CB8AC3E}">
        <p14:creationId xmlns:p14="http://schemas.microsoft.com/office/powerpoint/2010/main" val="88324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Online Naïve Bayes: Parallel Execution (In Spark)</a:t>
            </a:r>
          </a:p>
        </p:txBody>
      </p:sp>
      <p:sp>
        <p:nvSpPr>
          <p:cNvPr id="3" name="Content Placeholder 2"/>
          <p:cNvSpPr>
            <a:spLocks noGrp="1"/>
          </p:cNvSpPr>
          <p:nvPr>
            <p:ph idx="1"/>
          </p:nvPr>
        </p:nvSpPr>
        <p:spPr>
          <a:xfrm>
            <a:off x="208280" y="1524000"/>
            <a:ext cx="8915400" cy="5029200"/>
          </a:xfrm>
        </p:spPr>
        <p:txBody>
          <a:bodyPr>
            <a:normAutofit/>
          </a:bodyPr>
          <a:lstStyle/>
          <a:p>
            <a:pPr marL="342900" lvl="1" indent="-342900">
              <a:buFont typeface="Arial" pitchFamily="34" charset="0"/>
              <a:buChar char="•"/>
            </a:pPr>
            <a:r>
              <a:rPr lang="en-US" dirty="0"/>
              <a:t>Suppose the data is stored in an RDD as (message, class) tuples. E.g. (greeting / valediction):</a:t>
            </a:r>
          </a:p>
          <a:p>
            <a:pPr marL="857250" lvl="3" indent="0">
              <a:buNone/>
            </a:pPr>
            <a:r>
              <a:rPr lang="en-US" dirty="0" err="1"/>
              <a:t>input_data</a:t>
            </a:r>
            <a:r>
              <a:rPr lang="en-US" dirty="0"/>
              <a:t> = </a:t>
            </a:r>
            <a:r>
              <a:rPr lang="en-US" dirty="0" err="1"/>
              <a:t>sc.parallelize</a:t>
            </a:r>
            <a:r>
              <a:rPr lang="en-US" dirty="0"/>
              <a:t>([("hello there", 0), ("hi there", 0), ("go home", 1), ("see you",1), ("good bye to you", 1)])</a:t>
            </a:r>
          </a:p>
          <a:p>
            <a:pPr marL="342900" lvl="1" indent="-342900">
              <a:buFont typeface="Arial" pitchFamily="34" charset="0"/>
              <a:buChar char="•"/>
            </a:pPr>
            <a:r>
              <a:rPr lang="en-US" dirty="0"/>
              <a:t>We need to find </a:t>
            </a:r>
            <a:r>
              <a:rPr lang="en-US" dirty="0" err="1"/>
              <a:t>p</a:t>
            </a:r>
            <a:r>
              <a:rPr lang="en-US" baseline="-25000" dirty="0" err="1"/>
              <a:t>tot</a:t>
            </a:r>
            <a:r>
              <a:rPr lang="en-US" dirty="0"/>
              <a:t>, </a:t>
            </a:r>
            <a:r>
              <a:rPr lang="en-US" dirty="0" err="1"/>
              <a:t>p</a:t>
            </a:r>
            <a:r>
              <a:rPr lang="en-US" baseline="-25000" dirty="0" err="1"/>
              <a:t>k</a:t>
            </a:r>
            <a:r>
              <a:rPr lang="en-US" baseline="-25000" dirty="0"/>
              <a:t> </a:t>
            </a:r>
            <a:r>
              <a:rPr lang="en-US" dirty="0"/>
              <a:t>and all </a:t>
            </a:r>
            <a:r>
              <a:rPr lang="en-US" dirty="0" err="1"/>
              <a:t>p</a:t>
            </a:r>
            <a:r>
              <a:rPr lang="en-US" baseline="-25000" dirty="0" err="1"/>
              <a:t>ki</a:t>
            </a:r>
            <a:r>
              <a:rPr lang="en-US" dirty="0"/>
              <a:t>:</a:t>
            </a:r>
          </a:p>
          <a:p>
            <a:pPr marL="400050" lvl="2" indent="0">
              <a:buNone/>
            </a:pPr>
            <a:r>
              <a:rPr lang="en-US" dirty="0"/>
              <a:t>&gt;&gt;&gt; </a:t>
            </a:r>
            <a:r>
              <a:rPr lang="en-US" dirty="0" err="1"/>
              <a:t>pk</a:t>
            </a:r>
            <a:r>
              <a:rPr lang="en-US" dirty="0"/>
              <a:t> = </a:t>
            </a:r>
            <a:r>
              <a:rPr lang="en-US" dirty="0" err="1"/>
              <a:t>input_data.map</a:t>
            </a:r>
            <a:r>
              <a:rPr lang="en-US" dirty="0"/>
              <a:t>(lambda (message, </a:t>
            </a:r>
            <a:r>
              <a:rPr lang="en-US" dirty="0" err="1"/>
              <a:t>cls</a:t>
            </a:r>
            <a:r>
              <a:rPr lang="en-US" dirty="0"/>
              <a:t>): (</a:t>
            </a:r>
            <a:r>
              <a:rPr lang="en-US" dirty="0" err="1"/>
              <a:t>cls</a:t>
            </a:r>
            <a:r>
              <a:rPr lang="en-US" dirty="0"/>
              <a:t>, 1)).</a:t>
            </a:r>
            <a:r>
              <a:rPr lang="en-US" dirty="0" err="1"/>
              <a:t>reduceByKey</a:t>
            </a:r>
            <a:r>
              <a:rPr lang="en-US" dirty="0"/>
              <a:t>(lambda </a:t>
            </a:r>
            <a:r>
              <a:rPr lang="en-US" dirty="0" err="1"/>
              <a:t>a,b</a:t>
            </a:r>
            <a:r>
              <a:rPr lang="en-US" dirty="0"/>
              <a:t>: </a:t>
            </a:r>
            <a:r>
              <a:rPr lang="en-US" dirty="0" err="1"/>
              <a:t>a+b</a:t>
            </a:r>
            <a:r>
              <a:rPr lang="en-US" dirty="0"/>
              <a:t>).</a:t>
            </a:r>
            <a:r>
              <a:rPr lang="en-US" dirty="0" err="1"/>
              <a:t>collectAsMap</a:t>
            </a:r>
            <a:r>
              <a:rPr lang="en-US" dirty="0"/>
              <a:t>()</a:t>
            </a:r>
          </a:p>
          <a:p>
            <a:pPr marL="400050" lvl="2" indent="0">
              <a:buNone/>
            </a:pPr>
            <a:r>
              <a:rPr lang="en-US" dirty="0"/>
              <a:t>&gt;&gt;&gt; </a:t>
            </a:r>
            <a:r>
              <a:rPr lang="en-US" dirty="0" err="1"/>
              <a:t>ptot</a:t>
            </a:r>
            <a:r>
              <a:rPr lang="en-US" dirty="0"/>
              <a:t> = sum(</a:t>
            </a:r>
            <a:r>
              <a:rPr lang="en-US" dirty="0" err="1"/>
              <a:t>pk.values</a:t>
            </a:r>
            <a:r>
              <a:rPr lang="en-US" dirty="0"/>
              <a:t>())</a:t>
            </a:r>
          </a:p>
          <a:p>
            <a:pPr marL="400050" lvl="2" indent="0">
              <a:buNone/>
            </a:pPr>
            <a:r>
              <a:rPr lang="en-US" dirty="0"/>
              <a:t>&gt;&gt;&gt; </a:t>
            </a:r>
            <a:r>
              <a:rPr lang="en-US" dirty="0" err="1"/>
              <a:t>pki</a:t>
            </a:r>
            <a:r>
              <a:rPr lang="en-US" dirty="0"/>
              <a:t> = </a:t>
            </a:r>
            <a:r>
              <a:rPr lang="en-US" dirty="0" err="1"/>
              <a:t>input_data</a:t>
            </a:r>
            <a:r>
              <a:rPr lang="en-US" dirty="0"/>
              <a:t> \</a:t>
            </a:r>
          </a:p>
          <a:p>
            <a:pPr marL="857250" lvl="3" indent="0">
              <a:buNone/>
            </a:pPr>
            <a:r>
              <a:rPr lang="en-US" dirty="0"/>
              <a:t>.</a:t>
            </a:r>
            <a:r>
              <a:rPr lang="en-US" dirty="0" err="1"/>
              <a:t>flatMap</a:t>
            </a:r>
            <a:r>
              <a:rPr lang="en-US" dirty="0"/>
              <a:t>(lambda (message, </a:t>
            </a:r>
            <a:r>
              <a:rPr lang="en-US" dirty="0" err="1"/>
              <a:t>cls</a:t>
            </a:r>
            <a:r>
              <a:rPr lang="en-US" dirty="0"/>
              <a:t>): list(set([(</a:t>
            </a:r>
            <a:r>
              <a:rPr lang="en-US" dirty="0" err="1"/>
              <a:t>cls,w</a:t>
            </a:r>
            <a:r>
              <a:rPr lang="en-US" dirty="0"/>
              <a:t>) for w in </a:t>
            </a:r>
            <a:r>
              <a:rPr lang="en-US" dirty="0" err="1"/>
              <a:t>message.split</a:t>
            </a:r>
            <a:r>
              <a:rPr lang="en-US" dirty="0"/>
              <a:t>()]))) \</a:t>
            </a:r>
          </a:p>
          <a:p>
            <a:pPr marL="857250" lvl="3" indent="0">
              <a:buNone/>
            </a:pPr>
            <a:r>
              <a:rPr lang="en-US" dirty="0"/>
              <a:t>.map(lambda (</a:t>
            </a:r>
            <a:r>
              <a:rPr lang="en-US" dirty="0" err="1"/>
              <a:t>cls</a:t>
            </a:r>
            <a:r>
              <a:rPr lang="en-US" dirty="0"/>
              <a:t>, word): ((</a:t>
            </a:r>
            <a:r>
              <a:rPr lang="en-US" dirty="0" err="1"/>
              <a:t>cls,word</a:t>
            </a:r>
            <a:r>
              <a:rPr lang="en-US" dirty="0"/>
              <a:t>), 1)) \</a:t>
            </a:r>
          </a:p>
          <a:p>
            <a:pPr marL="857250" lvl="3" indent="0">
              <a:buNone/>
            </a:pPr>
            <a:r>
              <a:rPr lang="en-US" dirty="0"/>
              <a:t>.</a:t>
            </a:r>
            <a:r>
              <a:rPr lang="en-US" dirty="0" err="1"/>
              <a:t>reduceByKey</a:t>
            </a:r>
            <a:r>
              <a:rPr lang="en-US" dirty="0"/>
              <a:t>(lambda </a:t>
            </a:r>
            <a:r>
              <a:rPr lang="en-US" dirty="0" err="1"/>
              <a:t>a,b</a:t>
            </a:r>
            <a:r>
              <a:rPr lang="en-US" dirty="0"/>
              <a:t>: </a:t>
            </a:r>
            <a:r>
              <a:rPr lang="en-US" dirty="0" err="1"/>
              <a:t>a+b</a:t>
            </a:r>
            <a:r>
              <a:rPr lang="en-US" dirty="0"/>
              <a:t>).</a:t>
            </a:r>
            <a:r>
              <a:rPr lang="en-US" dirty="0" err="1"/>
              <a:t>collectAsMap</a:t>
            </a:r>
            <a:r>
              <a:rPr lang="en-US" dirty="0"/>
              <a:t>()</a:t>
            </a:r>
          </a:p>
        </p:txBody>
      </p:sp>
    </p:spTree>
    <p:extLst>
      <p:ext uri="{BB962C8B-B14F-4D97-AF65-F5344CB8AC3E}">
        <p14:creationId xmlns:p14="http://schemas.microsoft.com/office/powerpoint/2010/main" val="248918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Answering a new query</a:t>
            </a:r>
          </a:p>
        </p:txBody>
      </p:sp>
      <p:sp>
        <p:nvSpPr>
          <p:cNvPr id="3" name="Content Placeholder 2"/>
          <p:cNvSpPr>
            <a:spLocks noGrp="1"/>
          </p:cNvSpPr>
          <p:nvPr>
            <p:ph idx="1"/>
          </p:nvPr>
        </p:nvSpPr>
        <p:spPr>
          <a:xfrm>
            <a:off x="457200" y="2362200"/>
            <a:ext cx="8382000" cy="3763963"/>
          </a:xfrm>
        </p:spPr>
        <p:txBody>
          <a:bodyPr>
            <a:normAutofit fontScale="77500" lnSpcReduction="20000"/>
          </a:bodyPr>
          <a:lstStyle/>
          <a:p>
            <a:pPr marL="0" indent="0">
              <a:buNone/>
            </a:pPr>
            <a:r>
              <a:rPr lang="en-US" dirty="0"/>
              <a:t>&gt;&gt;&gt; import </a:t>
            </a:r>
            <a:r>
              <a:rPr lang="en-US" dirty="0" err="1"/>
              <a:t>numpy</a:t>
            </a:r>
            <a:r>
              <a:rPr lang="en-US" dirty="0"/>
              <a:t> as </a:t>
            </a:r>
            <a:r>
              <a:rPr lang="en-US" dirty="0" err="1"/>
              <a:t>np</a:t>
            </a:r>
            <a:endParaRPr lang="en-US" dirty="0"/>
          </a:p>
          <a:p>
            <a:pPr marL="0" indent="0">
              <a:buNone/>
            </a:pPr>
            <a:r>
              <a:rPr lang="en-US" dirty="0"/>
              <a:t>&gt;&gt;&gt; query = "hello hi"</a:t>
            </a:r>
          </a:p>
          <a:p>
            <a:pPr marL="0" indent="0">
              <a:buNone/>
            </a:pPr>
            <a:r>
              <a:rPr lang="en-US" dirty="0"/>
              <a:t>&gt;&gt;&gt; </a:t>
            </a:r>
            <a:r>
              <a:rPr lang="en-US" dirty="0" err="1"/>
              <a:t>class_probs</a:t>
            </a:r>
            <a:r>
              <a:rPr lang="en-US" dirty="0"/>
              <a:t> = [</a:t>
            </a:r>
            <a:r>
              <a:rPr lang="en-US" dirty="0" err="1"/>
              <a:t>pk</a:t>
            </a:r>
            <a:r>
              <a:rPr lang="en-US" dirty="0"/>
              <a:t>[k]/float(</a:t>
            </a:r>
            <a:r>
              <a:rPr lang="en-US" dirty="0" err="1"/>
              <a:t>ptot</a:t>
            </a:r>
            <a:r>
              <a:rPr lang="en-US" dirty="0"/>
              <a:t>)*</a:t>
            </a:r>
            <a:r>
              <a:rPr lang="en-US" dirty="0" err="1"/>
              <a:t>np.prod</a:t>
            </a:r>
            <a:r>
              <a:rPr lang="en-US" dirty="0"/>
              <a:t> (</a:t>
            </a:r>
            <a:r>
              <a:rPr lang="en-US" dirty="0" err="1"/>
              <a:t>np.array</a:t>
            </a:r>
            <a:r>
              <a:rPr lang="en-US" dirty="0"/>
              <a:t>([</a:t>
            </a:r>
            <a:r>
              <a:rPr lang="en-US" dirty="0" err="1"/>
              <a:t>pki.get</a:t>
            </a:r>
            <a:r>
              <a:rPr lang="en-US" dirty="0"/>
              <a:t>((</a:t>
            </a:r>
            <a:r>
              <a:rPr lang="en-US" dirty="0" err="1"/>
              <a:t>k,i</a:t>
            </a:r>
            <a:r>
              <a:rPr lang="en-US" dirty="0"/>
              <a:t>),0)/float(</a:t>
            </a:r>
            <a:r>
              <a:rPr lang="en-US" dirty="0" err="1"/>
              <a:t>pk</a:t>
            </a:r>
            <a:r>
              <a:rPr lang="en-US" dirty="0"/>
              <a:t>[k]) for i in </a:t>
            </a:r>
            <a:r>
              <a:rPr lang="en-US" dirty="0" err="1"/>
              <a:t>query.split</a:t>
            </a:r>
            <a:r>
              <a:rPr lang="en-US" dirty="0"/>
              <a:t>()])) for k in range(0,2)]</a:t>
            </a:r>
          </a:p>
          <a:p>
            <a:pPr marL="0" indent="0">
              <a:buNone/>
            </a:pPr>
            <a:r>
              <a:rPr lang="en-US" dirty="0"/>
              <a:t>&gt;&gt;&gt; print(</a:t>
            </a:r>
            <a:r>
              <a:rPr lang="en-US" dirty="0" err="1"/>
              <a:t>class_probs</a:t>
            </a:r>
            <a:r>
              <a:rPr lang="en-US" dirty="0"/>
              <a:t>)</a:t>
            </a:r>
          </a:p>
          <a:p>
            <a:pPr marL="0" indent="0">
              <a:buNone/>
            </a:pPr>
            <a:r>
              <a:rPr lang="en-US" dirty="0"/>
              <a:t>[0.10000000000000001, 0.0]</a:t>
            </a:r>
          </a:p>
          <a:p>
            <a:pPr marL="0" indent="0">
              <a:buNone/>
            </a:pPr>
            <a:r>
              <a:rPr lang="en-US" dirty="0"/>
              <a:t>&gt;&gt;&gt; </a:t>
            </a:r>
            <a:r>
              <a:rPr lang="en-US" dirty="0" err="1"/>
              <a:t>y_star</a:t>
            </a:r>
            <a:r>
              <a:rPr lang="en-US" dirty="0"/>
              <a:t> = </a:t>
            </a:r>
            <a:r>
              <a:rPr lang="en-US" dirty="0" err="1"/>
              <a:t>np.argmax</a:t>
            </a:r>
            <a:r>
              <a:rPr lang="en-US" dirty="0"/>
              <a:t>(</a:t>
            </a:r>
            <a:r>
              <a:rPr lang="en-US" dirty="0" err="1"/>
              <a:t>np.array</a:t>
            </a:r>
            <a:r>
              <a:rPr lang="en-US" dirty="0"/>
              <a:t>(</a:t>
            </a:r>
            <a:r>
              <a:rPr lang="en-US" dirty="0" err="1"/>
              <a:t>class_probs</a:t>
            </a:r>
            <a:r>
              <a:rPr lang="en-US" dirty="0"/>
              <a:t>))</a:t>
            </a:r>
          </a:p>
          <a:p>
            <a:pPr marL="0" indent="0">
              <a:buNone/>
            </a:pPr>
            <a:r>
              <a:rPr lang="en-US" dirty="0"/>
              <a:t>&gt;&gt;&gt; print(</a:t>
            </a:r>
            <a:r>
              <a:rPr lang="en-US" dirty="0" err="1"/>
              <a:t>y_star</a:t>
            </a:r>
            <a:r>
              <a:rPr lang="en-US" dirty="0"/>
              <a:t>)</a:t>
            </a:r>
          </a:p>
          <a:p>
            <a:pPr marL="0" indent="0">
              <a:buNone/>
            </a:pPr>
            <a:r>
              <a:rPr lang="en-US" dirty="0"/>
              <a:t>0</a:t>
            </a:r>
          </a:p>
          <a:p>
            <a:pPr marL="0" indent="0">
              <a:buNone/>
            </a:pPr>
            <a:endParaRPr lang="en-US" dirty="0"/>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290319" y="1600200"/>
            <a:ext cx="3030619" cy="579120"/>
          </a:xfrm>
          <a:prstGeom prst="rect">
            <a:avLst/>
          </a:prstGeom>
        </p:spPr>
      </p:pic>
      <p:sp>
        <p:nvSpPr>
          <p:cNvPr id="7" name="Rectangular Callout 6"/>
          <p:cNvSpPr/>
          <p:nvPr/>
        </p:nvSpPr>
        <p:spPr>
          <a:xfrm>
            <a:off x="4419600" y="2438400"/>
            <a:ext cx="1905000" cy="685800"/>
          </a:xfrm>
          <a:prstGeom prst="wedgeRectCallout">
            <a:avLst>
              <a:gd name="adj1" fmla="val -63104"/>
              <a:gd name="adj2" fmla="val 521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Cast not required in Python 3</a:t>
            </a:r>
          </a:p>
        </p:txBody>
      </p:sp>
      <p:sp>
        <p:nvSpPr>
          <p:cNvPr id="8" name="Rectangular Callout 7"/>
          <p:cNvSpPr/>
          <p:nvPr/>
        </p:nvSpPr>
        <p:spPr>
          <a:xfrm>
            <a:off x="4813300" y="4038600"/>
            <a:ext cx="2476500" cy="762000"/>
          </a:xfrm>
          <a:prstGeom prst="wedgeRectCallout">
            <a:avLst>
              <a:gd name="adj1" fmla="val -84249"/>
              <a:gd name="adj2" fmla="val -4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a:t>
            </a:r>
            <a:r>
              <a:rPr lang="en-US" dirty="0" err="1"/>
              <a:t>Laplass</a:t>
            </a:r>
            <a:r>
              <a:rPr lang="en-US" dirty="0"/>
              <a:t> smoothing, so we get zeros.</a:t>
            </a:r>
          </a:p>
        </p:txBody>
      </p:sp>
      <p:sp>
        <p:nvSpPr>
          <p:cNvPr id="9" name="Rectangular Callout 8"/>
          <p:cNvSpPr/>
          <p:nvPr/>
        </p:nvSpPr>
        <p:spPr>
          <a:xfrm>
            <a:off x="1447800" y="5715000"/>
            <a:ext cx="1524000" cy="685800"/>
          </a:xfrm>
          <a:prstGeom prst="wedgeRectCallout">
            <a:avLst>
              <a:gd name="adj1" fmla="val -82833"/>
              <a:gd name="adj2" fmla="val -337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 is indeed a greeting!</a:t>
            </a:r>
          </a:p>
        </p:txBody>
      </p:sp>
      <p:sp>
        <p:nvSpPr>
          <p:cNvPr id="10" name="Rectangular Callout 9"/>
          <p:cNvSpPr/>
          <p:nvPr/>
        </p:nvSpPr>
        <p:spPr>
          <a:xfrm>
            <a:off x="3408680" y="3774440"/>
            <a:ext cx="1315720" cy="436880"/>
          </a:xfrm>
          <a:prstGeom prst="wedgeRectCallout">
            <a:avLst>
              <a:gd name="adj1" fmla="val -38567"/>
              <a:gd name="adj2" fmla="val -727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 as default</a:t>
            </a:r>
          </a:p>
        </p:txBody>
      </p:sp>
    </p:spTree>
    <p:extLst>
      <p:ext uri="{BB962C8B-B14F-4D97-AF65-F5344CB8AC3E}">
        <p14:creationId xmlns:p14="http://schemas.microsoft.com/office/powerpoint/2010/main" val="18984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500"/>
                                        <p:tgtEl>
                                          <p:spTgt spid="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500"/>
                                        <p:tgtEl>
                                          <p:spTgt spid="3">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Effect transition="in" filter="fade">
                                      <p:cBhvr>
                                        <p:cTn id="57" dur="500"/>
                                        <p:tgtEl>
                                          <p:spTgt spid="3">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fade">
                                      <p:cBhvr>
                                        <p:cTn id="6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good classifier?</a:t>
            </a:r>
          </a:p>
        </p:txBody>
      </p:sp>
      <p:sp>
        <p:nvSpPr>
          <p:cNvPr id="3" name="Content Placeholder 2"/>
          <p:cNvSpPr>
            <a:spLocks noGrp="1"/>
          </p:cNvSpPr>
          <p:nvPr>
            <p:ph idx="1"/>
          </p:nvPr>
        </p:nvSpPr>
        <p:spPr/>
        <p:txBody>
          <a:bodyPr/>
          <a:lstStyle/>
          <a:p>
            <a:r>
              <a:rPr lang="en-US" dirty="0"/>
              <a:t>Accuracy?</a:t>
            </a:r>
          </a:p>
          <a:p>
            <a:r>
              <a:rPr lang="en-US" dirty="0"/>
              <a:t>What if we classify cancer with a 1% chance?</a:t>
            </a:r>
          </a:p>
          <a:p>
            <a:pPr lvl="1"/>
            <a:r>
              <a:rPr lang="en-US" dirty="0"/>
              <a:t>If we classify all as healthy, we will have 99% accuracy.</a:t>
            </a:r>
          </a:p>
          <a:p>
            <a:pPr lvl="1"/>
            <a:r>
              <a:rPr lang="en-US" dirty="0"/>
              <a:t>What would you think about a classifier that:</a:t>
            </a:r>
          </a:p>
          <a:p>
            <a:pPr lvl="2"/>
            <a:r>
              <a:rPr lang="en-US" dirty="0"/>
              <a:t>catches 98% of the cancers, </a:t>
            </a:r>
          </a:p>
          <a:p>
            <a:pPr lvl="2"/>
            <a:r>
              <a:rPr lang="en-US" dirty="0"/>
              <a:t>but has only 30% precision (if you are told that you might have cancer, there is only 30% that you actually have).</a:t>
            </a:r>
          </a:p>
          <a:p>
            <a:endParaRPr lang="en-US" dirty="0"/>
          </a:p>
        </p:txBody>
      </p:sp>
    </p:spTree>
    <p:extLst>
      <p:ext uri="{BB962C8B-B14F-4D97-AF65-F5344CB8AC3E}">
        <p14:creationId xmlns:p14="http://schemas.microsoft.com/office/powerpoint/2010/main" val="190333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and Precision</a:t>
            </a:r>
          </a:p>
        </p:txBody>
      </p:sp>
      <p:sp>
        <p:nvSpPr>
          <p:cNvPr id="3" name="Content Placeholder 2"/>
          <p:cNvSpPr>
            <a:spLocks noGrp="1"/>
          </p:cNvSpPr>
          <p:nvPr>
            <p:ph idx="1"/>
          </p:nvPr>
        </p:nvSpPr>
        <p:spPr>
          <a:xfrm>
            <a:off x="457200" y="1600200"/>
            <a:ext cx="8229600" cy="4876800"/>
          </a:xfrm>
        </p:spPr>
        <p:txBody>
          <a:bodyPr>
            <a:normAutofit fontScale="62500" lnSpcReduction="20000"/>
          </a:bodyPr>
          <a:lstStyle/>
          <a:p>
            <a:endParaRPr lang="en-US" dirty="0"/>
          </a:p>
          <a:p>
            <a:pPr marL="0" indent="0">
              <a:buNone/>
            </a:pPr>
            <a:endParaRPr lang="en-US" dirty="0"/>
          </a:p>
          <a:p>
            <a:r>
              <a:rPr lang="en-US" sz="3800" dirty="0"/>
              <a:t>Accuracy?</a:t>
            </a:r>
          </a:p>
          <a:p>
            <a:pPr lvl="1"/>
            <a:r>
              <a:rPr lang="en-US" sz="3800" dirty="0"/>
              <a:t>Trues / All</a:t>
            </a:r>
          </a:p>
          <a:p>
            <a:pPr lvl="1"/>
            <a:r>
              <a:rPr lang="en-US" sz="2200" dirty="0"/>
              <a:t>(True Positive + True Negative) / (True Positive + True Negative + False Negative + False Positive)</a:t>
            </a:r>
          </a:p>
          <a:p>
            <a:r>
              <a:rPr lang="en-US" sz="3800" dirty="0"/>
              <a:t>Recall  </a:t>
            </a:r>
          </a:p>
          <a:p>
            <a:pPr lvl="1"/>
            <a:r>
              <a:rPr lang="en-US" sz="3800" dirty="0"/>
              <a:t>What fraction of positives did we actually find? </a:t>
            </a:r>
          </a:p>
          <a:p>
            <a:pPr lvl="1"/>
            <a:r>
              <a:rPr lang="en-US" sz="3800" dirty="0"/>
              <a:t>True Positive / Really Positive</a:t>
            </a:r>
          </a:p>
          <a:p>
            <a:pPr lvl="1"/>
            <a:r>
              <a:rPr lang="en-US" sz="3800" dirty="0"/>
              <a:t>True Positive / (True Positive + False Negative)</a:t>
            </a:r>
          </a:p>
          <a:p>
            <a:r>
              <a:rPr lang="en-US" sz="3800" dirty="0"/>
              <a:t>Precision:</a:t>
            </a:r>
          </a:p>
          <a:p>
            <a:pPr lvl="1"/>
            <a:r>
              <a:rPr lang="en-US" sz="3800" dirty="0"/>
              <a:t>If we say positive, how precise are we?</a:t>
            </a:r>
          </a:p>
          <a:p>
            <a:pPr lvl="1"/>
            <a:r>
              <a:rPr lang="en-US" sz="3800" dirty="0"/>
              <a:t>True Positive / Classified as Positive</a:t>
            </a:r>
          </a:p>
          <a:p>
            <a:pPr lvl="1"/>
            <a:r>
              <a:rPr lang="en-US" sz="3800" dirty="0"/>
              <a:t>True Positive / (True Positive + False Positive)</a:t>
            </a:r>
          </a:p>
        </p:txBody>
      </p:sp>
      <p:graphicFrame>
        <p:nvGraphicFramePr>
          <p:cNvPr id="4" name="Table 3"/>
          <p:cNvGraphicFramePr>
            <a:graphicFrameLocks noGrp="1"/>
          </p:cNvGraphicFramePr>
          <p:nvPr>
            <p:extLst>
              <p:ext uri="{D42A27DB-BD31-4B8C-83A1-F6EECF244321}">
                <p14:modId xmlns:p14="http://schemas.microsoft.com/office/powerpoint/2010/main" val="945053149"/>
              </p:ext>
            </p:extLst>
          </p:nvPr>
        </p:nvGraphicFramePr>
        <p:xfrm>
          <a:off x="2667000" y="1295400"/>
          <a:ext cx="6019801" cy="1381760"/>
        </p:xfrm>
        <a:graphic>
          <a:graphicData uri="http://schemas.openxmlformats.org/drawingml/2006/table">
            <a:tbl>
              <a:tblPr firstRow="1" firstCol="1">
                <a:tableStyleId>{5C22544A-7EE6-4342-B048-85BDC9FD1C3A}</a:tableStyleId>
              </a:tblPr>
              <a:tblGrid>
                <a:gridCol w="2219422">
                  <a:extLst>
                    <a:ext uri="{9D8B030D-6E8A-4147-A177-3AD203B41FA5}">
                      <a16:colId xmlns:a16="http://schemas.microsoft.com/office/drawing/2014/main" val="20000"/>
                    </a:ext>
                  </a:extLst>
                </a:gridCol>
                <a:gridCol w="2219422">
                  <a:extLst>
                    <a:ext uri="{9D8B030D-6E8A-4147-A177-3AD203B41FA5}">
                      <a16:colId xmlns:a16="http://schemas.microsoft.com/office/drawing/2014/main" val="20001"/>
                    </a:ext>
                  </a:extLst>
                </a:gridCol>
                <a:gridCol w="1580957">
                  <a:extLst>
                    <a:ext uri="{9D8B030D-6E8A-4147-A177-3AD203B41FA5}">
                      <a16:colId xmlns:a16="http://schemas.microsoft.com/office/drawing/2014/main" val="20002"/>
                    </a:ext>
                  </a:extLst>
                </a:gridCol>
              </a:tblGrid>
              <a:tr h="370840">
                <a:tc>
                  <a:txBody>
                    <a:bodyPr/>
                    <a:lstStyle/>
                    <a:p>
                      <a:r>
                        <a:rPr lang="en-US" dirty="0"/>
                        <a:t>Confusion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Classified</a:t>
                      </a:r>
                      <a:r>
                        <a:rPr lang="en-US" baseline="0" dirty="0"/>
                        <a:t> as Positive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Classified as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n-US" dirty="0"/>
                        <a:t>Really 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True 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False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dirty="0"/>
                        <a:t>Really</a:t>
                      </a:r>
                      <a:r>
                        <a:rPr lang="en-US" baseline="0" dirty="0"/>
                        <a:t> Negative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False 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True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3393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F-Measure (F</a:t>
            </a:r>
            <a:r>
              <a:rPr lang="en-US" baseline="-25000" dirty="0"/>
              <a:t>1</a:t>
            </a:r>
            <a:r>
              <a:rPr lang="en-US" dirty="0"/>
              <a:t>-Score, F-Score)</a:t>
            </a:r>
          </a:p>
        </p:txBody>
      </p:sp>
      <p:sp>
        <p:nvSpPr>
          <p:cNvPr id="3" name="Content Placeholder 2"/>
          <p:cNvSpPr>
            <a:spLocks noGrp="1"/>
          </p:cNvSpPr>
          <p:nvPr>
            <p:ph idx="1"/>
          </p:nvPr>
        </p:nvSpPr>
        <p:spPr/>
        <p:txBody>
          <a:bodyPr>
            <a:normAutofit lnSpcReduction="10000"/>
          </a:bodyPr>
          <a:lstStyle/>
          <a:p>
            <a:r>
              <a:rPr lang="en-US" dirty="0"/>
              <a:t>A combination of precision and recall:</a:t>
            </a:r>
          </a:p>
          <a:p>
            <a:r>
              <a:rPr lang="en-US" dirty="0"/>
              <a:t>2 (Precision * Recall) / (Precision + Recall)</a:t>
            </a:r>
          </a:p>
          <a:p>
            <a:r>
              <a:rPr lang="en-US" dirty="0"/>
              <a:t>E.g.: </a:t>
            </a:r>
          </a:p>
          <a:p>
            <a:pPr lvl="1"/>
            <a:r>
              <a:rPr lang="en-US" dirty="0"/>
              <a:t>Precision = 1, recall = 0, </a:t>
            </a:r>
          </a:p>
          <a:p>
            <a:pPr lvl="2"/>
            <a:r>
              <a:rPr lang="en-US" dirty="0"/>
              <a:t>F-Measure = 0</a:t>
            </a:r>
          </a:p>
          <a:p>
            <a:pPr lvl="1"/>
            <a:r>
              <a:rPr lang="en-US" dirty="0"/>
              <a:t>Precision = recall = 0.5</a:t>
            </a:r>
          </a:p>
          <a:p>
            <a:pPr lvl="2"/>
            <a:r>
              <a:rPr lang="en-US" dirty="0"/>
              <a:t>F-Measure = 0.5</a:t>
            </a:r>
          </a:p>
          <a:p>
            <a:pPr lvl="1"/>
            <a:r>
              <a:rPr lang="en-US" dirty="0"/>
              <a:t>Precision = recall = x</a:t>
            </a:r>
          </a:p>
          <a:p>
            <a:pPr lvl="2"/>
            <a:r>
              <a:rPr lang="en-US" dirty="0"/>
              <a:t>F-Measure = x</a:t>
            </a:r>
          </a:p>
          <a:p>
            <a:endParaRPr lang="en-US" dirty="0"/>
          </a:p>
        </p:txBody>
      </p:sp>
    </p:spTree>
    <p:extLst>
      <p:ext uri="{BB962C8B-B14F-4D97-AF65-F5344CB8AC3E}">
        <p14:creationId xmlns:p14="http://schemas.microsoft.com/office/powerpoint/2010/main" val="52681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(cont.)</a:t>
            </a:r>
          </a:p>
        </p:txBody>
      </p:sp>
      <p:sp>
        <p:nvSpPr>
          <p:cNvPr id="3" name="Content Placeholder 2"/>
          <p:cNvSpPr>
            <a:spLocks noGrp="1"/>
          </p:cNvSpPr>
          <p:nvPr>
            <p:ph idx="1"/>
          </p:nvPr>
        </p:nvSpPr>
        <p:spPr>
          <a:xfrm>
            <a:off x="457200" y="1600201"/>
            <a:ext cx="8229600" cy="2895599"/>
          </a:xfrm>
        </p:spPr>
        <p:txBody>
          <a:bodyPr>
            <a:normAutofit/>
          </a:bodyPr>
          <a:lstStyle/>
          <a:p>
            <a:r>
              <a:rPr lang="en-US" dirty="0"/>
              <a:t>Assume we are given a training set (e.g. data on people and an indicator whether they are employed or not), and then we are given a new example (e.g. a new person), and we want to predict a value (e.g. employment).</a:t>
            </a:r>
          </a:p>
        </p:txBody>
      </p:sp>
      <p:sp>
        <p:nvSpPr>
          <p:cNvPr id="4" name="Oval 3"/>
          <p:cNvSpPr/>
          <p:nvPr/>
        </p:nvSpPr>
        <p:spPr>
          <a:xfrm>
            <a:off x="1285240" y="5105400"/>
            <a:ext cx="762000" cy="457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479040" y="5562600"/>
            <a:ext cx="762000" cy="457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103880" y="5201920"/>
            <a:ext cx="7620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 name="Oval 7"/>
          <p:cNvSpPr/>
          <p:nvPr/>
        </p:nvSpPr>
        <p:spPr>
          <a:xfrm>
            <a:off x="4038600" y="4963160"/>
            <a:ext cx="762000" cy="457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51960" y="5867400"/>
            <a:ext cx="762000" cy="457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437640" y="5786120"/>
            <a:ext cx="762000" cy="457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204720" y="6024880"/>
            <a:ext cx="762000" cy="457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473960" y="4876800"/>
            <a:ext cx="762000" cy="457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171440" y="4414520"/>
            <a:ext cx="762000" cy="457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019800" y="4688840"/>
            <a:ext cx="762000" cy="457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45831" y="4516699"/>
            <a:ext cx="3713422" cy="2374009"/>
            <a:chOff x="43934" y="5181600"/>
            <a:chExt cx="1632466" cy="1560592"/>
          </a:xfrm>
        </p:grpSpPr>
        <p:grpSp>
          <p:nvGrpSpPr>
            <p:cNvPr id="23" name="Group 22"/>
            <p:cNvGrpSpPr/>
            <p:nvPr/>
          </p:nvGrpSpPr>
          <p:grpSpPr>
            <a:xfrm>
              <a:off x="228600" y="6372860"/>
              <a:ext cx="1447800" cy="369332"/>
              <a:chOff x="228600" y="6372860"/>
              <a:chExt cx="1447800" cy="369332"/>
            </a:xfrm>
          </p:grpSpPr>
          <p:cxnSp>
            <p:nvCxnSpPr>
              <p:cNvPr id="15" name="Straight Arrow Connector 14"/>
              <p:cNvCxnSpPr/>
              <p:nvPr/>
            </p:nvCxnSpPr>
            <p:spPr>
              <a:xfrm>
                <a:off x="228600" y="6629400"/>
                <a:ext cx="1447800" cy="0"/>
              </a:xfrm>
              <a:prstGeom prst="straightConnector1">
                <a:avLst/>
              </a:prstGeom>
              <a:ln w="44450">
                <a:tailEnd type="arrow" w="lg"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32986" y="6372860"/>
                <a:ext cx="609600" cy="369332"/>
              </a:xfrm>
              <a:prstGeom prst="rect">
                <a:avLst/>
              </a:prstGeom>
              <a:noFill/>
            </p:spPr>
            <p:txBody>
              <a:bodyPr wrap="square" rtlCol="0">
                <a:spAutoFit/>
              </a:bodyPr>
              <a:lstStyle/>
              <a:p>
                <a:r>
                  <a:rPr lang="en-US" dirty="0"/>
                  <a:t>age</a:t>
                </a:r>
              </a:p>
            </p:txBody>
          </p:sp>
        </p:grpSp>
        <p:grpSp>
          <p:nvGrpSpPr>
            <p:cNvPr id="25" name="Group 24"/>
            <p:cNvGrpSpPr/>
            <p:nvPr/>
          </p:nvGrpSpPr>
          <p:grpSpPr>
            <a:xfrm>
              <a:off x="43934" y="5181600"/>
              <a:ext cx="369332" cy="1447800"/>
              <a:chOff x="43934" y="5181600"/>
              <a:chExt cx="369332" cy="1447800"/>
            </a:xfrm>
          </p:grpSpPr>
          <p:cxnSp>
            <p:nvCxnSpPr>
              <p:cNvPr id="17" name="Straight Arrow Connector 16"/>
              <p:cNvCxnSpPr/>
              <p:nvPr/>
            </p:nvCxnSpPr>
            <p:spPr>
              <a:xfrm flipV="1">
                <a:off x="228600" y="5181600"/>
                <a:ext cx="0" cy="1447800"/>
              </a:xfrm>
              <a:prstGeom prst="straightConnector1">
                <a:avLst/>
              </a:prstGeom>
              <a:ln w="44450">
                <a:tailEnd type="arrow" w="lg"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16200000">
                <a:off x="-419100" y="5725160"/>
                <a:ext cx="1295400" cy="369332"/>
              </a:xfrm>
              <a:prstGeom prst="rect">
                <a:avLst/>
              </a:prstGeom>
              <a:noFill/>
            </p:spPr>
            <p:txBody>
              <a:bodyPr wrap="square" rtlCol="0">
                <a:spAutoFit/>
              </a:bodyPr>
              <a:lstStyle/>
              <a:p>
                <a:r>
                  <a:rPr lang="en-US" dirty="0"/>
                  <a:t>experience</a:t>
                </a:r>
              </a:p>
            </p:txBody>
          </p:sp>
        </p:grpSp>
      </p:grpSp>
      <p:sp>
        <p:nvSpPr>
          <p:cNvPr id="27" name="Oval 26"/>
          <p:cNvSpPr/>
          <p:nvPr/>
        </p:nvSpPr>
        <p:spPr>
          <a:xfrm>
            <a:off x="5400040" y="5725160"/>
            <a:ext cx="762000" cy="457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505200" y="4338320"/>
            <a:ext cx="762000" cy="457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198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500"/>
                                        <p:tgtEl>
                                          <p:spTgt spid="2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7" grpId="0" animBg="1"/>
      <p:bldP spid="8" grpId="0" animBg="1"/>
      <p:bldP spid="9" grpId="0" animBg="1"/>
      <p:bldP spid="10" grpId="0" animBg="1"/>
      <p:bldP spid="11" grpId="0" animBg="1"/>
      <p:bldP spid="12" grpId="0" animBg="1"/>
      <p:bldP spid="13" grpId="0" animBg="1"/>
      <p:bldP spid="21" grpId="0" animBg="1"/>
      <p:bldP spid="27"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1" y="381000"/>
            <a:ext cx="9222121" cy="56388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489551"/>
            <a:ext cx="1744069" cy="1710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9023" y="1489551"/>
            <a:ext cx="1693909" cy="1710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199" y="3657599"/>
            <a:ext cx="1720145" cy="175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3463" y="3657599"/>
            <a:ext cx="1736551" cy="1736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034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fade">
                                      <p:cBhvr>
                                        <p:cTn id="7" dur="500"/>
                                        <p:tgtEl>
                                          <p:spTgt spid="10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fade">
                                      <p:cBhvr>
                                        <p:cTn id="12" dur="500"/>
                                        <p:tgtEl>
                                          <p:spTgt spid="10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2"/>
                                        </p:tgtEl>
                                        <p:attrNameLst>
                                          <p:attrName>style.visibility</p:attrName>
                                        </p:attrNameLst>
                                      </p:cBhvr>
                                      <p:to>
                                        <p:strVal val="visible"/>
                                      </p:to>
                                    </p:set>
                                    <p:animEffect transition="in" filter="fade">
                                      <p:cBhvr>
                                        <p:cTn id="17" dur="500"/>
                                        <p:tgtEl>
                                          <p:spTgt spid="10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5"/>
                                        </p:tgtEl>
                                        <p:attrNameLst>
                                          <p:attrName>style.visibility</p:attrName>
                                        </p:attrNameLst>
                                      </p:cBhvr>
                                      <p:to>
                                        <p:strVal val="visible"/>
                                      </p:to>
                                    </p:set>
                                    <p:animEffect transition="in" filter="fade">
                                      <p:cBhvr>
                                        <p:cTn id="22" dur="500"/>
                                        <p:tgtEl>
                                          <p:spTgt spid="1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a:t>
            </a:r>
          </a:p>
        </p:txBody>
      </p:sp>
      <p:sp>
        <p:nvSpPr>
          <p:cNvPr id="3" name="Content Placeholder 2"/>
          <p:cNvSpPr>
            <a:spLocks noGrp="1"/>
          </p:cNvSpPr>
          <p:nvPr>
            <p:ph idx="1"/>
          </p:nvPr>
        </p:nvSpPr>
        <p:spPr/>
        <p:txBody>
          <a:bodyPr/>
          <a:lstStyle/>
          <a:p>
            <a:pPr marL="0" indent="0">
              <a:buNone/>
            </a:pPr>
            <a:r>
              <a:rPr lang="en-US" dirty="0">
                <a:hlinkClick r:id="rId2"/>
              </a:rPr>
              <a:t>https://www.youtube.com/watch?v=1eBxt9HUfh8</a:t>
            </a:r>
            <a:r>
              <a:rPr lang="en-US" dirty="0"/>
              <a:t> </a:t>
            </a:r>
          </a:p>
        </p:txBody>
      </p:sp>
    </p:spTree>
    <p:extLst>
      <p:ext uri="{BB962C8B-B14F-4D97-AF65-F5344CB8AC3E}">
        <p14:creationId xmlns:p14="http://schemas.microsoft.com/office/powerpoint/2010/main" val="403145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E73BD-8F79-43D6-A12C-D6A1019AA63B}"/>
              </a:ext>
            </a:extLst>
          </p:cNvPr>
          <p:cNvSpPr>
            <a:spLocks noGrp="1"/>
          </p:cNvSpPr>
          <p:nvPr>
            <p:ph type="title"/>
          </p:nvPr>
        </p:nvSpPr>
        <p:spPr/>
        <p:txBody>
          <a:bodyPr/>
          <a:lstStyle/>
          <a:p>
            <a:r>
              <a:rPr lang="en-US" dirty="0"/>
              <a:t>Machine Learning definition</a:t>
            </a:r>
          </a:p>
        </p:txBody>
      </p:sp>
      <p:sp>
        <p:nvSpPr>
          <p:cNvPr id="3" name="Content Placeholder 2">
            <a:extLst>
              <a:ext uri="{FF2B5EF4-FFF2-40B4-BE49-F238E27FC236}">
                <a16:creationId xmlns:a16="http://schemas.microsoft.com/office/drawing/2014/main" id="{0D1A2D7C-9B75-4C18-B190-E18ADE28D7B9}"/>
              </a:ext>
            </a:extLst>
          </p:cNvPr>
          <p:cNvSpPr>
            <a:spLocks noGrp="1"/>
          </p:cNvSpPr>
          <p:nvPr>
            <p:ph idx="1"/>
          </p:nvPr>
        </p:nvSpPr>
        <p:spPr/>
        <p:txBody>
          <a:bodyPr/>
          <a:lstStyle/>
          <a:p>
            <a:r>
              <a:rPr lang="en-US" dirty="0"/>
              <a:t>“A computer program is said to learn from experience E with respect to some class of tasks T and performance measure P, if its performance at tasks in T, as measured by P, improves with experience E.” (Tom Mitchell)</a:t>
            </a:r>
          </a:p>
        </p:txBody>
      </p:sp>
    </p:spTree>
    <p:extLst>
      <p:ext uri="{BB962C8B-B14F-4D97-AF65-F5344CB8AC3E}">
        <p14:creationId xmlns:p14="http://schemas.microsoft.com/office/powerpoint/2010/main" val="1270686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Building a Machine Learning Classifier</a:t>
            </a:r>
          </a:p>
        </p:txBody>
      </p:sp>
      <p:sp>
        <p:nvSpPr>
          <p:cNvPr id="3" name="Content Placeholder 2"/>
          <p:cNvSpPr>
            <a:spLocks noGrp="1"/>
          </p:cNvSpPr>
          <p:nvPr>
            <p:ph idx="1"/>
          </p:nvPr>
        </p:nvSpPr>
        <p:spPr>
          <a:xfrm>
            <a:off x="457200" y="1600200"/>
            <a:ext cx="8229600" cy="4800600"/>
          </a:xfrm>
        </p:spPr>
        <p:txBody>
          <a:bodyPr>
            <a:normAutofit fontScale="85000" lnSpcReduction="20000"/>
          </a:bodyPr>
          <a:lstStyle/>
          <a:p>
            <a:r>
              <a:rPr lang="en-US" dirty="0"/>
              <a:t>To solve the employment problem (or similar problems), we build a machine learning model (called a classifier) that, when given a new instance (a user), predicts a label (whether she is employed or not).</a:t>
            </a:r>
          </a:p>
          <a:p>
            <a:r>
              <a:rPr lang="en-US" dirty="0"/>
              <a:t>There are many machine learning classification algorithms:</a:t>
            </a:r>
          </a:p>
          <a:p>
            <a:pPr lvl="1"/>
            <a:r>
              <a:rPr lang="en-US" dirty="0"/>
              <a:t>Naïve Bayes</a:t>
            </a:r>
          </a:p>
          <a:p>
            <a:pPr lvl="1"/>
            <a:r>
              <a:rPr lang="en-US" dirty="0"/>
              <a:t>Logistic regression</a:t>
            </a:r>
          </a:p>
          <a:p>
            <a:pPr lvl="1"/>
            <a:r>
              <a:rPr lang="en-US" dirty="0"/>
              <a:t>Neural networks</a:t>
            </a:r>
          </a:p>
          <a:p>
            <a:pPr lvl="1"/>
            <a:r>
              <a:rPr lang="en-US" dirty="0"/>
              <a:t>SVM</a:t>
            </a:r>
          </a:p>
          <a:p>
            <a:pPr lvl="1"/>
            <a:r>
              <a:rPr lang="en-US" dirty="0"/>
              <a:t>Decision Trees</a:t>
            </a:r>
          </a:p>
          <a:p>
            <a:pPr lvl="1"/>
            <a:r>
              <a:rPr lang="en-US" dirty="0"/>
              <a:t>KNN</a:t>
            </a:r>
          </a:p>
          <a:p>
            <a:pPr lvl="1"/>
            <a:endParaRPr lang="en-US" dirty="0"/>
          </a:p>
        </p:txBody>
      </p:sp>
    </p:spTree>
    <p:extLst>
      <p:ext uri="{BB962C8B-B14F-4D97-AF65-F5344CB8AC3E}">
        <p14:creationId xmlns:p14="http://schemas.microsoft.com/office/powerpoint/2010/main" val="253297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 / Test Split</a:t>
            </a:r>
          </a:p>
        </p:txBody>
      </p:sp>
      <p:sp>
        <p:nvSpPr>
          <p:cNvPr id="3" name="Content Placeholder 2"/>
          <p:cNvSpPr>
            <a:spLocks noGrp="1"/>
          </p:cNvSpPr>
          <p:nvPr>
            <p:ph idx="1"/>
          </p:nvPr>
        </p:nvSpPr>
        <p:spPr/>
        <p:txBody>
          <a:bodyPr/>
          <a:lstStyle/>
          <a:p>
            <a:r>
              <a:rPr lang="en-US" dirty="0"/>
              <a:t>In order to train our classifier, we must have some labeled data (for example, we must know for some users whether they are employed or not). </a:t>
            </a:r>
          </a:p>
          <a:p>
            <a:r>
              <a:rPr lang="en-US" dirty="0"/>
              <a:t>In order to evaluate the performance of our classifier, we split our data into train and test sets, train our classifier on the train set, and then test it on the test set.</a:t>
            </a:r>
          </a:p>
        </p:txBody>
      </p:sp>
    </p:spTree>
    <p:extLst>
      <p:ext uri="{BB962C8B-B14F-4D97-AF65-F5344CB8AC3E}">
        <p14:creationId xmlns:p14="http://schemas.microsoft.com/office/powerpoint/2010/main" val="190260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Naïve Bayes</a:t>
            </a:r>
          </a:p>
        </p:txBody>
      </p:sp>
      <p:sp>
        <p:nvSpPr>
          <p:cNvPr id="3" name="Subtitle 2"/>
          <p:cNvSpPr>
            <a:spLocks noGrp="1"/>
          </p:cNvSpPr>
          <p:nvPr>
            <p:ph type="subTitle" idx="1"/>
          </p:nvPr>
        </p:nvSpPr>
        <p:spPr/>
        <p:txBody>
          <a:bodyPr/>
          <a:lstStyle/>
          <a:p>
            <a:r>
              <a:rPr lang="en-US" dirty="0"/>
              <a:t>Amos Azaria</a:t>
            </a:r>
          </a:p>
        </p:txBody>
      </p:sp>
    </p:spTree>
    <p:extLst>
      <p:ext uri="{BB962C8B-B14F-4D97-AF65-F5344CB8AC3E}">
        <p14:creationId xmlns:p14="http://schemas.microsoft.com/office/powerpoint/2010/main" val="13190303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67.0373"/>
  <p:tag name="ORIGINALWIDTH" val="2165.552"/>
  <p:tag name="LATEXADDIN" val="\documentclass{article}&#10;\usepackage{amsmath}&#10;\pagestyle{empty}&#10;\begin{document}&#10;&#10;$y^*=\arg\!\!\!\!\!\!\!\max\limits_{k\in\{1,..,K\}}p(y=k)\prod\limits_{i=1}^{n}{p(x_{i}\mid y=k)}$&#10;&#10;&#10;\end{document}"/>
  <p:tag name="IGUANATEXSIZE" val="20"/>
  <p:tag name="IGUANATEXCURSOR" val="166"/>
  <p:tag name="TRANSPARENCY" val="True"/>
  <p:tag name="FILENAME" val=""/>
  <p:tag name="LATEXENGINEID" val="1"/>
  <p:tag name="TEMPFOLDER" val="c:\temp\iguana\"/>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90.5266"/>
  <p:tag name="ORIGINALWIDTH" val="914.3777"/>
  <p:tag name="LATEXADDIN" val="\documentclass{article}&#10;\usepackage{amsmath}&#10;\pagestyle{empty}&#10;\begin{document}&#10;&#10;$p(Y|X)=\frac{p(X,Y)}{p(X)}$&#10;&#10;&#10;\end{document}"/>
  <p:tag name="IGUANATEXSIZE" val="20"/>
  <p:tag name="IGUANATEXCURSOR" val="109"/>
  <p:tag name="TRANSPARENCY" val="True"/>
  <p:tag name="FILENAME" val=""/>
  <p:tag name="LATEXENGINEID" val="1"/>
  <p:tag name="TEMPFOLDER" val="c:\temp\iguana\"/>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78.76102"/>
  <p:tag name="ORIGINALWIDTH" val="675.8444"/>
  <p:tag name="LATEXADDIN" val="\documentclass{article}&#10;\usepackage{amsmath}&#10;\pagestyle{empty}&#10;\begin{document}&#10;&#10;${x_1,x_2,...,x_m}$&#10;&#10;&#10;\end{document}"/>
  <p:tag name="IGUANATEXSIZE" val="20"/>
  <p:tag name="IGUANATEXCURSOR" val="98"/>
  <p:tag name="TRANSPARENCY" val="True"/>
  <p:tag name="FILENAME" val=""/>
  <p:tag name="LATEXENGINEID" val="1"/>
  <p:tag name="TEMPFOLDER" val="c:\temp\iguana\"/>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80.26118"/>
  <p:tag name="ORIGINALWIDTH" val="645.8401"/>
  <p:tag name="LATEXADDIN" val="\documentclass{article}&#10;\usepackage{amsmath}&#10;\pagestyle{empty}&#10;\begin{document}&#10;&#10;$y_1,y_2,...,y_m$&#10;&#10;&#10;\end{document}"/>
  <p:tag name="IGUANATEXSIZE" val="20"/>
  <p:tag name="IGUANATEXCURSOR" val="97"/>
  <p:tag name="TRANSPARENCY" val="True"/>
  <p:tag name="FILENAME" val=""/>
  <p:tag name="LATEXENGINEID" val="1"/>
  <p:tag name="TEMPFOLDER" val="c:\temp\iguana\"/>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78.76102"/>
  <p:tag name="ORIGINALWIDTH" val="1043.396"/>
  <p:tag name="LATEXADDIN" val="\documentclass{article}&#10;\usepackage{amsmath}&#10;\pagestyle{empty}&#10;\begin{document}&#10;&#10;$x_t=x_{t1},x_{t2},...,x_{tn}$&#10;&#10;&#10;\end{document}"/>
  <p:tag name="IGUANATEXSIZE" val="20"/>
  <p:tag name="IGUANATEXCURSOR" val="82"/>
  <p:tag name="TRANSPARENCY" val="True"/>
  <p:tag name="FILENAME" val=""/>
  <p:tag name="LATEXENGINEID" val="1"/>
  <p:tag name="TEMPFOLDER" val="c:\temp\iguana\"/>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3277.208"/>
  <p:tag name="LATEXADDIN" val="\documentclass{article}&#10;\usepackage{amsmath}&#10;\pagestyle{empty}&#10;\begin{document}&#10;&#10;$p(x_t,y_t)=p(y_t)p(x_{t1}\mid y_t)p(x_{t2}\mid y_t,x_{t1})p(x_{t3}\mid y_t,x_{t1},x_{t2})\cdot\cdot\cdot$&#10;&#10;\end{document}"/>
  <p:tag name="IGUANATEXSIZE" val="20"/>
  <p:tag name="IGUANATEXCURSOR" val="187"/>
  <p:tag name="TRANSPARENCY" val="True"/>
  <p:tag name="FILENAME" val=""/>
  <p:tag name="LATEXENGINEID" val="1"/>
  <p:tag name="TEMPFOLDER" val="c:\temp\iguana\"/>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2616.365"/>
  <p:tag name="LATEXADDIN" val="\documentclass{article}&#10;\usepackage{amsmath}&#10;\pagestyle{empty}&#10;\begin{document}&#10;&#10;$p(x_t,y_t)=p(y_t)p(x_{t1}\mid y_t)p(x_{t2}\mid y_t)p(x_{t3}\mid y_t)\cdot\cdot\cdot$&#10;&#10;&#10;\end{document}"/>
  <p:tag name="IGUANATEXSIZE" val="20"/>
  <p:tag name="IGUANATEXCURSOR" val="165"/>
  <p:tag name="TRANSPARENCY" val="True"/>
  <p:tag name="FILENAME" val=""/>
  <p:tag name="LATEXENGINEID" val="1"/>
  <p:tag name="TEMPFOLDER" val="c:\temp\iguana\"/>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267.0373"/>
  <p:tag name="ORIGINALWIDTH" val="1578.22"/>
  <p:tag name="LATEXADDIN" val="\documentclass{article}&#10;\usepackage{amsmath}&#10;\pagestyle{empty}&#10;\begin{document}&#10;&#10;$p(x_t,y_t)=p(y_t)\prod\limits_{i=1}^{n}{p(x_{ti}\mid y_t)}$&#10;&#10;&#10;\end{document}"/>
  <p:tag name="IGUANATEXSIZE" val="20"/>
  <p:tag name="IGUANATEXCURSOR" val="111"/>
  <p:tag name="TRANSPARENCY" val="True"/>
  <p:tag name="FILENAME" val=""/>
  <p:tag name="LATEXENGINEID" val="1"/>
  <p:tag name="TEMPFOLDER" val="c:\temp\iguana\"/>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303.7924"/>
  <p:tag name="ORIGINALWIDTH" val="1827.255"/>
  <p:tag name="LATEXADDIN" val="\documentclass{article}&#10;\usepackage{amsmath}&#10;\pagestyle{empty}&#10;\begin{document}&#10;&#10;$p(y=k\mid x_t)=\frac{p(y=k)\prod\limits_{i=1}^{n}{p(x_{ti}\mid y=k)}}{p(x_t)}$&#10;&#10;&#10;\end{document}"/>
  <p:tag name="IGUANATEXSIZE" val="20"/>
  <p:tag name="IGUANATEXCURSOR" val="108"/>
  <p:tag name="TRANSPARENCY" val="True"/>
  <p:tag name="FILENAME" val=""/>
  <p:tag name="LATEXENGINEID" val="1"/>
  <p:tag name="TEMPFOLDER" val="c:\temp\iguana\"/>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267.0373"/>
  <p:tag name="ORIGINALWIDTH" val="2203.808"/>
  <p:tag name="LATEXADDIN" val="\documentclass{article}&#10;\usepackage{amsmath}&#10;\pagestyle{empty}&#10;\begin{document}&#10;&#10;$y^*=\arg\!\!\!\!\!\!\!\max\limits_{k\in\{1,..,K\}}p(y=k)\prod\limits_{i=1}^{n}{p(x_{ti}\mid y=k)}$&#10;&#10;&#10;\end{document}"/>
  <p:tag name="IGUANATEXSIZE" val="20"/>
  <p:tag name="IGUANATEXCURSOR" val="104"/>
  <p:tag name="TRANSPARENCY" val="True"/>
  <p:tag name="FILENAME" val=""/>
  <p:tag name="LATEXENGINEID" val="1"/>
  <p:tag name="TEMPFOLDER" val="c:\temp\iguana\"/>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61.2725"/>
  <p:tag name="ORIGINALWIDTH" val="716.35"/>
  <p:tag name="LATEXADDIN" val="\documentclass{article}&#10;\usepackage{amsmath}&#10;\pagestyle{empty}&#10;\begin{document}&#10;&#10;$\prod_{i=0}^{N}{p(x_i,y_i)}$&#10;&#10;&#10;\end{document}"/>
  <p:tag name="IGUANATEXSIZE" val="20"/>
  <p:tag name="IGUANATEXCURSOR" val="97"/>
  <p:tag name="TRANSPARENCY" val="True"/>
  <p:tag name="FILENAME" val=""/>
  <p:tag name="LATEXENGINEID" val="1"/>
  <p:tag name="TEMPFOLDER" val="c:\temp\iguana\"/>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51.5212"/>
  <p:tag name="ORIGINALWIDTH" val="2338.827"/>
  <p:tag name="LATEXADDIN" val="\documentclass{article}&#10;\usepackage{amsmath}&#10;\pagestyle{empty}&#10;\begin{document}&#10;&#10;$p(y=0|x) = \frac{3}{7}\cdot\frac{1}{4}\frac{2}{4}\frac{2}{4}\frac{1}{4}\frac{1}{4}\frac{1}{4}\frac{3}{4}\frac{1}{4}\frac{3}{4} = 5.87 \cdot 10^{-5}$&#10;&#10;&#10;\end{document}"/>
  <p:tag name="IGUANATEXSIZE" val="20"/>
  <p:tag name="IGUANATEXCURSOR" val="228"/>
  <p:tag name="TRANSPARENCY" val="True"/>
  <p:tag name="FILENAME" val=""/>
  <p:tag name="LATEXENGINEID" val="1"/>
  <p:tag name="TEMPFOLDER" val="c:\temp\iguana\"/>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267.0373"/>
  <p:tag name="ORIGINALWIDTH" val="3638.008"/>
  <p:tag name="LATEXADDIN" val="\documentclass{article}&#10;\usepackage{amsmath}&#10;\pagestyle{empty}&#10;\begin{document}&#10;&#10;$y^*=\arg\!\!\!\!\!\!\!\max\limits_{k\in\{1,..,K\}}p(y=k)\prod\limits_{i=1}^{n}{\frac{\mbox{num of messages in class k with word i}}{\mbox{num of messages in class k}}}$&#10;&#10;&#10;\end{document}"/>
  <p:tag name="IGUANATEXSIZE" val="20"/>
  <p:tag name="IGUANATEXCURSOR" val="244"/>
  <p:tag name="TRANSPARENCY" val="True"/>
  <p:tag name="FILENAME" val=""/>
  <p:tag name="LATEXENGINEID" val="1"/>
  <p:tag name="TEMPFOLDER" val="c:\temp\iguana\"/>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267.0373"/>
  <p:tag name="ORIGINALWIDTH" val="2485.847"/>
  <p:tag name="LATEXADDIN" val="\documentclass{article}&#10;\usepackage{amsmath}&#10;\pagestyle{empty}&#10;\begin{document}&#10;&#10;$y^*=\arg\!\!\!\!\!\!\!\max\limits_{k\in\{1,..,K\}}p(y=k)\prod\limits_{i=1}^{n}{\frac{\sum_{t=1}^{m}{1\{x_{ti}=1\wedge y_t=k\}}}{\sum_{t=1}^{m}{1\{y_t=k\}}}}$&#10;&#10;&#10;\end{document}"/>
  <p:tag name="IGUANATEXSIZE" val="20"/>
  <p:tag name="IGUANATEXCURSOR" val="193"/>
  <p:tag name="TRANSPARENCY" val="True"/>
  <p:tag name="FILENAME" val=""/>
  <p:tag name="LATEXENGINEID" val="1"/>
  <p:tag name="TEMPFOLDER" val="c:\temp\iguana\"/>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267.0373"/>
  <p:tag name="ORIGINALWIDTH" val="1397.445"/>
  <p:tag name="LATEXADDIN" val="\documentclass{article}&#10;\usepackage{amsmath}&#10;\pagestyle{empty}&#10;\begin{document}&#10;&#10;$y^*=\arg\!\!\!\!\!\!\!\max\limits_{k\in\{1,..,K\}}\frac{p_k}{p_{tot}}\prod\limits_{i=1}^{n}{\frac{p_{ki}}{p_k}}$&#10;&#10;&#10;\end{document}"/>
  <p:tag name="IGUANATEXSIZE" val="20"/>
  <p:tag name="IGUANATEXCURSOR" val="150"/>
  <p:tag name="TRANSPARENCY" val="True"/>
  <p:tag name="FILENAME" val=""/>
  <p:tag name="LATEXENGINEID" val="1"/>
  <p:tag name="TEMPFOLDER" val="c:\temp\iguana\"/>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267.0373"/>
  <p:tag name="ORIGINALWIDTH" val="1397.445"/>
  <p:tag name="LATEXADDIN" val="\documentclass{article}&#10;\usepackage{amsmath}&#10;\pagestyle{empty}&#10;\begin{document}&#10;&#10;$y^*=\arg\!\!\!\!\!\!\!\max\limits_{k\in\{1,..,K\}}\frac{p_k}{p_{tot}}\prod\limits_{i=1}^{n}{\frac{p_{ki}}{p_k}}$&#10;&#10;&#10;\end{document}"/>
  <p:tag name="IGUANATEXSIZE" val="20"/>
  <p:tag name="IGUANATEXCURSOR" val="150"/>
  <p:tag name="TRANSPARENCY" val="True"/>
  <p:tag name="FILENAME" val=""/>
  <p:tag name="LATEXENGINEID" val="1"/>
  <p:tag name="TEMPFOLDER" val="c:\temp\iguana\"/>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52.2713"/>
  <p:tag name="ORIGINALWIDTH" val="2339.577"/>
  <p:tag name="LATEXADDIN" val="\documentclass{article}&#10;\usepackage{amsmath}&#10;\pagestyle{empty}&#10;\begin{document}&#10;&#10;$p(y=1|x) = \frac{4}{7}\cdot\frac{1}{5}\frac{4}{5}\frac{1}{5}\frac{1}{5}\frac{1}{5}\frac{2}{5}\frac{1}{5}\frac{1}{5}\frac{1}{5} = 2.34\cdot 10^{-6}$&#10;&#10;&#10;\end{document}"/>
  <p:tag name="IGUANATEXSIZE" val="20"/>
  <p:tag name="IGUANATEXCURSOR" val="227"/>
  <p:tag name="TRANSPARENCY" val="True"/>
  <p:tag name="FILENAME" val=""/>
  <p:tag name="LATEXENGINEID" val="1"/>
  <p:tag name="TEMPFOLDER" val="c:\temp\iguana\"/>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267.0373"/>
  <p:tag name="ORIGINALWIDTH" val="2203.808"/>
  <p:tag name="LATEXADDIN" val="\documentclass{article}&#10;\usepackage{amsmath}&#10;\pagestyle{empty}&#10;\begin{document}&#10;&#10;$y^*=\arg\!\!\!\!\!\!\!\max\limits_{k\in\{1,..,K\}}p(y=k)\prod\limits_{i=1}^{n}{p(x_{ti}\mid y=k)}$&#10;&#10;&#10;\end{document}"/>
  <p:tag name="IGUANATEXSIZE" val="20"/>
  <p:tag name="IGUANATEXCURSOR" val="104"/>
  <p:tag name="TRANSPARENCY" val="True"/>
  <p:tag name="FILENAME" val=""/>
  <p:tag name="LATEXENGINEID" val="1"/>
  <p:tag name="TEMPFOLDER" val="c:\temp\iguana\"/>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51.5212"/>
  <p:tag name="ORIGINALWIDTH" val="2836.896"/>
  <p:tag name="LATEXADDIN" val="\documentclass{article}&#10;\usepackage{amsmath}&#10;\pagestyle{empty}&#10;\begin{document}&#10;&#10;$p(y=0|x) = \frac{3}{7}\cdot\frac{1}{45}\frac{2}{45}\frac{2}{45}\frac{1}{45}\frac{1}{45}\frac{1}{45}\frac{3}{45}\frac{1}{45}\frac{5}{45} = 3.98 \cdot 10^{-14}$&#10;&#10;&#10;\end{document}"/>
  <p:tag name="IGUANATEXSIZE" val="20"/>
  <p:tag name="IGUANATEXCURSOR" val="224"/>
  <p:tag name="TRANSPARENCY" val="True"/>
  <p:tag name="FILENAME" val=""/>
  <p:tag name="LATEXENGINEID" val="1"/>
  <p:tag name="TEMPFOLDER" val="c:\temp\iguana\"/>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52.2713"/>
  <p:tag name="ORIGINALWIDTH" val="2834.646"/>
  <p:tag name="LATEXADDIN" val="\documentclass{article}&#10;\usepackage{amsmath}&#10;\pagestyle{empty}&#10;\begin{document}&#10;&#10;$p(y=1|x) = \frac{4}{7}\cdot\frac{1}{46}\frac{4}{46}\frac{1}{46}\frac{1}{46}\frac{1}{46}\frac{2}{46}\frac{1}{46}\frac{1}{46}\frac{1}{46} = 4.96\cdot 10^{-15}$&#10;&#10;&#10;\end{document}"/>
  <p:tag name="IGUANATEXSIZE" val="20"/>
  <p:tag name="IGUANATEXCURSOR" val="238"/>
  <p:tag name="TRANSPARENCY" val="True"/>
  <p:tag name="FILENAME" val=""/>
  <p:tag name="LATEXENGINEID" val="1"/>
  <p:tag name="TEMPFOLDER" val="c:\temp\iguana\"/>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327.685"/>
  <p:tag name="LATEXADDIN" val="\documentclass{article}&#10;\usepackage{amsmath}&#10;\pagestyle{empty}&#10;\begin{document}&#10;&#10;$p(X,Y)=p(X)p(Y\mid X)$&#10;&#10;&#10;\end{document}"/>
  <p:tag name="IGUANATEXSIZE" val="20"/>
  <p:tag name="IGUANATEXCURSOR" val="94"/>
  <p:tag name="TRANSPARENCY" val="True"/>
  <p:tag name="FILENAME" val=""/>
  <p:tag name="LATEXENGINEID" val="1"/>
  <p:tag name="TEMPFOLDER" val="c:\temp\iguana\"/>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2229.311"/>
  <p:tag name="LATEXADDIN" val="\documentclass{article}&#10;\usepackage{amsmath}&#10;\pagestyle{empty}&#10;\begin{document}&#10;&#10;$p(X)p(Y\mid X)=p(X,Y)=p(Y)p(X\mid Y)$&#10;&#10;&#10;\end{document}"/>
  <p:tag name="IGUANATEXSIZE" val="20"/>
  <p:tag name="IGUANATEXCURSOR" val="117"/>
  <p:tag name="TRANSPARENCY" val="True"/>
  <p:tag name="FILENAME" val=""/>
  <p:tag name="LATEXENGINEID" val="1"/>
  <p:tag name="TEMPFOLDER" val="c:\temp\iguana\"/>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90.5266"/>
  <p:tag name="ORIGINALWIDTH" val="1128.908"/>
  <p:tag name="LATEXADDIN" val="\documentclass{article}&#10;\usepackage{amsmath}&#10;\pagestyle{empty}&#10;\begin{document}&#10;&#10;$p(Y|X)=\frac{p(Y)p(X\mid Y)}{p(X)}$&#10;&#10;&#10;\end{document}"/>
  <p:tag name="IGUANATEXSIZE" val="20"/>
  <p:tag name="IGUANATEXCURSOR" val="108"/>
  <p:tag name="TRANSPARENCY" val="True"/>
  <p:tag name="FILENAME" val=""/>
  <p:tag name="LATEXENGINEID" val="1"/>
  <p:tag name="TEMPFOLDER" val="c:\temp\iguana\"/>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26321</TotalTime>
  <Words>1792</Words>
  <Application>Microsoft Office PowerPoint</Application>
  <PresentationFormat>On-screen Show (4:3)</PresentationFormat>
  <Paragraphs>313</Paragraphs>
  <Slides>24</Slides>
  <Notes>8</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Cambria Math</vt:lpstr>
      <vt:lpstr>Office Theme</vt:lpstr>
      <vt:lpstr>Introduction to Machine Learning: Naïve Bayes, Linear and Logistic Regression </vt:lpstr>
      <vt:lpstr>Databases and Machine Learning</vt:lpstr>
      <vt:lpstr>Machine Learning (cont.)</vt:lpstr>
      <vt:lpstr>PowerPoint Presentation</vt:lpstr>
      <vt:lpstr>Video…</vt:lpstr>
      <vt:lpstr>Machine Learning definition</vt:lpstr>
      <vt:lpstr>Building a Machine Learning Classifier</vt:lpstr>
      <vt:lpstr>Train / Test Split</vt:lpstr>
      <vt:lpstr>Naïve Bayes</vt:lpstr>
      <vt:lpstr>Naïve Bayes</vt:lpstr>
      <vt:lpstr>Spam Classifier</vt:lpstr>
      <vt:lpstr>Counting Messages / Documents</vt:lpstr>
      <vt:lpstr>Counting Words Multiple Times</vt:lpstr>
      <vt:lpstr>Bayes Rule</vt:lpstr>
      <vt:lpstr>Naïve Bayes (Why? How?)</vt:lpstr>
      <vt:lpstr>Naïve Bayes (Cont.)</vt:lpstr>
      <vt:lpstr>Naïve Bayes</vt:lpstr>
      <vt:lpstr>Naïve Bayes (Cont.)</vt:lpstr>
      <vt:lpstr>Multiple predictions</vt:lpstr>
      <vt:lpstr>Online Naïve Bayes: Parallel Execution (In Spark)</vt:lpstr>
      <vt:lpstr>Answering a new query</vt:lpstr>
      <vt:lpstr>What is a good classifier?</vt:lpstr>
      <vt:lpstr>Recall and Precision</vt:lpstr>
      <vt:lpstr>F-Measure (F1-Score, F-Score)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עמוס יהודה  עזריה/Amos Yehuda Azaria</cp:lastModifiedBy>
  <cp:revision>76</cp:revision>
  <dcterms:created xsi:type="dcterms:W3CDTF">2006-08-16T00:00:00Z</dcterms:created>
  <dcterms:modified xsi:type="dcterms:W3CDTF">2021-05-18T05:56:18Z</dcterms:modified>
</cp:coreProperties>
</file>