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tags/tag1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312" r:id="rId4"/>
    <p:sldId id="260" r:id="rId5"/>
    <p:sldId id="288" r:id="rId6"/>
    <p:sldId id="287" r:id="rId7"/>
    <p:sldId id="262" r:id="rId8"/>
    <p:sldId id="265" r:id="rId9"/>
    <p:sldId id="268" r:id="rId10"/>
    <p:sldId id="261" r:id="rId11"/>
    <p:sldId id="289" r:id="rId12"/>
    <p:sldId id="264" r:id="rId13"/>
    <p:sldId id="302" r:id="rId14"/>
    <p:sldId id="267" r:id="rId15"/>
    <p:sldId id="303" r:id="rId16"/>
    <p:sldId id="269" r:id="rId17"/>
    <p:sldId id="305" r:id="rId18"/>
    <p:sldId id="283" r:id="rId19"/>
    <p:sldId id="300" r:id="rId20"/>
    <p:sldId id="285" r:id="rId21"/>
    <p:sldId id="286" r:id="rId22"/>
    <p:sldId id="284" r:id="rId23"/>
    <p:sldId id="296" r:id="rId24"/>
    <p:sldId id="297" r:id="rId25"/>
    <p:sldId id="299" r:id="rId26"/>
    <p:sldId id="301" r:id="rId27"/>
    <p:sldId id="263" r:id="rId28"/>
    <p:sldId id="282" r:id="rId29"/>
    <p:sldId id="258" r:id="rId30"/>
    <p:sldId id="272" r:id="rId31"/>
    <p:sldId id="310" r:id="rId32"/>
    <p:sldId id="311" r:id="rId33"/>
    <p:sldId id="306" r:id="rId34"/>
    <p:sldId id="308" r:id="rId35"/>
    <p:sldId id="307" r:id="rId36"/>
    <p:sldId id="309" r:id="rId37"/>
    <p:sldId id="270" r:id="rId38"/>
    <p:sldId id="271" r:id="rId39"/>
    <p:sldId id="273" r:id="rId40"/>
    <p:sldId id="290" r:id="rId41"/>
    <p:sldId id="274" r:id="rId42"/>
    <p:sldId id="275" r:id="rId43"/>
    <p:sldId id="276" r:id="rId44"/>
    <p:sldId id="291" r:id="rId45"/>
    <p:sldId id="266" r:id="rId46"/>
    <p:sldId id="277" r:id="rId47"/>
    <p:sldId id="292" r:id="rId48"/>
    <p:sldId id="313" r:id="rId49"/>
    <p:sldId id="314" r:id="rId50"/>
    <p:sldId id="278" r:id="rId51"/>
    <p:sldId id="279" r:id="rId52"/>
    <p:sldId id="281" r:id="rId53"/>
    <p:sldId id="280"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17" autoAdjust="0"/>
  </p:normalViewPr>
  <p:slideViewPr>
    <p:cSldViewPr>
      <p:cViewPr varScale="1">
        <p:scale>
          <a:sx n="70" d="100"/>
          <a:sy n="70" d="100"/>
        </p:scale>
        <p:origin x="1810"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oleObject" Target="file:///C:\DifferentStuff\Teaching\DeepLearning\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ifferentStuff\Teaching\DeepLearning\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scatterChart>
        <c:scatterStyle val="lineMarker"/>
        <c:varyColors val="0"/>
        <c:ser>
          <c:idx val="0"/>
          <c:order val="0"/>
          <c:tx>
            <c:strRef>
              <c:f>Sheet1!$C$9</c:f>
              <c:strCache>
                <c:ptCount val="1"/>
                <c:pt idx="0">
                  <c:v>Galaxy-Price on ebay </c:v>
                </c:pt>
              </c:strCache>
            </c:strRef>
          </c:tx>
          <c:spPr>
            <a:ln w="28575">
              <a:noFill/>
            </a:ln>
          </c:spPr>
          <c:dLbls>
            <c:spPr>
              <a:noFill/>
              <a:ln>
                <a:noFill/>
              </a:ln>
              <a:effectLst/>
            </c:spPr>
            <c:txPr>
              <a:bodyPr/>
              <a:lstStyle/>
              <a:p>
                <a:pPr>
                  <a:defRPr sz="18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Sheet1!$B$10:$B$14</c:f>
              <c:numCache>
                <c:formatCode>General</c:formatCode>
                <c:ptCount val="5"/>
                <c:pt idx="0">
                  <c:v>2</c:v>
                </c:pt>
                <c:pt idx="1">
                  <c:v>3</c:v>
                </c:pt>
                <c:pt idx="2">
                  <c:v>4</c:v>
                </c:pt>
                <c:pt idx="3">
                  <c:v>6</c:v>
                </c:pt>
                <c:pt idx="4">
                  <c:v>7</c:v>
                </c:pt>
              </c:numCache>
            </c:numRef>
          </c:xVal>
          <c:yVal>
            <c:numRef>
              <c:f>Sheet1!$C$10:$C$14</c:f>
              <c:numCache>
                <c:formatCode>"$"#,##0_);[Red]\("$"#,##0\)</c:formatCode>
                <c:ptCount val="5"/>
                <c:pt idx="0">
                  <c:v>70</c:v>
                </c:pt>
                <c:pt idx="1">
                  <c:v>110</c:v>
                </c:pt>
                <c:pt idx="2">
                  <c:v>165</c:v>
                </c:pt>
                <c:pt idx="3">
                  <c:v>390</c:v>
                </c:pt>
                <c:pt idx="4">
                  <c:v>550</c:v>
                </c:pt>
              </c:numCache>
            </c:numRef>
          </c:yVal>
          <c:smooth val="0"/>
          <c:extLst>
            <c:ext xmlns:c16="http://schemas.microsoft.com/office/drawing/2014/chart" uri="{C3380CC4-5D6E-409C-BE32-E72D297353CC}">
              <c16:uniqueId val="{00000000-3D86-4367-B7A4-990B39C8047B}"/>
            </c:ext>
          </c:extLst>
        </c:ser>
        <c:dLbls>
          <c:showLegendKey val="0"/>
          <c:showVal val="0"/>
          <c:showCatName val="0"/>
          <c:showSerName val="0"/>
          <c:showPercent val="0"/>
          <c:showBubbleSize val="0"/>
        </c:dLbls>
        <c:axId val="247508352"/>
        <c:axId val="247508928"/>
      </c:scatterChart>
      <c:valAx>
        <c:axId val="247508352"/>
        <c:scaling>
          <c:orientation val="minMax"/>
        </c:scaling>
        <c:delete val="0"/>
        <c:axPos val="b"/>
        <c:numFmt formatCode="General" sourceLinked="1"/>
        <c:majorTickMark val="out"/>
        <c:minorTickMark val="none"/>
        <c:tickLblPos val="nextTo"/>
        <c:txPr>
          <a:bodyPr/>
          <a:lstStyle/>
          <a:p>
            <a:pPr>
              <a:defRPr sz="1800"/>
            </a:pPr>
            <a:endParaRPr lang="en-US"/>
          </a:p>
        </c:txPr>
        <c:crossAx val="247508928"/>
        <c:crosses val="autoZero"/>
        <c:crossBetween val="midCat"/>
      </c:valAx>
      <c:valAx>
        <c:axId val="247508928"/>
        <c:scaling>
          <c:orientation val="minMax"/>
        </c:scaling>
        <c:delete val="0"/>
        <c:axPos val="l"/>
        <c:majorGridlines/>
        <c:numFmt formatCode="&quot;$&quot;#,##0_);[Red]\(&quot;$&quot;#,##0\)" sourceLinked="1"/>
        <c:majorTickMark val="out"/>
        <c:minorTickMark val="none"/>
        <c:tickLblPos val="nextTo"/>
        <c:txPr>
          <a:bodyPr/>
          <a:lstStyle/>
          <a:p>
            <a:pPr>
              <a:defRPr sz="1600"/>
            </a:pPr>
            <a:endParaRPr lang="en-US"/>
          </a:p>
        </c:txPr>
        <c:crossAx val="247508352"/>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Logistic!$A$6:$A$10</c:f>
              <c:numCache>
                <c:formatCode>"$"#,##0_);[Red]\("$"#,##0\)</c:formatCode>
                <c:ptCount val="5"/>
                <c:pt idx="0">
                  <c:v>400</c:v>
                </c:pt>
                <c:pt idx="1">
                  <c:v>220</c:v>
                </c:pt>
                <c:pt idx="2">
                  <c:v>310</c:v>
                </c:pt>
                <c:pt idx="3">
                  <c:v>350</c:v>
                </c:pt>
                <c:pt idx="4">
                  <c:v>510</c:v>
                </c:pt>
              </c:numCache>
            </c:numRef>
          </c:xVal>
          <c:yVal>
            <c:numRef>
              <c:f>Logistic!$B$6:$B$10</c:f>
              <c:numCache>
                <c:formatCode>General</c:formatCode>
                <c:ptCount val="5"/>
                <c:pt idx="0">
                  <c:v>1</c:v>
                </c:pt>
                <c:pt idx="1">
                  <c:v>0</c:v>
                </c:pt>
                <c:pt idx="2">
                  <c:v>0</c:v>
                </c:pt>
                <c:pt idx="3">
                  <c:v>0</c:v>
                </c:pt>
                <c:pt idx="4">
                  <c:v>1</c:v>
                </c:pt>
              </c:numCache>
            </c:numRef>
          </c:yVal>
          <c:smooth val="0"/>
          <c:extLst>
            <c:ext xmlns:c16="http://schemas.microsoft.com/office/drawing/2014/chart" uri="{C3380CC4-5D6E-409C-BE32-E72D297353CC}">
              <c16:uniqueId val="{00000000-E971-4DEF-97A5-4D26B16DA77E}"/>
            </c:ext>
          </c:extLst>
        </c:ser>
        <c:dLbls>
          <c:showLegendKey val="0"/>
          <c:showVal val="0"/>
          <c:showCatName val="0"/>
          <c:showSerName val="0"/>
          <c:showPercent val="0"/>
          <c:showBubbleSize val="0"/>
        </c:dLbls>
        <c:axId val="164095680"/>
        <c:axId val="164096256"/>
      </c:scatterChart>
      <c:valAx>
        <c:axId val="164095680"/>
        <c:scaling>
          <c:orientation val="minMax"/>
          <c:max val="1000"/>
        </c:scaling>
        <c:delete val="0"/>
        <c:axPos val="b"/>
        <c:numFmt formatCode="&quot;$&quot;#,##0_);[Red]\(&quot;$&quot;#,##0\)" sourceLinked="1"/>
        <c:majorTickMark val="out"/>
        <c:minorTickMark val="none"/>
        <c:tickLblPos val="nextTo"/>
        <c:txPr>
          <a:bodyPr/>
          <a:lstStyle/>
          <a:p>
            <a:pPr>
              <a:defRPr sz="1400"/>
            </a:pPr>
            <a:endParaRPr lang="en-US"/>
          </a:p>
        </c:txPr>
        <c:crossAx val="164096256"/>
        <c:crosses val="autoZero"/>
        <c:crossBetween val="midCat"/>
      </c:valAx>
      <c:valAx>
        <c:axId val="164096256"/>
        <c:scaling>
          <c:orientation val="minMax"/>
          <c:max val="1"/>
          <c:min val="0"/>
        </c:scaling>
        <c:delete val="0"/>
        <c:axPos val="l"/>
        <c:majorGridlines/>
        <c:numFmt formatCode="General" sourceLinked="1"/>
        <c:majorTickMark val="out"/>
        <c:minorTickMark val="none"/>
        <c:tickLblPos val="nextTo"/>
        <c:txPr>
          <a:bodyPr/>
          <a:lstStyle/>
          <a:p>
            <a:pPr>
              <a:defRPr sz="1400"/>
            </a:pPr>
            <a:endParaRPr lang="en-US"/>
          </a:p>
        </c:txPr>
        <c:crossAx val="164095680"/>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FED51D-4F5E-49FA-85B6-AAE78213C352}" type="datetimeFigureOut">
              <a:rPr lang="en-US" smtClean="0"/>
              <a:t>5/18/2021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3EDF6C-9A2B-43AE-A021-167BF778B1A3}" type="slidenum">
              <a:rPr lang="en-US" smtClean="0"/>
              <a:t>‹#›</a:t>
            </a:fld>
            <a:endParaRPr lang="en-US"/>
          </a:p>
        </p:txBody>
      </p:sp>
    </p:spTree>
    <p:extLst>
      <p:ext uri="{BB962C8B-B14F-4D97-AF65-F5344CB8AC3E}">
        <p14:creationId xmlns:p14="http://schemas.microsoft.com/office/powerpoint/2010/main" val="862972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7</a:t>
            </a:fld>
            <a:endParaRPr lang="en-US"/>
          </a:p>
        </p:txBody>
      </p:sp>
    </p:spTree>
    <p:extLst>
      <p:ext uri="{BB962C8B-B14F-4D97-AF65-F5344CB8AC3E}">
        <p14:creationId xmlns:p14="http://schemas.microsoft.com/office/powerpoint/2010/main" val="105081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31</a:t>
            </a:fld>
            <a:endParaRPr lang="en-US"/>
          </a:p>
        </p:txBody>
      </p:sp>
    </p:spTree>
    <p:extLst>
      <p:ext uri="{BB962C8B-B14F-4D97-AF65-F5344CB8AC3E}">
        <p14:creationId xmlns:p14="http://schemas.microsoft.com/office/powerpoint/2010/main" val="105081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34</a:t>
            </a:fld>
            <a:endParaRPr lang="en-US"/>
          </a:p>
        </p:txBody>
      </p:sp>
    </p:spTree>
    <p:extLst>
      <p:ext uri="{BB962C8B-B14F-4D97-AF65-F5344CB8AC3E}">
        <p14:creationId xmlns:p14="http://schemas.microsoft.com/office/powerpoint/2010/main" val="1638330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37</a:t>
            </a:fld>
            <a:endParaRPr lang="en-US"/>
          </a:p>
        </p:txBody>
      </p:sp>
    </p:spTree>
    <p:extLst>
      <p:ext uri="{BB962C8B-B14F-4D97-AF65-F5344CB8AC3E}">
        <p14:creationId xmlns:p14="http://schemas.microsoft.com/office/powerpoint/2010/main" val="121579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can also be a model which records</a:t>
            </a:r>
            <a:r>
              <a:rPr lang="en-US" baseline="0" dirty="0"/>
              <a:t> both 1 and 3, or 1, 2, greater than 2, etc.</a:t>
            </a:r>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38</a:t>
            </a:fld>
            <a:endParaRPr lang="en-US"/>
          </a:p>
        </p:txBody>
      </p:sp>
    </p:spTree>
    <p:extLst>
      <p:ext uri="{BB962C8B-B14F-4D97-AF65-F5344CB8AC3E}">
        <p14:creationId xmlns:p14="http://schemas.microsoft.com/office/powerpoint/2010/main" val="945514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 input data</a:t>
            </a:r>
            <a:r>
              <a:rPr lang="en-US" baseline="0" dirty="0"/>
              <a:t> </a:t>
            </a:r>
            <a:r>
              <a:rPr lang="en-US" dirty="0"/>
              <a:t>should be given in</a:t>
            </a:r>
            <a:r>
              <a:rPr lang="en-US" baseline="0" dirty="0"/>
              <a:t> a nicer way. E.g. </a:t>
            </a:r>
            <a:r>
              <a:rPr lang="en-US" sz="1200" dirty="0">
                <a:solidFill>
                  <a:srgbClr val="00B050"/>
                </a:solidFill>
              </a:rPr>
              <a:t>[convert2vec(data[i]) for i in range(</a:t>
            </a:r>
            <a:r>
              <a:rPr lang="en-US" sz="1200" dirty="0" err="1">
                <a:solidFill>
                  <a:srgbClr val="00B050"/>
                </a:solidFill>
              </a:rPr>
              <a:t>len</a:t>
            </a:r>
            <a:r>
              <a:rPr lang="en-US" sz="1200">
                <a:solidFill>
                  <a:srgbClr val="00B050"/>
                </a:solidFill>
              </a:rPr>
              <a:t>(data))]</a:t>
            </a:r>
          </a:p>
          <a:p>
            <a:r>
              <a:rPr lang="en-US"/>
              <a:t>You </a:t>
            </a:r>
            <a:r>
              <a:rPr lang="en-US" dirty="0"/>
              <a:t>can recheck the differences at home.</a:t>
            </a:r>
          </a:p>
        </p:txBody>
      </p:sp>
      <p:sp>
        <p:nvSpPr>
          <p:cNvPr id="4" name="Slide Number Placeholder 3"/>
          <p:cNvSpPr>
            <a:spLocks noGrp="1"/>
          </p:cNvSpPr>
          <p:nvPr>
            <p:ph type="sldNum" sz="quarter" idx="10"/>
          </p:nvPr>
        </p:nvSpPr>
        <p:spPr/>
        <p:txBody>
          <a:bodyPr/>
          <a:lstStyle/>
          <a:p>
            <a:fld id="{D03EDF6C-9A2B-43AE-A021-167BF778B1A3}" type="slidenum">
              <a:rPr lang="en-US" smtClean="0"/>
              <a:t>42</a:t>
            </a:fld>
            <a:endParaRPr lang="en-US"/>
          </a:p>
        </p:txBody>
      </p:sp>
    </p:spTree>
    <p:extLst>
      <p:ext uri="{BB962C8B-B14F-4D97-AF65-F5344CB8AC3E}">
        <p14:creationId xmlns:p14="http://schemas.microsoft.com/office/powerpoint/2010/main" val="736789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don't use [0][0], we will get [[0.5043]]</a:t>
            </a:r>
            <a:r>
              <a:rPr lang="en-US" baseline="0" dirty="0"/>
              <a:t> instead of 0.5043.</a:t>
            </a:r>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43</a:t>
            </a:fld>
            <a:endParaRPr lang="en-US"/>
          </a:p>
        </p:txBody>
      </p:sp>
    </p:spTree>
    <p:extLst>
      <p:ext uri="{BB962C8B-B14F-4D97-AF65-F5344CB8AC3E}">
        <p14:creationId xmlns:p14="http://schemas.microsoft.com/office/powerpoint/2010/main" val="1972892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 are multiplying vectors!</a:t>
            </a:r>
          </a:p>
        </p:txBody>
      </p:sp>
      <p:sp>
        <p:nvSpPr>
          <p:cNvPr id="4" name="Slide Number Placeholder 3"/>
          <p:cNvSpPr>
            <a:spLocks noGrp="1"/>
          </p:cNvSpPr>
          <p:nvPr>
            <p:ph type="sldNum" sz="quarter" idx="10"/>
          </p:nvPr>
        </p:nvSpPr>
        <p:spPr/>
        <p:txBody>
          <a:bodyPr/>
          <a:lstStyle/>
          <a:p>
            <a:fld id="{D03EDF6C-9A2B-43AE-A021-167BF778B1A3}" type="slidenum">
              <a:rPr lang="en-US" smtClean="0"/>
              <a:t>8</a:t>
            </a:fld>
            <a:endParaRPr lang="en-US"/>
          </a:p>
        </p:txBody>
      </p:sp>
    </p:spTree>
    <p:extLst>
      <p:ext uri="{BB962C8B-B14F-4D97-AF65-F5344CB8AC3E}">
        <p14:creationId xmlns:p14="http://schemas.microsoft.com/office/powerpoint/2010/main" val="192478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alpha=0.5,</a:t>
            </a:r>
            <a:r>
              <a:rPr lang="en-US" baseline="0" dirty="0"/>
              <a:t> it would jump from side to side and </a:t>
            </a:r>
            <a:r>
              <a:rPr lang="en-US" dirty="0"/>
              <a:t>would not converge.</a:t>
            </a:r>
          </a:p>
        </p:txBody>
      </p:sp>
      <p:sp>
        <p:nvSpPr>
          <p:cNvPr id="4" name="Slide Number Placeholder 3"/>
          <p:cNvSpPr>
            <a:spLocks noGrp="1"/>
          </p:cNvSpPr>
          <p:nvPr>
            <p:ph type="sldNum" sz="quarter" idx="10"/>
          </p:nvPr>
        </p:nvSpPr>
        <p:spPr/>
        <p:txBody>
          <a:bodyPr/>
          <a:lstStyle/>
          <a:p>
            <a:fld id="{D03EDF6C-9A2B-43AE-A021-167BF778B1A3}" type="slidenum">
              <a:rPr lang="en-US" smtClean="0"/>
              <a:t>9</a:t>
            </a:fld>
            <a:endParaRPr lang="en-US"/>
          </a:p>
        </p:txBody>
      </p:sp>
    </p:spTree>
    <p:extLst>
      <p:ext uri="{BB962C8B-B14F-4D97-AF65-F5344CB8AC3E}">
        <p14:creationId xmlns:p14="http://schemas.microsoft.com/office/powerpoint/2010/main" val="4117308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a:t>
            </a:r>
            <a:r>
              <a:rPr lang="en-US" dirty="0" err="1"/>
              <a:t>numpy</a:t>
            </a:r>
            <a:r>
              <a:rPr lang="en-US" dirty="0"/>
              <a:t> as </a:t>
            </a:r>
            <a:r>
              <a:rPr lang="en-US" dirty="0" err="1"/>
              <a:t>np</a:t>
            </a:r>
            <a:endParaRPr lang="en-US" dirty="0"/>
          </a:p>
          <a:p>
            <a:r>
              <a:rPr lang="en-US" dirty="0"/>
              <a:t>import </a:t>
            </a:r>
            <a:r>
              <a:rPr lang="en-US" dirty="0" err="1"/>
              <a:t>tensorflow</a:t>
            </a:r>
            <a:r>
              <a:rPr lang="en-US" dirty="0"/>
              <a:t> as </a:t>
            </a:r>
            <a:r>
              <a:rPr lang="en-US" dirty="0" err="1"/>
              <a:t>tf</a:t>
            </a:r>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14</a:t>
            </a:fld>
            <a:endParaRPr lang="en-US"/>
          </a:p>
        </p:txBody>
      </p:sp>
    </p:spTree>
    <p:extLst>
      <p:ext uri="{BB962C8B-B14F-4D97-AF65-F5344CB8AC3E}">
        <p14:creationId xmlns:p14="http://schemas.microsoft.com/office/powerpoint/2010/main" val="4275055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15</a:t>
            </a:fld>
            <a:endParaRPr lang="en-US"/>
          </a:p>
        </p:txBody>
      </p:sp>
    </p:spTree>
    <p:extLst>
      <p:ext uri="{BB962C8B-B14F-4D97-AF65-F5344CB8AC3E}">
        <p14:creationId xmlns:p14="http://schemas.microsoft.com/office/powerpoint/2010/main" val="427505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still much better than a negative value…</a:t>
            </a:r>
          </a:p>
        </p:txBody>
      </p:sp>
      <p:sp>
        <p:nvSpPr>
          <p:cNvPr id="4" name="Slide Number Placeholder 3"/>
          <p:cNvSpPr>
            <a:spLocks noGrp="1"/>
          </p:cNvSpPr>
          <p:nvPr>
            <p:ph type="sldNum" sz="quarter" idx="10"/>
          </p:nvPr>
        </p:nvSpPr>
        <p:spPr/>
        <p:txBody>
          <a:bodyPr/>
          <a:lstStyle/>
          <a:p>
            <a:fld id="{D03EDF6C-9A2B-43AE-A021-167BF778B1A3}" type="slidenum">
              <a:rPr lang="en-US" smtClean="0"/>
              <a:t>16</a:t>
            </a:fld>
            <a:endParaRPr lang="en-US"/>
          </a:p>
        </p:txBody>
      </p:sp>
    </p:spTree>
    <p:extLst>
      <p:ext uri="{BB962C8B-B14F-4D97-AF65-F5344CB8AC3E}">
        <p14:creationId xmlns:p14="http://schemas.microsoft.com/office/powerpoint/2010/main" val="846437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only providing it for soundness</a:t>
            </a:r>
          </a:p>
          <a:p>
            <a:r>
              <a:rPr lang="en-US" dirty="0"/>
              <a:t>http://www.dsplog.com/2011/12/04/closed-form-solution-linear-regression/</a:t>
            </a:r>
          </a:p>
          <a:p>
            <a:endParaRPr lang="en-US" dirty="0"/>
          </a:p>
          <a:p>
            <a:r>
              <a:rPr lang="en-US" dirty="0"/>
              <a:t>(big data:</a:t>
            </a:r>
            <a:r>
              <a:rPr lang="en-US" baseline="0" dirty="0"/>
              <a:t> especially when the X is sparse, </a:t>
            </a:r>
            <a:r>
              <a:rPr lang="en-US" baseline="0"/>
              <a:t>but X^T X is dense.)</a:t>
            </a:r>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26</a:t>
            </a:fld>
            <a:endParaRPr lang="en-US"/>
          </a:p>
        </p:txBody>
      </p:sp>
    </p:spTree>
    <p:extLst>
      <p:ext uri="{BB962C8B-B14F-4D97-AF65-F5344CB8AC3E}">
        <p14:creationId xmlns:p14="http://schemas.microsoft.com/office/powerpoint/2010/main" val="3196951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if we add additional points to the right or to the left?</a:t>
            </a:r>
          </a:p>
          <a:p>
            <a:r>
              <a:rPr lang="en-US" dirty="0"/>
              <a:t>What we actually</a:t>
            </a:r>
            <a:r>
              <a:rPr lang="en-US" baseline="0" dirty="0"/>
              <a:t> want is</a:t>
            </a:r>
            <a:r>
              <a:rPr lang="en-US" dirty="0"/>
              <a:t> the logistic function!</a:t>
            </a:r>
          </a:p>
        </p:txBody>
      </p:sp>
      <p:sp>
        <p:nvSpPr>
          <p:cNvPr id="4" name="Slide Number Placeholder 3"/>
          <p:cNvSpPr>
            <a:spLocks noGrp="1"/>
          </p:cNvSpPr>
          <p:nvPr>
            <p:ph type="sldNum" sz="quarter" idx="10"/>
          </p:nvPr>
        </p:nvSpPr>
        <p:spPr/>
        <p:txBody>
          <a:bodyPr/>
          <a:lstStyle/>
          <a:p>
            <a:fld id="{D03EDF6C-9A2B-43AE-A021-167BF778B1A3}" type="slidenum">
              <a:rPr lang="en-US" smtClean="0"/>
              <a:t>29</a:t>
            </a:fld>
            <a:endParaRPr lang="en-US"/>
          </a:p>
        </p:txBody>
      </p:sp>
    </p:spTree>
    <p:extLst>
      <p:ext uri="{BB962C8B-B14F-4D97-AF65-F5344CB8AC3E}">
        <p14:creationId xmlns:p14="http://schemas.microsoft.com/office/powerpoint/2010/main" val="1226175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not</a:t>
            </a:r>
            <a:r>
              <a:rPr lang="en-US" baseline="0" dirty="0"/>
              <a:t> use least squares? (we want 1 to present certainty)</a:t>
            </a:r>
            <a:endParaRPr lang="en-US" dirty="0"/>
          </a:p>
          <a:p>
            <a:r>
              <a:rPr lang="en-US" dirty="0"/>
              <a:t>The W controls the steepness and the b controls the bias</a:t>
            </a:r>
          </a:p>
          <a:p>
            <a:r>
              <a:rPr lang="en-US" dirty="0"/>
              <a:t>h(xi) is different</a:t>
            </a:r>
          </a:p>
        </p:txBody>
      </p:sp>
      <p:sp>
        <p:nvSpPr>
          <p:cNvPr id="4" name="Slide Number Placeholder 3"/>
          <p:cNvSpPr>
            <a:spLocks noGrp="1"/>
          </p:cNvSpPr>
          <p:nvPr>
            <p:ph type="sldNum" sz="quarter" idx="10"/>
          </p:nvPr>
        </p:nvSpPr>
        <p:spPr/>
        <p:txBody>
          <a:bodyPr/>
          <a:lstStyle/>
          <a:p>
            <a:fld id="{D03EDF6C-9A2B-43AE-A021-167BF778B1A3}" type="slidenum">
              <a:rPr lang="en-US" smtClean="0"/>
              <a:t>30</a:t>
            </a:fld>
            <a:endParaRPr lang="en-US"/>
          </a:p>
        </p:txBody>
      </p:sp>
    </p:spTree>
    <p:extLst>
      <p:ext uri="{BB962C8B-B14F-4D97-AF65-F5344CB8AC3E}">
        <p14:creationId xmlns:p14="http://schemas.microsoft.com/office/powerpoint/2010/main" val="4052758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6.xml"/><Relationship Id="rId7" Type="http://schemas.openxmlformats.org/officeDocument/2006/relationships/image" Target="../media/image12.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7.xml"/><Relationship Id="rId9"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0.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2.xml"/><Relationship Id="rId11" Type="http://schemas.openxmlformats.org/officeDocument/2006/relationships/image" Target="../media/image18.png"/><Relationship Id="rId5" Type="http://schemas.openxmlformats.org/officeDocument/2006/relationships/tags" Target="../tags/tag12.xml"/><Relationship Id="rId10" Type="http://schemas.openxmlformats.org/officeDocument/2006/relationships/image" Target="../media/image17.png"/><Relationship Id="rId4" Type="http://schemas.openxmlformats.org/officeDocument/2006/relationships/tags" Target="../tags/tag11.xml"/><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and Logistic Regression</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410925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Features</a:t>
            </a:r>
          </a:p>
        </p:txBody>
      </p:sp>
      <p:sp>
        <p:nvSpPr>
          <p:cNvPr id="3" name="Content Placeholder 2"/>
          <p:cNvSpPr>
            <a:spLocks noGrp="1"/>
          </p:cNvSpPr>
          <p:nvPr>
            <p:ph idx="1"/>
          </p:nvPr>
        </p:nvSpPr>
        <p:spPr/>
        <p:txBody>
          <a:bodyPr>
            <a:normAutofit/>
          </a:bodyPr>
          <a:lstStyle/>
          <a:p>
            <a:r>
              <a:rPr lang="en-US" dirty="0"/>
              <a:t>Screen size</a:t>
            </a:r>
          </a:p>
          <a:p>
            <a:r>
              <a:rPr lang="en-US" dirty="0"/>
              <a:t>Number of cores</a:t>
            </a:r>
          </a:p>
          <a:p>
            <a:r>
              <a:rPr lang="en-US" dirty="0"/>
              <a:t>Core speed</a:t>
            </a:r>
          </a:p>
          <a:p>
            <a:r>
              <a:rPr lang="en-US" dirty="0"/>
              <a:t>Memory size</a:t>
            </a:r>
          </a:p>
          <a:p>
            <a:r>
              <a:rPr lang="en-US" dirty="0"/>
              <a:t>…</a:t>
            </a:r>
          </a:p>
          <a:p>
            <a:endParaRPr lang="en-US" dirty="0"/>
          </a:p>
        </p:txBody>
      </p:sp>
    </p:spTree>
    <p:extLst>
      <p:ext uri="{BB962C8B-B14F-4D97-AF65-F5344CB8AC3E}">
        <p14:creationId xmlns:p14="http://schemas.microsoft.com/office/powerpoint/2010/main" val="276286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Features (cont.)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x</a:t>
                </a:r>
                <a:r>
                  <a:rPr lang="en-US" baseline="-25000" dirty="0"/>
                  <a:t>1</a:t>
                </a:r>
                <a:r>
                  <a:rPr lang="en-US" dirty="0"/>
                  <a:t> = {x</a:t>
                </a:r>
                <a:r>
                  <a:rPr lang="en-US" baseline="-25000" dirty="0"/>
                  <a:t>11,</a:t>
                </a:r>
                <a:r>
                  <a:rPr lang="en-US" dirty="0"/>
                  <a:t> x</a:t>
                </a:r>
                <a:r>
                  <a:rPr lang="en-US" baseline="-25000" dirty="0"/>
                  <a:t>12,</a:t>
                </a:r>
                <a:r>
                  <a:rPr lang="en-US" dirty="0"/>
                  <a:t> x</a:t>
                </a:r>
                <a:r>
                  <a:rPr lang="en-US" baseline="-25000" dirty="0"/>
                  <a:t>13</a:t>
                </a:r>
                <a:r>
                  <a:rPr lang="en-US" dirty="0"/>
                  <a:t>,…, x</a:t>
                </a:r>
                <a:r>
                  <a:rPr lang="en-US" baseline="-25000" dirty="0"/>
                  <a:t>1k</a:t>
                </a:r>
                <a:r>
                  <a:rPr lang="en-US" dirty="0"/>
                  <a:t>}</a:t>
                </a:r>
              </a:p>
              <a:p>
                <a:r>
                  <a:rPr lang="en-US" dirty="0"/>
                  <a:t>W = {w</a:t>
                </a:r>
                <a:r>
                  <a:rPr lang="en-US" baseline="-25000" dirty="0"/>
                  <a:t>1</a:t>
                </a:r>
                <a:r>
                  <a:rPr lang="en-US" dirty="0"/>
                  <a:t>, w</a:t>
                </a:r>
                <a:r>
                  <a:rPr lang="en-US" baseline="-25000" dirty="0"/>
                  <a:t>2</a:t>
                </a:r>
                <a:r>
                  <a:rPr lang="en-US" dirty="0"/>
                  <a:t>, w</a:t>
                </a:r>
                <a:r>
                  <a:rPr lang="en-US" baseline="-25000" dirty="0"/>
                  <a:t>3</a:t>
                </a:r>
                <a:r>
                  <a:rPr lang="en-US" dirty="0"/>
                  <a:t>,…,</a:t>
                </a:r>
                <a:r>
                  <a:rPr lang="en-US" dirty="0" err="1"/>
                  <a:t>w</a:t>
                </a:r>
                <a:r>
                  <a:rPr lang="en-US" baseline="-25000" dirty="0" err="1"/>
                  <a:t>k</a:t>
                </a:r>
                <a:r>
                  <a:rPr lang="en-US" dirty="0"/>
                  <a:t>}</a:t>
                </a:r>
              </a:p>
              <a:p>
                <a:r>
                  <a:rPr lang="en-US" dirty="0"/>
                  <a:t>Loss(</a:t>
                </a:r>
                <a:r>
                  <a:rPr lang="en-US" dirty="0" err="1"/>
                  <a:t>W,b</a:t>
                </a:r>
                <a:r>
                  <a:rPr lang="en-US" dirty="0"/>
                  <a:t>) = </a:t>
                </a:r>
                <a14:m>
                  <m:oMath xmlns:m="http://schemas.openxmlformats.org/officeDocument/2006/math">
                    <m:f>
                      <m:fPr>
                        <m:ctrlPr>
                          <a:rPr lang="en-US" b="0" i="0" smtClean="0">
                            <a:latin typeface="Cambria Math" panose="02040503050406030204" pitchFamily="18" charset="0"/>
                          </a:rPr>
                        </m:ctrlPr>
                      </m:fPr>
                      <m:num>
                        <m:r>
                          <a:rPr lang="en-US" b="0" i="0" smtClean="0">
                            <a:latin typeface="Cambria Math" panose="02040503050406030204" pitchFamily="18" charset="0"/>
                          </a:rPr>
                          <m:t>1</m:t>
                        </m:r>
                      </m:num>
                      <m:den>
                        <m:r>
                          <a:rPr lang="en-US" b="0" i="0" smtClean="0">
                            <a:latin typeface="Cambria Math" panose="02040503050406030204" pitchFamily="18" charset="0"/>
                          </a:rPr>
                          <m:t>2</m:t>
                        </m:r>
                        <m:r>
                          <m:rPr>
                            <m:sty m:val="p"/>
                          </m:rPr>
                          <a:rPr lang="en-US" b="0" i="0" smtClean="0">
                            <a:latin typeface="Cambria Math" panose="02040503050406030204" pitchFamily="18" charset="0"/>
                          </a:rPr>
                          <m:t>m</m:t>
                        </m:r>
                      </m:den>
                    </m:f>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r>
                              <m:rPr>
                                <m:nor/>
                              </m:rPr>
                              <a:rPr lang="en-US">
                                <a:latin typeface="Cambria Math"/>
                              </a:rPr>
                              <m:t>(</m:t>
                            </m:r>
                            <m:r>
                              <m:rPr>
                                <m:nor/>
                              </m:rPr>
                              <a:rPr lang="en-US" b="0" i="0" smtClean="0">
                                <a:latin typeface="Cambria Math"/>
                              </a:rPr>
                              <m:t>y</m:t>
                            </m:r>
                            <m:r>
                              <m:rPr>
                                <m:nor/>
                              </m:rPr>
                              <a:rPr lang="en-US">
                                <a:latin typeface="Cambria Math"/>
                              </a:rPr>
                              <m:t>−(</m:t>
                            </m:r>
                            <m:r>
                              <m:rPr>
                                <m:nor/>
                              </m:rPr>
                              <a:rPr lang="en-US">
                                <a:latin typeface="Cambria Math"/>
                              </a:rPr>
                              <m:t>Wx</m:t>
                            </m:r>
                            <m:r>
                              <m:rPr>
                                <m:nor/>
                              </m:rPr>
                              <a:rPr lang="en-US">
                                <a:latin typeface="Cambria Math"/>
                              </a:rPr>
                              <m:t> + </m:t>
                            </m:r>
                            <m:r>
                              <m:rPr>
                                <m:nor/>
                              </m:rPr>
                              <a:rPr lang="en-US">
                                <a:latin typeface="Cambria Math"/>
                              </a:rPr>
                              <m:t>b</m:t>
                            </m:r>
                            <m:r>
                              <m:rPr>
                                <m:nor/>
                              </m:rPr>
                              <a:rPr lang="en-US">
                                <a:latin typeface="Cambria Math"/>
                              </a:rPr>
                              <m:t>))</m:t>
                            </m:r>
                          </m:e>
                          <m:sup>
                            <m:r>
                              <a:rPr lang="en-US" i="1">
                                <a:latin typeface="Cambria Math"/>
                              </a:rPr>
                              <m:t>2</m:t>
                            </m:r>
                          </m:sup>
                        </m:sSup>
                      </m:e>
                    </m:nary>
                  </m:oMath>
                </a14:m>
                <a:endParaRPr lang="en-US" dirty="0"/>
              </a:p>
              <a:p>
                <a:r>
                  <a:rPr lang="en-US" dirty="0"/>
                  <a:t>Sometimes we set: x</a:t>
                </a:r>
                <a:r>
                  <a:rPr lang="en-US" baseline="-25000" dirty="0"/>
                  <a:t>10, </a:t>
                </a:r>
                <a:r>
                  <a:rPr lang="en-US" dirty="0"/>
                  <a:t>x</a:t>
                </a:r>
                <a:r>
                  <a:rPr lang="en-US" baseline="-25000" dirty="0"/>
                  <a:t>20,</a:t>
                </a:r>
                <a:r>
                  <a:rPr lang="en-US" dirty="0"/>
                  <a:t> x</a:t>
                </a:r>
                <a:r>
                  <a:rPr lang="en-US" baseline="-25000" dirty="0"/>
                  <a:t>30,</a:t>
                </a:r>
                <a:r>
                  <a:rPr lang="en-US" dirty="0"/>
                  <a:t>…, x</a:t>
                </a:r>
                <a:r>
                  <a:rPr lang="en-US" baseline="-25000" dirty="0"/>
                  <a:t>n0</a:t>
                </a:r>
                <a:r>
                  <a:rPr lang="en-US" dirty="0"/>
                  <a:t> = 1</a:t>
                </a:r>
              </a:p>
              <a:p>
                <a:pPr lvl="1"/>
                <a:r>
                  <a:rPr lang="en-US" dirty="0"/>
                  <a:t> =&gt; no need for “b”</a:t>
                </a:r>
              </a:p>
              <a:p>
                <a:r>
                  <a:rPr lang="en-US" dirty="0"/>
                  <a:t>W = {w</a:t>
                </a:r>
                <a:r>
                  <a:rPr lang="en-US" baseline="-25000" dirty="0"/>
                  <a:t>0</a:t>
                </a:r>
                <a:r>
                  <a:rPr lang="en-US" dirty="0"/>
                  <a:t>=b, w</a:t>
                </a:r>
                <a:r>
                  <a:rPr lang="en-US" baseline="-25000" dirty="0"/>
                  <a:t>1</a:t>
                </a:r>
                <a:r>
                  <a:rPr lang="en-US" dirty="0"/>
                  <a:t>, w</a:t>
                </a:r>
                <a:r>
                  <a:rPr lang="en-US" baseline="-25000" dirty="0"/>
                  <a:t>2</a:t>
                </a:r>
                <a:r>
                  <a:rPr lang="en-US" dirty="0"/>
                  <a:t>, …}</a:t>
                </a:r>
              </a:p>
              <a:p>
                <a:r>
                  <a:rPr lang="en-US" dirty="0"/>
                  <a:t>Loss = </a:t>
                </a:r>
                <a14:m>
                  <m:oMath xmlns:m="http://schemas.openxmlformats.org/officeDocument/2006/math">
                    <m:f>
                      <m:fPr>
                        <m:ctrlPr>
                          <a:rPr lang="en-US" b="0" i="0" smtClean="0">
                            <a:latin typeface="Cambria Math" panose="02040503050406030204" pitchFamily="18" charset="0"/>
                          </a:rPr>
                        </m:ctrlPr>
                      </m:fPr>
                      <m:num>
                        <m:r>
                          <a:rPr lang="en-US" b="0" i="0" smtClean="0">
                            <a:latin typeface="Cambria Math" panose="02040503050406030204" pitchFamily="18" charset="0"/>
                          </a:rPr>
                          <m:t>1</m:t>
                        </m:r>
                      </m:num>
                      <m:den>
                        <m:r>
                          <a:rPr lang="en-US" b="0" i="0" smtClean="0">
                            <a:latin typeface="Cambria Math" panose="02040503050406030204" pitchFamily="18" charset="0"/>
                          </a:rPr>
                          <m:t>2</m:t>
                        </m:r>
                        <m:r>
                          <m:rPr>
                            <m:sty m:val="p"/>
                          </m:rPr>
                          <a:rPr lang="en-US" b="0" i="0" smtClean="0">
                            <a:latin typeface="Cambria Math" panose="02040503050406030204" pitchFamily="18" charset="0"/>
                          </a:rPr>
                          <m:t>m</m:t>
                        </m:r>
                      </m:den>
                    </m:f>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r>
                              <m:rPr>
                                <m:nor/>
                              </m:rPr>
                              <a:rPr lang="en-US">
                                <a:latin typeface="Cambria Math"/>
                              </a:rPr>
                              <m:t>(</m:t>
                            </m:r>
                            <m:r>
                              <m:rPr>
                                <m:nor/>
                              </m:rPr>
                              <a:rPr lang="en-US" b="0" i="0" smtClean="0">
                                <a:latin typeface="Cambria Math"/>
                              </a:rPr>
                              <m:t>y</m:t>
                            </m:r>
                            <m:r>
                              <m:rPr>
                                <m:nor/>
                              </m:rPr>
                              <a:rPr lang="en-US">
                                <a:latin typeface="Cambria Math"/>
                              </a:rPr>
                              <m:t>−</m:t>
                            </m:r>
                            <m:r>
                              <m:rPr>
                                <m:nor/>
                              </m:rPr>
                              <a:rPr lang="en-US">
                                <a:latin typeface="Cambria Math"/>
                              </a:rPr>
                              <m:t>Wx</m:t>
                            </m:r>
                            <m:r>
                              <m:rPr>
                                <m:nor/>
                              </m:rPr>
                              <a:rPr lang="en-US">
                                <a:latin typeface="Cambria Math"/>
                              </a:rPr>
                              <m:t> )</m:t>
                            </m:r>
                          </m:e>
                          <m:sup>
                            <m:r>
                              <a:rPr lang="en-US" i="1">
                                <a:latin typeface="Cambria Math"/>
                              </a:rPr>
                              <m:t>2</m:t>
                            </m:r>
                          </m:sup>
                        </m:sSup>
                      </m:e>
                    </m:nary>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b="-1752"/>
                </a:stretch>
              </a:blipFill>
            </p:spPr>
            <p:txBody>
              <a:bodyPr/>
              <a:lstStyle/>
              <a:p>
                <a:r>
                  <a:rPr lang="en-US">
                    <a:noFill/>
                  </a:rPr>
                  <a:t> </a:t>
                </a:r>
              </a:p>
            </p:txBody>
          </p:sp>
        </mc:Fallback>
      </mc:AlternateContent>
    </p:spTree>
    <p:extLst>
      <p:ext uri="{BB962C8B-B14F-4D97-AF65-F5344CB8AC3E}">
        <p14:creationId xmlns:p14="http://schemas.microsoft.com/office/powerpoint/2010/main" val="307774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 with Multiple Features (is actually the same…)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 is: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i="1">
                            <a:latin typeface="Cambria Math"/>
                          </a:rPr>
                          <m:t>𝑛</m:t>
                        </m:r>
                      </m:sup>
                      <m:e>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acc>
                        <m:r>
                          <a:rPr lang="en-US" i="1" smtClean="0">
                            <a:latin typeface="Cambria Math"/>
                          </a:rPr>
                          <m:t> </m:t>
                        </m:r>
                        <m:r>
                          <a:rPr lang="en-US" i="1">
                            <a:latin typeface="Cambria Math"/>
                          </a:rPr>
                          <m:t>(</m:t>
                        </m:r>
                        <m:r>
                          <a:rPr lang="en-US" i="1">
                            <a:latin typeface="Cambria Math"/>
                          </a:rPr>
                          <m:t>h</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acc>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r>
                      <a:rPr lang="en-US" b="0" i="0" smtClean="0">
                        <a:latin typeface="Cambria Math"/>
                      </a:rPr>
                      <m:t> </m:t>
                    </m:r>
                  </m:oMath>
                </a14:m>
                <a:r>
                  <a:rPr lang="en-US" dirty="0"/>
                  <a:t> </a:t>
                </a:r>
              </a:p>
              <a:p>
                <a:r>
                  <a:rPr lang="en-US" dirty="0"/>
                  <a:t>Initialize W </a:t>
                </a:r>
              </a:p>
              <a:p>
                <a:r>
                  <a:rPr lang="en-US" dirty="0"/>
                  <a:t>Repeat:</a:t>
                </a:r>
              </a:p>
              <a:p>
                <a:pPr lvl="2"/>
                <a:r>
                  <a:rPr lang="en-US" sz="3200" dirty="0"/>
                  <a:t>Calculate ∇:</a:t>
                </a:r>
                <a14:m>
                  <m:oMath xmlns:m="http://schemas.openxmlformats.org/officeDocument/2006/math">
                    <m:f>
                      <m:fPr>
                        <m:ctrlPr>
                          <a:rPr lang="en-US" sz="3200" i="1">
                            <a:latin typeface="Cambria Math" panose="02040503050406030204" pitchFamily="18" charset="0"/>
                          </a:rPr>
                        </m:ctrlPr>
                      </m:fPr>
                      <m:num>
                        <m:r>
                          <a:rPr lang="en-US" sz="3200" i="1">
                            <a:latin typeface="Cambria Math"/>
                          </a:rPr>
                          <m:t>1</m:t>
                        </m:r>
                      </m:num>
                      <m:den>
                        <m:r>
                          <a:rPr lang="en-US" sz="3200" i="1">
                            <a:latin typeface="Cambria Math"/>
                          </a:rPr>
                          <m:t>𝑚</m:t>
                        </m:r>
                      </m:den>
                    </m:f>
                    <m:nary>
                      <m:naryPr>
                        <m:chr m:val="∑"/>
                        <m:ctrlPr>
                          <a:rPr lang="en-US" sz="3200" i="1">
                            <a:latin typeface="Cambria Math" panose="02040503050406030204" pitchFamily="18" charset="0"/>
                          </a:rPr>
                        </m:ctrlPr>
                      </m:naryPr>
                      <m:sub>
                        <m:r>
                          <m:rPr>
                            <m:brk m:alnAt="23"/>
                          </m:rPr>
                          <a:rPr lang="en-US" sz="3200" i="1">
                            <a:latin typeface="Cambria Math"/>
                          </a:rPr>
                          <m:t>𝑖</m:t>
                        </m:r>
                        <m:r>
                          <a:rPr lang="en-US" sz="3200" i="1">
                            <a:latin typeface="Cambria Math"/>
                          </a:rPr>
                          <m:t>=0</m:t>
                        </m:r>
                      </m:sub>
                      <m:sup>
                        <m:r>
                          <a:rPr lang="en-US" sz="3200" i="1">
                            <a:latin typeface="Cambria Math"/>
                          </a:rPr>
                          <m:t>𝑛</m:t>
                        </m:r>
                      </m:sup>
                      <m:e>
                        <m:acc>
                          <m:accPr>
                            <m:chr m:val="⃖"/>
                            <m:ctrlPr>
                              <a:rPr lang="en-US" sz="3200" i="1">
                                <a:latin typeface="Cambria Math" panose="02040503050406030204" pitchFamily="18" charset="0"/>
                              </a:rPr>
                            </m:ctrlPr>
                          </m:accPr>
                          <m:e>
                            <m:sSub>
                              <m:sSubPr>
                                <m:ctrlPr>
                                  <a:rPr lang="en-US" sz="3200" i="1">
                                    <a:latin typeface="Cambria Math" panose="02040503050406030204" pitchFamily="18" charset="0"/>
                                  </a:rPr>
                                </m:ctrlPr>
                              </m:sSubPr>
                              <m:e>
                                <m:r>
                                  <a:rPr lang="en-US" sz="3200" i="1">
                                    <a:latin typeface="Cambria Math"/>
                                  </a:rPr>
                                  <m:t>𝑥</m:t>
                                </m:r>
                              </m:e>
                              <m:sub>
                                <m:r>
                                  <a:rPr lang="en-US" sz="3200" i="1">
                                    <a:latin typeface="Cambria Math"/>
                                  </a:rPr>
                                  <m:t>𝑖</m:t>
                                </m:r>
                              </m:sub>
                            </m:sSub>
                          </m:e>
                        </m:acc>
                        <m:r>
                          <a:rPr lang="en-US" sz="3200" i="1">
                            <a:latin typeface="Cambria Math"/>
                          </a:rPr>
                          <m:t> (</m:t>
                        </m:r>
                        <m:r>
                          <a:rPr lang="en-US" sz="3200" i="1">
                            <a:latin typeface="Cambria Math"/>
                          </a:rPr>
                          <m:t>h</m:t>
                        </m:r>
                        <m:d>
                          <m:dPr>
                            <m:ctrlPr>
                              <a:rPr lang="en-US" sz="3200" i="1">
                                <a:latin typeface="Cambria Math" panose="02040503050406030204" pitchFamily="18" charset="0"/>
                              </a:rPr>
                            </m:ctrlPr>
                          </m:dPr>
                          <m:e>
                            <m:acc>
                              <m:accPr>
                                <m:chr m:val="⃖"/>
                                <m:ctrlPr>
                                  <a:rPr lang="en-US" sz="3200" i="1">
                                    <a:latin typeface="Cambria Math" panose="02040503050406030204" pitchFamily="18" charset="0"/>
                                  </a:rPr>
                                </m:ctrlPr>
                              </m:accPr>
                              <m:e>
                                <m:sSub>
                                  <m:sSubPr>
                                    <m:ctrlPr>
                                      <a:rPr lang="en-US" sz="3200" i="1">
                                        <a:latin typeface="Cambria Math" panose="02040503050406030204" pitchFamily="18" charset="0"/>
                                      </a:rPr>
                                    </m:ctrlPr>
                                  </m:sSubPr>
                                  <m:e>
                                    <m:r>
                                      <a:rPr lang="en-US" sz="3200" i="1">
                                        <a:latin typeface="Cambria Math"/>
                                      </a:rPr>
                                      <m:t>𝑥</m:t>
                                    </m:r>
                                  </m:e>
                                  <m:sub>
                                    <m:r>
                                      <a:rPr lang="en-US" sz="3200" i="1">
                                        <a:latin typeface="Cambria Math"/>
                                      </a:rPr>
                                      <m:t>𝑖</m:t>
                                    </m:r>
                                  </m:sub>
                                </m:sSub>
                              </m:e>
                            </m:acc>
                          </m:e>
                        </m:d>
                        <m:r>
                          <a:rPr lang="en-US" sz="3200" i="1">
                            <a:latin typeface="Cambria Math"/>
                          </a:rPr>
                          <m:t>−</m:t>
                        </m:r>
                        <m:sSub>
                          <m:sSubPr>
                            <m:ctrlPr>
                              <a:rPr lang="en-US" sz="3200" i="1">
                                <a:latin typeface="Cambria Math" panose="02040503050406030204" pitchFamily="18" charset="0"/>
                              </a:rPr>
                            </m:ctrlPr>
                          </m:sSubPr>
                          <m:e>
                            <m:r>
                              <a:rPr lang="en-US" sz="3200" i="1">
                                <a:latin typeface="Cambria Math"/>
                              </a:rPr>
                              <m:t>𝑦</m:t>
                            </m:r>
                          </m:e>
                          <m:sub>
                            <m:r>
                              <a:rPr lang="en-US" sz="3200" i="1">
                                <a:latin typeface="Cambria Math"/>
                              </a:rPr>
                              <m:t>𝑖</m:t>
                            </m:r>
                          </m:sub>
                        </m:sSub>
                        <m:r>
                          <a:rPr lang="en-US" sz="3200" i="1">
                            <a:latin typeface="Cambria Math"/>
                          </a:rPr>
                          <m:t>)</m:t>
                        </m:r>
                      </m:e>
                    </m:nary>
                  </m:oMath>
                </a14:m>
                <a:endParaRPr lang="en-US" sz="3200" dirty="0"/>
              </a:p>
              <a:p>
                <a:pPr lvl="2"/>
                <a:r>
                  <a:rPr lang="en-US" sz="3200" dirty="0"/>
                  <a:t>Update: W = W - </a:t>
                </a:r>
                <a:r>
                  <a:rPr lang="el-GR" sz="3200" dirty="0"/>
                  <a:t>α</a:t>
                </a:r>
                <a:r>
                  <a:rPr lang="en-US" sz="32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022"/>
                </a:stretch>
              </a:blipFill>
            </p:spPr>
            <p:txBody>
              <a:bodyPr/>
              <a:lstStyle/>
              <a:p>
                <a:r>
                  <a:rPr lang="en-US">
                    <a:noFill/>
                  </a:rPr>
                  <a:t> </a:t>
                </a:r>
              </a:p>
            </p:txBody>
          </p:sp>
        </mc:Fallback>
      </mc:AlternateContent>
    </p:spTree>
    <p:extLst>
      <p:ext uri="{BB962C8B-B14F-4D97-AF65-F5344CB8AC3E}">
        <p14:creationId xmlns:p14="http://schemas.microsoft.com/office/powerpoint/2010/main" val="1241482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quadratic feature</a:t>
            </a:r>
          </a:p>
        </p:txBody>
      </p:sp>
      <p:sp>
        <p:nvSpPr>
          <p:cNvPr id="3" name="Content Placeholder 2"/>
          <p:cNvSpPr>
            <a:spLocks noGrp="1"/>
          </p:cNvSpPr>
          <p:nvPr>
            <p:ph idx="1"/>
          </p:nvPr>
        </p:nvSpPr>
        <p:spPr/>
        <p:txBody>
          <a:bodyPr/>
          <a:lstStyle/>
          <a:p>
            <a:r>
              <a:rPr lang="en-US" dirty="0"/>
              <a:t>We can add a feature which is simply a square of the first feature.</a:t>
            </a:r>
          </a:p>
          <a:p>
            <a:r>
              <a:rPr lang="en-US" dirty="0"/>
              <a:t>We will end up with 2 weights and one bias:</a:t>
            </a:r>
          </a:p>
          <a:p>
            <a:pPr lvl="1"/>
            <a:r>
              <a:rPr lang="en-US" dirty="0"/>
              <a:t>w</a:t>
            </a:r>
            <a:r>
              <a:rPr lang="en-US" baseline="-25000" dirty="0"/>
              <a:t>1</a:t>
            </a:r>
            <a:r>
              <a:rPr lang="en-US" dirty="0"/>
              <a:t> x + w</a:t>
            </a:r>
            <a:r>
              <a:rPr lang="en-US" baseline="-25000" dirty="0"/>
              <a:t>2</a:t>
            </a:r>
            <a:r>
              <a:rPr lang="en-US" dirty="0"/>
              <a:t> x</a:t>
            </a:r>
            <a:r>
              <a:rPr lang="en-US" baseline="30000" dirty="0"/>
              <a:t>2</a:t>
            </a:r>
            <a:r>
              <a:rPr lang="en-US" dirty="0"/>
              <a:t> + b </a:t>
            </a:r>
          </a:p>
          <a:p>
            <a:r>
              <a:rPr lang="en-US" dirty="0"/>
              <a:t>This way, instead of fitting a linear line, we are actually fitting a quadratic function (parabola).</a:t>
            </a:r>
          </a:p>
        </p:txBody>
      </p:sp>
    </p:spTree>
    <p:extLst>
      <p:ext uri="{BB962C8B-B14F-4D97-AF65-F5344CB8AC3E}">
        <p14:creationId xmlns:p14="http://schemas.microsoft.com/office/powerpoint/2010/main" val="31944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53"/>
            <a:ext cx="8229600" cy="809847"/>
          </a:xfrm>
        </p:spPr>
        <p:txBody>
          <a:bodyPr>
            <a:normAutofit/>
          </a:bodyPr>
          <a:lstStyle/>
          <a:p>
            <a:r>
              <a:rPr lang="en-US" dirty="0"/>
              <a:t>Quadratic Feature</a:t>
            </a:r>
          </a:p>
        </p:txBody>
      </p:sp>
      <p:sp>
        <p:nvSpPr>
          <p:cNvPr id="3" name="Content Placeholder 2"/>
          <p:cNvSpPr>
            <a:spLocks noGrp="1"/>
          </p:cNvSpPr>
          <p:nvPr>
            <p:ph idx="1"/>
          </p:nvPr>
        </p:nvSpPr>
        <p:spPr>
          <a:xfrm>
            <a:off x="152400" y="1066800"/>
            <a:ext cx="8763000" cy="5410200"/>
          </a:xfrm>
        </p:spPr>
        <p:txBody>
          <a:bodyPr>
            <a:noAutofit/>
          </a:bodyPr>
          <a:lstStyle/>
          <a:p>
            <a:pPr marL="0" indent="0">
              <a:buNone/>
            </a:pPr>
            <a:r>
              <a:rPr lang="en-US" sz="1100" b="1" dirty="0"/>
              <a:t>import </a:t>
            </a:r>
            <a:r>
              <a:rPr lang="en-US" sz="1100" dirty="0" err="1"/>
              <a:t>numpy</a:t>
            </a:r>
            <a:r>
              <a:rPr lang="en-US" sz="1100" dirty="0"/>
              <a:t> </a:t>
            </a:r>
            <a:r>
              <a:rPr lang="en-US" sz="1100" b="1" dirty="0"/>
              <a:t>as </a:t>
            </a:r>
            <a:r>
              <a:rPr lang="en-US" sz="1100" dirty="0" err="1"/>
              <a:t>np</a:t>
            </a:r>
            <a:br>
              <a:rPr lang="en-US" sz="1100" dirty="0"/>
            </a:br>
            <a:r>
              <a:rPr lang="en-US" sz="2000" dirty="0" err="1"/>
              <a:t>data_x</a:t>
            </a:r>
            <a:r>
              <a:rPr lang="en-US" sz="2000" dirty="0"/>
              <a:t> = </a:t>
            </a:r>
            <a:r>
              <a:rPr lang="en-US" sz="2000" dirty="0" err="1"/>
              <a:t>np.array</a:t>
            </a:r>
            <a:r>
              <a:rPr lang="en-US" sz="2000" dirty="0"/>
              <a:t>([[2,4],[3,9],[4,16],[6,36],[7,49]])</a:t>
            </a:r>
            <a:br>
              <a:rPr lang="en-US" sz="2000" dirty="0"/>
            </a:br>
            <a:r>
              <a:rPr lang="en-US" sz="2000" dirty="0" err="1"/>
              <a:t>data_y</a:t>
            </a:r>
            <a:r>
              <a:rPr lang="en-US" sz="2000" dirty="0"/>
              <a:t> = </a:t>
            </a:r>
            <a:r>
              <a:rPr lang="en-US" sz="2000" dirty="0" err="1"/>
              <a:t>np.array</a:t>
            </a:r>
            <a:r>
              <a:rPr lang="en-US" sz="2000" dirty="0"/>
              <a:t>([70,110,165,390,550])</a:t>
            </a:r>
            <a:br>
              <a:rPr lang="en-US" sz="2000" dirty="0"/>
            </a:br>
            <a:r>
              <a:rPr lang="en-US" sz="2000" dirty="0"/>
              <a:t>w1 = 0</a:t>
            </a:r>
            <a:br>
              <a:rPr lang="en-US" sz="2000" dirty="0"/>
            </a:br>
            <a:r>
              <a:rPr lang="en-US" sz="2000" dirty="0"/>
              <a:t>w2 = 0</a:t>
            </a:r>
            <a:br>
              <a:rPr lang="en-US" sz="2000" dirty="0"/>
            </a:br>
            <a:r>
              <a:rPr lang="en-US" sz="2000" dirty="0"/>
              <a:t>b = 0</a:t>
            </a:r>
            <a:br>
              <a:rPr lang="en-US" sz="2000" dirty="0"/>
            </a:br>
            <a:r>
              <a:rPr lang="en-US" sz="2000" dirty="0"/>
              <a:t>alpha = 0.001</a:t>
            </a:r>
            <a:br>
              <a:rPr lang="en-US" sz="2000" dirty="0"/>
            </a:br>
            <a:r>
              <a:rPr lang="en-US" sz="2000" b="1" dirty="0"/>
              <a:t>for </a:t>
            </a:r>
            <a:r>
              <a:rPr lang="en-US" sz="2000" dirty="0"/>
              <a:t>iteration </a:t>
            </a:r>
            <a:r>
              <a:rPr lang="en-US" sz="2000" b="1" dirty="0"/>
              <a:t>in </a:t>
            </a:r>
            <a:r>
              <a:rPr lang="en-US" sz="2000" dirty="0"/>
              <a:t>range(1000000):</a:t>
            </a:r>
            <a:br>
              <a:rPr lang="en-US" sz="2000" dirty="0"/>
            </a:br>
            <a:r>
              <a:rPr lang="en-US" sz="2000" dirty="0"/>
              <a:t>    </a:t>
            </a:r>
            <a:r>
              <a:rPr lang="en-US" sz="2000" dirty="0" err="1"/>
              <a:t>deriv_b</a:t>
            </a:r>
            <a:r>
              <a:rPr lang="en-US" sz="2000" dirty="0"/>
              <a:t> = </a:t>
            </a:r>
            <a:r>
              <a:rPr lang="en-US" sz="2000" dirty="0" err="1"/>
              <a:t>np.mean</a:t>
            </a:r>
            <a:r>
              <a:rPr lang="en-US" sz="2000" dirty="0"/>
              <a:t>(1*((w1*</a:t>
            </a:r>
            <a:r>
              <a:rPr lang="en-US" sz="2000" dirty="0" err="1"/>
              <a:t>data_x</a:t>
            </a:r>
            <a:r>
              <a:rPr lang="en-US" sz="2000" dirty="0"/>
              <a:t>[:,0]+w2*</a:t>
            </a:r>
            <a:r>
              <a:rPr lang="en-US" sz="2000" dirty="0" err="1"/>
              <a:t>data_x</a:t>
            </a:r>
            <a:r>
              <a:rPr lang="en-US" sz="2000" dirty="0"/>
              <a:t>[:,1]+b)-</a:t>
            </a:r>
            <a:r>
              <a:rPr lang="en-US" sz="2000" dirty="0" err="1"/>
              <a:t>data_y</a:t>
            </a:r>
            <a:r>
              <a:rPr lang="en-US" sz="2000" dirty="0"/>
              <a:t>))</a:t>
            </a:r>
            <a:br>
              <a:rPr lang="en-US" sz="2000" dirty="0"/>
            </a:br>
            <a:r>
              <a:rPr lang="en-US" sz="2000" dirty="0"/>
              <a:t>    deriv_w1 = np.dot(((w1*</a:t>
            </a:r>
            <a:r>
              <a:rPr lang="en-US" sz="2000" dirty="0" err="1"/>
              <a:t>data_x</a:t>
            </a:r>
            <a:r>
              <a:rPr lang="en-US" sz="2000" dirty="0"/>
              <a:t>[:,0]+w2*</a:t>
            </a:r>
            <a:r>
              <a:rPr lang="en-US" sz="2000" dirty="0" err="1"/>
              <a:t>data_x</a:t>
            </a:r>
            <a:r>
              <a:rPr lang="en-US" sz="2000" dirty="0"/>
              <a:t>[:,1]+b)-</a:t>
            </a:r>
            <a:r>
              <a:rPr lang="en-US" sz="2000" dirty="0" err="1"/>
              <a:t>data_y</a:t>
            </a:r>
            <a:r>
              <a:rPr lang="en-US" sz="2000" dirty="0"/>
              <a:t>), </a:t>
            </a:r>
            <a:r>
              <a:rPr lang="en-US" sz="2000" dirty="0" err="1"/>
              <a:t>data_x</a:t>
            </a:r>
            <a:r>
              <a:rPr lang="en-US" sz="2000" dirty="0"/>
              <a:t>[:,0]) * 1.0/</a:t>
            </a:r>
            <a:r>
              <a:rPr lang="en-US" sz="2000" dirty="0" err="1"/>
              <a:t>len</a:t>
            </a:r>
            <a:r>
              <a:rPr lang="en-US" sz="2000" dirty="0"/>
              <a:t>(</a:t>
            </a:r>
            <a:r>
              <a:rPr lang="en-US" sz="2000" dirty="0" err="1"/>
              <a:t>data_y</a:t>
            </a:r>
            <a:r>
              <a:rPr lang="en-US" sz="2000" dirty="0"/>
              <a:t>)</a:t>
            </a:r>
            <a:br>
              <a:rPr lang="en-US" sz="2000" dirty="0"/>
            </a:br>
            <a:r>
              <a:rPr lang="en-US" sz="2000" dirty="0"/>
              <a:t>    deriv_w2 = np.dot(((w1*</a:t>
            </a:r>
            <a:r>
              <a:rPr lang="en-US" sz="2000" dirty="0" err="1"/>
              <a:t>data_x</a:t>
            </a:r>
            <a:r>
              <a:rPr lang="en-US" sz="2000" dirty="0"/>
              <a:t>[:,0]+w2*</a:t>
            </a:r>
            <a:r>
              <a:rPr lang="en-US" sz="2000" dirty="0" err="1"/>
              <a:t>data_x</a:t>
            </a:r>
            <a:r>
              <a:rPr lang="en-US" sz="2000" dirty="0"/>
              <a:t>[:,1]+b)-</a:t>
            </a:r>
            <a:r>
              <a:rPr lang="en-US" sz="2000" dirty="0" err="1"/>
              <a:t>data_y</a:t>
            </a:r>
            <a:r>
              <a:rPr lang="en-US" sz="2000" dirty="0"/>
              <a:t>), </a:t>
            </a:r>
            <a:r>
              <a:rPr lang="en-US" sz="2000" dirty="0" err="1"/>
              <a:t>data_x</a:t>
            </a:r>
            <a:r>
              <a:rPr lang="en-US" sz="2000" dirty="0"/>
              <a:t>[:,1]) * 1.0/</a:t>
            </a:r>
            <a:r>
              <a:rPr lang="en-US" sz="2000" dirty="0" err="1"/>
              <a:t>len</a:t>
            </a:r>
            <a:r>
              <a:rPr lang="en-US" sz="2000" dirty="0"/>
              <a:t>(</a:t>
            </a:r>
            <a:r>
              <a:rPr lang="en-US" sz="2000" dirty="0" err="1"/>
              <a:t>data_y</a:t>
            </a:r>
            <a:r>
              <a:rPr lang="en-US" sz="2000" dirty="0"/>
              <a:t>)</a:t>
            </a:r>
            <a:br>
              <a:rPr lang="en-US" sz="2000" dirty="0"/>
            </a:br>
            <a:r>
              <a:rPr lang="en-US" sz="2000" dirty="0"/>
              <a:t>    b -= alpha * </a:t>
            </a:r>
            <a:r>
              <a:rPr lang="en-US" sz="2000" dirty="0" err="1"/>
              <a:t>deriv_b</a:t>
            </a:r>
            <a:br>
              <a:rPr lang="en-US" sz="2000" dirty="0"/>
            </a:br>
            <a:r>
              <a:rPr lang="en-US" sz="2000" dirty="0"/>
              <a:t>    w1 -= alpha * deriv_w1</a:t>
            </a:r>
            <a:br>
              <a:rPr lang="en-US" sz="2000" dirty="0"/>
            </a:br>
            <a:r>
              <a:rPr lang="en-US" sz="2000" dirty="0"/>
              <a:t>    w2 -= alpha * deriv_w2</a:t>
            </a:r>
            <a:br>
              <a:rPr lang="en-US" sz="2000" dirty="0"/>
            </a:br>
            <a:br>
              <a:rPr lang="en-US" sz="2000" dirty="0"/>
            </a:br>
            <a:r>
              <a:rPr lang="en-US" sz="1800" b="1" dirty="0"/>
              <a:t>print</a:t>
            </a:r>
            <a:r>
              <a:rPr lang="en-US" sz="1800" dirty="0"/>
              <a:t>(</a:t>
            </a:r>
            <a:r>
              <a:rPr lang="en-US" sz="1800" b="1" dirty="0"/>
              <a:t>"Estimated price for Galaxy S5: "</a:t>
            </a:r>
            <a:r>
              <a:rPr lang="en-US" sz="1800" dirty="0"/>
              <a:t>, np.dot(</a:t>
            </a:r>
            <a:r>
              <a:rPr lang="en-US" sz="1800" dirty="0" err="1"/>
              <a:t>np.array</a:t>
            </a:r>
            <a:r>
              <a:rPr lang="en-US" sz="1800" dirty="0"/>
              <a:t>([5,25]),</a:t>
            </a:r>
            <a:r>
              <a:rPr lang="en-US" sz="1800" dirty="0" err="1"/>
              <a:t>np.array</a:t>
            </a:r>
            <a:r>
              <a:rPr lang="en-US" sz="1800" dirty="0"/>
              <a:t>([w1, w2])) + b)</a:t>
            </a:r>
            <a:br>
              <a:rPr lang="en-US" sz="1800" dirty="0"/>
            </a:br>
            <a:r>
              <a:rPr lang="en-US" sz="1800" b="1" dirty="0"/>
              <a:t>print</a:t>
            </a:r>
            <a:r>
              <a:rPr lang="en-US" sz="1800" dirty="0"/>
              <a:t>(</a:t>
            </a:r>
            <a:r>
              <a:rPr lang="en-US" sz="1800" b="1" dirty="0"/>
              <a:t>"Estimated price for Galaxy S1: "</a:t>
            </a:r>
            <a:r>
              <a:rPr lang="en-US" sz="1800" dirty="0"/>
              <a:t>, np.dot(</a:t>
            </a:r>
            <a:r>
              <a:rPr lang="en-US" sz="1800" dirty="0" err="1"/>
              <a:t>np.array</a:t>
            </a:r>
            <a:r>
              <a:rPr lang="en-US" sz="1800" dirty="0"/>
              <a:t>([1,1]),</a:t>
            </a:r>
            <a:r>
              <a:rPr lang="en-US" sz="1800" dirty="0" err="1"/>
              <a:t>np.array</a:t>
            </a:r>
            <a:r>
              <a:rPr lang="en-US" sz="1800" dirty="0"/>
              <a:t>([w1, w2])) + b)</a:t>
            </a:r>
            <a:br>
              <a:rPr lang="en-US" sz="2000" dirty="0"/>
            </a:br>
            <a:endParaRPr lang="en-US" sz="1200" dirty="0"/>
          </a:p>
        </p:txBody>
      </p:sp>
    </p:spTree>
    <p:extLst>
      <p:ext uri="{BB962C8B-B14F-4D97-AF65-F5344CB8AC3E}">
        <p14:creationId xmlns:p14="http://schemas.microsoft.com/office/powerpoint/2010/main" val="338288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53"/>
            <a:ext cx="8229600" cy="1038447"/>
          </a:xfrm>
        </p:spPr>
        <p:txBody>
          <a:bodyPr>
            <a:normAutofit fontScale="90000"/>
          </a:bodyPr>
          <a:lstStyle/>
          <a:p>
            <a:r>
              <a:rPr lang="en-US" dirty="0"/>
              <a:t>Quadratic Feature (Weights as Vectors)</a:t>
            </a:r>
          </a:p>
        </p:txBody>
      </p:sp>
      <p:sp>
        <p:nvSpPr>
          <p:cNvPr id="3" name="Content Placeholder 2"/>
          <p:cNvSpPr>
            <a:spLocks noGrp="1"/>
          </p:cNvSpPr>
          <p:nvPr>
            <p:ph idx="1"/>
          </p:nvPr>
        </p:nvSpPr>
        <p:spPr>
          <a:xfrm>
            <a:off x="381000" y="1349832"/>
            <a:ext cx="8534400" cy="4898568"/>
          </a:xfrm>
        </p:spPr>
        <p:txBody>
          <a:bodyPr>
            <a:noAutofit/>
          </a:bodyPr>
          <a:lstStyle/>
          <a:p>
            <a:pPr marL="0" indent="0">
              <a:buNone/>
            </a:pPr>
            <a:r>
              <a:rPr lang="en-US" sz="2000" dirty="0" err="1"/>
              <a:t>data_x</a:t>
            </a:r>
            <a:r>
              <a:rPr lang="en-US" sz="2000" dirty="0"/>
              <a:t> = </a:t>
            </a:r>
            <a:r>
              <a:rPr lang="en-US" sz="2000" dirty="0" err="1"/>
              <a:t>np.array</a:t>
            </a:r>
            <a:r>
              <a:rPr lang="en-US" sz="2000" dirty="0"/>
              <a:t>([[2,4],[3,9],[4,16],[6,36],[7,49]])</a:t>
            </a:r>
            <a:br>
              <a:rPr lang="en-US" sz="2000" dirty="0"/>
            </a:br>
            <a:r>
              <a:rPr lang="en-US" sz="2000" dirty="0" err="1"/>
              <a:t>data_y</a:t>
            </a:r>
            <a:r>
              <a:rPr lang="en-US" sz="2000" dirty="0"/>
              <a:t> = </a:t>
            </a:r>
            <a:r>
              <a:rPr lang="en-US" sz="2000" dirty="0" err="1"/>
              <a:t>np.array</a:t>
            </a:r>
            <a:r>
              <a:rPr lang="en-US" sz="2000" dirty="0"/>
              <a:t>([70,110,165,390,550])</a:t>
            </a:r>
            <a:br>
              <a:rPr lang="en-US" sz="2000" dirty="0"/>
            </a:br>
            <a:br>
              <a:rPr lang="en-US" sz="2000" dirty="0"/>
            </a:br>
            <a:r>
              <a:rPr lang="en-US" sz="2000" dirty="0"/>
              <a:t>w = </a:t>
            </a:r>
            <a:r>
              <a:rPr lang="en-US" sz="2000" dirty="0" err="1"/>
              <a:t>np.array</a:t>
            </a:r>
            <a:r>
              <a:rPr lang="en-US" sz="2000" dirty="0"/>
              <a:t>([0.,0])</a:t>
            </a:r>
            <a:br>
              <a:rPr lang="en-US" sz="2000" dirty="0"/>
            </a:br>
            <a:r>
              <a:rPr lang="en-US" sz="2000" dirty="0"/>
              <a:t>b = 0</a:t>
            </a:r>
            <a:br>
              <a:rPr lang="en-US" sz="2000" dirty="0"/>
            </a:br>
            <a:r>
              <a:rPr lang="en-US" sz="2000" dirty="0"/>
              <a:t>alpha = 0.001</a:t>
            </a:r>
            <a:br>
              <a:rPr lang="en-US" sz="2000" dirty="0"/>
            </a:br>
            <a:r>
              <a:rPr lang="en-US" sz="2000" b="1" dirty="0"/>
              <a:t>for </a:t>
            </a:r>
            <a:r>
              <a:rPr lang="en-US" sz="2000" dirty="0"/>
              <a:t>iteration </a:t>
            </a:r>
            <a:r>
              <a:rPr lang="en-US" sz="2000" b="1" dirty="0"/>
              <a:t>in </a:t>
            </a:r>
            <a:r>
              <a:rPr lang="en-US" sz="2000" dirty="0"/>
              <a:t>range(1000000):</a:t>
            </a:r>
            <a:br>
              <a:rPr lang="en-US" sz="2000" dirty="0"/>
            </a:br>
            <a:r>
              <a:rPr lang="en-US" sz="2000" dirty="0"/>
              <a:t>    </a:t>
            </a:r>
            <a:r>
              <a:rPr lang="en-US" sz="2000" dirty="0" err="1"/>
              <a:t>deriv_b</a:t>
            </a:r>
            <a:r>
              <a:rPr lang="en-US" sz="2000" dirty="0"/>
              <a:t> = </a:t>
            </a:r>
            <a:r>
              <a:rPr lang="en-US" sz="2000" dirty="0" err="1"/>
              <a:t>np.mean</a:t>
            </a:r>
            <a:r>
              <a:rPr lang="en-US" sz="2000" dirty="0"/>
              <a:t>(1*((np.dot(</a:t>
            </a:r>
            <a:r>
              <a:rPr lang="en-US" sz="2000" dirty="0" err="1"/>
              <a:t>data_x,w</a:t>
            </a:r>
            <a:r>
              <a:rPr lang="en-US" sz="2000" dirty="0"/>
              <a:t>)+b)-</a:t>
            </a:r>
            <a:r>
              <a:rPr lang="en-US" sz="2000" dirty="0" err="1"/>
              <a:t>data_y</a:t>
            </a:r>
            <a:r>
              <a:rPr lang="en-US" sz="2000" dirty="0"/>
              <a:t>))</a:t>
            </a:r>
            <a:br>
              <a:rPr lang="en-US" sz="2000" dirty="0"/>
            </a:br>
            <a:r>
              <a:rPr lang="en-US" sz="2000" dirty="0"/>
              <a:t>    </a:t>
            </a:r>
            <a:r>
              <a:rPr lang="en-US" sz="2000" dirty="0" err="1"/>
              <a:t>gradient_w</a:t>
            </a:r>
            <a:r>
              <a:rPr lang="en-US" sz="2000" dirty="0"/>
              <a:t> = 1.0/</a:t>
            </a:r>
            <a:r>
              <a:rPr lang="en-US" sz="2000" dirty="0" err="1"/>
              <a:t>len</a:t>
            </a:r>
            <a:r>
              <a:rPr lang="en-US" sz="2000" dirty="0"/>
              <a:t>(</a:t>
            </a:r>
            <a:r>
              <a:rPr lang="en-US" sz="2000" dirty="0" err="1"/>
              <a:t>data_y</a:t>
            </a:r>
            <a:r>
              <a:rPr lang="en-US" sz="2000" dirty="0"/>
              <a:t>) * np.dot(((np.dot(</a:t>
            </a:r>
            <a:r>
              <a:rPr lang="en-US" sz="2000" dirty="0" err="1"/>
              <a:t>data_x,w</a:t>
            </a:r>
            <a:r>
              <a:rPr lang="en-US" sz="2000" dirty="0"/>
              <a:t>)+b)-</a:t>
            </a:r>
            <a:r>
              <a:rPr lang="en-US" sz="2000" dirty="0" err="1"/>
              <a:t>data_y</a:t>
            </a:r>
            <a:r>
              <a:rPr lang="en-US" sz="2000" dirty="0"/>
              <a:t>), </a:t>
            </a:r>
            <a:r>
              <a:rPr lang="en-US" sz="2000" dirty="0" err="1"/>
              <a:t>data_x</a:t>
            </a:r>
            <a:r>
              <a:rPr lang="en-US" sz="2000" dirty="0"/>
              <a:t>)</a:t>
            </a:r>
            <a:br>
              <a:rPr lang="en-US" sz="2000" dirty="0"/>
            </a:br>
            <a:r>
              <a:rPr lang="en-US" sz="2000" dirty="0"/>
              <a:t>    b -= alpha*</a:t>
            </a:r>
            <a:r>
              <a:rPr lang="en-US" sz="2000" dirty="0" err="1"/>
              <a:t>deriv_b</a:t>
            </a:r>
            <a:br>
              <a:rPr lang="en-US" sz="2000" dirty="0"/>
            </a:br>
            <a:r>
              <a:rPr lang="en-US" sz="2000" dirty="0"/>
              <a:t>    w -= alpha*</a:t>
            </a:r>
            <a:r>
              <a:rPr lang="en-US" sz="2000" dirty="0" err="1"/>
              <a:t>dradient_w</a:t>
            </a:r>
            <a:br>
              <a:rPr lang="en-US" sz="2000" dirty="0"/>
            </a:br>
            <a:br>
              <a:rPr lang="en-US" sz="2000" dirty="0"/>
            </a:br>
            <a:r>
              <a:rPr lang="en-US" sz="2000" b="1" dirty="0"/>
              <a:t>print</a:t>
            </a:r>
            <a:r>
              <a:rPr lang="en-US" sz="2000" dirty="0"/>
              <a:t>(</a:t>
            </a:r>
            <a:r>
              <a:rPr lang="en-US" sz="2000" b="1" dirty="0"/>
              <a:t>"Estimated price for Galaxy S5: "</a:t>
            </a:r>
            <a:r>
              <a:rPr lang="en-US" sz="2000" dirty="0"/>
              <a:t>, np.dot(</a:t>
            </a:r>
            <a:r>
              <a:rPr lang="en-US" sz="2000" dirty="0" err="1"/>
              <a:t>np.array</a:t>
            </a:r>
            <a:r>
              <a:rPr lang="en-US" sz="2000" dirty="0"/>
              <a:t>([5,25]),w) + b)</a:t>
            </a:r>
            <a:br>
              <a:rPr lang="en-US" sz="2000" dirty="0"/>
            </a:br>
            <a:r>
              <a:rPr lang="en-US" sz="2000" b="1" dirty="0"/>
              <a:t>print</a:t>
            </a:r>
            <a:r>
              <a:rPr lang="en-US" sz="2000" dirty="0"/>
              <a:t>(</a:t>
            </a:r>
            <a:r>
              <a:rPr lang="en-US" sz="2000" b="1" dirty="0"/>
              <a:t>"Estimated price for Galaxy S1: "</a:t>
            </a:r>
            <a:r>
              <a:rPr lang="en-US" sz="2000" dirty="0"/>
              <a:t>, np.dot(</a:t>
            </a:r>
            <a:r>
              <a:rPr lang="en-US" sz="2000" dirty="0" err="1"/>
              <a:t>np.array</a:t>
            </a:r>
            <a:r>
              <a:rPr lang="en-US" sz="2000" dirty="0"/>
              <a:t>([1,1]),w) + b)</a:t>
            </a:r>
            <a:endParaRPr lang="en-US" sz="1200" dirty="0"/>
          </a:p>
        </p:txBody>
      </p:sp>
    </p:spTree>
    <p:extLst>
      <p:ext uri="{BB962C8B-B14F-4D97-AF65-F5344CB8AC3E}">
        <p14:creationId xmlns:p14="http://schemas.microsoft.com/office/powerpoint/2010/main" val="28349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pPr marL="0" indent="0">
              <a:buNone/>
            </a:pPr>
            <a:r>
              <a:rPr lang="en-US" dirty="0"/>
              <a:t>Prediction for Galaxy S5: $263.63 </a:t>
            </a:r>
          </a:p>
          <a:p>
            <a:pPr marL="0" indent="0">
              <a:buNone/>
            </a:pPr>
            <a:r>
              <a:rPr lang="en-US" dirty="0"/>
              <a:t>	(actual: $250) </a:t>
            </a:r>
          </a:p>
          <a:p>
            <a:pPr marL="0" indent="0">
              <a:buNone/>
            </a:pPr>
            <a:endParaRPr lang="en-US" dirty="0"/>
          </a:p>
          <a:p>
            <a:pPr marL="0" indent="0">
              <a:buNone/>
            </a:pPr>
            <a:r>
              <a:rPr lang="en-US" dirty="0"/>
              <a:t>Prediction for Galaxy S1: $71.81 </a:t>
            </a:r>
          </a:p>
          <a:p>
            <a:pPr marL="0" indent="0">
              <a:buNone/>
            </a:pPr>
            <a:r>
              <a:rPr lang="en-US" dirty="0"/>
              <a:t>	(actual: $30)</a:t>
            </a:r>
          </a:p>
          <a:p>
            <a:endParaRPr lang="en-US"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5" y="3962400"/>
            <a:ext cx="6191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7150" y="2133600"/>
            <a:ext cx="7810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0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5"/>
                                        </p:tgtEl>
                                        <p:attrNameLst>
                                          <p:attrName>style.visibility</p:attrName>
                                        </p:attrNameLst>
                                      </p:cBhvr>
                                      <p:to>
                                        <p:strVal val="visible"/>
                                      </p:to>
                                    </p:set>
                                    <p:animEffect transition="in" filter="fade">
                                      <p:cBhvr>
                                        <p:cTn id="17" dur="500"/>
                                        <p:tgtEl>
                                          <p:spTgt spid="20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4"/>
                                        </p:tgtEl>
                                        <p:attrNameLst>
                                          <p:attrName>style.visibility</p:attrName>
                                        </p:attrNameLst>
                                      </p:cBhvr>
                                      <p:to>
                                        <p:strVal val="visible"/>
                                      </p:to>
                                    </p:set>
                                    <p:animEffect transition="in" filter="fade">
                                      <p:cBhvr>
                                        <p:cTn id="3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(too) Many Features</a:t>
            </a:r>
          </a:p>
        </p:txBody>
      </p:sp>
      <p:sp>
        <p:nvSpPr>
          <p:cNvPr id="3" name="Content Placeholder 2"/>
          <p:cNvSpPr>
            <a:spLocks noGrp="1"/>
          </p:cNvSpPr>
          <p:nvPr>
            <p:ph idx="1"/>
          </p:nvPr>
        </p:nvSpPr>
        <p:spPr/>
        <p:txBody>
          <a:bodyPr/>
          <a:lstStyle/>
          <a:p>
            <a:r>
              <a:rPr lang="en-US" dirty="0"/>
              <a:t>We can add more and more features by adding additional polynomial terms (e.g. x</a:t>
            </a:r>
            <a:r>
              <a:rPr lang="en-US" baseline="30000" dirty="0"/>
              <a:t>3</a:t>
            </a:r>
            <a:r>
              <a:rPr lang="en-US" dirty="0"/>
              <a:t>, x</a:t>
            </a:r>
            <a:r>
              <a:rPr lang="en-US" baseline="30000" dirty="0"/>
              <a:t>4,</a:t>
            </a:r>
            <a:r>
              <a:rPr lang="en-US" dirty="0"/>
              <a:t> etc.)</a:t>
            </a:r>
          </a:p>
          <a:p>
            <a:r>
              <a:rPr lang="en-US" dirty="0"/>
              <a:t>(We need to make sure not to overflow, so we should really normalize the values we get).</a:t>
            </a:r>
          </a:p>
          <a:p>
            <a:r>
              <a:rPr lang="en-US" dirty="0"/>
              <a:t>Should we add 20 features? What can happen?</a:t>
            </a:r>
          </a:p>
        </p:txBody>
      </p:sp>
    </p:spTree>
    <p:extLst>
      <p:ext uri="{BB962C8B-B14F-4D97-AF65-F5344CB8AC3E}">
        <p14:creationId xmlns:p14="http://schemas.microsoft.com/office/powerpoint/2010/main" val="39558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70" y="1295400"/>
            <a:ext cx="777875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9"/>
          <p:cNvSpPr/>
          <p:nvPr/>
        </p:nvSpPr>
        <p:spPr>
          <a:xfrm>
            <a:off x="1569308" y="1888505"/>
            <a:ext cx="6536724" cy="2794706"/>
          </a:xfrm>
          <a:custGeom>
            <a:avLst/>
            <a:gdLst>
              <a:gd name="connsiteX0" fmla="*/ 0 w 6536724"/>
              <a:gd name="connsiteY0" fmla="*/ 63863 h 2794706"/>
              <a:gd name="connsiteX1" fmla="*/ 24714 w 6536724"/>
              <a:gd name="connsiteY1" fmla="*/ 496349 h 2794706"/>
              <a:gd name="connsiteX2" fmla="*/ 37070 w 6536724"/>
              <a:gd name="connsiteY2" fmla="*/ 533419 h 2794706"/>
              <a:gd name="connsiteX3" fmla="*/ 49427 w 6536724"/>
              <a:gd name="connsiteY3" fmla="*/ 595203 h 2794706"/>
              <a:gd name="connsiteX4" fmla="*/ 61784 w 6536724"/>
              <a:gd name="connsiteY4" fmla="*/ 681700 h 2794706"/>
              <a:gd name="connsiteX5" fmla="*/ 74141 w 6536724"/>
              <a:gd name="connsiteY5" fmla="*/ 718771 h 2794706"/>
              <a:gd name="connsiteX6" fmla="*/ 86497 w 6536724"/>
              <a:gd name="connsiteY6" fmla="*/ 780554 h 2794706"/>
              <a:gd name="connsiteX7" fmla="*/ 98854 w 6536724"/>
              <a:gd name="connsiteY7" fmla="*/ 817625 h 2794706"/>
              <a:gd name="connsiteX8" fmla="*/ 135924 w 6536724"/>
              <a:gd name="connsiteY8" fmla="*/ 941192 h 2794706"/>
              <a:gd name="connsiteX9" fmla="*/ 148281 w 6536724"/>
              <a:gd name="connsiteY9" fmla="*/ 978263 h 2794706"/>
              <a:gd name="connsiteX10" fmla="*/ 160638 w 6536724"/>
              <a:gd name="connsiteY10" fmla="*/ 1052403 h 2794706"/>
              <a:gd name="connsiteX11" fmla="*/ 210065 w 6536724"/>
              <a:gd name="connsiteY11" fmla="*/ 1126544 h 2794706"/>
              <a:gd name="connsiteX12" fmla="*/ 234778 w 6536724"/>
              <a:gd name="connsiteY12" fmla="*/ 1213041 h 2794706"/>
              <a:gd name="connsiteX13" fmla="*/ 271849 w 6536724"/>
              <a:gd name="connsiteY13" fmla="*/ 1336609 h 2794706"/>
              <a:gd name="connsiteX14" fmla="*/ 284206 w 6536724"/>
              <a:gd name="connsiteY14" fmla="*/ 1373679 h 2794706"/>
              <a:gd name="connsiteX15" fmla="*/ 296562 w 6536724"/>
              <a:gd name="connsiteY15" fmla="*/ 1410749 h 2794706"/>
              <a:gd name="connsiteX16" fmla="*/ 321276 w 6536724"/>
              <a:gd name="connsiteY16" fmla="*/ 1447819 h 2794706"/>
              <a:gd name="connsiteX17" fmla="*/ 333633 w 6536724"/>
              <a:gd name="connsiteY17" fmla="*/ 1521960 h 2794706"/>
              <a:gd name="connsiteX18" fmla="*/ 358346 w 6536724"/>
              <a:gd name="connsiteY18" fmla="*/ 1571387 h 2794706"/>
              <a:gd name="connsiteX19" fmla="*/ 395416 w 6536724"/>
              <a:gd name="connsiteY19" fmla="*/ 1645527 h 2794706"/>
              <a:gd name="connsiteX20" fmla="*/ 420130 w 6536724"/>
              <a:gd name="connsiteY20" fmla="*/ 1732025 h 2794706"/>
              <a:gd name="connsiteX21" fmla="*/ 469557 w 6536724"/>
              <a:gd name="connsiteY21" fmla="*/ 1818522 h 2794706"/>
              <a:gd name="connsiteX22" fmla="*/ 481914 w 6536724"/>
              <a:gd name="connsiteY22" fmla="*/ 1867949 h 2794706"/>
              <a:gd name="connsiteX23" fmla="*/ 531341 w 6536724"/>
              <a:gd name="connsiteY23" fmla="*/ 1942090 h 2794706"/>
              <a:gd name="connsiteX24" fmla="*/ 580768 w 6536724"/>
              <a:gd name="connsiteY24" fmla="*/ 2016230 h 2794706"/>
              <a:gd name="connsiteX25" fmla="*/ 630195 w 6536724"/>
              <a:gd name="connsiteY25" fmla="*/ 2139798 h 2794706"/>
              <a:gd name="connsiteX26" fmla="*/ 667265 w 6536724"/>
              <a:gd name="connsiteY26" fmla="*/ 2152154 h 2794706"/>
              <a:gd name="connsiteX27" fmla="*/ 753762 w 6536724"/>
              <a:gd name="connsiteY27" fmla="*/ 2275722 h 2794706"/>
              <a:gd name="connsiteX28" fmla="*/ 790833 w 6536724"/>
              <a:gd name="connsiteY28" fmla="*/ 2312792 h 2794706"/>
              <a:gd name="connsiteX29" fmla="*/ 815546 w 6536724"/>
              <a:gd name="connsiteY29" fmla="*/ 2349863 h 2794706"/>
              <a:gd name="connsiteX30" fmla="*/ 864973 w 6536724"/>
              <a:gd name="connsiteY30" fmla="*/ 2386933 h 2794706"/>
              <a:gd name="connsiteX31" fmla="*/ 902043 w 6536724"/>
              <a:gd name="connsiteY31" fmla="*/ 2424003 h 2794706"/>
              <a:gd name="connsiteX32" fmla="*/ 951470 w 6536724"/>
              <a:gd name="connsiteY32" fmla="*/ 2448717 h 2794706"/>
              <a:gd name="connsiteX33" fmla="*/ 1062681 w 6536724"/>
              <a:gd name="connsiteY33" fmla="*/ 2535214 h 2794706"/>
              <a:gd name="connsiteX34" fmla="*/ 1136822 w 6536724"/>
              <a:gd name="connsiteY34" fmla="*/ 2584641 h 2794706"/>
              <a:gd name="connsiteX35" fmla="*/ 1173892 w 6536724"/>
              <a:gd name="connsiteY35" fmla="*/ 2609354 h 2794706"/>
              <a:gd name="connsiteX36" fmla="*/ 1210962 w 6536724"/>
              <a:gd name="connsiteY36" fmla="*/ 2658781 h 2794706"/>
              <a:gd name="connsiteX37" fmla="*/ 1285103 w 6536724"/>
              <a:gd name="connsiteY37" fmla="*/ 2708209 h 2794706"/>
              <a:gd name="connsiteX38" fmla="*/ 1322173 w 6536724"/>
              <a:gd name="connsiteY38" fmla="*/ 2732922 h 2794706"/>
              <a:gd name="connsiteX39" fmla="*/ 1421027 w 6536724"/>
              <a:gd name="connsiteY39" fmla="*/ 2757636 h 2794706"/>
              <a:gd name="connsiteX40" fmla="*/ 1458097 w 6536724"/>
              <a:gd name="connsiteY40" fmla="*/ 2769992 h 2794706"/>
              <a:gd name="connsiteX41" fmla="*/ 1594022 w 6536724"/>
              <a:gd name="connsiteY41" fmla="*/ 2782349 h 2794706"/>
              <a:gd name="connsiteX42" fmla="*/ 1668162 w 6536724"/>
              <a:gd name="connsiteY42" fmla="*/ 2794706 h 2794706"/>
              <a:gd name="connsiteX43" fmla="*/ 1989438 w 6536724"/>
              <a:gd name="connsiteY43" fmla="*/ 2769992 h 2794706"/>
              <a:gd name="connsiteX44" fmla="*/ 2075935 w 6536724"/>
              <a:gd name="connsiteY44" fmla="*/ 2745279 h 2794706"/>
              <a:gd name="connsiteX45" fmla="*/ 2100649 w 6536724"/>
              <a:gd name="connsiteY45" fmla="*/ 2708209 h 2794706"/>
              <a:gd name="connsiteX46" fmla="*/ 2174789 w 6536724"/>
              <a:gd name="connsiteY46" fmla="*/ 2658781 h 2794706"/>
              <a:gd name="connsiteX47" fmla="*/ 2310714 w 6536724"/>
              <a:gd name="connsiteY47" fmla="*/ 2634068 h 2794706"/>
              <a:gd name="connsiteX48" fmla="*/ 2384854 w 6536724"/>
              <a:gd name="connsiteY48" fmla="*/ 2609354 h 2794706"/>
              <a:gd name="connsiteX49" fmla="*/ 2458995 w 6536724"/>
              <a:gd name="connsiteY49" fmla="*/ 2572284 h 2794706"/>
              <a:gd name="connsiteX50" fmla="*/ 2483708 w 6536724"/>
              <a:gd name="connsiteY50" fmla="*/ 2535214 h 2794706"/>
              <a:gd name="connsiteX51" fmla="*/ 2508422 w 6536724"/>
              <a:gd name="connsiteY51" fmla="*/ 2461073 h 2794706"/>
              <a:gd name="connsiteX52" fmla="*/ 2557849 w 6536724"/>
              <a:gd name="connsiteY52" fmla="*/ 2374576 h 2794706"/>
              <a:gd name="connsiteX53" fmla="*/ 2570206 w 6536724"/>
              <a:gd name="connsiteY53" fmla="*/ 2312792 h 2794706"/>
              <a:gd name="connsiteX54" fmla="*/ 2656703 w 6536724"/>
              <a:gd name="connsiteY54" fmla="*/ 2201581 h 2794706"/>
              <a:gd name="connsiteX55" fmla="*/ 2755557 w 6536724"/>
              <a:gd name="connsiteY55" fmla="*/ 2152154 h 2794706"/>
              <a:gd name="connsiteX56" fmla="*/ 2916195 w 6536724"/>
              <a:gd name="connsiteY56" fmla="*/ 2164511 h 2794706"/>
              <a:gd name="connsiteX57" fmla="*/ 2965622 w 6536724"/>
              <a:gd name="connsiteY57" fmla="*/ 2176868 h 2794706"/>
              <a:gd name="connsiteX58" fmla="*/ 3039762 w 6536724"/>
              <a:gd name="connsiteY58" fmla="*/ 2189225 h 2794706"/>
              <a:gd name="connsiteX59" fmla="*/ 3175687 w 6536724"/>
              <a:gd name="connsiteY59" fmla="*/ 2226295 h 2794706"/>
              <a:gd name="connsiteX60" fmla="*/ 3212757 w 6536724"/>
              <a:gd name="connsiteY60" fmla="*/ 2251009 h 2794706"/>
              <a:gd name="connsiteX61" fmla="*/ 3249827 w 6536724"/>
              <a:gd name="connsiteY61" fmla="*/ 2263365 h 2794706"/>
              <a:gd name="connsiteX62" fmla="*/ 3361038 w 6536724"/>
              <a:gd name="connsiteY62" fmla="*/ 2337506 h 2794706"/>
              <a:gd name="connsiteX63" fmla="*/ 3583460 w 6536724"/>
              <a:gd name="connsiteY63" fmla="*/ 2485787 h 2794706"/>
              <a:gd name="connsiteX64" fmla="*/ 3620530 w 6536724"/>
              <a:gd name="connsiteY64" fmla="*/ 2510500 h 2794706"/>
              <a:gd name="connsiteX65" fmla="*/ 3657600 w 6536724"/>
              <a:gd name="connsiteY65" fmla="*/ 2535214 h 2794706"/>
              <a:gd name="connsiteX66" fmla="*/ 3731741 w 6536724"/>
              <a:gd name="connsiteY66" fmla="*/ 2559927 h 2794706"/>
              <a:gd name="connsiteX67" fmla="*/ 3768811 w 6536724"/>
              <a:gd name="connsiteY67" fmla="*/ 2572284 h 2794706"/>
              <a:gd name="connsiteX68" fmla="*/ 4077730 w 6536724"/>
              <a:gd name="connsiteY68" fmla="*/ 2559927 h 2794706"/>
              <a:gd name="connsiteX69" fmla="*/ 4188941 w 6536724"/>
              <a:gd name="connsiteY69" fmla="*/ 2510500 h 2794706"/>
              <a:gd name="connsiteX70" fmla="*/ 4300151 w 6536724"/>
              <a:gd name="connsiteY70" fmla="*/ 2485787 h 2794706"/>
              <a:gd name="connsiteX71" fmla="*/ 4374292 w 6536724"/>
              <a:gd name="connsiteY71" fmla="*/ 2436360 h 2794706"/>
              <a:gd name="connsiteX72" fmla="*/ 4411362 w 6536724"/>
              <a:gd name="connsiteY72" fmla="*/ 2411646 h 2794706"/>
              <a:gd name="connsiteX73" fmla="*/ 4522573 w 6536724"/>
              <a:gd name="connsiteY73" fmla="*/ 2374576 h 2794706"/>
              <a:gd name="connsiteX74" fmla="*/ 4609070 w 6536724"/>
              <a:gd name="connsiteY74" fmla="*/ 2337506 h 2794706"/>
              <a:gd name="connsiteX75" fmla="*/ 4646141 w 6536724"/>
              <a:gd name="connsiteY75" fmla="*/ 2325149 h 2794706"/>
              <a:gd name="connsiteX76" fmla="*/ 4720281 w 6536724"/>
              <a:gd name="connsiteY76" fmla="*/ 2275722 h 2794706"/>
              <a:gd name="connsiteX77" fmla="*/ 4769708 w 6536724"/>
              <a:gd name="connsiteY77" fmla="*/ 2201581 h 2794706"/>
              <a:gd name="connsiteX78" fmla="*/ 4794422 w 6536724"/>
              <a:gd name="connsiteY78" fmla="*/ 2164511 h 2794706"/>
              <a:gd name="connsiteX79" fmla="*/ 4819135 w 6536724"/>
              <a:gd name="connsiteY79" fmla="*/ 2028587 h 2794706"/>
              <a:gd name="connsiteX80" fmla="*/ 4843849 w 6536724"/>
              <a:gd name="connsiteY80" fmla="*/ 1954446 h 2794706"/>
              <a:gd name="connsiteX81" fmla="*/ 4868562 w 6536724"/>
              <a:gd name="connsiteY81" fmla="*/ 1917376 h 2794706"/>
              <a:gd name="connsiteX82" fmla="*/ 4880919 w 6536724"/>
              <a:gd name="connsiteY82" fmla="*/ 1855592 h 2794706"/>
              <a:gd name="connsiteX83" fmla="*/ 4893276 w 6536724"/>
              <a:gd name="connsiteY83" fmla="*/ 1806165 h 2794706"/>
              <a:gd name="connsiteX84" fmla="*/ 4905633 w 6536724"/>
              <a:gd name="connsiteY84" fmla="*/ 1732025 h 2794706"/>
              <a:gd name="connsiteX85" fmla="*/ 4930346 w 6536724"/>
              <a:gd name="connsiteY85" fmla="*/ 1645527 h 2794706"/>
              <a:gd name="connsiteX86" fmla="*/ 4979773 w 6536724"/>
              <a:gd name="connsiteY86" fmla="*/ 1472533 h 2794706"/>
              <a:gd name="connsiteX87" fmla="*/ 4992130 w 6536724"/>
              <a:gd name="connsiteY87" fmla="*/ 1435463 h 2794706"/>
              <a:gd name="connsiteX88" fmla="*/ 4979773 w 6536724"/>
              <a:gd name="connsiteY88" fmla="*/ 1287181 h 2794706"/>
              <a:gd name="connsiteX89" fmla="*/ 4955060 w 6536724"/>
              <a:gd name="connsiteY89" fmla="*/ 1175971 h 2794706"/>
              <a:gd name="connsiteX90" fmla="*/ 4967416 w 6536724"/>
              <a:gd name="connsiteY90" fmla="*/ 681700 h 2794706"/>
              <a:gd name="connsiteX91" fmla="*/ 5004487 w 6536724"/>
              <a:gd name="connsiteY91" fmla="*/ 446922 h 2794706"/>
              <a:gd name="connsiteX92" fmla="*/ 5016843 w 6536724"/>
              <a:gd name="connsiteY92" fmla="*/ 397495 h 2794706"/>
              <a:gd name="connsiteX93" fmla="*/ 5041557 w 6536724"/>
              <a:gd name="connsiteY93" fmla="*/ 286284 h 2794706"/>
              <a:gd name="connsiteX94" fmla="*/ 5066270 w 6536724"/>
              <a:gd name="connsiteY94" fmla="*/ 212144 h 2794706"/>
              <a:gd name="connsiteX95" fmla="*/ 5090984 w 6536724"/>
              <a:gd name="connsiteY95" fmla="*/ 175073 h 2794706"/>
              <a:gd name="connsiteX96" fmla="*/ 5202195 w 6536724"/>
              <a:gd name="connsiteY96" fmla="*/ 88576 h 2794706"/>
              <a:gd name="connsiteX97" fmla="*/ 5239265 w 6536724"/>
              <a:gd name="connsiteY97" fmla="*/ 63863 h 2794706"/>
              <a:gd name="connsiteX98" fmla="*/ 5338119 w 6536724"/>
              <a:gd name="connsiteY98" fmla="*/ 39149 h 2794706"/>
              <a:gd name="connsiteX99" fmla="*/ 5375189 w 6536724"/>
              <a:gd name="connsiteY99" fmla="*/ 26792 h 2794706"/>
              <a:gd name="connsiteX100" fmla="*/ 5474043 w 6536724"/>
              <a:gd name="connsiteY100" fmla="*/ 2079 h 2794706"/>
              <a:gd name="connsiteX101" fmla="*/ 5721178 w 6536724"/>
              <a:gd name="connsiteY101" fmla="*/ 39149 h 2794706"/>
              <a:gd name="connsiteX102" fmla="*/ 5758249 w 6536724"/>
              <a:gd name="connsiteY102" fmla="*/ 76219 h 2794706"/>
              <a:gd name="connsiteX103" fmla="*/ 5770606 w 6536724"/>
              <a:gd name="connsiteY103" fmla="*/ 125646 h 2794706"/>
              <a:gd name="connsiteX104" fmla="*/ 5795319 w 6536724"/>
              <a:gd name="connsiteY104" fmla="*/ 175073 h 2794706"/>
              <a:gd name="connsiteX105" fmla="*/ 5807676 w 6536724"/>
              <a:gd name="connsiteY105" fmla="*/ 249214 h 2794706"/>
              <a:gd name="connsiteX106" fmla="*/ 5820033 w 6536724"/>
              <a:gd name="connsiteY106" fmla="*/ 483992 h 2794706"/>
              <a:gd name="connsiteX107" fmla="*/ 5844746 w 6536724"/>
              <a:gd name="connsiteY107" fmla="*/ 607560 h 2794706"/>
              <a:gd name="connsiteX108" fmla="*/ 5869460 w 6536724"/>
              <a:gd name="connsiteY108" fmla="*/ 681700 h 2794706"/>
              <a:gd name="connsiteX109" fmla="*/ 5881816 w 6536724"/>
              <a:gd name="connsiteY109" fmla="*/ 755841 h 2794706"/>
              <a:gd name="connsiteX110" fmla="*/ 5894173 w 6536724"/>
              <a:gd name="connsiteY110" fmla="*/ 792911 h 2794706"/>
              <a:gd name="connsiteX111" fmla="*/ 5931243 w 6536724"/>
              <a:gd name="connsiteY111" fmla="*/ 916479 h 2794706"/>
              <a:gd name="connsiteX112" fmla="*/ 5943600 w 6536724"/>
              <a:gd name="connsiteY112" fmla="*/ 953549 h 2794706"/>
              <a:gd name="connsiteX113" fmla="*/ 5955957 w 6536724"/>
              <a:gd name="connsiteY113" fmla="*/ 990619 h 2794706"/>
              <a:gd name="connsiteX114" fmla="*/ 6054811 w 6536724"/>
              <a:gd name="connsiteY114" fmla="*/ 1126544 h 2794706"/>
              <a:gd name="connsiteX115" fmla="*/ 6079524 w 6536724"/>
              <a:gd name="connsiteY115" fmla="*/ 1163614 h 2794706"/>
              <a:gd name="connsiteX116" fmla="*/ 6091881 w 6536724"/>
              <a:gd name="connsiteY116" fmla="*/ 1200684 h 2794706"/>
              <a:gd name="connsiteX117" fmla="*/ 6141308 w 6536724"/>
              <a:gd name="connsiteY117" fmla="*/ 1274825 h 2794706"/>
              <a:gd name="connsiteX118" fmla="*/ 6190735 w 6536724"/>
              <a:gd name="connsiteY118" fmla="*/ 1348965 h 2794706"/>
              <a:gd name="connsiteX119" fmla="*/ 6252519 w 6536724"/>
              <a:gd name="connsiteY119" fmla="*/ 1460176 h 2794706"/>
              <a:gd name="connsiteX120" fmla="*/ 6326660 w 6536724"/>
              <a:gd name="connsiteY120" fmla="*/ 1571387 h 2794706"/>
              <a:gd name="connsiteX121" fmla="*/ 6351373 w 6536724"/>
              <a:gd name="connsiteY121" fmla="*/ 1608457 h 2794706"/>
              <a:gd name="connsiteX122" fmla="*/ 6388443 w 6536724"/>
              <a:gd name="connsiteY122" fmla="*/ 1633171 h 2794706"/>
              <a:gd name="connsiteX123" fmla="*/ 6462584 w 6536724"/>
              <a:gd name="connsiteY123" fmla="*/ 1682598 h 2794706"/>
              <a:gd name="connsiteX124" fmla="*/ 6487297 w 6536724"/>
              <a:gd name="connsiteY124" fmla="*/ 1719668 h 2794706"/>
              <a:gd name="connsiteX125" fmla="*/ 6536724 w 6536724"/>
              <a:gd name="connsiteY125" fmla="*/ 1744381 h 27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536724" h="2794706">
                <a:moveTo>
                  <a:pt x="0" y="63863"/>
                </a:moveTo>
                <a:cubicBezTo>
                  <a:pt x="3364" y="151333"/>
                  <a:pt x="4150" y="372965"/>
                  <a:pt x="24714" y="496349"/>
                </a:cubicBezTo>
                <a:cubicBezTo>
                  <a:pt x="26855" y="509197"/>
                  <a:pt x="33911" y="520783"/>
                  <a:pt x="37070" y="533419"/>
                </a:cubicBezTo>
                <a:cubicBezTo>
                  <a:pt x="42164" y="553794"/>
                  <a:pt x="45974" y="574486"/>
                  <a:pt x="49427" y="595203"/>
                </a:cubicBezTo>
                <a:cubicBezTo>
                  <a:pt x="54215" y="623932"/>
                  <a:pt x="56072" y="653141"/>
                  <a:pt x="61784" y="681700"/>
                </a:cubicBezTo>
                <a:cubicBezTo>
                  <a:pt x="64339" y="694472"/>
                  <a:pt x="70982" y="706134"/>
                  <a:pt x="74141" y="718771"/>
                </a:cubicBezTo>
                <a:cubicBezTo>
                  <a:pt x="79235" y="739146"/>
                  <a:pt x="81403" y="760179"/>
                  <a:pt x="86497" y="780554"/>
                </a:cubicBezTo>
                <a:cubicBezTo>
                  <a:pt x="89656" y="793191"/>
                  <a:pt x="95276" y="805101"/>
                  <a:pt x="98854" y="817625"/>
                </a:cubicBezTo>
                <a:cubicBezTo>
                  <a:pt x="136205" y="948352"/>
                  <a:pt x="77194" y="765000"/>
                  <a:pt x="135924" y="941192"/>
                </a:cubicBezTo>
                <a:cubicBezTo>
                  <a:pt x="140043" y="953549"/>
                  <a:pt x="146140" y="965415"/>
                  <a:pt x="148281" y="978263"/>
                </a:cubicBezTo>
                <a:cubicBezTo>
                  <a:pt x="152400" y="1002976"/>
                  <a:pt x="151002" y="1029276"/>
                  <a:pt x="160638" y="1052403"/>
                </a:cubicBezTo>
                <a:cubicBezTo>
                  <a:pt x="172062" y="1079820"/>
                  <a:pt x="210065" y="1126544"/>
                  <a:pt x="210065" y="1126544"/>
                </a:cubicBezTo>
                <a:cubicBezTo>
                  <a:pt x="248695" y="1281062"/>
                  <a:pt x="199324" y="1088951"/>
                  <a:pt x="234778" y="1213041"/>
                </a:cubicBezTo>
                <a:cubicBezTo>
                  <a:pt x="272119" y="1343735"/>
                  <a:pt x="213133" y="1160465"/>
                  <a:pt x="271849" y="1336609"/>
                </a:cubicBezTo>
                <a:lnTo>
                  <a:pt x="284206" y="1373679"/>
                </a:lnTo>
                <a:cubicBezTo>
                  <a:pt x="288325" y="1386036"/>
                  <a:pt x="289337" y="1399912"/>
                  <a:pt x="296562" y="1410749"/>
                </a:cubicBezTo>
                <a:lnTo>
                  <a:pt x="321276" y="1447819"/>
                </a:lnTo>
                <a:cubicBezTo>
                  <a:pt x="325395" y="1472533"/>
                  <a:pt x="326434" y="1497962"/>
                  <a:pt x="333633" y="1521960"/>
                </a:cubicBezTo>
                <a:cubicBezTo>
                  <a:pt x="338926" y="1539603"/>
                  <a:pt x="351090" y="1554456"/>
                  <a:pt x="358346" y="1571387"/>
                </a:cubicBezTo>
                <a:cubicBezTo>
                  <a:pt x="389040" y="1643007"/>
                  <a:pt x="347925" y="1574290"/>
                  <a:pt x="395416" y="1645527"/>
                </a:cubicBezTo>
                <a:cubicBezTo>
                  <a:pt x="401687" y="1670609"/>
                  <a:pt x="409494" y="1707207"/>
                  <a:pt x="420130" y="1732025"/>
                </a:cubicBezTo>
                <a:cubicBezTo>
                  <a:pt x="438944" y="1775925"/>
                  <a:pt x="444736" y="1781291"/>
                  <a:pt x="469557" y="1818522"/>
                </a:cubicBezTo>
                <a:cubicBezTo>
                  <a:pt x="473676" y="1834998"/>
                  <a:pt x="474319" y="1852759"/>
                  <a:pt x="481914" y="1867949"/>
                </a:cubicBezTo>
                <a:cubicBezTo>
                  <a:pt x="495197" y="1894515"/>
                  <a:pt x="531341" y="1942090"/>
                  <a:pt x="531341" y="1942090"/>
                </a:cubicBezTo>
                <a:cubicBezTo>
                  <a:pt x="572217" y="2064725"/>
                  <a:pt x="503636" y="1877393"/>
                  <a:pt x="580768" y="2016230"/>
                </a:cubicBezTo>
                <a:cubicBezTo>
                  <a:pt x="592834" y="2037949"/>
                  <a:pt x="606892" y="2116496"/>
                  <a:pt x="630195" y="2139798"/>
                </a:cubicBezTo>
                <a:cubicBezTo>
                  <a:pt x="639405" y="2149008"/>
                  <a:pt x="654908" y="2148035"/>
                  <a:pt x="667265" y="2152154"/>
                </a:cubicBezTo>
                <a:cubicBezTo>
                  <a:pt x="688531" y="2184053"/>
                  <a:pt x="726318" y="2243704"/>
                  <a:pt x="753762" y="2275722"/>
                </a:cubicBezTo>
                <a:cubicBezTo>
                  <a:pt x="765135" y="2288990"/>
                  <a:pt x="779646" y="2299367"/>
                  <a:pt x="790833" y="2312792"/>
                </a:cubicBezTo>
                <a:cubicBezTo>
                  <a:pt x="800340" y="2324201"/>
                  <a:pt x="805045" y="2339362"/>
                  <a:pt x="815546" y="2349863"/>
                </a:cubicBezTo>
                <a:cubicBezTo>
                  <a:pt x="830108" y="2364426"/>
                  <a:pt x="849336" y="2373530"/>
                  <a:pt x="864973" y="2386933"/>
                </a:cubicBezTo>
                <a:cubicBezTo>
                  <a:pt x="878241" y="2398306"/>
                  <a:pt x="887823" y="2413846"/>
                  <a:pt x="902043" y="2424003"/>
                </a:cubicBezTo>
                <a:cubicBezTo>
                  <a:pt x="917032" y="2434710"/>
                  <a:pt x="935675" y="2439240"/>
                  <a:pt x="951470" y="2448717"/>
                </a:cubicBezTo>
                <a:cubicBezTo>
                  <a:pt x="1130286" y="2556007"/>
                  <a:pt x="951579" y="2448801"/>
                  <a:pt x="1062681" y="2535214"/>
                </a:cubicBezTo>
                <a:cubicBezTo>
                  <a:pt x="1086126" y="2553449"/>
                  <a:pt x="1112108" y="2568165"/>
                  <a:pt x="1136822" y="2584641"/>
                </a:cubicBezTo>
                <a:lnTo>
                  <a:pt x="1173892" y="2609354"/>
                </a:lnTo>
                <a:cubicBezTo>
                  <a:pt x="1186249" y="2625830"/>
                  <a:pt x="1195570" y="2645099"/>
                  <a:pt x="1210962" y="2658781"/>
                </a:cubicBezTo>
                <a:cubicBezTo>
                  <a:pt x="1233162" y="2678514"/>
                  <a:pt x="1260389" y="2691733"/>
                  <a:pt x="1285103" y="2708209"/>
                </a:cubicBezTo>
                <a:cubicBezTo>
                  <a:pt x="1297460" y="2716447"/>
                  <a:pt x="1308084" y="2728226"/>
                  <a:pt x="1322173" y="2732922"/>
                </a:cubicBezTo>
                <a:cubicBezTo>
                  <a:pt x="1406901" y="2761165"/>
                  <a:pt x="1301752" y="2727818"/>
                  <a:pt x="1421027" y="2757636"/>
                </a:cubicBezTo>
                <a:cubicBezTo>
                  <a:pt x="1433663" y="2760795"/>
                  <a:pt x="1445203" y="2768150"/>
                  <a:pt x="1458097" y="2769992"/>
                </a:cubicBezTo>
                <a:cubicBezTo>
                  <a:pt x="1503135" y="2776426"/>
                  <a:pt x="1548838" y="2777033"/>
                  <a:pt x="1594022" y="2782349"/>
                </a:cubicBezTo>
                <a:cubicBezTo>
                  <a:pt x="1618905" y="2785276"/>
                  <a:pt x="1643449" y="2790587"/>
                  <a:pt x="1668162" y="2794706"/>
                </a:cubicBezTo>
                <a:cubicBezTo>
                  <a:pt x="1779080" y="2788544"/>
                  <a:pt x="1881597" y="2787965"/>
                  <a:pt x="1989438" y="2769992"/>
                </a:cubicBezTo>
                <a:cubicBezTo>
                  <a:pt x="2020476" y="2764819"/>
                  <a:pt x="2046549" y="2755075"/>
                  <a:pt x="2075935" y="2745279"/>
                </a:cubicBezTo>
                <a:cubicBezTo>
                  <a:pt x="2084173" y="2732922"/>
                  <a:pt x="2089473" y="2717988"/>
                  <a:pt x="2100649" y="2708209"/>
                </a:cubicBezTo>
                <a:cubicBezTo>
                  <a:pt x="2123002" y="2688650"/>
                  <a:pt x="2145664" y="2664606"/>
                  <a:pt x="2174789" y="2658781"/>
                </a:cubicBezTo>
                <a:cubicBezTo>
                  <a:pt x="2261141" y="2641512"/>
                  <a:pt x="2215856" y="2649878"/>
                  <a:pt x="2310714" y="2634068"/>
                </a:cubicBezTo>
                <a:cubicBezTo>
                  <a:pt x="2335427" y="2625830"/>
                  <a:pt x="2363179" y="2623804"/>
                  <a:pt x="2384854" y="2609354"/>
                </a:cubicBezTo>
                <a:cubicBezTo>
                  <a:pt x="2432762" y="2577416"/>
                  <a:pt x="2407835" y="2589337"/>
                  <a:pt x="2458995" y="2572284"/>
                </a:cubicBezTo>
                <a:cubicBezTo>
                  <a:pt x="2467233" y="2559927"/>
                  <a:pt x="2477677" y="2548785"/>
                  <a:pt x="2483708" y="2535214"/>
                </a:cubicBezTo>
                <a:cubicBezTo>
                  <a:pt x="2494288" y="2511409"/>
                  <a:pt x="2493972" y="2482748"/>
                  <a:pt x="2508422" y="2461073"/>
                </a:cubicBezTo>
                <a:cubicBezTo>
                  <a:pt x="2543353" y="2408676"/>
                  <a:pt x="2526493" y="2437286"/>
                  <a:pt x="2557849" y="2374576"/>
                </a:cubicBezTo>
                <a:cubicBezTo>
                  <a:pt x="2561968" y="2353981"/>
                  <a:pt x="2561515" y="2331912"/>
                  <a:pt x="2570206" y="2312792"/>
                </a:cubicBezTo>
                <a:cubicBezTo>
                  <a:pt x="2579904" y="2291457"/>
                  <a:pt x="2627709" y="2220032"/>
                  <a:pt x="2656703" y="2201581"/>
                </a:cubicBezTo>
                <a:cubicBezTo>
                  <a:pt x="2687784" y="2181802"/>
                  <a:pt x="2755557" y="2152154"/>
                  <a:pt x="2755557" y="2152154"/>
                </a:cubicBezTo>
                <a:cubicBezTo>
                  <a:pt x="2809103" y="2156273"/>
                  <a:pt x="2862859" y="2158236"/>
                  <a:pt x="2916195" y="2164511"/>
                </a:cubicBezTo>
                <a:cubicBezTo>
                  <a:pt x="2933061" y="2166495"/>
                  <a:pt x="2948969" y="2173537"/>
                  <a:pt x="2965622" y="2176868"/>
                </a:cubicBezTo>
                <a:cubicBezTo>
                  <a:pt x="2990190" y="2181782"/>
                  <a:pt x="3015264" y="2183975"/>
                  <a:pt x="3039762" y="2189225"/>
                </a:cubicBezTo>
                <a:cubicBezTo>
                  <a:pt x="3117810" y="2205949"/>
                  <a:pt x="3119219" y="2207472"/>
                  <a:pt x="3175687" y="2226295"/>
                </a:cubicBezTo>
                <a:cubicBezTo>
                  <a:pt x="3188044" y="2234533"/>
                  <a:pt x="3199474" y="2244367"/>
                  <a:pt x="3212757" y="2251009"/>
                </a:cubicBezTo>
                <a:cubicBezTo>
                  <a:pt x="3224407" y="2256834"/>
                  <a:pt x="3238441" y="2257040"/>
                  <a:pt x="3249827" y="2263365"/>
                </a:cubicBezTo>
                <a:cubicBezTo>
                  <a:pt x="3249849" y="2263377"/>
                  <a:pt x="3342492" y="2325142"/>
                  <a:pt x="3361038" y="2337506"/>
                </a:cubicBezTo>
                <a:lnTo>
                  <a:pt x="3583460" y="2485787"/>
                </a:lnTo>
                <a:lnTo>
                  <a:pt x="3620530" y="2510500"/>
                </a:lnTo>
                <a:cubicBezTo>
                  <a:pt x="3632887" y="2518738"/>
                  <a:pt x="3643511" y="2530518"/>
                  <a:pt x="3657600" y="2535214"/>
                </a:cubicBezTo>
                <a:lnTo>
                  <a:pt x="3731741" y="2559927"/>
                </a:lnTo>
                <a:lnTo>
                  <a:pt x="3768811" y="2572284"/>
                </a:lnTo>
                <a:cubicBezTo>
                  <a:pt x="3871784" y="2568165"/>
                  <a:pt x="3975154" y="2569854"/>
                  <a:pt x="4077730" y="2559927"/>
                </a:cubicBezTo>
                <a:cubicBezTo>
                  <a:pt x="4177002" y="2550320"/>
                  <a:pt x="4123899" y="2538375"/>
                  <a:pt x="4188941" y="2510500"/>
                </a:cubicBezTo>
                <a:cubicBezTo>
                  <a:pt x="4204204" y="2503959"/>
                  <a:pt x="4289162" y="2487985"/>
                  <a:pt x="4300151" y="2485787"/>
                </a:cubicBezTo>
                <a:lnTo>
                  <a:pt x="4374292" y="2436360"/>
                </a:lnTo>
                <a:cubicBezTo>
                  <a:pt x="4386649" y="2428122"/>
                  <a:pt x="4396954" y="2415248"/>
                  <a:pt x="4411362" y="2411646"/>
                </a:cubicBezTo>
                <a:cubicBezTo>
                  <a:pt x="4458560" y="2399847"/>
                  <a:pt x="4476038" y="2397844"/>
                  <a:pt x="4522573" y="2374576"/>
                </a:cubicBezTo>
                <a:cubicBezTo>
                  <a:pt x="4622898" y="2324414"/>
                  <a:pt x="4489059" y="2371795"/>
                  <a:pt x="4609070" y="2337506"/>
                </a:cubicBezTo>
                <a:cubicBezTo>
                  <a:pt x="4621594" y="2333928"/>
                  <a:pt x="4634755" y="2331475"/>
                  <a:pt x="4646141" y="2325149"/>
                </a:cubicBezTo>
                <a:cubicBezTo>
                  <a:pt x="4672105" y="2310725"/>
                  <a:pt x="4720281" y="2275722"/>
                  <a:pt x="4720281" y="2275722"/>
                </a:cubicBezTo>
                <a:lnTo>
                  <a:pt x="4769708" y="2201581"/>
                </a:lnTo>
                <a:lnTo>
                  <a:pt x="4794422" y="2164511"/>
                </a:lnTo>
                <a:cubicBezTo>
                  <a:pt x="4798460" y="2140282"/>
                  <a:pt x="4811732" y="2055733"/>
                  <a:pt x="4819135" y="2028587"/>
                </a:cubicBezTo>
                <a:cubicBezTo>
                  <a:pt x="4825989" y="2003454"/>
                  <a:pt x="4829399" y="1976121"/>
                  <a:pt x="4843849" y="1954446"/>
                </a:cubicBezTo>
                <a:lnTo>
                  <a:pt x="4868562" y="1917376"/>
                </a:lnTo>
                <a:cubicBezTo>
                  <a:pt x="4872681" y="1896781"/>
                  <a:pt x="4876363" y="1876094"/>
                  <a:pt x="4880919" y="1855592"/>
                </a:cubicBezTo>
                <a:cubicBezTo>
                  <a:pt x="4884603" y="1839014"/>
                  <a:pt x="4889945" y="1822818"/>
                  <a:pt x="4893276" y="1806165"/>
                </a:cubicBezTo>
                <a:cubicBezTo>
                  <a:pt x="4898190" y="1781597"/>
                  <a:pt x="4899999" y="1756438"/>
                  <a:pt x="4905633" y="1732025"/>
                </a:cubicBezTo>
                <a:cubicBezTo>
                  <a:pt x="4912376" y="1702807"/>
                  <a:pt x="4922620" y="1674501"/>
                  <a:pt x="4930346" y="1645527"/>
                </a:cubicBezTo>
                <a:cubicBezTo>
                  <a:pt x="4971716" y="1490390"/>
                  <a:pt x="4936391" y="1602679"/>
                  <a:pt x="4979773" y="1472533"/>
                </a:cubicBezTo>
                <a:lnTo>
                  <a:pt x="4992130" y="1435463"/>
                </a:lnTo>
                <a:cubicBezTo>
                  <a:pt x="4988011" y="1386036"/>
                  <a:pt x="4985568" y="1336440"/>
                  <a:pt x="4979773" y="1287181"/>
                </a:cubicBezTo>
                <a:cubicBezTo>
                  <a:pt x="4976288" y="1257559"/>
                  <a:pt x="4962642" y="1206302"/>
                  <a:pt x="4955060" y="1175971"/>
                </a:cubicBezTo>
                <a:cubicBezTo>
                  <a:pt x="4959179" y="1011214"/>
                  <a:pt x="4958274" y="846255"/>
                  <a:pt x="4967416" y="681700"/>
                </a:cubicBezTo>
                <a:cubicBezTo>
                  <a:pt x="4970100" y="633383"/>
                  <a:pt x="4989720" y="513375"/>
                  <a:pt x="5004487" y="446922"/>
                </a:cubicBezTo>
                <a:cubicBezTo>
                  <a:pt x="5008171" y="430344"/>
                  <a:pt x="5013159" y="414073"/>
                  <a:pt x="5016843" y="397495"/>
                </a:cubicBezTo>
                <a:cubicBezTo>
                  <a:pt x="5026921" y="352142"/>
                  <a:pt x="5028642" y="329335"/>
                  <a:pt x="5041557" y="286284"/>
                </a:cubicBezTo>
                <a:cubicBezTo>
                  <a:pt x="5049042" y="261333"/>
                  <a:pt x="5051820" y="233819"/>
                  <a:pt x="5066270" y="212144"/>
                </a:cubicBezTo>
                <a:cubicBezTo>
                  <a:pt x="5074508" y="199787"/>
                  <a:pt x="5081476" y="186482"/>
                  <a:pt x="5090984" y="175073"/>
                </a:cubicBezTo>
                <a:cubicBezTo>
                  <a:pt x="5127279" y="131519"/>
                  <a:pt x="5150529" y="123020"/>
                  <a:pt x="5202195" y="88576"/>
                </a:cubicBezTo>
                <a:cubicBezTo>
                  <a:pt x="5214552" y="80338"/>
                  <a:pt x="5225176" y="68559"/>
                  <a:pt x="5239265" y="63863"/>
                </a:cubicBezTo>
                <a:cubicBezTo>
                  <a:pt x="5324002" y="35617"/>
                  <a:pt x="5218830" y="68972"/>
                  <a:pt x="5338119" y="39149"/>
                </a:cubicBezTo>
                <a:cubicBezTo>
                  <a:pt x="5350755" y="35990"/>
                  <a:pt x="5362623" y="30219"/>
                  <a:pt x="5375189" y="26792"/>
                </a:cubicBezTo>
                <a:cubicBezTo>
                  <a:pt x="5407958" y="17855"/>
                  <a:pt x="5474043" y="2079"/>
                  <a:pt x="5474043" y="2079"/>
                </a:cubicBezTo>
                <a:cubicBezTo>
                  <a:pt x="5601940" y="9602"/>
                  <a:pt x="5646281" y="-23264"/>
                  <a:pt x="5721178" y="39149"/>
                </a:cubicBezTo>
                <a:cubicBezTo>
                  <a:pt x="5734603" y="50336"/>
                  <a:pt x="5745892" y="63862"/>
                  <a:pt x="5758249" y="76219"/>
                </a:cubicBezTo>
                <a:cubicBezTo>
                  <a:pt x="5762368" y="92695"/>
                  <a:pt x="5764643" y="109745"/>
                  <a:pt x="5770606" y="125646"/>
                </a:cubicBezTo>
                <a:cubicBezTo>
                  <a:pt x="5777074" y="142893"/>
                  <a:pt x="5790026" y="157430"/>
                  <a:pt x="5795319" y="175073"/>
                </a:cubicBezTo>
                <a:cubicBezTo>
                  <a:pt x="5802518" y="199071"/>
                  <a:pt x="5803557" y="224500"/>
                  <a:pt x="5807676" y="249214"/>
                </a:cubicBezTo>
                <a:cubicBezTo>
                  <a:pt x="5811795" y="327473"/>
                  <a:pt x="5811969" y="406040"/>
                  <a:pt x="5820033" y="483992"/>
                </a:cubicBezTo>
                <a:cubicBezTo>
                  <a:pt x="5824355" y="525774"/>
                  <a:pt x="5831463" y="567711"/>
                  <a:pt x="5844746" y="607560"/>
                </a:cubicBezTo>
                <a:lnTo>
                  <a:pt x="5869460" y="681700"/>
                </a:lnTo>
                <a:cubicBezTo>
                  <a:pt x="5873579" y="706414"/>
                  <a:pt x="5876381" y="731383"/>
                  <a:pt x="5881816" y="755841"/>
                </a:cubicBezTo>
                <a:cubicBezTo>
                  <a:pt x="5884641" y="768556"/>
                  <a:pt x="5890595" y="780387"/>
                  <a:pt x="5894173" y="792911"/>
                </a:cubicBezTo>
                <a:cubicBezTo>
                  <a:pt x="5931525" y="923642"/>
                  <a:pt x="5872510" y="740279"/>
                  <a:pt x="5931243" y="916479"/>
                </a:cubicBezTo>
                <a:lnTo>
                  <a:pt x="5943600" y="953549"/>
                </a:lnTo>
                <a:cubicBezTo>
                  <a:pt x="5947719" y="965906"/>
                  <a:pt x="5947820" y="980448"/>
                  <a:pt x="5955957" y="990619"/>
                </a:cubicBezTo>
                <a:cubicBezTo>
                  <a:pt x="6023938" y="1075595"/>
                  <a:pt x="5990755" y="1030460"/>
                  <a:pt x="6054811" y="1126544"/>
                </a:cubicBezTo>
                <a:cubicBezTo>
                  <a:pt x="6063049" y="1138901"/>
                  <a:pt x="6074828" y="1149525"/>
                  <a:pt x="6079524" y="1163614"/>
                </a:cubicBezTo>
                <a:cubicBezTo>
                  <a:pt x="6083643" y="1175971"/>
                  <a:pt x="6085555" y="1189298"/>
                  <a:pt x="6091881" y="1200684"/>
                </a:cubicBezTo>
                <a:cubicBezTo>
                  <a:pt x="6106306" y="1226648"/>
                  <a:pt x="6131915" y="1246647"/>
                  <a:pt x="6141308" y="1274825"/>
                </a:cubicBezTo>
                <a:cubicBezTo>
                  <a:pt x="6159191" y="1328473"/>
                  <a:pt x="6144455" y="1302685"/>
                  <a:pt x="6190735" y="1348965"/>
                </a:cubicBezTo>
                <a:cubicBezTo>
                  <a:pt x="6212484" y="1414213"/>
                  <a:pt x="6195867" y="1375199"/>
                  <a:pt x="6252519" y="1460176"/>
                </a:cubicBezTo>
                <a:lnTo>
                  <a:pt x="6326660" y="1571387"/>
                </a:lnTo>
                <a:cubicBezTo>
                  <a:pt x="6334898" y="1583744"/>
                  <a:pt x="6339016" y="1600219"/>
                  <a:pt x="6351373" y="1608457"/>
                </a:cubicBezTo>
                <a:cubicBezTo>
                  <a:pt x="6363730" y="1616695"/>
                  <a:pt x="6377034" y="1623664"/>
                  <a:pt x="6388443" y="1633171"/>
                </a:cubicBezTo>
                <a:cubicBezTo>
                  <a:pt x="6450149" y="1684593"/>
                  <a:pt x="6397439" y="1660882"/>
                  <a:pt x="6462584" y="1682598"/>
                </a:cubicBezTo>
                <a:cubicBezTo>
                  <a:pt x="6470822" y="1694955"/>
                  <a:pt x="6475888" y="1710161"/>
                  <a:pt x="6487297" y="1719668"/>
                </a:cubicBezTo>
                <a:cubicBezTo>
                  <a:pt x="6501448" y="1731460"/>
                  <a:pt x="6536724" y="1744381"/>
                  <a:pt x="6536724" y="1744381"/>
                </a:cubicBezTo>
              </a:path>
            </a:pathLst>
          </a:custGeom>
          <a:ln w="19050"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599" y="1219200"/>
            <a:ext cx="6124575"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ular Callout 2"/>
          <p:cNvSpPr/>
          <p:nvPr/>
        </p:nvSpPr>
        <p:spPr>
          <a:xfrm>
            <a:off x="228600" y="4800600"/>
            <a:ext cx="1447800" cy="838200"/>
          </a:xfrm>
          <a:prstGeom prst="wedgeRoundRectCallout">
            <a:avLst>
              <a:gd name="adj1" fmla="val 100410"/>
              <a:gd name="adj2" fmla="val -381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Bad prediction for 0</a:t>
            </a:r>
          </a:p>
        </p:txBody>
      </p:sp>
      <p:sp>
        <p:nvSpPr>
          <p:cNvPr id="4" name="Rounded Rectangular Callout 3"/>
          <p:cNvSpPr/>
          <p:nvPr/>
        </p:nvSpPr>
        <p:spPr>
          <a:xfrm>
            <a:off x="7086600" y="5219700"/>
            <a:ext cx="1905000" cy="571500"/>
          </a:xfrm>
          <a:prstGeom prst="wedgeRoundRectCallout">
            <a:avLst>
              <a:gd name="adj1" fmla="val -66600"/>
              <a:gd name="adj2" fmla="val 104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Horrible prediction for 8</a:t>
            </a:r>
          </a:p>
        </p:txBody>
      </p:sp>
      <p:sp>
        <p:nvSpPr>
          <p:cNvPr id="6" name="Rounded Rectangle 5"/>
          <p:cNvSpPr/>
          <p:nvPr/>
        </p:nvSpPr>
        <p:spPr>
          <a:xfrm>
            <a:off x="2837121" y="1772093"/>
            <a:ext cx="2895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 5.3*10</a:t>
            </a:r>
            <a:r>
              <a:rPr lang="en-US" baseline="30000" dirty="0"/>
              <a:t>-7</a:t>
            </a:r>
            <a:r>
              <a:rPr lang="en-US" dirty="0"/>
              <a:t>!!!</a:t>
            </a:r>
          </a:p>
        </p:txBody>
      </p:sp>
    </p:spTree>
    <p:extLst>
      <p:ext uri="{BB962C8B-B14F-4D97-AF65-F5344CB8AC3E}">
        <p14:creationId xmlns:p14="http://schemas.microsoft.com/office/powerpoint/2010/main" val="8463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fade">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3" grpId="1" animBg="1"/>
      <p:bldP spid="4" grpId="0" animBg="1"/>
      <p:bldP spid="4" grpId="1" animBg="1"/>
      <p:bldP spid="6" grpId="0" animBg="1"/>
      <p:bldP spid="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with "only" 10 features</a:t>
            </a:r>
          </a:p>
        </p:txBody>
      </p:sp>
      <p:sp>
        <p:nvSpPr>
          <p:cNvPr id="3" name="Content Placeholder 2"/>
          <p:cNvSpPr>
            <a:spLocks noGrp="1"/>
          </p:cNvSpPr>
          <p:nvPr>
            <p:ph idx="1"/>
          </p:nvPr>
        </p:nvSpPr>
        <p:spPr>
          <a:xfrm>
            <a:off x="228600" y="1600200"/>
            <a:ext cx="2438400" cy="4525963"/>
          </a:xfrm>
        </p:spPr>
        <p:txBody>
          <a:bodyPr/>
          <a:lstStyle/>
          <a:p>
            <a:pPr marL="0" indent="0">
              <a:buNone/>
            </a:pPr>
            <a:r>
              <a:rPr lang="en-US" dirty="0"/>
              <a:t>Loss = 0.0049</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371157"/>
            <a:ext cx="6134100"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66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Estimating Galaxy-Phone Cost by Name</a:t>
            </a:r>
          </a:p>
        </p:txBody>
      </p:sp>
      <p:graphicFrame>
        <p:nvGraphicFramePr>
          <p:cNvPr id="7" name="Chart 6"/>
          <p:cNvGraphicFramePr>
            <a:graphicFrameLocks/>
          </p:cNvGraphicFramePr>
          <p:nvPr>
            <p:extLst>
              <p:ext uri="{D42A27DB-BD31-4B8C-83A1-F6EECF244321}">
                <p14:modId xmlns:p14="http://schemas.microsoft.com/office/powerpoint/2010/main" val="2374155874"/>
              </p:ext>
            </p:extLst>
          </p:nvPr>
        </p:nvGraphicFramePr>
        <p:xfrm>
          <a:off x="914400" y="1524000"/>
          <a:ext cx="7467600" cy="4114800"/>
        </p:xfrm>
        <a:graphic>
          <a:graphicData uri="http://schemas.openxmlformats.org/drawingml/2006/chart">
            <c:chart xmlns:c="http://schemas.openxmlformats.org/drawingml/2006/chart" xmlns:r="http://schemas.openxmlformats.org/officeDocument/2006/relationships" r:id="rId2"/>
          </a:graphicData>
        </a:graphic>
      </p:graphicFrame>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5715000"/>
            <a:ext cx="457200" cy="96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709424"/>
            <a:ext cx="5238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5637847"/>
            <a:ext cx="5715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5674181"/>
            <a:ext cx="539240" cy="106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5657036"/>
            <a:ext cx="56197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flipV="1">
            <a:off x="3124200" y="2133600"/>
            <a:ext cx="4953000" cy="289560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39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Train/Test error</a:t>
            </a:r>
          </a:p>
        </p:txBody>
      </p:sp>
      <p:sp>
        <p:nvSpPr>
          <p:cNvPr id="3" name="Content Placeholder 2"/>
          <p:cNvSpPr>
            <a:spLocks noGrp="1"/>
          </p:cNvSpPr>
          <p:nvPr>
            <p:ph idx="1"/>
          </p:nvPr>
        </p:nvSpPr>
        <p:spPr/>
        <p:txBody>
          <a:bodyPr/>
          <a:lstStyle/>
          <a:p>
            <a:endParaRPr lang="en-US"/>
          </a:p>
        </p:txBody>
      </p:sp>
      <p:grpSp>
        <p:nvGrpSpPr>
          <p:cNvPr id="5" name="Group 4"/>
          <p:cNvGrpSpPr/>
          <p:nvPr/>
        </p:nvGrpSpPr>
        <p:grpSpPr>
          <a:xfrm>
            <a:off x="762000" y="1371600"/>
            <a:ext cx="7315200" cy="5035154"/>
            <a:chOff x="762000" y="1371600"/>
            <a:chExt cx="7315200" cy="5035154"/>
          </a:xfrm>
        </p:grpSpPr>
        <p:pic>
          <p:nvPicPr>
            <p:cNvPr id="2050" name="Picture 2" descr="http://colindcarroll.com/presentations/march_madness/static/test_err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086600" cy="49219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19800" y="6098977"/>
              <a:ext cx="2057400" cy="307777"/>
            </a:xfrm>
            <a:prstGeom prst="rect">
              <a:avLst/>
            </a:prstGeom>
            <a:noFill/>
          </p:spPr>
          <p:txBody>
            <a:bodyPr wrap="square" rtlCol="0">
              <a:spAutoFit/>
            </a:bodyPr>
            <a:lstStyle/>
            <a:p>
              <a:r>
                <a:rPr lang="en-US" sz="1400" dirty="0"/>
                <a:t>Credit: Collindcarroll.com</a:t>
              </a:r>
            </a:p>
          </p:txBody>
        </p:sp>
      </p:grpSp>
    </p:spTree>
    <p:extLst>
      <p:ext uri="{BB962C8B-B14F-4D97-AF65-F5344CB8AC3E}">
        <p14:creationId xmlns:p14="http://schemas.microsoft.com/office/powerpoint/2010/main" val="3008657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Train-Test-Validation</a:t>
            </a:r>
          </a:p>
        </p:txBody>
      </p:sp>
      <p:sp>
        <p:nvSpPr>
          <p:cNvPr id="3" name="Content Placeholder 2"/>
          <p:cNvSpPr>
            <a:spLocks noGrp="1"/>
          </p:cNvSpPr>
          <p:nvPr>
            <p:ph idx="1"/>
          </p:nvPr>
        </p:nvSpPr>
        <p:spPr/>
        <p:txBody>
          <a:bodyPr>
            <a:normAutofit/>
          </a:bodyPr>
          <a:lstStyle/>
          <a:p>
            <a:r>
              <a:rPr lang="en-US" dirty="0"/>
              <a:t>If we want the test set to be a good prediction to what will happen with new data, it should be used only once.</a:t>
            </a:r>
          </a:p>
          <a:p>
            <a:r>
              <a:rPr lang="en-US" dirty="0"/>
              <a:t>Therefore, we may want to have a validation set.</a:t>
            </a:r>
          </a:p>
          <a:p>
            <a:r>
              <a:rPr lang="en-US" dirty="0"/>
              <a:t>The hyper-parameters / model complexity will be determined such that they maximize the accuracy of the validation set.</a:t>
            </a:r>
          </a:p>
        </p:txBody>
      </p:sp>
    </p:spTree>
    <p:extLst>
      <p:ext uri="{BB962C8B-B14F-4D97-AF65-F5344CB8AC3E}">
        <p14:creationId xmlns:p14="http://schemas.microsoft.com/office/powerpoint/2010/main" val="2000593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a:t>
            </a:r>
          </a:p>
        </p:txBody>
      </p:sp>
      <p:sp>
        <p:nvSpPr>
          <p:cNvPr id="3" name="Content Placeholder 2"/>
          <p:cNvSpPr>
            <a:spLocks noGrp="1"/>
          </p:cNvSpPr>
          <p:nvPr>
            <p:ph idx="1"/>
          </p:nvPr>
        </p:nvSpPr>
        <p:spPr>
          <a:xfrm>
            <a:off x="457200" y="1447800"/>
            <a:ext cx="8229600" cy="5105400"/>
          </a:xfrm>
        </p:spPr>
        <p:txBody>
          <a:bodyPr>
            <a:normAutofit lnSpcReduction="10000"/>
          </a:bodyPr>
          <a:lstStyle/>
          <a:p>
            <a:r>
              <a:rPr lang="en-US" sz="2600" dirty="0"/>
              <a:t>Adding additional terms which penalize the weights.</a:t>
            </a:r>
          </a:p>
          <a:p>
            <a:r>
              <a:rPr lang="en-US" sz="2600" dirty="0"/>
              <a:t>May reduce variance of complex models.</a:t>
            </a:r>
          </a:p>
          <a:p>
            <a:r>
              <a:rPr lang="en-US" sz="2600" dirty="0"/>
              <a:t>Examples:</a:t>
            </a:r>
          </a:p>
          <a:p>
            <a:pPr lvl="1"/>
            <a:r>
              <a:rPr lang="en-US" sz="2600" dirty="0"/>
              <a:t>Lasso: </a:t>
            </a:r>
            <a:r>
              <a:rPr lang="el-GR" sz="2600" dirty="0"/>
              <a:t>λ </a:t>
            </a:r>
            <a:r>
              <a:rPr lang="en-US" sz="2600" dirty="0"/>
              <a:t>|W|</a:t>
            </a:r>
          </a:p>
          <a:p>
            <a:pPr lvl="2"/>
            <a:endParaRPr lang="en-US" sz="2600" dirty="0"/>
          </a:p>
          <a:p>
            <a:pPr lvl="2"/>
            <a:r>
              <a:rPr lang="en-US" sz="2600" dirty="0"/>
              <a:t>Lasso is more aggressive towards smaller weights, so many end-up zero.</a:t>
            </a:r>
          </a:p>
          <a:p>
            <a:pPr lvl="1"/>
            <a:r>
              <a:rPr lang="en-US" sz="2600" dirty="0"/>
              <a:t>Ridge regression: </a:t>
            </a:r>
            <a:r>
              <a:rPr lang="el-GR" sz="2600" dirty="0"/>
              <a:t>λ</a:t>
            </a:r>
            <a:r>
              <a:rPr lang="en-US" sz="2600" dirty="0"/>
              <a:t>|W|</a:t>
            </a:r>
            <a:r>
              <a:rPr lang="en-US" sz="2600" baseline="30000" dirty="0"/>
              <a:t>2</a:t>
            </a:r>
          </a:p>
          <a:p>
            <a:pPr lvl="2"/>
            <a:endParaRPr lang="en-US" sz="2600" dirty="0"/>
          </a:p>
          <a:p>
            <a:pPr lvl="2"/>
            <a:r>
              <a:rPr lang="en-US" sz="2600" dirty="0"/>
              <a:t>Many weights may end-up being small, but not zero.</a:t>
            </a:r>
          </a:p>
          <a:p>
            <a:pPr lvl="2"/>
            <a:r>
              <a:rPr lang="en-US" sz="2600" dirty="0"/>
              <a:t>What is the gradient?</a:t>
            </a: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520833" y="3215101"/>
            <a:ext cx="5715000" cy="366299"/>
          </a:xfrm>
          <a:prstGeom prst="rect">
            <a:avLst/>
          </a:prstGeom>
        </p:spPr>
      </p:pic>
      <p:pic>
        <p:nvPicPr>
          <p:cNvPr id="8" name="Picture 7"/>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520833" y="4876800"/>
            <a:ext cx="5897239" cy="371766"/>
          </a:xfrm>
          <a:prstGeom prst="rect">
            <a:avLst/>
          </a:prstGeom>
        </p:spPr>
      </p:pic>
    </p:spTree>
    <p:extLst>
      <p:ext uri="{BB962C8B-B14F-4D97-AF65-F5344CB8AC3E}">
        <p14:creationId xmlns:p14="http://schemas.microsoft.com/office/powerpoint/2010/main" val="278296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92162"/>
          </a:xfrm>
        </p:spPr>
        <p:txBody>
          <a:bodyPr>
            <a:noAutofit/>
          </a:bodyPr>
          <a:lstStyle/>
          <a:p>
            <a:r>
              <a:rPr lang="en-US" sz="3200" dirty="0"/>
              <a:t>20 Features but with Regularization (Ridge)</a:t>
            </a:r>
          </a:p>
        </p:txBody>
      </p:sp>
      <p:sp>
        <p:nvSpPr>
          <p:cNvPr id="3" name="Content Placeholder 2"/>
          <p:cNvSpPr>
            <a:spLocks noGrp="1"/>
          </p:cNvSpPr>
          <p:nvPr>
            <p:ph idx="1"/>
          </p:nvPr>
        </p:nvSpPr>
        <p:spPr>
          <a:xfrm>
            <a:off x="457200" y="1066800"/>
            <a:ext cx="8229600" cy="5562600"/>
          </a:xfrm>
        </p:spPr>
        <p:txBody>
          <a:bodyPr>
            <a:normAutofit fontScale="32500" lnSpcReduction="20000"/>
          </a:bodyPr>
          <a:lstStyle/>
          <a:p>
            <a:pPr marL="0" indent="0">
              <a:buNone/>
            </a:pPr>
            <a:r>
              <a:rPr lang="en-US" dirty="0"/>
              <a:t>import </a:t>
            </a:r>
            <a:r>
              <a:rPr lang="en-US" dirty="0" err="1"/>
              <a:t>tensorflow</a:t>
            </a:r>
            <a:r>
              <a:rPr lang="en-US" dirty="0"/>
              <a:t> as </a:t>
            </a:r>
            <a:r>
              <a:rPr lang="en-US" dirty="0" err="1"/>
              <a:t>tf</a:t>
            </a:r>
            <a:endParaRPr lang="en-US" dirty="0"/>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features = 20</a:t>
            </a:r>
          </a:p>
          <a:p>
            <a:pPr marL="0" indent="0">
              <a:buNone/>
            </a:pPr>
            <a:r>
              <a:rPr lang="en-US" dirty="0" err="1"/>
              <a:t>suff_feat</a:t>
            </a:r>
            <a:r>
              <a:rPr lang="en-US" dirty="0"/>
              <a:t> = range(1,features+1);</a:t>
            </a:r>
          </a:p>
          <a:p>
            <a:pPr marL="0" indent="0">
              <a:buNone/>
            </a:pPr>
            <a:r>
              <a:rPr lang="en-US" dirty="0" err="1"/>
              <a:t>np.random.shuffle</a:t>
            </a:r>
            <a:r>
              <a:rPr lang="en-US" dirty="0"/>
              <a:t>(</a:t>
            </a:r>
            <a:r>
              <a:rPr lang="en-US" dirty="0" err="1"/>
              <a:t>suff_feat</a:t>
            </a:r>
            <a:r>
              <a:rPr lang="en-US" dirty="0"/>
              <a:t>)</a:t>
            </a:r>
          </a:p>
          <a:p>
            <a:pPr marL="0" indent="0">
              <a:buNone/>
            </a:pPr>
            <a:r>
              <a:rPr lang="en-US" dirty="0" err="1"/>
              <a:t>def</a:t>
            </a:r>
            <a:r>
              <a:rPr lang="en-US" dirty="0"/>
              <a:t> </a:t>
            </a:r>
            <a:r>
              <a:rPr lang="en-US" dirty="0" err="1"/>
              <a:t>vecto</a:t>
            </a:r>
            <a:r>
              <a:rPr lang="en-US" dirty="0"/>
              <a:t>(x):</a:t>
            </a:r>
          </a:p>
          <a:p>
            <a:pPr marL="0" indent="0">
              <a:buNone/>
            </a:pPr>
            <a:r>
              <a:rPr lang="en-US" dirty="0"/>
              <a:t>    ret = []</a:t>
            </a:r>
          </a:p>
          <a:p>
            <a:pPr marL="0" indent="0">
              <a:buNone/>
            </a:pPr>
            <a:r>
              <a:rPr lang="en-US" dirty="0"/>
              <a:t>    for i in </a:t>
            </a:r>
            <a:r>
              <a:rPr lang="en-US" dirty="0" err="1"/>
              <a:t>suff_feat</a:t>
            </a:r>
            <a:r>
              <a:rPr lang="en-US" dirty="0"/>
              <a:t>:</a:t>
            </a:r>
          </a:p>
          <a:p>
            <a:pPr marL="0" indent="0">
              <a:buNone/>
            </a:pPr>
            <a:r>
              <a:rPr lang="en-US" dirty="0"/>
              <a:t>        </a:t>
            </a:r>
            <a:r>
              <a:rPr lang="en-US" dirty="0" err="1"/>
              <a:t>ret.append</a:t>
            </a:r>
            <a:r>
              <a:rPr lang="en-US" dirty="0"/>
              <a:t>(x**i / 7.**i)</a:t>
            </a:r>
          </a:p>
          <a:p>
            <a:pPr marL="0" indent="0">
              <a:buNone/>
            </a:pPr>
            <a:r>
              <a:rPr lang="en-US" dirty="0"/>
              <a:t>    return ret</a:t>
            </a:r>
          </a:p>
          <a:p>
            <a:pPr marL="0" indent="0">
              <a:buNone/>
            </a:pPr>
            <a:r>
              <a:rPr lang="en-US" dirty="0"/>
              <a:t>x = </a:t>
            </a:r>
            <a:r>
              <a:rPr lang="en-US" dirty="0" err="1"/>
              <a:t>tf.placeholder</a:t>
            </a:r>
            <a:r>
              <a:rPr lang="en-US" dirty="0"/>
              <a:t>(tf.float32, [None, features])</a:t>
            </a:r>
          </a:p>
          <a:p>
            <a:pPr marL="0" indent="0">
              <a:buNone/>
            </a:pPr>
            <a:r>
              <a:rPr lang="en-US" dirty="0"/>
              <a:t>y_ = </a:t>
            </a:r>
            <a:r>
              <a:rPr lang="en-US" dirty="0" err="1"/>
              <a:t>tf.placeholder</a:t>
            </a:r>
            <a:r>
              <a:rPr lang="en-US" dirty="0"/>
              <a:t>(tf.float32, [None, 1])</a:t>
            </a:r>
          </a:p>
          <a:p>
            <a:pPr marL="0" indent="0">
              <a:buNone/>
            </a:pPr>
            <a:r>
              <a:rPr lang="en-US" dirty="0"/>
              <a:t>W = </a:t>
            </a:r>
            <a:r>
              <a:rPr lang="en-US" dirty="0" err="1"/>
              <a:t>tf.Variable</a:t>
            </a:r>
            <a:r>
              <a:rPr lang="en-US" dirty="0"/>
              <a:t>(</a:t>
            </a:r>
            <a:r>
              <a:rPr lang="en-US" dirty="0" err="1"/>
              <a:t>tf.zeros</a:t>
            </a:r>
            <a:r>
              <a:rPr lang="en-US" dirty="0"/>
              <a:t>([features,1]))</a:t>
            </a:r>
          </a:p>
          <a:p>
            <a:pPr marL="0" indent="0">
              <a:buNone/>
            </a:pPr>
            <a:r>
              <a:rPr lang="en-US" dirty="0"/>
              <a:t>b = </a:t>
            </a:r>
            <a:r>
              <a:rPr lang="en-US" dirty="0" err="1"/>
              <a:t>tf.Variable</a:t>
            </a:r>
            <a:r>
              <a:rPr lang="en-US" dirty="0"/>
              <a:t>(</a:t>
            </a:r>
            <a:r>
              <a:rPr lang="en-US" dirty="0" err="1"/>
              <a:t>tf.zeros</a:t>
            </a:r>
            <a:r>
              <a:rPr lang="en-US" dirty="0"/>
              <a:t>([1]))</a:t>
            </a:r>
          </a:p>
          <a:p>
            <a:pPr marL="0" indent="0">
              <a:buNone/>
            </a:pPr>
            <a:r>
              <a:rPr lang="en-US" dirty="0"/>
              <a:t>y = </a:t>
            </a:r>
            <a:r>
              <a:rPr lang="en-US" dirty="0" err="1"/>
              <a:t>tf.matmul</a:t>
            </a:r>
            <a:r>
              <a:rPr lang="en-US" dirty="0"/>
              <a:t>(</a:t>
            </a:r>
            <a:r>
              <a:rPr lang="en-US" dirty="0" err="1"/>
              <a:t>x,W</a:t>
            </a:r>
            <a:r>
              <a:rPr lang="en-US" dirty="0"/>
              <a:t>) + b</a:t>
            </a:r>
          </a:p>
          <a:p>
            <a:pPr marL="0" indent="0">
              <a:buNone/>
            </a:pPr>
            <a:r>
              <a:rPr lang="en-US" sz="7200" dirty="0">
                <a:solidFill>
                  <a:srgbClr val="FF0000"/>
                </a:solidFill>
              </a:rPr>
              <a:t>loss = </a:t>
            </a:r>
            <a:r>
              <a:rPr lang="en-US" sz="7200" dirty="0" err="1">
                <a:solidFill>
                  <a:srgbClr val="FF0000"/>
                </a:solidFill>
              </a:rPr>
              <a:t>tf.reduce_mean</a:t>
            </a:r>
            <a:r>
              <a:rPr lang="en-US" sz="7200" dirty="0">
                <a:solidFill>
                  <a:srgbClr val="FF0000"/>
                </a:solidFill>
              </a:rPr>
              <a:t>(</a:t>
            </a:r>
            <a:r>
              <a:rPr lang="en-US" sz="7200" dirty="0" err="1">
                <a:solidFill>
                  <a:srgbClr val="FF0000"/>
                </a:solidFill>
              </a:rPr>
              <a:t>tf.pow</a:t>
            </a:r>
            <a:r>
              <a:rPr lang="en-US" sz="7200" dirty="0">
                <a:solidFill>
                  <a:srgbClr val="FF0000"/>
                </a:solidFill>
              </a:rPr>
              <a:t>(y - y_, 2)) + 0.1*tf.nn.l2_loss(W)</a:t>
            </a:r>
          </a:p>
          <a:p>
            <a:pPr marL="0" indent="0">
              <a:buNone/>
            </a:pPr>
            <a:r>
              <a:rPr lang="en-US" dirty="0"/>
              <a:t>update = </a:t>
            </a:r>
            <a:r>
              <a:rPr lang="en-US" dirty="0" err="1"/>
              <a:t>tf.train.GradientDescentOptimizer</a:t>
            </a:r>
            <a:r>
              <a:rPr lang="en-US" dirty="0"/>
              <a:t>(0.1).minimize(loss)</a:t>
            </a:r>
          </a:p>
          <a:p>
            <a:pPr marL="0" indent="0">
              <a:buNone/>
            </a:pPr>
            <a:r>
              <a:rPr lang="en-US" dirty="0" err="1"/>
              <a:t>data_x</a:t>
            </a:r>
            <a:r>
              <a:rPr lang="en-US" dirty="0"/>
              <a:t> = </a:t>
            </a:r>
            <a:r>
              <a:rPr lang="en-US" dirty="0" err="1"/>
              <a:t>np.array</a:t>
            </a:r>
            <a:r>
              <a:rPr lang="en-US" dirty="0"/>
              <a:t>([</a:t>
            </a:r>
            <a:r>
              <a:rPr lang="en-US" dirty="0" err="1"/>
              <a:t>vecto</a:t>
            </a:r>
            <a:r>
              <a:rPr lang="en-US" dirty="0"/>
              <a:t>(2),</a:t>
            </a:r>
            <a:r>
              <a:rPr lang="en-US" dirty="0" err="1"/>
              <a:t>vecto</a:t>
            </a:r>
            <a:r>
              <a:rPr lang="en-US" dirty="0"/>
              <a:t>(3),</a:t>
            </a:r>
            <a:r>
              <a:rPr lang="en-US" dirty="0" err="1"/>
              <a:t>vecto</a:t>
            </a:r>
            <a:r>
              <a:rPr lang="en-US" dirty="0"/>
              <a:t>(4),</a:t>
            </a:r>
            <a:r>
              <a:rPr lang="en-US" dirty="0" err="1"/>
              <a:t>vecto</a:t>
            </a:r>
            <a:r>
              <a:rPr lang="en-US" dirty="0"/>
              <a:t>(6),</a:t>
            </a:r>
            <a:r>
              <a:rPr lang="en-US" dirty="0" err="1"/>
              <a:t>vecto</a:t>
            </a:r>
            <a:r>
              <a:rPr lang="en-US" dirty="0"/>
              <a:t>(7)])</a:t>
            </a:r>
          </a:p>
          <a:p>
            <a:pPr marL="0" indent="0">
              <a:buNone/>
            </a:pPr>
            <a:r>
              <a:rPr lang="en-US" dirty="0" err="1"/>
              <a:t>data_y</a:t>
            </a:r>
            <a:r>
              <a:rPr lang="en-US" dirty="0"/>
              <a:t> = </a:t>
            </a:r>
            <a:r>
              <a:rPr lang="en-US" dirty="0" err="1"/>
              <a:t>np.array</a:t>
            </a:r>
            <a:r>
              <a:rPr lang="en-US" dirty="0"/>
              <a:t>([[70],[110],[165],[390],[550]])</a:t>
            </a:r>
          </a:p>
          <a:p>
            <a:pPr marL="0" indent="0">
              <a:buNone/>
            </a:pPr>
            <a:r>
              <a:rPr lang="en-US" dirty="0" err="1"/>
              <a:t>sess</a:t>
            </a:r>
            <a:r>
              <a:rPr lang="en-US" dirty="0"/>
              <a:t> = </a:t>
            </a:r>
            <a:r>
              <a:rPr lang="en-US" dirty="0" err="1"/>
              <a:t>tf.Session</a:t>
            </a:r>
            <a:r>
              <a:rPr lang="en-US" dirty="0"/>
              <a:t>()</a:t>
            </a:r>
          </a:p>
          <a:p>
            <a:pPr marL="0" indent="0">
              <a:buNone/>
            </a:pPr>
            <a:r>
              <a:rPr lang="en-US" dirty="0" err="1"/>
              <a:t>sess.run</a:t>
            </a:r>
            <a:r>
              <a:rPr lang="en-US" dirty="0"/>
              <a:t>(</a:t>
            </a:r>
            <a:r>
              <a:rPr lang="en-US" dirty="0" err="1"/>
              <a:t>tf.initialize_all_variables</a:t>
            </a:r>
            <a:r>
              <a:rPr lang="en-US" dirty="0"/>
              <a:t>())</a:t>
            </a:r>
          </a:p>
          <a:p>
            <a:pPr marL="0" indent="0">
              <a:buNone/>
            </a:pPr>
            <a:r>
              <a:rPr lang="en-US" dirty="0"/>
              <a:t>for i in range(0,100000):</a:t>
            </a:r>
          </a:p>
          <a:p>
            <a:pPr marL="0" indent="0">
              <a:buNone/>
            </a:pPr>
            <a:r>
              <a:rPr lang="en-US" dirty="0"/>
              <a:t>    </a:t>
            </a:r>
            <a:r>
              <a:rPr lang="en-US" dirty="0" err="1"/>
              <a:t>sess.run</a:t>
            </a:r>
            <a:r>
              <a:rPr lang="en-US" dirty="0"/>
              <a:t>(update, </a:t>
            </a:r>
            <a:r>
              <a:rPr lang="en-US" dirty="0" err="1"/>
              <a:t>feed_dict</a:t>
            </a:r>
            <a:r>
              <a:rPr lang="en-US" dirty="0"/>
              <a:t> = {</a:t>
            </a:r>
            <a:r>
              <a:rPr lang="en-US" dirty="0" err="1"/>
              <a:t>x:data_x</a:t>
            </a:r>
            <a:r>
              <a:rPr lang="en-US" dirty="0"/>
              <a:t>, y_:</a:t>
            </a:r>
            <a:r>
              <a:rPr lang="en-US" dirty="0" err="1"/>
              <a:t>data_y</a:t>
            </a:r>
            <a:r>
              <a:rPr lang="en-US" dirty="0"/>
              <a:t>})</a:t>
            </a:r>
          </a:p>
          <a:p>
            <a:pPr marL="0" indent="0">
              <a:buNone/>
            </a:pPr>
            <a:r>
              <a:rPr lang="en-US" dirty="0"/>
              <a:t>    if i % 10000 == 0 :</a:t>
            </a:r>
          </a:p>
          <a:p>
            <a:pPr marL="0" indent="0">
              <a:buNone/>
            </a:pPr>
            <a:r>
              <a:rPr lang="en-US" dirty="0"/>
              <a:t>        print('Iteration:' , i , ' W:' , </a:t>
            </a:r>
            <a:r>
              <a:rPr lang="en-US" dirty="0" err="1"/>
              <a:t>sess.run</a:t>
            </a:r>
            <a:r>
              <a:rPr lang="en-US" dirty="0"/>
              <a:t>(W) , ' b:' , </a:t>
            </a:r>
            <a:r>
              <a:rPr lang="en-US" dirty="0" err="1"/>
              <a:t>sess.run</a:t>
            </a:r>
            <a:r>
              <a:rPr lang="en-US" dirty="0"/>
              <a:t>(b), ' loss:', </a:t>
            </a:r>
            <a:r>
              <a:rPr lang="en-US" dirty="0" err="1"/>
              <a:t>loss.eval</a:t>
            </a:r>
            <a:r>
              <a:rPr lang="en-US" dirty="0"/>
              <a:t>(session=</a:t>
            </a:r>
            <a:r>
              <a:rPr lang="en-US" dirty="0" err="1"/>
              <a:t>sess</a:t>
            </a:r>
            <a:r>
              <a:rPr lang="en-US" dirty="0"/>
              <a:t>, </a:t>
            </a:r>
            <a:r>
              <a:rPr lang="en-US" dirty="0" err="1"/>
              <a:t>feed_dict</a:t>
            </a:r>
            <a:r>
              <a:rPr lang="en-US" dirty="0"/>
              <a:t> = {</a:t>
            </a:r>
            <a:r>
              <a:rPr lang="en-US" dirty="0" err="1"/>
              <a:t>x:data_x</a:t>
            </a:r>
            <a:r>
              <a:rPr lang="en-US" dirty="0"/>
              <a:t>, y_:</a:t>
            </a:r>
            <a:r>
              <a:rPr lang="en-US" dirty="0" err="1"/>
              <a:t>data_y</a:t>
            </a:r>
            <a:r>
              <a:rPr lang="en-US" dirty="0"/>
              <a:t>}))</a:t>
            </a:r>
          </a:p>
          <a:p>
            <a:pPr marL="0" indent="0">
              <a:buNone/>
            </a:pPr>
            <a:r>
              <a:rPr lang="en-US" dirty="0" err="1"/>
              <a:t>x_axis</a:t>
            </a:r>
            <a:r>
              <a:rPr lang="en-US" dirty="0"/>
              <a:t> = </a:t>
            </a:r>
            <a:r>
              <a:rPr lang="en-US" dirty="0" err="1"/>
              <a:t>np.arange</a:t>
            </a:r>
            <a:r>
              <a:rPr lang="en-US" dirty="0"/>
              <a:t>(0, 8, 0.1)</a:t>
            </a:r>
          </a:p>
          <a:p>
            <a:pPr marL="0" indent="0">
              <a:buNone/>
            </a:pPr>
            <a:r>
              <a:rPr lang="en-US" dirty="0" err="1"/>
              <a:t>x_data</a:t>
            </a:r>
            <a:r>
              <a:rPr lang="en-US" dirty="0"/>
              <a:t> = []</a:t>
            </a:r>
          </a:p>
          <a:p>
            <a:pPr marL="0" indent="0">
              <a:buNone/>
            </a:pPr>
            <a:r>
              <a:rPr lang="en-US" dirty="0"/>
              <a:t>for i in </a:t>
            </a:r>
            <a:r>
              <a:rPr lang="en-US" dirty="0" err="1"/>
              <a:t>x_axis</a:t>
            </a:r>
            <a:r>
              <a:rPr lang="en-US" dirty="0"/>
              <a:t>:</a:t>
            </a:r>
          </a:p>
          <a:p>
            <a:pPr marL="0" indent="0">
              <a:buNone/>
            </a:pPr>
            <a:r>
              <a:rPr lang="en-US" dirty="0"/>
              <a:t>    </a:t>
            </a:r>
            <a:r>
              <a:rPr lang="en-US" dirty="0" err="1"/>
              <a:t>x_data.append</a:t>
            </a:r>
            <a:r>
              <a:rPr lang="en-US" dirty="0"/>
              <a:t>(</a:t>
            </a:r>
            <a:r>
              <a:rPr lang="en-US" dirty="0" err="1"/>
              <a:t>vecto</a:t>
            </a:r>
            <a:r>
              <a:rPr lang="en-US" dirty="0"/>
              <a:t>(i)) </a:t>
            </a:r>
          </a:p>
          <a:p>
            <a:pPr marL="0" indent="0">
              <a:buNone/>
            </a:pPr>
            <a:r>
              <a:rPr lang="en-US" dirty="0" err="1"/>
              <a:t>x_data</a:t>
            </a:r>
            <a:r>
              <a:rPr lang="en-US" dirty="0"/>
              <a:t> = </a:t>
            </a:r>
            <a:r>
              <a:rPr lang="en-US" dirty="0" err="1"/>
              <a:t>np.array</a:t>
            </a:r>
            <a:r>
              <a:rPr lang="en-US" dirty="0"/>
              <a:t>(</a:t>
            </a:r>
            <a:r>
              <a:rPr lang="en-US" dirty="0" err="1"/>
              <a:t>x_data</a:t>
            </a:r>
            <a:r>
              <a:rPr lang="en-US" dirty="0"/>
              <a:t>)</a:t>
            </a:r>
          </a:p>
          <a:p>
            <a:pPr marL="0" indent="0">
              <a:buNone/>
            </a:pPr>
            <a:r>
              <a:rPr lang="en-US" dirty="0" err="1"/>
              <a:t>y_vals</a:t>
            </a:r>
            <a:r>
              <a:rPr lang="en-US" dirty="0"/>
              <a:t> = </a:t>
            </a:r>
            <a:r>
              <a:rPr lang="en-US" dirty="0" err="1"/>
              <a:t>np.matmul</a:t>
            </a:r>
            <a:r>
              <a:rPr lang="en-US" dirty="0"/>
              <a:t>(</a:t>
            </a:r>
            <a:r>
              <a:rPr lang="en-US" dirty="0" err="1"/>
              <a:t>x_data</a:t>
            </a:r>
            <a:r>
              <a:rPr lang="en-US" dirty="0"/>
              <a:t>, </a:t>
            </a:r>
            <a:r>
              <a:rPr lang="en-US" dirty="0" err="1"/>
              <a:t>sess.run</a:t>
            </a:r>
            <a:r>
              <a:rPr lang="en-US" dirty="0"/>
              <a:t>(W)) + </a:t>
            </a:r>
            <a:r>
              <a:rPr lang="en-US" dirty="0" err="1"/>
              <a:t>sess.run</a:t>
            </a:r>
            <a:r>
              <a:rPr lang="en-US" dirty="0"/>
              <a:t>(b)</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err="1"/>
              <a:t>plt.plot</a:t>
            </a:r>
            <a:r>
              <a:rPr lang="en-US" dirty="0"/>
              <a:t>(</a:t>
            </a:r>
            <a:r>
              <a:rPr lang="en-US" dirty="0" err="1"/>
              <a:t>x_axis</a:t>
            </a:r>
            <a:r>
              <a:rPr lang="en-US" dirty="0"/>
              <a:t>, </a:t>
            </a:r>
            <a:r>
              <a:rPr lang="en-US" dirty="0" err="1"/>
              <a:t>y_vals</a:t>
            </a:r>
            <a:r>
              <a:rPr lang="en-US" dirty="0"/>
              <a:t>)</a:t>
            </a:r>
          </a:p>
          <a:p>
            <a:pPr marL="0" indent="0">
              <a:buNone/>
            </a:pPr>
            <a:r>
              <a:rPr lang="en-US" dirty="0" err="1"/>
              <a:t>plt.show</a:t>
            </a:r>
            <a:r>
              <a:rPr lang="en-US" dirty="0"/>
              <a:t>()</a:t>
            </a:r>
          </a:p>
        </p:txBody>
      </p:sp>
      <p:sp>
        <p:nvSpPr>
          <p:cNvPr id="4" name="Rounded Rectangular Callout 3"/>
          <p:cNvSpPr/>
          <p:nvPr/>
        </p:nvSpPr>
        <p:spPr>
          <a:xfrm>
            <a:off x="3926958" y="2488019"/>
            <a:ext cx="1254642" cy="533400"/>
          </a:xfrm>
          <a:prstGeom prst="wedgeRoundRectCallout">
            <a:avLst>
              <a:gd name="adj1" fmla="val 77866"/>
              <a:gd name="adj2" fmla="val 1223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 is the </a:t>
            </a:r>
            <a:r>
              <a:rPr lang="el-GR" dirty="0"/>
              <a:t>λ</a:t>
            </a:r>
            <a:r>
              <a:rPr lang="en-US" dirty="0"/>
              <a:t>-rate</a:t>
            </a:r>
          </a:p>
        </p:txBody>
      </p:sp>
      <p:sp>
        <p:nvSpPr>
          <p:cNvPr id="5" name="Rounded Rectangular Callout 4"/>
          <p:cNvSpPr/>
          <p:nvPr/>
        </p:nvSpPr>
        <p:spPr>
          <a:xfrm>
            <a:off x="6019800" y="2667000"/>
            <a:ext cx="1143000" cy="533400"/>
          </a:xfrm>
          <a:prstGeom prst="wedgeRoundRectCallout">
            <a:avLst>
              <a:gd name="adj1" fmla="val -25484"/>
              <a:gd name="adj2" fmla="val 844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Ridge</a:t>
            </a:r>
          </a:p>
        </p:txBody>
      </p:sp>
      <p:sp>
        <p:nvSpPr>
          <p:cNvPr id="6" name="Rounded Rectangular Callout 5"/>
          <p:cNvSpPr/>
          <p:nvPr/>
        </p:nvSpPr>
        <p:spPr>
          <a:xfrm>
            <a:off x="5594498" y="3962400"/>
            <a:ext cx="2743200" cy="990600"/>
          </a:xfrm>
          <a:prstGeom prst="wedgeRoundRectCallout">
            <a:avLst>
              <a:gd name="adj1" fmla="val -14426"/>
              <a:gd name="adj2" fmla="val -673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tf.nn.l2_loss(W) = </a:t>
            </a:r>
            <a:r>
              <a:rPr lang="en-US" dirty="0" err="1"/>
              <a:t>tf.reduce_sum</a:t>
            </a:r>
            <a:r>
              <a:rPr lang="en-US" dirty="0"/>
              <a:t>(W**2)/2.</a:t>
            </a:r>
          </a:p>
        </p:txBody>
      </p:sp>
    </p:spTree>
    <p:extLst>
      <p:ext uri="{BB962C8B-B14F-4D97-AF65-F5344CB8AC3E}">
        <p14:creationId xmlns:p14="http://schemas.microsoft.com/office/powerpoint/2010/main" val="216786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(slightly better…)</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6096000"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152400" y="5410200"/>
            <a:ext cx="1371600" cy="685800"/>
          </a:xfrm>
          <a:prstGeom prst="wedgeRoundRectCallout">
            <a:avLst>
              <a:gd name="adj1" fmla="val 91260"/>
              <a:gd name="adj2" fmla="val -4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is much better</a:t>
            </a:r>
          </a:p>
        </p:txBody>
      </p:sp>
      <p:sp>
        <p:nvSpPr>
          <p:cNvPr id="5" name="Rounded Rectangular Callout 4"/>
          <p:cNvSpPr/>
          <p:nvPr/>
        </p:nvSpPr>
        <p:spPr>
          <a:xfrm>
            <a:off x="7315200" y="2438400"/>
            <a:ext cx="1676400" cy="990600"/>
          </a:xfrm>
          <a:prstGeom prst="wedgeRoundRectCallout">
            <a:avLst>
              <a:gd name="adj1" fmla="val -78197"/>
              <a:gd name="adj2" fmla="val -298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 is still not perfect but  much better</a:t>
            </a:r>
          </a:p>
        </p:txBody>
      </p:sp>
      <p:sp>
        <p:nvSpPr>
          <p:cNvPr id="6" name="Rounded Rectangular Callout 5"/>
          <p:cNvSpPr/>
          <p:nvPr/>
        </p:nvSpPr>
        <p:spPr>
          <a:xfrm>
            <a:off x="152400" y="2933700"/>
            <a:ext cx="2133600" cy="1181100"/>
          </a:xfrm>
          <a:prstGeom prst="wedgeRoundRectCallout">
            <a:avLst>
              <a:gd name="adj1" fmla="val 152036"/>
              <a:gd name="adj2" fmla="val 75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increase/decrease </a:t>
            </a:r>
            <a:r>
              <a:rPr lang="el-GR" dirty="0"/>
              <a:t>λ</a:t>
            </a:r>
            <a:r>
              <a:rPr lang="en-US" dirty="0"/>
              <a:t> and see what happens</a:t>
            </a:r>
          </a:p>
        </p:txBody>
      </p:sp>
    </p:spTree>
    <p:extLst>
      <p:ext uri="{BB962C8B-B14F-4D97-AF65-F5344CB8AC3E}">
        <p14:creationId xmlns:p14="http://schemas.microsoft.com/office/powerpoint/2010/main" val="31998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Similar Results with Lasso</a:t>
            </a:r>
          </a:p>
        </p:txBody>
      </p:sp>
      <p:sp>
        <p:nvSpPr>
          <p:cNvPr id="3" name="Content Placeholder 2"/>
          <p:cNvSpPr>
            <a:spLocks noGrp="1"/>
          </p:cNvSpPr>
          <p:nvPr>
            <p:ph idx="1"/>
          </p:nvPr>
        </p:nvSpPr>
        <p:spPr/>
        <p:txBody>
          <a:bodyPr>
            <a:normAutofit fontScale="25000" lnSpcReduction="20000"/>
          </a:bodyPr>
          <a:lstStyle/>
          <a:p>
            <a:pPr marL="0" indent="0">
              <a:buNone/>
            </a:pPr>
            <a:r>
              <a:rPr lang="en-US" dirty="0"/>
              <a:t>import </a:t>
            </a:r>
            <a:r>
              <a:rPr lang="en-US" dirty="0" err="1"/>
              <a:t>tensorflow</a:t>
            </a:r>
            <a:r>
              <a:rPr lang="en-US" dirty="0"/>
              <a:t> as </a:t>
            </a:r>
            <a:r>
              <a:rPr lang="en-US" dirty="0" err="1"/>
              <a:t>tf</a:t>
            </a:r>
            <a:endParaRPr lang="en-US" dirty="0"/>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features = 20</a:t>
            </a:r>
          </a:p>
          <a:p>
            <a:pPr marL="0" indent="0">
              <a:buNone/>
            </a:pPr>
            <a:r>
              <a:rPr lang="en-US" dirty="0" err="1"/>
              <a:t>suff_feat</a:t>
            </a:r>
            <a:r>
              <a:rPr lang="en-US" dirty="0"/>
              <a:t> = range(1,features+1);</a:t>
            </a:r>
          </a:p>
          <a:p>
            <a:pPr marL="0" indent="0">
              <a:buNone/>
            </a:pPr>
            <a:r>
              <a:rPr lang="en-US" dirty="0" err="1"/>
              <a:t>np.random.shuffle</a:t>
            </a:r>
            <a:r>
              <a:rPr lang="en-US" dirty="0"/>
              <a:t>(</a:t>
            </a:r>
            <a:r>
              <a:rPr lang="en-US" dirty="0" err="1"/>
              <a:t>suff_feat</a:t>
            </a:r>
            <a:r>
              <a:rPr lang="en-US" dirty="0"/>
              <a:t>)</a:t>
            </a:r>
          </a:p>
          <a:p>
            <a:pPr marL="0" indent="0">
              <a:buNone/>
            </a:pPr>
            <a:r>
              <a:rPr lang="en-US" dirty="0" err="1"/>
              <a:t>def</a:t>
            </a:r>
            <a:r>
              <a:rPr lang="en-US" dirty="0"/>
              <a:t> </a:t>
            </a:r>
            <a:r>
              <a:rPr lang="en-US" dirty="0" err="1"/>
              <a:t>vecto</a:t>
            </a:r>
            <a:r>
              <a:rPr lang="en-US" dirty="0"/>
              <a:t>(x):</a:t>
            </a:r>
          </a:p>
          <a:p>
            <a:pPr marL="0" indent="0">
              <a:buNone/>
            </a:pPr>
            <a:r>
              <a:rPr lang="en-US" dirty="0"/>
              <a:t>    ret = []</a:t>
            </a:r>
          </a:p>
          <a:p>
            <a:pPr marL="0" indent="0">
              <a:buNone/>
            </a:pPr>
            <a:r>
              <a:rPr lang="en-US" dirty="0"/>
              <a:t>    for i in </a:t>
            </a:r>
            <a:r>
              <a:rPr lang="en-US" dirty="0" err="1"/>
              <a:t>suff_feat</a:t>
            </a:r>
            <a:r>
              <a:rPr lang="en-US" dirty="0"/>
              <a:t>:</a:t>
            </a:r>
          </a:p>
          <a:p>
            <a:pPr marL="0" indent="0">
              <a:buNone/>
            </a:pPr>
            <a:r>
              <a:rPr lang="en-US" dirty="0"/>
              <a:t>        </a:t>
            </a:r>
            <a:r>
              <a:rPr lang="en-US" dirty="0" err="1"/>
              <a:t>ret.append</a:t>
            </a:r>
            <a:r>
              <a:rPr lang="en-US" dirty="0"/>
              <a:t>(x**i / 7.**i)</a:t>
            </a:r>
          </a:p>
          <a:p>
            <a:pPr marL="0" indent="0">
              <a:buNone/>
            </a:pPr>
            <a:r>
              <a:rPr lang="en-US" dirty="0"/>
              <a:t>    return ret</a:t>
            </a:r>
          </a:p>
          <a:p>
            <a:pPr marL="0" indent="0">
              <a:buNone/>
            </a:pPr>
            <a:r>
              <a:rPr lang="en-US" dirty="0"/>
              <a:t>x = </a:t>
            </a:r>
            <a:r>
              <a:rPr lang="en-US" dirty="0" err="1"/>
              <a:t>tf.placeholder</a:t>
            </a:r>
            <a:r>
              <a:rPr lang="en-US" dirty="0"/>
              <a:t>(tf.float32, [None, features])</a:t>
            </a:r>
          </a:p>
          <a:p>
            <a:pPr marL="0" indent="0">
              <a:buNone/>
            </a:pPr>
            <a:r>
              <a:rPr lang="en-US" dirty="0"/>
              <a:t>y_ = </a:t>
            </a:r>
            <a:r>
              <a:rPr lang="en-US" dirty="0" err="1"/>
              <a:t>tf.placeholder</a:t>
            </a:r>
            <a:r>
              <a:rPr lang="en-US" dirty="0"/>
              <a:t>(tf.float32, [None, 1])</a:t>
            </a:r>
          </a:p>
          <a:p>
            <a:pPr marL="0" indent="0">
              <a:buNone/>
            </a:pPr>
            <a:r>
              <a:rPr lang="en-US" dirty="0"/>
              <a:t>W = </a:t>
            </a:r>
            <a:r>
              <a:rPr lang="en-US" dirty="0" err="1"/>
              <a:t>tf.Variable</a:t>
            </a:r>
            <a:r>
              <a:rPr lang="en-US" dirty="0"/>
              <a:t>(</a:t>
            </a:r>
            <a:r>
              <a:rPr lang="en-US" dirty="0" err="1"/>
              <a:t>tf.zeros</a:t>
            </a:r>
            <a:r>
              <a:rPr lang="en-US" dirty="0"/>
              <a:t>([features,1]))</a:t>
            </a:r>
          </a:p>
          <a:p>
            <a:pPr marL="0" indent="0">
              <a:buNone/>
            </a:pPr>
            <a:r>
              <a:rPr lang="en-US" dirty="0"/>
              <a:t>b = </a:t>
            </a:r>
            <a:r>
              <a:rPr lang="en-US" dirty="0" err="1"/>
              <a:t>tf.Variable</a:t>
            </a:r>
            <a:r>
              <a:rPr lang="en-US" dirty="0"/>
              <a:t>(</a:t>
            </a:r>
            <a:r>
              <a:rPr lang="en-US" dirty="0" err="1"/>
              <a:t>tf.zeros</a:t>
            </a:r>
            <a:r>
              <a:rPr lang="en-US" dirty="0"/>
              <a:t>([1]))</a:t>
            </a:r>
          </a:p>
          <a:p>
            <a:pPr marL="0" indent="0">
              <a:buNone/>
            </a:pPr>
            <a:r>
              <a:rPr lang="en-US" dirty="0"/>
              <a:t>y = </a:t>
            </a:r>
            <a:r>
              <a:rPr lang="en-US" dirty="0" err="1"/>
              <a:t>tf.matmul</a:t>
            </a:r>
            <a:r>
              <a:rPr lang="en-US" dirty="0"/>
              <a:t>(</a:t>
            </a:r>
            <a:r>
              <a:rPr lang="en-US" dirty="0" err="1"/>
              <a:t>x,W</a:t>
            </a:r>
            <a:r>
              <a:rPr lang="en-US" dirty="0"/>
              <a:t>) + b</a:t>
            </a:r>
          </a:p>
          <a:p>
            <a:pPr marL="0" indent="0">
              <a:buNone/>
            </a:pPr>
            <a:r>
              <a:rPr lang="en-US" sz="7200" dirty="0">
                <a:solidFill>
                  <a:srgbClr val="FF0000"/>
                </a:solidFill>
              </a:rPr>
              <a:t>loss = </a:t>
            </a:r>
            <a:r>
              <a:rPr lang="en-US" sz="7200" dirty="0" err="1">
                <a:solidFill>
                  <a:srgbClr val="FF0000"/>
                </a:solidFill>
              </a:rPr>
              <a:t>tf.reduce_mean</a:t>
            </a:r>
            <a:r>
              <a:rPr lang="en-US" sz="7200" dirty="0">
                <a:solidFill>
                  <a:srgbClr val="FF0000"/>
                </a:solidFill>
              </a:rPr>
              <a:t>(</a:t>
            </a:r>
            <a:r>
              <a:rPr lang="en-US" sz="7200" dirty="0" err="1">
                <a:solidFill>
                  <a:srgbClr val="FF0000"/>
                </a:solidFill>
              </a:rPr>
              <a:t>tf.pow</a:t>
            </a:r>
            <a:r>
              <a:rPr lang="en-US" sz="7200" dirty="0">
                <a:solidFill>
                  <a:srgbClr val="FF0000"/>
                </a:solidFill>
              </a:rPr>
              <a:t>(y - y_, 2)) + 0.1*</a:t>
            </a:r>
            <a:r>
              <a:rPr lang="en-US" sz="7200" dirty="0" err="1">
                <a:solidFill>
                  <a:srgbClr val="FF0000"/>
                </a:solidFill>
              </a:rPr>
              <a:t>tf.reduce_sum</a:t>
            </a:r>
            <a:r>
              <a:rPr lang="en-US" sz="7200" dirty="0">
                <a:solidFill>
                  <a:srgbClr val="FF0000"/>
                </a:solidFill>
              </a:rPr>
              <a:t>(</a:t>
            </a:r>
            <a:r>
              <a:rPr lang="en-US" sz="7200" b="1" dirty="0" err="1">
                <a:solidFill>
                  <a:srgbClr val="FF0000"/>
                </a:solidFill>
              </a:rPr>
              <a:t>tf.abs</a:t>
            </a:r>
            <a:r>
              <a:rPr lang="en-US" sz="7200" b="1" dirty="0">
                <a:solidFill>
                  <a:srgbClr val="FF0000"/>
                </a:solidFill>
              </a:rPr>
              <a:t>(W)</a:t>
            </a:r>
            <a:r>
              <a:rPr lang="en-US" sz="7200" dirty="0">
                <a:solidFill>
                  <a:srgbClr val="FF0000"/>
                </a:solidFill>
              </a:rPr>
              <a:t>)</a:t>
            </a:r>
          </a:p>
          <a:p>
            <a:pPr marL="0" indent="0">
              <a:buNone/>
            </a:pPr>
            <a:r>
              <a:rPr lang="en-US" dirty="0"/>
              <a:t>update = </a:t>
            </a:r>
            <a:r>
              <a:rPr lang="en-US" dirty="0" err="1"/>
              <a:t>tf.train.GradientDescentOptimizer</a:t>
            </a:r>
            <a:r>
              <a:rPr lang="en-US" dirty="0"/>
              <a:t>(0.1).minimize(loss)</a:t>
            </a:r>
          </a:p>
          <a:p>
            <a:pPr marL="0" indent="0">
              <a:buNone/>
            </a:pPr>
            <a:r>
              <a:rPr lang="en-US" dirty="0" err="1"/>
              <a:t>data_x</a:t>
            </a:r>
            <a:r>
              <a:rPr lang="en-US" dirty="0"/>
              <a:t> = </a:t>
            </a:r>
            <a:r>
              <a:rPr lang="en-US" dirty="0" err="1"/>
              <a:t>np.array</a:t>
            </a:r>
            <a:r>
              <a:rPr lang="en-US" dirty="0"/>
              <a:t>([</a:t>
            </a:r>
            <a:r>
              <a:rPr lang="en-US" dirty="0" err="1"/>
              <a:t>vecto</a:t>
            </a:r>
            <a:r>
              <a:rPr lang="en-US" dirty="0"/>
              <a:t>(2),</a:t>
            </a:r>
            <a:r>
              <a:rPr lang="en-US" dirty="0" err="1"/>
              <a:t>vecto</a:t>
            </a:r>
            <a:r>
              <a:rPr lang="en-US" dirty="0"/>
              <a:t>(3),</a:t>
            </a:r>
            <a:r>
              <a:rPr lang="en-US" dirty="0" err="1"/>
              <a:t>vecto</a:t>
            </a:r>
            <a:r>
              <a:rPr lang="en-US" dirty="0"/>
              <a:t>(4),</a:t>
            </a:r>
            <a:r>
              <a:rPr lang="en-US" dirty="0" err="1"/>
              <a:t>vecto</a:t>
            </a:r>
            <a:r>
              <a:rPr lang="en-US" dirty="0"/>
              <a:t>(6),</a:t>
            </a:r>
            <a:r>
              <a:rPr lang="en-US" dirty="0" err="1"/>
              <a:t>vecto</a:t>
            </a:r>
            <a:r>
              <a:rPr lang="en-US" dirty="0"/>
              <a:t>(7)])</a:t>
            </a:r>
          </a:p>
          <a:p>
            <a:pPr marL="0" indent="0">
              <a:buNone/>
            </a:pPr>
            <a:r>
              <a:rPr lang="en-US" dirty="0" err="1"/>
              <a:t>data_y</a:t>
            </a:r>
            <a:r>
              <a:rPr lang="en-US" dirty="0"/>
              <a:t> = </a:t>
            </a:r>
            <a:r>
              <a:rPr lang="en-US" dirty="0" err="1"/>
              <a:t>np.array</a:t>
            </a:r>
            <a:r>
              <a:rPr lang="en-US" dirty="0"/>
              <a:t>([[70],[110],[165],[390],[550]])</a:t>
            </a:r>
          </a:p>
          <a:p>
            <a:pPr marL="0" indent="0">
              <a:buNone/>
            </a:pPr>
            <a:r>
              <a:rPr lang="en-US" dirty="0" err="1"/>
              <a:t>sess</a:t>
            </a:r>
            <a:r>
              <a:rPr lang="en-US" dirty="0"/>
              <a:t> = </a:t>
            </a:r>
            <a:r>
              <a:rPr lang="en-US" dirty="0" err="1"/>
              <a:t>tf.Session</a:t>
            </a:r>
            <a:r>
              <a:rPr lang="en-US" dirty="0"/>
              <a:t>()</a:t>
            </a:r>
          </a:p>
          <a:p>
            <a:pPr marL="0" indent="0">
              <a:buNone/>
            </a:pPr>
            <a:r>
              <a:rPr lang="en-US" dirty="0" err="1"/>
              <a:t>sess.run</a:t>
            </a:r>
            <a:r>
              <a:rPr lang="en-US" dirty="0"/>
              <a:t>(</a:t>
            </a:r>
            <a:r>
              <a:rPr lang="en-US" dirty="0" err="1"/>
              <a:t>tf.initialize_all_variables</a:t>
            </a:r>
            <a:r>
              <a:rPr lang="en-US" dirty="0"/>
              <a:t>())</a:t>
            </a:r>
          </a:p>
          <a:p>
            <a:pPr marL="0" indent="0">
              <a:buNone/>
            </a:pPr>
            <a:r>
              <a:rPr lang="en-US" dirty="0"/>
              <a:t>for i in range(0,100000):</a:t>
            </a:r>
          </a:p>
          <a:p>
            <a:pPr marL="0" indent="0">
              <a:buNone/>
            </a:pPr>
            <a:r>
              <a:rPr lang="en-US" dirty="0"/>
              <a:t>    </a:t>
            </a:r>
            <a:r>
              <a:rPr lang="en-US" dirty="0" err="1"/>
              <a:t>sess.run</a:t>
            </a:r>
            <a:r>
              <a:rPr lang="en-US" dirty="0"/>
              <a:t>(update, </a:t>
            </a:r>
            <a:r>
              <a:rPr lang="en-US" dirty="0" err="1"/>
              <a:t>feed_dict</a:t>
            </a:r>
            <a:r>
              <a:rPr lang="en-US" dirty="0"/>
              <a:t> = {</a:t>
            </a:r>
            <a:r>
              <a:rPr lang="en-US" dirty="0" err="1"/>
              <a:t>x:data_x</a:t>
            </a:r>
            <a:r>
              <a:rPr lang="en-US" dirty="0"/>
              <a:t>, y_:</a:t>
            </a:r>
            <a:r>
              <a:rPr lang="en-US" dirty="0" err="1"/>
              <a:t>data_y</a:t>
            </a:r>
            <a:r>
              <a:rPr lang="en-US" dirty="0"/>
              <a:t>})</a:t>
            </a:r>
          </a:p>
          <a:p>
            <a:pPr marL="0" indent="0">
              <a:buNone/>
            </a:pPr>
            <a:r>
              <a:rPr lang="en-US" dirty="0"/>
              <a:t>    if i % 10000 == 0 :</a:t>
            </a:r>
          </a:p>
          <a:p>
            <a:pPr marL="0" indent="0">
              <a:buNone/>
            </a:pPr>
            <a:r>
              <a:rPr lang="en-US" dirty="0"/>
              <a:t>        print('Iteration:' , i , ' W:' , </a:t>
            </a:r>
            <a:r>
              <a:rPr lang="en-US" dirty="0" err="1"/>
              <a:t>sess.run</a:t>
            </a:r>
            <a:r>
              <a:rPr lang="en-US" dirty="0"/>
              <a:t>(W) , ' b:' , </a:t>
            </a:r>
            <a:r>
              <a:rPr lang="en-US" dirty="0" err="1"/>
              <a:t>sess.run</a:t>
            </a:r>
            <a:r>
              <a:rPr lang="en-US" dirty="0"/>
              <a:t>(b), ' loss:', </a:t>
            </a:r>
            <a:r>
              <a:rPr lang="en-US" dirty="0" err="1"/>
              <a:t>loss.eval</a:t>
            </a:r>
            <a:r>
              <a:rPr lang="en-US" dirty="0"/>
              <a:t>(session=</a:t>
            </a:r>
            <a:r>
              <a:rPr lang="en-US" dirty="0" err="1"/>
              <a:t>sess</a:t>
            </a:r>
            <a:r>
              <a:rPr lang="en-US" dirty="0"/>
              <a:t>, </a:t>
            </a:r>
            <a:r>
              <a:rPr lang="en-US" dirty="0" err="1"/>
              <a:t>feed_dict</a:t>
            </a:r>
            <a:r>
              <a:rPr lang="en-US" dirty="0"/>
              <a:t> = {</a:t>
            </a:r>
            <a:r>
              <a:rPr lang="en-US" dirty="0" err="1"/>
              <a:t>x:data_x</a:t>
            </a:r>
            <a:r>
              <a:rPr lang="en-US" dirty="0"/>
              <a:t>, y_:</a:t>
            </a:r>
            <a:r>
              <a:rPr lang="en-US" dirty="0" err="1"/>
              <a:t>data_y</a:t>
            </a:r>
            <a:r>
              <a:rPr lang="en-US" dirty="0"/>
              <a:t>}))</a:t>
            </a:r>
          </a:p>
          <a:p>
            <a:pPr marL="0" indent="0">
              <a:buNone/>
            </a:pPr>
            <a:r>
              <a:rPr lang="en-US" dirty="0" err="1"/>
              <a:t>x_axis</a:t>
            </a:r>
            <a:r>
              <a:rPr lang="en-US" dirty="0"/>
              <a:t> = </a:t>
            </a:r>
            <a:r>
              <a:rPr lang="en-US" dirty="0" err="1"/>
              <a:t>np.arange</a:t>
            </a:r>
            <a:r>
              <a:rPr lang="en-US" dirty="0"/>
              <a:t>(0, 8, 0.1)</a:t>
            </a:r>
          </a:p>
          <a:p>
            <a:pPr marL="0" indent="0">
              <a:buNone/>
            </a:pPr>
            <a:r>
              <a:rPr lang="en-US" dirty="0" err="1"/>
              <a:t>x_data</a:t>
            </a:r>
            <a:r>
              <a:rPr lang="en-US" dirty="0"/>
              <a:t> = []</a:t>
            </a:r>
          </a:p>
          <a:p>
            <a:pPr marL="0" indent="0">
              <a:buNone/>
            </a:pPr>
            <a:r>
              <a:rPr lang="en-US" dirty="0"/>
              <a:t>for i in </a:t>
            </a:r>
            <a:r>
              <a:rPr lang="en-US" dirty="0" err="1"/>
              <a:t>x_axis</a:t>
            </a:r>
            <a:r>
              <a:rPr lang="en-US" dirty="0"/>
              <a:t>:</a:t>
            </a:r>
          </a:p>
          <a:p>
            <a:pPr marL="0" indent="0">
              <a:buNone/>
            </a:pPr>
            <a:r>
              <a:rPr lang="en-US" dirty="0"/>
              <a:t>    </a:t>
            </a:r>
            <a:r>
              <a:rPr lang="en-US" dirty="0" err="1"/>
              <a:t>x_data.append</a:t>
            </a:r>
            <a:r>
              <a:rPr lang="en-US" dirty="0"/>
              <a:t>(</a:t>
            </a:r>
            <a:r>
              <a:rPr lang="en-US" dirty="0" err="1"/>
              <a:t>vecto</a:t>
            </a:r>
            <a:r>
              <a:rPr lang="en-US" dirty="0"/>
              <a:t>(i)) </a:t>
            </a:r>
          </a:p>
          <a:p>
            <a:pPr marL="0" indent="0">
              <a:buNone/>
            </a:pPr>
            <a:r>
              <a:rPr lang="en-US" dirty="0" err="1"/>
              <a:t>x_data</a:t>
            </a:r>
            <a:r>
              <a:rPr lang="en-US" dirty="0"/>
              <a:t> = </a:t>
            </a:r>
            <a:r>
              <a:rPr lang="en-US" dirty="0" err="1"/>
              <a:t>np.array</a:t>
            </a:r>
            <a:r>
              <a:rPr lang="en-US" dirty="0"/>
              <a:t>(</a:t>
            </a:r>
            <a:r>
              <a:rPr lang="en-US" dirty="0" err="1"/>
              <a:t>x_data</a:t>
            </a:r>
            <a:r>
              <a:rPr lang="en-US" dirty="0"/>
              <a:t>)</a:t>
            </a:r>
          </a:p>
          <a:p>
            <a:pPr marL="0" indent="0">
              <a:buNone/>
            </a:pPr>
            <a:r>
              <a:rPr lang="en-US" dirty="0" err="1"/>
              <a:t>y_vals</a:t>
            </a:r>
            <a:r>
              <a:rPr lang="en-US" dirty="0"/>
              <a:t> = </a:t>
            </a:r>
            <a:r>
              <a:rPr lang="en-US" dirty="0" err="1"/>
              <a:t>np.matmul</a:t>
            </a:r>
            <a:r>
              <a:rPr lang="en-US" dirty="0"/>
              <a:t>(</a:t>
            </a:r>
            <a:r>
              <a:rPr lang="en-US" dirty="0" err="1"/>
              <a:t>x_data</a:t>
            </a:r>
            <a:r>
              <a:rPr lang="en-US" dirty="0"/>
              <a:t>, </a:t>
            </a:r>
            <a:r>
              <a:rPr lang="en-US" dirty="0" err="1"/>
              <a:t>sess.run</a:t>
            </a:r>
            <a:r>
              <a:rPr lang="en-US" dirty="0"/>
              <a:t>(W)) + </a:t>
            </a:r>
            <a:r>
              <a:rPr lang="en-US" dirty="0" err="1"/>
              <a:t>sess.run</a:t>
            </a:r>
            <a:r>
              <a:rPr lang="en-US" dirty="0"/>
              <a:t>(b)</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err="1"/>
              <a:t>plt.plot</a:t>
            </a:r>
            <a:r>
              <a:rPr lang="en-US" dirty="0"/>
              <a:t>(</a:t>
            </a:r>
            <a:r>
              <a:rPr lang="en-US" dirty="0" err="1"/>
              <a:t>x_axis</a:t>
            </a:r>
            <a:r>
              <a:rPr lang="en-US" dirty="0"/>
              <a:t>, </a:t>
            </a:r>
            <a:r>
              <a:rPr lang="en-US" dirty="0" err="1"/>
              <a:t>y_vals</a:t>
            </a:r>
            <a:r>
              <a:rPr lang="en-US" dirty="0"/>
              <a:t>)</a:t>
            </a:r>
          </a:p>
          <a:p>
            <a:pPr marL="0" indent="0">
              <a:buNone/>
            </a:pPr>
            <a:r>
              <a:rPr lang="en-US" dirty="0" err="1"/>
              <a:t>plt.show</a:t>
            </a:r>
            <a:r>
              <a:rPr lang="en-US" dirty="0"/>
              <a:t>()</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6096000"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55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Closed form solution</a:t>
            </a:r>
          </a:p>
        </p:txBody>
      </p:sp>
      <p:sp>
        <p:nvSpPr>
          <p:cNvPr id="3" name="Content Placeholder 2"/>
          <p:cNvSpPr>
            <a:spLocks noGrp="1"/>
          </p:cNvSpPr>
          <p:nvPr>
            <p:ph idx="1"/>
          </p:nvPr>
        </p:nvSpPr>
        <p:spPr/>
        <p:txBody>
          <a:bodyPr>
            <a:normAutofit lnSpcReduction="10000"/>
          </a:bodyPr>
          <a:lstStyle/>
          <a:p>
            <a:r>
              <a:rPr lang="en-US" dirty="0"/>
              <a:t>Linear regression has a closed-form solution:</a:t>
            </a:r>
          </a:p>
          <a:p>
            <a:endParaRPr lang="en-US" dirty="0"/>
          </a:p>
          <a:p>
            <a:r>
              <a:rPr lang="en-US" dirty="0"/>
              <a:t>We won't be focusing on it since we will be moving beyond linear regression to problems that do not have closed-form solution.</a:t>
            </a:r>
          </a:p>
          <a:p>
            <a:r>
              <a:rPr lang="en-US" dirty="0"/>
              <a:t>Furthermore, the closed form solution may be less practical for big data.</a:t>
            </a:r>
          </a:p>
          <a:p>
            <a:r>
              <a:rPr lang="en-US" dirty="0"/>
              <a:t>We will be using gradient descent (and its variants) until the end of the course.</a:t>
            </a:r>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285999" y="2286000"/>
            <a:ext cx="3776983" cy="457200"/>
          </a:xfrm>
          <a:prstGeom prst="rect">
            <a:avLst/>
          </a:prstGeom>
        </p:spPr>
      </p:pic>
    </p:spTree>
    <p:extLst>
      <p:ext uri="{BB962C8B-B14F-4D97-AF65-F5344CB8AC3E}">
        <p14:creationId xmlns:p14="http://schemas.microsoft.com/office/powerpoint/2010/main" val="156956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BGD, SGD, MB-GD</a:t>
            </a:r>
          </a:p>
        </p:txBody>
      </p:sp>
      <p:sp>
        <p:nvSpPr>
          <p:cNvPr id="3" name="Content Placeholder 2"/>
          <p:cNvSpPr>
            <a:spLocks noGrp="1"/>
          </p:cNvSpPr>
          <p:nvPr>
            <p:ph idx="1"/>
          </p:nvPr>
        </p:nvSpPr>
        <p:spPr/>
        <p:txBody>
          <a:bodyPr>
            <a:normAutofit fontScale="92500"/>
          </a:bodyPr>
          <a:lstStyle/>
          <a:p>
            <a:r>
              <a:rPr lang="en-US" dirty="0"/>
              <a:t>Batch Gradient Descent (BGD): uses all Data-set to compute gradient (this is what we learnt).</a:t>
            </a:r>
          </a:p>
          <a:p>
            <a:pPr lvl="1"/>
            <a:r>
              <a:rPr lang="en-US" dirty="0"/>
              <a:t>May be too large, or take too long:</a:t>
            </a:r>
          </a:p>
          <a:p>
            <a:r>
              <a:rPr lang="en-US" dirty="0"/>
              <a:t>Stochastic Gradient Descent (SGD): uses only a single example at a time (shuffle data first):</a:t>
            </a:r>
          </a:p>
          <a:p>
            <a:pPr lvl="1"/>
            <a:r>
              <a:rPr lang="en-US" dirty="0"/>
              <a:t>More iterations, since each iteration is less accurate</a:t>
            </a:r>
          </a:p>
          <a:p>
            <a:r>
              <a:rPr lang="en-US" dirty="0"/>
              <a:t>Mini-Batch Gradient Descent (MB-GD): uses only a subset of the data-set, (e.g. 50) at a time:</a:t>
            </a:r>
          </a:p>
          <a:p>
            <a:pPr lvl="1"/>
            <a:r>
              <a:rPr lang="en-US" dirty="0"/>
              <a:t>A compromise which takes advantage of </a:t>
            </a:r>
            <a:r>
              <a:rPr lang="en-US" dirty="0" err="1"/>
              <a:t>vectorization</a:t>
            </a:r>
            <a:r>
              <a:rPr lang="en-US" dirty="0"/>
              <a:t>.</a:t>
            </a:r>
          </a:p>
          <a:p>
            <a:pPr lvl="1"/>
            <a:endParaRPr lang="en-US" dirty="0"/>
          </a:p>
        </p:txBody>
      </p:sp>
    </p:spTree>
    <p:extLst>
      <p:ext uri="{BB962C8B-B14F-4D97-AF65-F5344CB8AC3E}">
        <p14:creationId xmlns:p14="http://schemas.microsoft.com/office/powerpoint/2010/main" val="893842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7684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p:txBody>
          <a:bodyPr/>
          <a:lstStyle/>
          <a:p>
            <a:r>
              <a:rPr lang="en-US" dirty="0"/>
              <a:t>Suppose we wanted to classify phones into new (1) or old/used (0), using the price as a single feature.</a:t>
            </a:r>
          </a:p>
          <a:p>
            <a:r>
              <a:rPr lang="en-US" dirty="0"/>
              <a:t>Could we use linear regression?</a:t>
            </a:r>
          </a:p>
        </p:txBody>
      </p:sp>
      <p:graphicFrame>
        <p:nvGraphicFramePr>
          <p:cNvPr id="5" name="Chart 4"/>
          <p:cNvGraphicFramePr>
            <a:graphicFrameLocks/>
          </p:cNvGraphicFramePr>
          <p:nvPr>
            <p:extLst>
              <p:ext uri="{D42A27DB-BD31-4B8C-83A1-F6EECF244321}">
                <p14:modId xmlns:p14="http://schemas.microsoft.com/office/powerpoint/2010/main" val="850189331"/>
              </p:ext>
            </p:extLst>
          </p:nvPr>
        </p:nvGraphicFramePr>
        <p:xfrm>
          <a:off x="914400" y="3886200"/>
          <a:ext cx="6781800" cy="23622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flipV="1">
            <a:off x="2209800" y="3505200"/>
            <a:ext cx="2590800" cy="3200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162800" y="4030991"/>
            <a:ext cx="155661" cy="73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2057400" y="3657600"/>
            <a:ext cx="3886200" cy="27432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29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6"/>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Formalizing Linear Regression</a:t>
            </a:r>
          </a:p>
        </p:txBody>
      </p:sp>
      <p:sp>
        <p:nvSpPr>
          <p:cNvPr id="3" name="Content Placeholder 2"/>
          <p:cNvSpPr>
            <a:spLocks noGrp="1"/>
          </p:cNvSpPr>
          <p:nvPr>
            <p:ph idx="1"/>
          </p:nvPr>
        </p:nvSpPr>
        <p:spPr/>
        <p:txBody>
          <a:bodyPr>
            <a:normAutofit fontScale="92500" lnSpcReduction="10000"/>
          </a:bodyPr>
          <a:lstStyle/>
          <a:p>
            <a:r>
              <a:rPr lang="en-US" dirty="0"/>
              <a:t>y = </a:t>
            </a:r>
            <a:r>
              <a:rPr lang="en-US" dirty="0" err="1"/>
              <a:t>wx</a:t>
            </a:r>
            <a:r>
              <a:rPr lang="en-US" dirty="0"/>
              <a:t> + b </a:t>
            </a:r>
          </a:p>
          <a:p>
            <a:r>
              <a:rPr lang="en-US" dirty="0"/>
              <a:t>What would we do if we had only 2 training examples?</a:t>
            </a:r>
          </a:p>
          <a:p>
            <a:r>
              <a:rPr lang="en-US" dirty="0"/>
              <a:t>Our prediction will be h(x) = </a:t>
            </a:r>
            <a:r>
              <a:rPr lang="en-US" dirty="0" err="1"/>
              <a:t>wx</a:t>
            </a:r>
            <a:r>
              <a:rPr lang="en-US" dirty="0"/>
              <a:t> + b</a:t>
            </a:r>
          </a:p>
          <a:p>
            <a:r>
              <a:rPr lang="en-US" dirty="0"/>
              <a:t>Y={y</a:t>
            </a:r>
            <a:r>
              <a:rPr lang="en-US" baseline="-25000" dirty="0"/>
              <a:t>1</a:t>
            </a:r>
            <a:r>
              <a:rPr lang="en-US" dirty="0"/>
              <a:t>,y</a:t>
            </a:r>
            <a:r>
              <a:rPr lang="en-US" baseline="-25000" dirty="0"/>
              <a:t>2</a:t>
            </a:r>
            <a:r>
              <a:rPr lang="en-US" dirty="0"/>
              <a:t>,y</a:t>
            </a:r>
            <a:r>
              <a:rPr lang="en-US" baseline="-25000" dirty="0"/>
              <a:t>3</a:t>
            </a:r>
            <a:r>
              <a:rPr lang="en-US" dirty="0"/>
              <a:t>…</a:t>
            </a:r>
            <a:r>
              <a:rPr lang="en-US" dirty="0" err="1"/>
              <a:t>y</a:t>
            </a:r>
            <a:r>
              <a:rPr lang="en-US" baseline="-25000" dirty="0" err="1"/>
              <a:t>m</a:t>
            </a:r>
            <a:r>
              <a:rPr lang="en-US" dirty="0"/>
              <a:t>}, X={x</a:t>
            </a:r>
            <a:r>
              <a:rPr lang="en-US" baseline="-25000" dirty="0"/>
              <a:t>1</a:t>
            </a:r>
            <a:r>
              <a:rPr lang="en-US" dirty="0"/>
              <a:t>,x</a:t>
            </a:r>
            <a:r>
              <a:rPr lang="en-US" baseline="-25000" dirty="0"/>
              <a:t>2</a:t>
            </a:r>
            <a:r>
              <a:rPr lang="en-US" dirty="0"/>
              <a:t>,x</a:t>
            </a:r>
            <a:r>
              <a:rPr lang="en-US" baseline="-25000" dirty="0"/>
              <a:t>3</a:t>
            </a:r>
            <a:r>
              <a:rPr lang="en-US" dirty="0"/>
              <a:t>,…</a:t>
            </a:r>
            <a:r>
              <a:rPr lang="en-US" dirty="0" err="1"/>
              <a:t>x</a:t>
            </a:r>
            <a:r>
              <a:rPr lang="en-US" baseline="-25000" dirty="0" err="1"/>
              <a:t>m</a:t>
            </a:r>
            <a:r>
              <a:rPr lang="en-US" dirty="0"/>
              <a:t>}</a:t>
            </a:r>
          </a:p>
          <a:p>
            <a:r>
              <a:rPr lang="en-US" dirty="0"/>
              <a:t>Loss function:    </a:t>
            </a:r>
          </a:p>
          <a:p>
            <a:r>
              <a:rPr lang="en-US" dirty="0"/>
              <a:t>Or: </a:t>
            </a:r>
          </a:p>
          <a:p>
            <a:endParaRPr lang="en-US" dirty="0"/>
          </a:p>
          <a:p>
            <a:r>
              <a:rPr lang="en-US" dirty="0"/>
              <a:t>Find w, b that will minimize J(</a:t>
            </a:r>
            <a:r>
              <a:rPr lang="en-US" dirty="0" err="1"/>
              <a:t>w,b</a:t>
            </a:r>
            <a:r>
              <a:rPr lang="en-US" dirty="0"/>
              <a:t>)</a:t>
            </a:r>
          </a:p>
        </p:txBody>
      </p:sp>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276600" y="4095690"/>
            <a:ext cx="4552500" cy="400110"/>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524000" y="4572000"/>
            <a:ext cx="4914790" cy="400110"/>
          </a:xfrm>
          <a:prstGeom prst="rect">
            <a:avLst/>
          </a:prstGeom>
        </p:spPr>
      </p:pic>
      <p:sp>
        <p:nvSpPr>
          <p:cNvPr id="4" name="Rectangular Callout 3"/>
          <p:cNvSpPr/>
          <p:nvPr/>
        </p:nvSpPr>
        <p:spPr>
          <a:xfrm>
            <a:off x="3200400" y="2590800"/>
            <a:ext cx="4704900" cy="457200"/>
          </a:xfrm>
          <a:prstGeom prst="wedgeRectCallout">
            <a:avLst>
              <a:gd name="adj1" fmla="val -60861"/>
              <a:gd name="adj2" fmla="val -4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could solve 2 equations with 2 parameters</a:t>
            </a:r>
          </a:p>
        </p:txBody>
      </p:sp>
      <p:pic>
        <p:nvPicPr>
          <p:cNvPr id="8" name="Picture 7"/>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525585" y="5105400"/>
            <a:ext cx="4570415" cy="400110"/>
          </a:xfrm>
          <a:prstGeom prst="rect">
            <a:avLst/>
          </a:prstGeom>
        </p:spPr>
      </p:pic>
    </p:spTree>
    <p:extLst>
      <p:ext uri="{BB962C8B-B14F-4D97-AF65-F5344CB8AC3E}">
        <p14:creationId xmlns:p14="http://schemas.microsoft.com/office/powerpoint/2010/main" val="141471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76800"/>
              </a:xfrm>
            </p:spPr>
            <p:txBody>
              <a:bodyPr>
                <a:normAutofit lnSpcReduction="10000"/>
              </a:bodyPr>
              <a:lstStyle/>
              <a:p>
                <a:r>
                  <a:rPr lang="en-US" dirty="0"/>
                  <a:t>The Logistic function is:</a:t>
                </a:r>
              </a:p>
              <a:p>
                <a:pPr lvl="2"/>
                <a14:m>
                  <m:oMath xmlns:m="http://schemas.openxmlformats.org/officeDocument/2006/math">
                    <m:r>
                      <a:rPr lang="en-US" b="0" i="1" smtClean="0">
                        <a:latin typeface="Cambria Math"/>
                      </a:rPr>
                      <m:t>h</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 </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1+ </m:t>
                        </m:r>
                        <m:sSup>
                          <m:sSupPr>
                            <m:ctrlPr>
                              <a:rPr lang="en-US" b="0" i="1" smtClean="0">
                                <a:latin typeface="Cambria Math" panose="02040503050406030204" pitchFamily="18" charset="0"/>
                              </a:rPr>
                            </m:ctrlPr>
                          </m:sSupPr>
                          <m:e>
                            <m:r>
                              <a:rPr lang="en-US" b="0" i="1" smtClean="0">
                                <a:latin typeface="Cambria Math"/>
                              </a:rPr>
                              <m:t>𝑒</m:t>
                            </m:r>
                          </m:e>
                          <m:sup>
                            <m:r>
                              <a:rPr lang="en-US" b="0" i="1" smtClean="0">
                                <a:latin typeface="Cambria Math"/>
                              </a:rPr>
                              <m:t>−(</m:t>
                            </m:r>
                            <m:r>
                              <a:rPr lang="en-US" b="0" i="1" smtClean="0">
                                <a:latin typeface="Cambria Math"/>
                              </a:rPr>
                              <m:t>𝑊𝑥</m:t>
                            </m:r>
                            <m:r>
                              <a:rPr lang="en-US" b="0" i="1" smtClean="0">
                                <a:latin typeface="Cambria Math"/>
                              </a:rPr>
                              <m:t>+</m:t>
                            </m:r>
                            <m:r>
                              <a:rPr lang="en-US" b="0" i="1" smtClean="0">
                                <a:latin typeface="Cambria Math"/>
                              </a:rPr>
                              <m:t>𝑏</m:t>
                            </m:r>
                            <m:r>
                              <a:rPr lang="en-US" b="0" i="1" smtClean="0">
                                <a:latin typeface="Cambria Math"/>
                              </a:rPr>
                              <m:t>)</m:t>
                            </m:r>
                          </m:sup>
                        </m:sSup>
                      </m:den>
                    </m:f>
                  </m:oMath>
                </a14:m>
                <a:endParaRPr lang="en-US" dirty="0"/>
              </a:p>
              <a:p>
                <a:r>
                  <a:rPr lang="en-US" dirty="0"/>
                  <a:t>A prediction of 1 will mean that we are </a:t>
                </a:r>
                <a:r>
                  <a:rPr lang="en-US" b="1" dirty="0"/>
                  <a:t>certain</a:t>
                </a:r>
                <a:r>
                  <a:rPr lang="en-US" dirty="0"/>
                  <a:t> that the value is 1. </a:t>
                </a:r>
                <a:endParaRPr lang="en-US" b="1" dirty="0"/>
              </a:p>
              <a:p>
                <a:r>
                  <a:rPr lang="en-US" dirty="0"/>
                  <a:t>Instead of using least squares,                         we will use the following loss function:</a:t>
                </a:r>
              </a:p>
              <a:p>
                <a:pPr lvl="1"/>
                <a:endParaRPr lang="en-US" dirty="0"/>
              </a:p>
              <a:p>
                <a:r>
                  <a:rPr lang="en-US" dirty="0"/>
                  <a:t>It turns out that the Gradient of the loss is:</a:t>
                </a:r>
              </a:p>
              <a:p>
                <a:pPr lvl="2"/>
                <a14:m>
                  <m:oMath xmlns:m="http://schemas.openxmlformats.org/officeDocument/2006/math">
                    <m:f>
                      <m:fPr>
                        <m:ctrlPr>
                          <a:rPr lang="en-US" i="1">
                            <a:latin typeface="Cambria Math" panose="02040503050406030204" pitchFamily="18" charset="0"/>
                          </a:rPr>
                        </m:ctrlPr>
                      </m:fPr>
                      <m:num>
                        <m:r>
                          <a:rPr lang="en-US" i="1">
                            <a:latin typeface="Cambria Math"/>
                          </a:rPr>
                          <m:t>1</m:t>
                        </m:r>
                      </m:num>
                      <m:den>
                        <m:r>
                          <a:rPr lang="en-US" i="1">
                            <a:latin typeface="Cambria Math"/>
                          </a:rPr>
                          <m:t>𝑚</m:t>
                        </m:r>
                      </m:den>
                    </m:f>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r>
                          <a:rPr lang="en-US" i="1">
                            <a:latin typeface="Cambria Math"/>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oMath>
                </a14:m>
                <a:endParaRPr lang="en-US" dirty="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4"/>
                <a:stretch>
                  <a:fillRect l="-1630" t="-2625" r="-1556"/>
                </a:stretch>
              </a:blipFill>
            </p:spPr>
            <p:txBody>
              <a:bodyPr/>
              <a:lstStyle/>
              <a:p>
                <a:r>
                  <a:rPr lang="en-US">
                    <a:noFill/>
                  </a:rPr>
                  <a:t> </a:t>
                </a:r>
              </a:p>
            </p:txBody>
          </p:sp>
        </mc:Fallback>
      </mc:AlternateContent>
      <p:pic>
        <p:nvPicPr>
          <p:cNvPr id="2050" name="Picture 2" descr="http://deeplearning.net/software/theano/_images/logisti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295400"/>
            <a:ext cx="2400300" cy="16002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ular Callout 7"/>
          <p:cNvSpPr/>
          <p:nvPr/>
        </p:nvSpPr>
        <p:spPr>
          <a:xfrm>
            <a:off x="5907937" y="3200400"/>
            <a:ext cx="2819400" cy="1147860"/>
          </a:xfrm>
          <a:prstGeom prst="wedgeRectCallout">
            <a:avLst>
              <a:gd name="adj1" fmla="val 662"/>
              <a:gd name="adj2" fmla="val 781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actually the loss function we get when we try to maximize the likelihood of the data</a:t>
            </a:r>
          </a:p>
        </p:txBody>
      </p:sp>
      <p:pic>
        <p:nvPicPr>
          <p:cNvPr id="4"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81000" y="4729524"/>
            <a:ext cx="8601379" cy="400110"/>
          </a:xfrm>
          <a:prstGeom prst="rect">
            <a:avLst/>
          </a:prstGeom>
        </p:spPr>
      </p:pic>
    </p:spTree>
    <p:extLst>
      <p:ext uri="{BB962C8B-B14F-4D97-AF65-F5344CB8AC3E}">
        <p14:creationId xmlns:p14="http://schemas.microsoft.com/office/powerpoint/2010/main" val="100363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 in 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600200"/>
                <a:ext cx="8229600" cy="4525963"/>
              </a:xfrm>
            </p:spPr>
            <p:txBody>
              <a:bodyPr/>
              <a:lstStyle/>
              <a:p>
                <a:r>
                  <a:rPr lang="en-US" dirty="0"/>
                  <a:t>Pick random w, b</a:t>
                </a:r>
              </a:p>
              <a:p>
                <a:r>
                  <a:rPr lang="en-US" dirty="0"/>
                  <a:t>Select the learning rate, </a:t>
                </a:r>
                <a:r>
                  <a:rPr lang="el-GR" dirty="0"/>
                  <a:t>α</a:t>
                </a:r>
                <a:r>
                  <a:rPr lang="en-US" dirty="0"/>
                  <a:t>, (hyper-parameter), e.g. 0.01</a:t>
                </a:r>
              </a:p>
              <a:p>
                <a:r>
                  <a:rPr lang="en-US" dirty="0"/>
                  <a:t>Repeat until convergence:</a:t>
                </a:r>
              </a:p>
              <a:p>
                <a:pPr lvl="1"/>
                <a:r>
                  <a:rPr lang="en-US" dirty="0"/>
                  <a:t>Update w to w-</a:t>
                </a:r>
                <a:r>
                  <a:rPr lang="el-GR" dirty="0"/>
                  <a:t>α</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𝑚</m:t>
                        </m:r>
                      </m:den>
                    </m:f>
                    <m:nary>
                      <m:naryPr>
                        <m:chr m:val="∑"/>
                        <m:ctrlPr>
                          <a:rPr lang="en-US" i="1" smtClean="0">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r>
                          <a:rPr lang="en-US" i="1">
                            <a:latin typeface="Cambria Math"/>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oMath>
                </a14:m>
                <a:endParaRPr lang="en-US" dirty="0"/>
              </a:p>
              <a:p>
                <a:pPr lvl="1"/>
                <a:r>
                  <a:rPr lang="en-US" dirty="0"/>
                  <a:t>Update b to b-</a:t>
                </a:r>
                <a:r>
                  <a:rPr lang="el-GR" dirty="0"/>
                  <a:t>α</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𝑚</m:t>
                        </m:r>
                      </m:den>
                    </m:f>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i="1">
                            <a:latin typeface="Cambria Math"/>
                          </a:rPr>
                          <m:t>𝑛</m:t>
                        </m:r>
                      </m:sup>
                      <m:e>
                        <m:r>
                          <m:rPr>
                            <m:nor/>
                          </m:rPr>
                          <a:rPr lang="en-US">
                            <a:latin typeface="Cambria Math"/>
                          </a:rPr>
                          <m:t>1</m:t>
                        </m:r>
                        <m:r>
                          <a:rPr lang="en-US" i="1">
                            <a:latin typeface="Cambria Math"/>
                            <a:ea typeface="Cambria Math"/>
                          </a:rPr>
                          <m:t>∙</m:t>
                        </m:r>
                        <m:r>
                          <a:rPr lang="en-US" i="1">
                            <a:latin typeface="Cambria Math"/>
                          </a:rPr>
                          <m:t>(</m:t>
                        </m:r>
                        <m:r>
                          <a:rPr lang="en-US" i="1">
                            <a:latin typeface="Cambria Math"/>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600200"/>
                <a:ext cx="8229600" cy="4525963"/>
              </a:xfrm>
              <a:blipFill rotWithShape="1">
                <a:blip r:embed="rId3"/>
                <a:stretch>
                  <a:fillRect l="-1704" t="-1752" r="-1704"/>
                </a:stretch>
              </a:blipFill>
            </p:spPr>
            <p:txBody>
              <a:bodyPr/>
              <a:lstStyle/>
              <a:p>
                <a:r>
                  <a:rPr lang="en-US">
                    <a:noFill/>
                  </a:rPr>
                  <a:t> </a:t>
                </a:r>
              </a:p>
            </p:txBody>
          </p:sp>
        </mc:Fallback>
      </mc:AlternateContent>
    </p:spTree>
    <p:extLst>
      <p:ext uri="{BB962C8B-B14F-4D97-AF65-F5344CB8AC3E}">
        <p14:creationId xmlns:p14="http://schemas.microsoft.com/office/powerpoint/2010/main" val="197366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How-come?</a:t>
            </a:r>
          </a:p>
        </p:txBody>
      </p:sp>
      <p:sp>
        <p:nvSpPr>
          <p:cNvPr id="3" name="Content Placeholder 2"/>
          <p:cNvSpPr>
            <a:spLocks noGrp="1"/>
          </p:cNvSpPr>
          <p:nvPr>
            <p:ph idx="1"/>
          </p:nvPr>
        </p:nvSpPr>
        <p:spPr/>
        <p:txBody>
          <a:bodyPr>
            <a:normAutofit fontScale="92500"/>
          </a:bodyPr>
          <a:lstStyle/>
          <a:p>
            <a:r>
              <a:rPr lang="en-US" dirty="0"/>
              <a:t>Does the previous slide look familiar?</a:t>
            </a:r>
          </a:p>
          <a:p>
            <a:r>
              <a:rPr lang="en-US" dirty="0"/>
              <a:t>The previous slide is identical to the slide we have seen in linear regression (I actually did a copy-paste and only changed the title).</a:t>
            </a:r>
          </a:p>
          <a:p>
            <a:r>
              <a:rPr lang="en-US" dirty="0"/>
              <a:t>So how is logistic regression actually different than linear regression? If it is exactly the same algorithm, why not use linear regression?</a:t>
            </a:r>
          </a:p>
          <a:p>
            <a:r>
              <a:rPr lang="en-US" dirty="0"/>
              <a:t>Obviously, the algorithms are different because the hypothesis (h(x)) is totally different…</a:t>
            </a:r>
          </a:p>
        </p:txBody>
      </p:sp>
    </p:spTree>
    <p:extLst>
      <p:ext uri="{BB962C8B-B14F-4D97-AF65-F5344CB8AC3E}">
        <p14:creationId xmlns:p14="http://schemas.microsoft.com/office/powerpoint/2010/main" val="223181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Employed or not?</a:t>
            </a:r>
          </a:p>
        </p:txBody>
      </p:sp>
      <p:sp>
        <p:nvSpPr>
          <p:cNvPr id="3" name="Content Placeholder 2"/>
          <p:cNvSpPr>
            <a:spLocks noGrp="1"/>
          </p:cNvSpPr>
          <p:nvPr>
            <p:ph idx="1"/>
          </p:nvPr>
        </p:nvSpPr>
        <p:spPr/>
        <p:txBody>
          <a:bodyPr>
            <a:normAutofit lnSpcReduction="10000"/>
          </a:bodyPr>
          <a:lstStyle/>
          <a:p>
            <a:r>
              <a:rPr lang="en-US" dirty="0"/>
              <a:t>We have a data-base with all our users and we want to send out job-offers.</a:t>
            </a:r>
          </a:p>
          <a:p>
            <a:r>
              <a:rPr lang="en-US" dirty="0"/>
              <a:t>For that, we need to know all unemployed users, though we only know this information on a fraction of the data.</a:t>
            </a:r>
          </a:p>
          <a:p>
            <a:r>
              <a:rPr lang="en-US" dirty="0"/>
              <a:t>We would like to build a classifier that determines whether a user is employed or not, based on the user's age, gender and years of experience. </a:t>
            </a:r>
          </a:p>
        </p:txBody>
      </p:sp>
    </p:spTree>
    <p:extLst>
      <p:ext uri="{BB962C8B-B14F-4D97-AF65-F5344CB8AC3E}">
        <p14:creationId xmlns:p14="http://schemas.microsoft.com/office/powerpoint/2010/main" val="347614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dataset</a:t>
            </a:r>
          </a:p>
        </p:txBody>
      </p:sp>
      <p:sp>
        <p:nvSpPr>
          <p:cNvPr id="3" name="Content Placeholder 2"/>
          <p:cNvSpPr>
            <a:spLocks noGrp="1"/>
          </p:cNvSpPr>
          <p:nvPr>
            <p:ph idx="1"/>
          </p:nvPr>
        </p:nvSpPr>
        <p:spPr>
          <a:xfrm>
            <a:off x="457200" y="1600200"/>
            <a:ext cx="8229600" cy="3733799"/>
          </a:xfrm>
        </p:spPr>
        <p:txBody>
          <a:bodyPr>
            <a:normAutofit fontScale="62500" lnSpcReduction="20000"/>
          </a:bodyPr>
          <a:lstStyle/>
          <a:p>
            <a:r>
              <a:rPr lang="en-US" dirty="0"/>
              <a:t>Employed users:</a:t>
            </a:r>
          </a:p>
          <a:p>
            <a:pPr lvl="1"/>
            <a:r>
              <a:rPr lang="en-US" dirty="0"/>
              <a:t>Female, 28 years old, 4 years of experience</a:t>
            </a:r>
          </a:p>
          <a:p>
            <a:pPr lvl="1"/>
            <a:r>
              <a:rPr lang="en-US" dirty="0"/>
              <a:t>Female, 60 years old, 34 years of experience</a:t>
            </a:r>
          </a:p>
          <a:p>
            <a:pPr lvl="1"/>
            <a:r>
              <a:rPr lang="en-US" dirty="0"/>
              <a:t>Female, 25 years old, 3 year of experience</a:t>
            </a:r>
          </a:p>
          <a:p>
            <a:pPr lvl="1"/>
            <a:r>
              <a:rPr lang="en-US" dirty="0"/>
              <a:t>Male, 54 years old, 20 years of experience</a:t>
            </a:r>
          </a:p>
          <a:p>
            <a:pPr lvl="1"/>
            <a:r>
              <a:rPr lang="en-US" dirty="0"/>
              <a:t>Male, 24 years old, 2 years of experience</a:t>
            </a:r>
          </a:p>
          <a:p>
            <a:pPr lvl="1"/>
            <a:r>
              <a:rPr lang="en-US" dirty="0"/>
              <a:t>Male, 39 years old, 12 years of experience</a:t>
            </a:r>
          </a:p>
          <a:p>
            <a:pPr lvl="1"/>
            <a:r>
              <a:rPr lang="en-US" dirty="0"/>
              <a:t>Male, 30 years old, 4 years of experience</a:t>
            </a:r>
          </a:p>
          <a:p>
            <a:r>
              <a:rPr lang="en-US" dirty="0"/>
              <a:t>Unemployed users:</a:t>
            </a:r>
          </a:p>
          <a:p>
            <a:pPr lvl="1"/>
            <a:r>
              <a:rPr lang="en-US" dirty="0"/>
              <a:t>Female, 36 years old 10 years of experience</a:t>
            </a:r>
          </a:p>
          <a:p>
            <a:pPr lvl="1"/>
            <a:r>
              <a:rPr lang="en-US" dirty="0"/>
              <a:t>Female, 26 years old 1 year of experience</a:t>
            </a:r>
          </a:p>
          <a:p>
            <a:pPr lvl="1"/>
            <a:r>
              <a:rPr lang="en-US" dirty="0"/>
              <a:t>Male, 44 years old, 9 years of experience </a:t>
            </a:r>
          </a:p>
        </p:txBody>
      </p:sp>
      <p:sp>
        <p:nvSpPr>
          <p:cNvPr id="4" name="Rounded Rectangle 3"/>
          <p:cNvSpPr/>
          <p:nvPr/>
        </p:nvSpPr>
        <p:spPr>
          <a:xfrm>
            <a:off x="306572" y="5181600"/>
            <a:ext cx="4191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you think that a female, 49 year old with 8 years of experience employed?</a:t>
            </a:r>
          </a:p>
          <a:p>
            <a:pPr algn="ctr"/>
            <a:endParaRPr lang="en-US" dirty="0"/>
          </a:p>
        </p:txBody>
      </p:sp>
      <p:sp>
        <p:nvSpPr>
          <p:cNvPr id="5" name="Rounded Rectangle 4"/>
          <p:cNvSpPr/>
          <p:nvPr/>
        </p:nvSpPr>
        <p:spPr>
          <a:xfrm>
            <a:off x="306572" y="6021571"/>
            <a:ext cx="3351028" cy="692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t>What about a male, 29 years old with 3 years of experience?</a:t>
            </a:r>
          </a:p>
          <a:p>
            <a:pPr algn="ctr"/>
            <a:endParaRPr lang="en-US" dirty="0"/>
          </a:p>
        </p:txBody>
      </p:sp>
      <p:sp>
        <p:nvSpPr>
          <p:cNvPr id="6" name="Rounded Rectangle 5"/>
          <p:cNvSpPr/>
          <p:nvPr/>
        </p:nvSpPr>
        <p:spPr>
          <a:xfrm>
            <a:off x="3962400" y="6097770"/>
            <a:ext cx="2714847" cy="540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t>And if it were a female?</a:t>
            </a:r>
          </a:p>
          <a:p>
            <a:pPr algn="ctr"/>
            <a:endParaRPr lang="en-US" dirty="0"/>
          </a:p>
        </p:txBody>
      </p:sp>
      <p:sp>
        <p:nvSpPr>
          <p:cNvPr id="7" name="Rounded Rectangle 6"/>
          <p:cNvSpPr/>
          <p:nvPr/>
        </p:nvSpPr>
        <p:spPr>
          <a:xfrm>
            <a:off x="5881577" y="1160721"/>
            <a:ext cx="3124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fake data, sorry about any gender/age biases introduced intentionally…</a:t>
            </a:r>
          </a:p>
        </p:txBody>
      </p:sp>
    </p:spTree>
    <p:extLst>
      <p:ext uri="{BB962C8B-B14F-4D97-AF65-F5344CB8AC3E}">
        <p14:creationId xmlns:p14="http://schemas.microsoft.com/office/powerpoint/2010/main" val="371694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fade">
                                      <p:cBhvr>
                                        <p:cTn id="7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11734800" cy="6553200"/>
          </a:xfrm>
        </p:spPr>
        <p:txBody>
          <a:bodyPr>
            <a:normAutofit fontScale="70000" lnSpcReduction="20000"/>
          </a:bodyPr>
          <a:lstStyle/>
          <a:p>
            <a:pPr marL="0" indent="0">
              <a:buNone/>
            </a:pPr>
            <a:r>
              <a:rPr lang="en-US" dirty="0"/>
              <a:t>import </a:t>
            </a:r>
            <a:r>
              <a:rPr lang="en-US" dirty="0" err="1"/>
              <a:t>numpy</a:t>
            </a:r>
            <a:r>
              <a:rPr lang="en-US" dirty="0"/>
              <a:t> as </a:t>
            </a:r>
            <a:r>
              <a:rPr lang="en-US" dirty="0" err="1"/>
              <a:t>np</a:t>
            </a:r>
            <a:endParaRPr lang="en-US" dirty="0"/>
          </a:p>
          <a:p>
            <a:pPr marL="0" indent="0">
              <a:buNone/>
            </a:pPr>
            <a:r>
              <a:rPr lang="en-US" sz="2900" dirty="0" err="1"/>
              <a:t>data_x</a:t>
            </a:r>
            <a:r>
              <a:rPr lang="en-US" sz="2900" dirty="0"/>
              <a:t> = </a:t>
            </a:r>
            <a:r>
              <a:rPr lang="en-US" sz="2900" dirty="0" err="1"/>
              <a:t>np.array</a:t>
            </a:r>
            <a:r>
              <a:rPr lang="en-US" sz="2900" dirty="0"/>
              <a:t>([[1,28,4],[1,60,34],[1,25,3],[0,54,20],[0,24,2],[0,39,12],[0,30,4],[1,36,10],[1,26,1],[0,44,9]])</a:t>
            </a:r>
          </a:p>
          <a:p>
            <a:pPr marL="0" indent="0">
              <a:buNone/>
            </a:pPr>
            <a:r>
              <a:rPr lang="en-US" dirty="0" err="1"/>
              <a:t>data_y</a:t>
            </a:r>
            <a:r>
              <a:rPr lang="en-US" dirty="0"/>
              <a:t> = </a:t>
            </a:r>
            <a:r>
              <a:rPr lang="en-US" dirty="0" err="1"/>
              <a:t>np.array</a:t>
            </a:r>
            <a:r>
              <a:rPr lang="en-US" dirty="0"/>
              <a:t>([1,1,1,1,1,1,1,0,0,0])</a:t>
            </a:r>
          </a:p>
          <a:p>
            <a:pPr marL="0" indent="0">
              <a:buNone/>
            </a:pPr>
            <a:endParaRPr lang="en-US" sz="2000" dirty="0"/>
          </a:p>
          <a:p>
            <a:pPr marL="0" indent="0">
              <a:buNone/>
            </a:pPr>
            <a:r>
              <a:rPr lang="en-US" dirty="0" err="1"/>
              <a:t>def</a:t>
            </a:r>
            <a:r>
              <a:rPr lang="en-US" dirty="0"/>
              <a:t> h(</a:t>
            </a:r>
            <a:r>
              <a:rPr lang="en-US" dirty="0" err="1"/>
              <a:t>x,w,b</a:t>
            </a:r>
            <a:r>
              <a:rPr lang="en-US" dirty="0"/>
              <a:t>):</a:t>
            </a:r>
          </a:p>
          <a:p>
            <a:pPr marL="0" indent="0">
              <a:buNone/>
            </a:pPr>
            <a:r>
              <a:rPr lang="en-US" dirty="0"/>
              <a:t>    return 1 / (1+np.exp(-(np.dot(</a:t>
            </a:r>
            <a:r>
              <a:rPr lang="en-US" dirty="0" err="1"/>
              <a:t>x,w</a:t>
            </a:r>
            <a:r>
              <a:rPr lang="en-US" dirty="0"/>
              <a:t>) + b)))</a:t>
            </a:r>
          </a:p>
          <a:p>
            <a:pPr marL="0" indent="0">
              <a:buNone/>
            </a:pPr>
            <a:endParaRPr lang="en-US" sz="1600" dirty="0"/>
          </a:p>
          <a:p>
            <a:pPr marL="0" indent="0">
              <a:buNone/>
            </a:pPr>
            <a:r>
              <a:rPr lang="en-US" dirty="0"/>
              <a:t>w = </a:t>
            </a:r>
            <a:r>
              <a:rPr lang="en-US" dirty="0" err="1"/>
              <a:t>np.array</a:t>
            </a:r>
            <a:r>
              <a:rPr lang="en-US" dirty="0"/>
              <a:t>([0.,0,0])</a:t>
            </a:r>
          </a:p>
          <a:p>
            <a:pPr marL="0" indent="0">
              <a:buNone/>
            </a:pPr>
            <a:r>
              <a:rPr lang="en-US" dirty="0"/>
              <a:t>b = 0</a:t>
            </a:r>
          </a:p>
          <a:p>
            <a:pPr marL="0" indent="0">
              <a:buNone/>
            </a:pPr>
            <a:r>
              <a:rPr lang="en-US" dirty="0"/>
              <a:t>alpha = 0.001</a:t>
            </a:r>
          </a:p>
          <a:p>
            <a:pPr marL="0" indent="0">
              <a:buNone/>
            </a:pPr>
            <a:r>
              <a:rPr lang="en-US" dirty="0"/>
              <a:t>for iteration in range(100000):</a:t>
            </a:r>
          </a:p>
          <a:p>
            <a:pPr marL="0" indent="0">
              <a:buNone/>
            </a:pPr>
            <a:r>
              <a:rPr lang="en-US" dirty="0"/>
              <a:t>    </a:t>
            </a:r>
            <a:r>
              <a:rPr lang="en-US" dirty="0" err="1"/>
              <a:t>deriv_b</a:t>
            </a:r>
            <a:r>
              <a:rPr lang="en-US" dirty="0"/>
              <a:t> = </a:t>
            </a:r>
            <a:r>
              <a:rPr lang="en-US" dirty="0" err="1"/>
              <a:t>np.mean</a:t>
            </a:r>
            <a:r>
              <a:rPr lang="en-US" dirty="0"/>
              <a:t>(1*( (h(</a:t>
            </a:r>
            <a:r>
              <a:rPr lang="en-US" dirty="0" err="1"/>
              <a:t>data_x,w,b</a:t>
            </a:r>
            <a:r>
              <a:rPr lang="en-US" dirty="0"/>
              <a:t>)- </a:t>
            </a:r>
            <a:r>
              <a:rPr lang="en-US" dirty="0" err="1"/>
              <a:t>data_y</a:t>
            </a:r>
            <a:r>
              <a:rPr lang="en-US" dirty="0"/>
              <a:t>)))</a:t>
            </a:r>
          </a:p>
          <a:p>
            <a:pPr marL="0" indent="0">
              <a:buNone/>
            </a:pPr>
            <a:r>
              <a:rPr lang="en-US" dirty="0"/>
              <a:t>    </a:t>
            </a:r>
            <a:r>
              <a:rPr lang="en-US" dirty="0" err="1"/>
              <a:t>deriv_w</a:t>
            </a:r>
            <a:r>
              <a:rPr lang="en-US" dirty="0"/>
              <a:t> = np.dot((h(</a:t>
            </a:r>
            <a:r>
              <a:rPr lang="en-US" dirty="0" err="1"/>
              <a:t>data_x,w,b</a:t>
            </a:r>
            <a:r>
              <a:rPr lang="en-US" dirty="0"/>
              <a:t>) - </a:t>
            </a:r>
            <a:r>
              <a:rPr lang="en-US" dirty="0" err="1"/>
              <a:t>data_y</a:t>
            </a:r>
            <a:r>
              <a:rPr lang="en-US" dirty="0"/>
              <a:t>), </a:t>
            </a:r>
            <a:r>
              <a:rPr lang="en-US" dirty="0" err="1"/>
              <a:t>data_x</a:t>
            </a:r>
            <a:r>
              <a:rPr lang="en-US" dirty="0"/>
              <a:t>)*1/</a:t>
            </a:r>
            <a:r>
              <a:rPr lang="en-US" dirty="0" err="1"/>
              <a:t>len</a:t>
            </a:r>
            <a:r>
              <a:rPr lang="en-US" dirty="0"/>
              <a:t>(</a:t>
            </a:r>
            <a:r>
              <a:rPr lang="en-US" dirty="0" err="1"/>
              <a:t>data_y</a:t>
            </a:r>
            <a:r>
              <a:rPr lang="en-US" dirty="0"/>
              <a:t>)</a:t>
            </a:r>
          </a:p>
          <a:p>
            <a:pPr marL="0" indent="0">
              <a:buNone/>
            </a:pPr>
            <a:r>
              <a:rPr lang="en-US" dirty="0"/>
              <a:t>    b -= alpha*</a:t>
            </a:r>
            <a:r>
              <a:rPr lang="en-US" dirty="0" err="1"/>
              <a:t>deriv_b</a:t>
            </a:r>
            <a:endParaRPr lang="en-US" dirty="0"/>
          </a:p>
          <a:p>
            <a:pPr marL="0" indent="0">
              <a:buNone/>
            </a:pPr>
            <a:r>
              <a:rPr lang="en-US" dirty="0"/>
              <a:t>    w -= alpha*</a:t>
            </a:r>
            <a:r>
              <a:rPr lang="en-US" dirty="0" err="1"/>
              <a:t>deriv_w</a:t>
            </a:r>
            <a:endParaRPr lang="en-US" dirty="0"/>
          </a:p>
          <a:p>
            <a:pPr marL="0" indent="0">
              <a:buNone/>
            </a:pPr>
            <a:endParaRPr lang="en-US" sz="1800" dirty="0"/>
          </a:p>
          <a:p>
            <a:pPr marL="0" indent="0">
              <a:buNone/>
            </a:pPr>
            <a:r>
              <a:rPr lang="en-US" dirty="0"/>
              <a:t>print("User [1, 49, 8] </a:t>
            </a:r>
            <a:r>
              <a:rPr lang="en-US" dirty="0" err="1"/>
              <a:t>prob</a:t>
            </a:r>
            <a:r>
              <a:rPr lang="en-US" dirty="0"/>
              <a:t> of working: ", h(</a:t>
            </a:r>
            <a:r>
              <a:rPr lang="en-US" dirty="0" err="1"/>
              <a:t>np.array</a:t>
            </a:r>
            <a:r>
              <a:rPr lang="en-US" dirty="0"/>
              <a:t>([[1, 49, 8]]),</a:t>
            </a:r>
            <a:r>
              <a:rPr lang="en-US" dirty="0" err="1"/>
              <a:t>w,b</a:t>
            </a:r>
            <a:r>
              <a:rPr lang="en-US" dirty="0"/>
              <a:t>))</a:t>
            </a:r>
          </a:p>
          <a:p>
            <a:pPr marL="0" indent="0">
              <a:buNone/>
            </a:pPr>
            <a:r>
              <a:rPr lang="en-US" dirty="0"/>
              <a:t>print("User [0, 29, 3] </a:t>
            </a:r>
            <a:r>
              <a:rPr lang="en-US" dirty="0" err="1"/>
              <a:t>prob</a:t>
            </a:r>
            <a:r>
              <a:rPr lang="en-US" dirty="0"/>
              <a:t> of working: ", h(</a:t>
            </a:r>
            <a:r>
              <a:rPr lang="en-US" dirty="0" err="1"/>
              <a:t>np.array</a:t>
            </a:r>
            <a:r>
              <a:rPr lang="en-US" dirty="0"/>
              <a:t>([[0, 29, 3]]),</a:t>
            </a:r>
            <a:r>
              <a:rPr lang="en-US" dirty="0" err="1"/>
              <a:t>w,b</a:t>
            </a:r>
            <a:r>
              <a:rPr lang="en-US" dirty="0"/>
              <a:t>))</a:t>
            </a:r>
          </a:p>
          <a:p>
            <a:pPr marL="0" indent="0">
              <a:buNone/>
            </a:pPr>
            <a:r>
              <a:rPr lang="en-US" dirty="0"/>
              <a:t>print("User [1, 29, 3] </a:t>
            </a:r>
            <a:r>
              <a:rPr lang="en-US" dirty="0" err="1"/>
              <a:t>prob</a:t>
            </a:r>
            <a:r>
              <a:rPr lang="en-US" dirty="0"/>
              <a:t> of working: ", h(</a:t>
            </a:r>
            <a:r>
              <a:rPr lang="en-US" dirty="0" err="1"/>
              <a:t>np.array</a:t>
            </a:r>
            <a:r>
              <a:rPr lang="en-US" dirty="0"/>
              <a:t>([[1, 29, 3]]),</a:t>
            </a:r>
            <a:r>
              <a:rPr lang="en-US" dirty="0" err="1"/>
              <a:t>w,b</a:t>
            </a:r>
            <a:r>
              <a:rPr lang="en-US" dirty="0"/>
              <a:t>))</a:t>
            </a:r>
          </a:p>
        </p:txBody>
      </p:sp>
    </p:spTree>
    <p:extLst>
      <p:ext uri="{BB962C8B-B14F-4D97-AF65-F5344CB8AC3E}">
        <p14:creationId xmlns:p14="http://schemas.microsoft.com/office/powerpoint/2010/main" val="182290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6" end="16"/>
                                            </p:txEl>
                                          </p:spTgt>
                                        </p:tgtEl>
                                        <p:attrNameLst>
                                          <p:attrName>style.visibility</p:attrName>
                                        </p:attrNameLst>
                                      </p:cBhvr>
                                      <p:to>
                                        <p:strVal val="visible"/>
                                      </p:to>
                                    </p:set>
                                    <p:animEffect transition="in" filter="fade">
                                      <p:cBhvr>
                                        <p:cTn id="72" dur="500"/>
                                        <p:tgtEl>
                                          <p:spTgt spid="3">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7" end="17"/>
                                            </p:txEl>
                                          </p:spTgt>
                                        </p:tgtEl>
                                        <p:attrNameLst>
                                          <p:attrName>style.visibility</p:attrName>
                                        </p:attrNameLst>
                                      </p:cBhvr>
                                      <p:to>
                                        <p:strVal val="visible"/>
                                      </p:to>
                                    </p:set>
                                    <p:animEffect transition="in" filter="fade">
                                      <p:cBhvr>
                                        <p:cTn id="77" dur="500"/>
                                        <p:tgtEl>
                                          <p:spTgt spid="3">
                                            <p:txEl>
                                              <p:pRg st="17" end="1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animEffect transition="in" filter="fade">
                                      <p:cBhvr>
                                        <p:cTn id="82"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pPr marL="0" indent="0">
              <a:buNone/>
            </a:pPr>
            <a:r>
              <a:rPr lang="en-US" dirty="0"/>
              <a:t>User [1, 49, 8] </a:t>
            </a:r>
            <a:r>
              <a:rPr lang="en-US" dirty="0" err="1"/>
              <a:t>prob</a:t>
            </a:r>
            <a:r>
              <a:rPr lang="en-US" dirty="0"/>
              <a:t> of working:  [ 0.21107079]</a:t>
            </a:r>
          </a:p>
          <a:p>
            <a:pPr marL="0" indent="0">
              <a:buNone/>
            </a:pPr>
            <a:r>
              <a:rPr lang="en-US" dirty="0"/>
              <a:t>User [0, 29, 3] </a:t>
            </a:r>
            <a:r>
              <a:rPr lang="en-US" dirty="0" err="1"/>
              <a:t>prob</a:t>
            </a:r>
            <a:r>
              <a:rPr lang="en-US" dirty="0"/>
              <a:t> of working:  [ 0.66430518]</a:t>
            </a:r>
          </a:p>
          <a:p>
            <a:pPr marL="0" indent="0">
              <a:buNone/>
            </a:pPr>
            <a:r>
              <a:rPr lang="en-US" dirty="0"/>
              <a:t>User [1, 29, 3] </a:t>
            </a:r>
            <a:r>
              <a:rPr lang="en-US" dirty="0" err="1"/>
              <a:t>prob</a:t>
            </a:r>
            <a:r>
              <a:rPr lang="en-US" dirty="0"/>
              <a:t> of working:  [ 0.43735087]</a:t>
            </a:r>
          </a:p>
        </p:txBody>
      </p:sp>
    </p:spTree>
    <p:extLst>
      <p:ext uri="{BB962C8B-B14F-4D97-AF65-F5344CB8AC3E}">
        <p14:creationId xmlns:p14="http://schemas.microsoft.com/office/powerpoint/2010/main" val="96211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(Text Example)</a:t>
            </a:r>
          </a:p>
        </p:txBody>
      </p:sp>
      <p:sp>
        <p:nvSpPr>
          <p:cNvPr id="3" name="Content Placeholder 2"/>
          <p:cNvSpPr>
            <a:spLocks noGrp="1"/>
          </p:cNvSpPr>
          <p:nvPr>
            <p:ph idx="1"/>
          </p:nvPr>
        </p:nvSpPr>
        <p:spPr/>
        <p:txBody>
          <a:bodyPr>
            <a:normAutofit fontScale="85000" lnSpcReduction="20000"/>
          </a:bodyPr>
          <a:lstStyle/>
          <a:p>
            <a:r>
              <a:rPr lang="en-US" dirty="0"/>
              <a:t>Classifying a text message to urgent/non-urgent, based on its words (so the phone will know if to play a notification sound).</a:t>
            </a:r>
          </a:p>
          <a:p>
            <a:r>
              <a:rPr lang="en-US" dirty="0"/>
              <a:t>E.g.: </a:t>
            </a:r>
          </a:p>
          <a:p>
            <a:pPr lvl="1"/>
            <a:r>
              <a:rPr lang="en-US" dirty="0"/>
              <a:t>“Where are you? I’m trying to reach you for half an hour already, contact me ASAP I need to leave now!”</a:t>
            </a:r>
          </a:p>
          <a:p>
            <a:pPr lvl="1"/>
            <a:r>
              <a:rPr lang="en-US" dirty="0"/>
              <a:t>“I want to go out for lunch, let me know in the next couple of minutes if you would like to join.”</a:t>
            </a:r>
          </a:p>
          <a:p>
            <a:pPr lvl="1"/>
            <a:r>
              <a:rPr lang="en-US" dirty="0"/>
              <a:t>“I was wondering whether you are planning to  attend the party we are having next month.”</a:t>
            </a:r>
          </a:p>
          <a:p>
            <a:r>
              <a:rPr lang="en-US" dirty="0"/>
              <a:t>Any Ideas?</a:t>
            </a:r>
          </a:p>
          <a:p>
            <a:r>
              <a:rPr lang="en-US" dirty="0"/>
              <a:t>Using logistic regression?</a:t>
            </a:r>
          </a:p>
        </p:txBody>
      </p:sp>
    </p:spTree>
    <p:extLst>
      <p:ext uri="{BB962C8B-B14F-4D97-AF65-F5344CB8AC3E}">
        <p14:creationId xmlns:p14="http://schemas.microsoft.com/office/powerpoint/2010/main" val="306345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Bag-of-Words Model </a:t>
            </a:r>
            <a:br>
              <a:rPr lang="en-US" dirty="0"/>
            </a:br>
            <a:r>
              <a:rPr lang="en-US" sz="3600" dirty="0"/>
              <a:t>(like we did while using in Naïve Bayes)</a:t>
            </a:r>
            <a:endParaRPr lang="en-US" dirty="0"/>
          </a:p>
        </p:txBody>
      </p:sp>
      <p:sp>
        <p:nvSpPr>
          <p:cNvPr id="3" name="Content Placeholder 2"/>
          <p:cNvSpPr>
            <a:spLocks noGrp="1"/>
          </p:cNvSpPr>
          <p:nvPr>
            <p:ph idx="1"/>
          </p:nvPr>
        </p:nvSpPr>
        <p:spPr/>
        <p:txBody>
          <a:bodyPr/>
          <a:lstStyle/>
          <a:p>
            <a:r>
              <a:rPr lang="en-US" dirty="0"/>
              <a:t>x1 = {0, 0, 0, 0, …., 0, 1, 0, …., 0, 1, 0,…,…,1,…}</a:t>
            </a:r>
          </a:p>
          <a:p>
            <a:pPr marL="0" indent="0">
              <a:buNone/>
            </a:pPr>
            <a:r>
              <a:rPr lang="en-US" dirty="0"/>
              <a:t>           aardvark   …   already    …   are …  … you…      </a:t>
            </a:r>
          </a:p>
          <a:p>
            <a:r>
              <a:rPr lang="en-US" dirty="0"/>
              <a:t>“you” can either get 1 or 3 depending on the selected model.</a:t>
            </a:r>
          </a:p>
          <a:p>
            <a:r>
              <a:rPr lang="en-US" dirty="0"/>
              <a:t>Instead of using all words, can use only words which appear in the training set or the X most common words while marking the rest as UNK. </a:t>
            </a:r>
          </a:p>
        </p:txBody>
      </p:sp>
    </p:spTree>
    <p:extLst>
      <p:ext uri="{BB962C8B-B14F-4D97-AF65-F5344CB8AC3E}">
        <p14:creationId xmlns:p14="http://schemas.microsoft.com/office/powerpoint/2010/main" val="338202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Autofit/>
          </a:bodyPr>
          <a:lstStyle/>
          <a:p>
            <a:r>
              <a:rPr lang="en-US" sz="3200" dirty="0"/>
              <a:t>Logistic Regression</a:t>
            </a:r>
            <a:br>
              <a:rPr lang="en-US" sz="3200" dirty="0"/>
            </a:br>
            <a:r>
              <a:rPr lang="en-US" sz="3200" dirty="0"/>
              <a:t>(Preprocessing: Preparing Data)</a:t>
            </a:r>
          </a:p>
        </p:txBody>
      </p:sp>
      <p:sp>
        <p:nvSpPr>
          <p:cNvPr id="3" name="Content Placeholder 2"/>
          <p:cNvSpPr>
            <a:spLocks noGrp="1"/>
          </p:cNvSpPr>
          <p:nvPr>
            <p:ph idx="1"/>
          </p:nvPr>
        </p:nvSpPr>
        <p:spPr>
          <a:xfrm>
            <a:off x="217714" y="990600"/>
            <a:ext cx="8915400" cy="5562600"/>
          </a:xfrm>
        </p:spPr>
        <p:txBody>
          <a:bodyPr>
            <a:noAutofit/>
          </a:bodyPr>
          <a:lstStyle/>
          <a:p>
            <a:pPr marL="0" indent="0">
              <a:buNone/>
            </a:pPr>
            <a:r>
              <a:rPr lang="en-US" sz="1800" dirty="0" err="1"/>
              <a:t>vocabulary_size</a:t>
            </a:r>
            <a:r>
              <a:rPr lang="en-US" sz="1800" dirty="0"/>
              <a:t> = 0 #can use "global" keyword</a:t>
            </a:r>
          </a:p>
          <a:p>
            <a:pPr marL="0" indent="0">
              <a:buNone/>
            </a:pPr>
            <a:r>
              <a:rPr lang="en-US" sz="1800" dirty="0"/>
              <a:t>word2location = {}</a:t>
            </a:r>
          </a:p>
          <a:p>
            <a:pPr marL="0" indent="0">
              <a:buNone/>
            </a:pPr>
            <a:endParaRPr lang="en-US" sz="600" dirty="0"/>
          </a:p>
          <a:p>
            <a:pPr marL="0" indent="0">
              <a:buNone/>
            </a:pPr>
            <a:r>
              <a:rPr lang="en-US" sz="1800" dirty="0" err="1"/>
              <a:t>def</a:t>
            </a:r>
            <a:r>
              <a:rPr lang="en-US" sz="1800" dirty="0"/>
              <a:t> </a:t>
            </a:r>
            <a:r>
              <a:rPr lang="en-US" sz="1800" dirty="0" err="1"/>
              <a:t>prepare_vocabulary</a:t>
            </a:r>
            <a:r>
              <a:rPr lang="en-US" sz="1800" dirty="0"/>
              <a:t>(data):</a:t>
            </a:r>
          </a:p>
          <a:p>
            <a:pPr marL="0" indent="0">
              <a:buNone/>
            </a:pPr>
            <a:r>
              <a:rPr lang="en-US" sz="1800" dirty="0"/>
              <a:t>    </a:t>
            </a:r>
            <a:r>
              <a:rPr lang="en-US" sz="1800" dirty="0" err="1"/>
              <a:t>idx</a:t>
            </a:r>
            <a:r>
              <a:rPr lang="en-US" sz="1800" dirty="0"/>
              <a:t> = 0</a:t>
            </a:r>
          </a:p>
          <a:p>
            <a:pPr marL="0" indent="0">
              <a:buNone/>
            </a:pPr>
            <a:r>
              <a:rPr lang="en-US" sz="1800" dirty="0"/>
              <a:t>    for sentence in data:</a:t>
            </a:r>
          </a:p>
          <a:p>
            <a:pPr marL="0" indent="0">
              <a:buNone/>
            </a:pPr>
            <a:r>
              <a:rPr lang="en-US" sz="1800" dirty="0"/>
              <a:t>        for word in </a:t>
            </a:r>
            <a:r>
              <a:rPr lang="en-US" sz="1800" dirty="0" err="1"/>
              <a:t>sentence.split</a:t>
            </a:r>
            <a:r>
              <a:rPr lang="en-US" sz="1800" dirty="0"/>
              <a:t>():</a:t>
            </a:r>
            <a:r>
              <a:rPr lang="en-US" sz="1600" dirty="0"/>
              <a:t> </a:t>
            </a:r>
            <a:r>
              <a:rPr lang="en-US" sz="1400" dirty="0">
                <a:solidFill>
                  <a:srgbClr val="00B050"/>
                </a:solidFill>
              </a:rPr>
              <a:t># better use </a:t>
            </a:r>
            <a:r>
              <a:rPr lang="en-US" sz="1400" dirty="0" err="1">
                <a:solidFill>
                  <a:srgbClr val="00B050"/>
                </a:solidFill>
              </a:rPr>
              <a:t>nltk.word_tokenize</a:t>
            </a:r>
            <a:r>
              <a:rPr lang="en-US" sz="1400" dirty="0">
                <a:solidFill>
                  <a:srgbClr val="00B050"/>
                </a:solidFill>
              </a:rPr>
              <a:t>(sentence) and perform some stemming etc.!!!</a:t>
            </a:r>
            <a:endParaRPr lang="en-US" sz="1800" dirty="0">
              <a:solidFill>
                <a:srgbClr val="00B050"/>
              </a:solidFill>
            </a:endParaRPr>
          </a:p>
          <a:p>
            <a:pPr marL="0" indent="0">
              <a:buNone/>
            </a:pPr>
            <a:r>
              <a:rPr lang="en-US" sz="1800" dirty="0"/>
              <a:t>            if word not in word2location:</a:t>
            </a:r>
          </a:p>
          <a:p>
            <a:pPr marL="0" indent="0">
              <a:buNone/>
            </a:pPr>
            <a:r>
              <a:rPr lang="en-US" sz="1800" dirty="0"/>
              <a:t>                word2location[word] = </a:t>
            </a:r>
            <a:r>
              <a:rPr lang="en-US" sz="1800" dirty="0" err="1"/>
              <a:t>idx</a:t>
            </a:r>
            <a:endParaRPr lang="en-US" sz="1800" dirty="0"/>
          </a:p>
          <a:p>
            <a:pPr marL="0" indent="0">
              <a:buNone/>
            </a:pPr>
            <a:r>
              <a:rPr lang="en-US" sz="1800" dirty="0"/>
              <a:t>                </a:t>
            </a:r>
            <a:r>
              <a:rPr lang="en-US" sz="1800" dirty="0" err="1"/>
              <a:t>idx</a:t>
            </a:r>
            <a:r>
              <a:rPr lang="en-US" sz="1800" dirty="0"/>
              <a:t> += 1      </a:t>
            </a:r>
          </a:p>
          <a:p>
            <a:pPr marL="0" indent="0">
              <a:buNone/>
            </a:pPr>
            <a:r>
              <a:rPr lang="en-US" sz="1800" dirty="0"/>
              <a:t>    return </a:t>
            </a:r>
            <a:r>
              <a:rPr lang="en-US" sz="1800" dirty="0" err="1"/>
              <a:t>idx</a:t>
            </a:r>
            <a:endParaRPr lang="en-US" sz="1800" dirty="0"/>
          </a:p>
          <a:p>
            <a:pPr marL="0" indent="0">
              <a:buNone/>
            </a:pPr>
            <a:endParaRPr lang="en-US" sz="700" dirty="0"/>
          </a:p>
          <a:p>
            <a:pPr marL="0" indent="0">
              <a:buNone/>
            </a:pPr>
            <a:r>
              <a:rPr lang="en-US" sz="1800" dirty="0" err="1"/>
              <a:t>def</a:t>
            </a:r>
            <a:r>
              <a:rPr lang="en-US" sz="1800" dirty="0"/>
              <a:t> convert2vec(sentence):</a:t>
            </a:r>
          </a:p>
          <a:p>
            <a:pPr marL="0" indent="0">
              <a:buNone/>
            </a:pPr>
            <a:r>
              <a:rPr lang="en-US" sz="1800" dirty="0"/>
              <a:t>    </a:t>
            </a:r>
            <a:r>
              <a:rPr lang="en-US" sz="1800" dirty="0" err="1"/>
              <a:t>res_vec</a:t>
            </a:r>
            <a:r>
              <a:rPr lang="en-US" sz="1800" dirty="0"/>
              <a:t> = </a:t>
            </a:r>
            <a:r>
              <a:rPr lang="en-US" sz="1800" dirty="0" err="1"/>
              <a:t>np.zeros</a:t>
            </a:r>
            <a:r>
              <a:rPr lang="en-US" sz="1800" dirty="0"/>
              <a:t>(</a:t>
            </a:r>
            <a:r>
              <a:rPr lang="en-US" sz="1800" dirty="0" err="1"/>
              <a:t>vocabulary_size</a:t>
            </a:r>
            <a:r>
              <a:rPr lang="en-US" sz="1800" dirty="0"/>
              <a:t>)</a:t>
            </a:r>
          </a:p>
          <a:p>
            <a:pPr marL="0" indent="0">
              <a:buNone/>
            </a:pPr>
            <a:r>
              <a:rPr lang="en-US" sz="1800" dirty="0"/>
              <a:t>    for word in </a:t>
            </a:r>
            <a:r>
              <a:rPr lang="en-US" sz="1800" dirty="0" err="1"/>
              <a:t>sentence.split</a:t>
            </a:r>
            <a:r>
              <a:rPr lang="en-US" sz="1800" dirty="0"/>
              <a:t>(): </a:t>
            </a:r>
            <a:r>
              <a:rPr lang="en-US" sz="1800" dirty="0">
                <a:solidFill>
                  <a:srgbClr val="00B050"/>
                </a:solidFill>
              </a:rPr>
              <a:t>#also here...</a:t>
            </a:r>
          </a:p>
          <a:p>
            <a:pPr marL="0" indent="0">
              <a:buNone/>
            </a:pPr>
            <a:r>
              <a:rPr lang="en-US" sz="1800" dirty="0"/>
              <a:t>        if word in word2location:</a:t>
            </a:r>
          </a:p>
          <a:p>
            <a:pPr marL="0" indent="0">
              <a:buNone/>
            </a:pPr>
            <a:r>
              <a:rPr lang="en-US" sz="1800" dirty="0"/>
              <a:t>            </a:t>
            </a:r>
            <a:r>
              <a:rPr lang="en-US" sz="1800" dirty="0" err="1"/>
              <a:t>res_vec</a:t>
            </a:r>
            <a:r>
              <a:rPr lang="en-US" sz="1800" dirty="0"/>
              <a:t>[word2location[word]] += 1</a:t>
            </a:r>
          </a:p>
          <a:p>
            <a:pPr marL="0" indent="0">
              <a:buNone/>
            </a:pPr>
            <a:r>
              <a:rPr lang="en-US" sz="1800" dirty="0"/>
              <a:t>    return </a:t>
            </a:r>
            <a:r>
              <a:rPr lang="en-US" sz="1800" dirty="0" err="1"/>
              <a:t>res_vec</a:t>
            </a:r>
            <a:endParaRPr lang="en-US" sz="1800" dirty="0"/>
          </a:p>
          <a:p>
            <a:pPr marL="0" indent="0">
              <a:buNone/>
            </a:pPr>
            <a:endParaRPr lang="en-US" sz="1100" dirty="0"/>
          </a:p>
        </p:txBody>
      </p:sp>
    </p:spTree>
    <p:extLst>
      <p:ext uri="{BB962C8B-B14F-4D97-AF65-F5344CB8AC3E}">
        <p14:creationId xmlns:p14="http://schemas.microsoft.com/office/powerpoint/2010/main" val="129780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fade">
                                      <p:cBhvr>
                                        <p:cTn id="72" dur="500"/>
                                        <p:tgtEl>
                                          <p:spTgt spid="3">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Effect transition="in" filter="fade">
                                      <p:cBhvr>
                                        <p:cTn id="77" dur="500"/>
                                        <p:tgtEl>
                                          <p:spTgt spid="3">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7" end="17"/>
                                            </p:txEl>
                                          </p:spTgt>
                                        </p:tgtEl>
                                        <p:attrNameLst>
                                          <p:attrName>style.visibility</p:attrName>
                                        </p:attrNameLst>
                                      </p:cBhvr>
                                      <p:to>
                                        <p:strVal val="visible"/>
                                      </p:to>
                                    </p:set>
                                    <p:animEffect transition="in" filter="fade">
                                      <p:cBhvr>
                                        <p:cTn id="8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p:txBody>
          <a:bodyPr/>
          <a:lstStyle/>
          <a:p>
            <a:r>
              <a:rPr lang="en-US" dirty="0"/>
              <a:t>Note:</a:t>
            </a:r>
          </a:p>
          <a:p>
            <a:pPr lvl="1"/>
            <a:r>
              <a:rPr lang="en-US" dirty="0"/>
              <a:t>the function we are trying to minimize (J(</a:t>
            </a:r>
            <a:r>
              <a:rPr lang="en-US" dirty="0" err="1"/>
              <a:t>w,b</a:t>
            </a:r>
            <a:r>
              <a:rPr lang="en-US" dirty="0"/>
              <a:t>) has multiple parameters.</a:t>
            </a:r>
          </a:p>
          <a:p>
            <a:pPr lvl="1"/>
            <a:r>
              <a:rPr lang="en-US" dirty="0"/>
              <a:t>It is </a:t>
            </a:r>
            <a:r>
              <a:rPr lang="en-US" dirty="0" err="1"/>
              <a:t>dificult</a:t>
            </a:r>
            <a:r>
              <a:rPr lang="en-US" dirty="0"/>
              <a:t> to find  values that zero the derivative.</a:t>
            </a:r>
          </a:p>
          <a:p>
            <a:endParaRPr lang="en-US" dirty="0"/>
          </a:p>
        </p:txBody>
      </p:sp>
      <p:pic>
        <p:nvPicPr>
          <p:cNvPr id="1028" name="Picture 4" descr="http://ludovicarnold.altervista.org/wp-content/uploads/2015/01/gradient-trajec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81200"/>
            <a:ext cx="6981825" cy="3571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bastianraschka.com/images/blog/2015/singlelayer_neural_networks_files/perceptron_gradient_descent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809750"/>
            <a:ext cx="5937845" cy="391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48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3">
                                            <p:txEl>
                                              <p:pRg st="0" end="0"/>
                                            </p:txEl>
                                          </p:spTgt>
                                        </p:tgtEl>
                                      </p:cBhvr>
                                    </p:animEffect>
                                    <p:set>
                                      <p:cBhvr>
                                        <p:cTn id="18" dur="1" fill="hold">
                                          <p:stCondLst>
                                            <p:cond delay="499"/>
                                          </p:stCondLst>
                                        </p:cTn>
                                        <p:tgtEl>
                                          <p:spTgt spid="3">
                                            <p:txEl>
                                              <p:pRg st="0" end="0"/>
                                            </p:txEl>
                                          </p:spTgt>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3">
                                            <p:txEl>
                                              <p:pRg st="1" end="1"/>
                                            </p:txEl>
                                          </p:spTgt>
                                        </p:tgtEl>
                                      </p:cBhvr>
                                    </p:animEffect>
                                    <p:set>
                                      <p:cBhvr>
                                        <p:cTn id="21" dur="1" fill="hold">
                                          <p:stCondLst>
                                            <p:cond delay="499"/>
                                          </p:stCondLst>
                                        </p:cTn>
                                        <p:tgtEl>
                                          <p:spTgt spid="3">
                                            <p:txEl>
                                              <p:pRg st="1" end="1"/>
                                            </p:txEl>
                                          </p:spTgt>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
                                            <p:txEl>
                                              <p:pRg st="2" end="2"/>
                                            </p:txEl>
                                          </p:spTgt>
                                        </p:tgtEl>
                                      </p:cBhvr>
                                    </p:animEffect>
                                    <p:set>
                                      <p:cBhvr>
                                        <p:cTn id="24" dur="1" fill="hold">
                                          <p:stCondLst>
                                            <p:cond delay="499"/>
                                          </p:stCondLst>
                                        </p:cTn>
                                        <p:tgtEl>
                                          <p:spTgt spid="3">
                                            <p:txEl>
                                              <p:pRg st="2" end="2"/>
                                            </p:txEl>
                                          </p:spTgt>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fade">
                                      <p:cBhvr>
                                        <p:cTn id="27" dur="500"/>
                                        <p:tgtEl>
                                          <p:spTgt spid="103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030"/>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1028"/>
                                        </p:tgtEl>
                                        <p:attrNameLst>
                                          <p:attrName>style.visibility</p:attrName>
                                        </p:attrNameLst>
                                      </p:cBhvr>
                                      <p:to>
                                        <p:strVal val="visible"/>
                                      </p:to>
                                    </p:set>
                                    <p:animEffect transition="in" filter="fade">
                                      <p:cBhvr>
                                        <p:cTn id="34"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Logistic Regression</a:t>
            </a:r>
            <a:br>
              <a:rPr lang="en-US" dirty="0"/>
            </a:br>
            <a:r>
              <a:rPr lang="en-US" dirty="0"/>
              <a:t> (Preprocessing cont.)</a:t>
            </a:r>
          </a:p>
        </p:txBody>
      </p:sp>
      <p:sp>
        <p:nvSpPr>
          <p:cNvPr id="3" name="Content Placeholder 2"/>
          <p:cNvSpPr>
            <a:spLocks noGrp="1"/>
          </p:cNvSpPr>
          <p:nvPr>
            <p:ph idx="1"/>
          </p:nvPr>
        </p:nvSpPr>
        <p:spPr/>
        <p:txBody>
          <a:bodyPr>
            <a:normAutofit lnSpcReduction="10000"/>
          </a:bodyPr>
          <a:lstStyle/>
          <a:p>
            <a:pPr marL="0" indent="0">
              <a:buNone/>
            </a:pPr>
            <a:r>
              <a:rPr lang="en-US" dirty="0"/>
              <a:t>data = ["Where are you? I'm trying to reach you for half an hour already, contact me ASAP I need to leave now!", "I want to go out for lunch, let me know in the next couple of minutes if you would like to join.", "I was wondering whether you are planning to  attend the party we are having next month.", "I wanted to share my thoughts with you."]</a:t>
            </a:r>
          </a:p>
          <a:p>
            <a:pPr marL="0" indent="0">
              <a:buNone/>
            </a:pPr>
            <a:r>
              <a:rPr lang="en-US" dirty="0" err="1"/>
              <a:t>vocabulary_size</a:t>
            </a:r>
            <a:r>
              <a:rPr lang="en-US" dirty="0"/>
              <a:t> = </a:t>
            </a:r>
            <a:r>
              <a:rPr lang="en-US" dirty="0" err="1"/>
              <a:t>prepare_vocabulary</a:t>
            </a:r>
            <a:r>
              <a:rPr lang="en-US" dirty="0"/>
              <a:t>(data)</a:t>
            </a:r>
          </a:p>
          <a:p>
            <a:pPr marL="0" indent="0">
              <a:buNone/>
            </a:pPr>
            <a:endParaRPr lang="en-US" dirty="0"/>
          </a:p>
        </p:txBody>
      </p:sp>
    </p:spTree>
    <p:extLst>
      <p:ext uri="{BB962C8B-B14F-4D97-AF65-F5344CB8AC3E}">
        <p14:creationId xmlns:p14="http://schemas.microsoft.com/office/powerpoint/2010/main" val="2351733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Logistic Regression</a:t>
            </a:r>
            <a:br>
              <a:rPr lang="en-US" dirty="0"/>
            </a:br>
            <a:r>
              <a:rPr lang="en-US" dirty="0"/>
              <a:t>(Preprocessing Examples)</a:t>
            </a:r>
          </a:p>
        </p:txBody>
      </p:sp>
      <p:sp>
        <p:nvSpPr>
          <p:cNvPr id="3" name="Content Placeholder 2"/>
          <p:cNvSpPr>
            <a:spLocks noGrp="1"/>
          </p:cNvSpPr>
          <p:nvPr>
            <p:ph idx="1"/>
          </p:nvPr>
        </p:nvSpPr>
        <p:spPr>
          <a:xfrm>
            <a:off x="457200" y="1600200"/>
            <a:ext cx="8382000" cy="4525963"/>
          </a:xfrm>
        </p:spPr>
        <p:txBody>
          <a:bodyPr>
            <a:normAutofit fontScale="85000" lnSpcReduction="10000"/>
          </a:bodyPr>
          <a:lstStyle/>
          <a:p>
            <a:pPr marL="0" indent="0">
              <a:buNone/>
            </a:pPr>
            <a:r>
              <a:rPr lang="en-US" dirty="0"/>
              <a:t>&gt;&gt;&gt; print(convert2vec(data[1])) # </a:t>
            </a:r>
            <a:r>
              <a:rPr lang="en-US" sz="2200" dirty="0"/>
              <a:t>"I want to go out for lunch, let me know in the next couple of minutes if you would like to join."</a:t>
            </a:r>
            <a:endParaRPr lang="en-US" dirty="0"/>
          </a:p>
          <a:p>
            <a:pPr marL="0" indent="0">
              <a:buNone/>
            </a:pPr>
            <a:r>
              <a:rPr lang="en-US" dirty="0"/>
              <a:t>[ 0.  0.  0.  0.  0.  2.  0.  1.  1.  0.  0.  0.  0.  0.  1.  0.  1.  0.</a:t>
            </a:r>
          </a:p>
          <a:p>
            <a:pPr marL="0" indent="0">
              <a:buNone/>
            </a:pPr>
            <a:r>
              <a:rPr lang="en-US" dirty="0"/>
              <a:t>  0.  0.  1.  1.  1.  1.  1.  1.  1.  1.  1.  1.  1.  1.  1.  1.  1.  1.</a:t>
            </a:r>
          </a:p>
          <a:p>
            <a:pPr marL="0" indent="0">
              <a:buNone/>
            </a:pPr>
            <a:r>
              <a:rPr lang="en-US" dirty="0"/>
              <a:t>  0.  0.  0.  0.  0.  0.  0.  0.  0.  0.  0.  0.  0.  0.  0.]</a:t>
            </a:r>
          </a:p>
          <a:p>
            <a:pPr marL="0" indent="0">
              <a:buNone/>
            </a:pPr>
            <a:r>
              <a:rPr lang="en-US" dirty="0"/>
              <a:t>&gt;&gt;&gt; print(convert2vec(data[0])) # </a:t>
            </a:r>
            <a:r>
              <a:rPr lang="en-US" sz="2100" dirty="0"/>
              <a:t>"Where are you? I’m trying to reach you for half an hour already, contact me ASAP I need to leave now!"</a:t>
            </a:r>
            <a:endParaRPr lang="en-US" dirty="0"/>
          </a:p>
          <a:p>
            <a:pPr marL="0" indent="0">
              <a:buNone/>
            </a:pPr>
            <a:r>
              <a:rPr lang="en-US" dirty="0"/>
              <a:t>[ 1.  1.  1.  1.  1.  2.  1.  1.  1.  1.  1.  1.  1.  1.  1.  1.  1.  1.</a:t>
            </a:r>
          </a:p>
          <a:p>
            <a:pPr marL="0" indent="0">
              <a:buNone/>
            </a:pPr>
            <a:r>
              <a:rPr lang="en-US" dirty="0"/>
              <a:t>  1.  1.  0.  0.  0.  0.  0.  0.  0.  0.  0.  0.  0.  0.  0.  0.  0.  0.</a:t>
            </a:r>
          </a:p>
          <a:p>
            <a:pPr marL="0" indent="0">
              <a:buNone/>
            </a:pPr>
            <a:r>
              <a:rPr lang="en-US" dirty="0"/>
              <a:t>  0.  0.  0.  0.  0.  0.  0.  0.  0.  0.  0.  0.  0.  0.  0.]</a:t>
            </a:r>
          </a:p>
        </p:txBody>
      </p:sp>
    </p:spTree>
    <p:extLst>
      <p:ext uri="{BB962C8B-B14F-4D97-AF65-F5344CB8AC3E}">
        <p14:creationId xmlns:p14="http://schemas.microsoft.com/office/powerpoint/2010/main" val="425647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Logistic Regression in TensorFlow (Cont.)</a:t>
            </a:r>
          </a:p>
        </p:txBody>
      </p:sp>
      <p:sp>
        <p:nvSpPr>
          <p:cNvPr id="3" name="Content Placeholder 2"/>
          <p:cNvSpPr>
            <a:spLocks noGrp="1"/>
          </p:cNvSpPr>
          <p:nvPr>
            <p:ph idx="1"/>
          </p:nvPr>
        </p:nvSpPr>
        <p:spPr/>
        <p:txBody>
          <a:bodyPr>
            <a:noAutofit/>
          </a:bodyPr>
          <a:lstStyle/>
          <a:p>
            <a:pPr marL="0" indent="0">
              <a:buNone/>
            </a:pPr>
            <a:r>
              <a:rPr lang="en-US" sz="1700" dirty="0">
                <a:solidFill>
                  <a:srgbClr val="FF0000"/>
                </a:solidFill>
              </a:rPr>
              <a:t>features = </a:t>
            </a:r>
            <a:r>
              <a:rPr lang="en-US" sz="1700" dirty="0" err="1">
                <a:solidFill>
                  <a:srgbClr val="FF0000"/>
                </a:solidFill>
              </a:rPr>
              <a:t>vocabulary_size</a:t>
            </a:r>
            <a:endParaRPr lang="en-US" sz="1700" dirty="0">
              <a:solidFill>
                <a:srgbClr val="FF0000"/>
              </a:solidFill>
            </a:endParaRPr>
          </a:p>
          <a:p>
            <a:pPr marL="0" indent="0">
              <a:buNone/>
            </a:pPr>
            <a:r>
              <a:rPr lang="en-US" sz="1700" dirty="0"/>
              <a:t>x = </a:t>
            </a:r>
            <a:r>
              <a:rPr lang="en-US" sz="1700" dirty="0" err="1"/>
              <a:t>tf.placeholder</a:t>
            </a:r>
            <a:r>
              <a:rPr lang="en-US" sz="1700" dirty="0"/>
              <a:t>(tf.float32, [None, features])</a:t>
            </a:r>
          </a:p>
          <a:p>
            <a:pPr marL="0" indent="0">
              <a:buNone/>
            </a:pPr>
            <a:r>
              <a:rPr lang="en-US" sz="1700" dirty="0"/>
              <a:t>y_ = </a:t>
            </a:r>
            <a:r>
              <a:rPr lang="en-US" sz="1700" dirty="0" err="1"/>
              <a:t>tf.placeholder</a:t>
            </a:r>
            <a:r>
              <a:rPr lang="en-US" sz="1700" dirty="0"/>
              <a:t>(tf.float32, [None, 1])</a:t>
            </a:r>
          </a:p>
          <a:p>
            <a:pPr marL="0" indent="0">
              <a:buNone/>
            </a:pPr>
            <a:r>
              <a:rPr lang="en-US" sz="1700" dirty="0"/>
              <a:t>W = </a:t>
            </a:r>
            <a:r>
              <a:rPr lang="en-US" sz="1700" dirty="0" err="1"/>
              <a:t>tf.Variable</a:t>
            </a:r>
            <a:r>
              <a:rPr lang="en-US" sz="1700" dirty="0"/>
              <a:t>(</a:t>
            </a:r>
            <a:r>
              <a:rPr lang="en-US" sz="1700" dirty="0" err="1"/>
              <a:t>tf.zeros</a:t>
            </a:r>
            <a:r>
              <a:rPr lang="en-US" sz="1700" dirty="0"/>
              <a:t>([features,1]))</a:t>
            </a:r>
          </a:p>
          <a:p>
            <a:pPr marL="0" indent="0">
              <a:buNone/>
            </a:pPr>
            <a:r>
              <a:rPr lang="en-US" sz="1700" dirty="0"/>
              <a:t>b = </a:t>
            </a:r>
            <a:r>
              <a:rPr lang="en-US" sz="1700" dirty="0" err="1"/>
              <a:t>tf.Variable</a:t>
            </a:r>
            <a:r>
              <a:rPr lang="en-US" sz="1700" dirty="0"/>
              <a:t>(</a:t>
            </a:r>
            <a:r>
              <a:rPr lang="en-US" sz="1700" dirty="0" err="1"/>
              <a:t>tf.zeros</a:t>
            </a:r>
            <a:r>
              <a:rPr lang="en-US" sz="1700" dirty="0"/>
              <a:t>([1]))</a:t>
            </a:r>
          </a:p>
          <a:p>
            <a:pPr marL="0" indent="0">
              <a:buNone/>
            </a:pPr>
            <a:r>
              <a:rPr lang="en-US" sz="1700" dirty="0">
                <a:solidFill>
                  <a:srgbClr val="FF0000"/>
                </a:solidFill>
              </a:rPr>
              <a:t>y = 1 / (1.0 + </a:t>
            </a:r>
            <a:r>
              <a:rPr lang="en-US" sz="1700" dirty="0" err="1">
                <a:solidFill>
                  <a:srgbClr val="FF0000"/>
                </a:solidFill>
              </a:rPr>
              <a:t>tf.exp</a:t>
            </a:r>
            <a:r>
              <a:rPr lang="en-US" sz="1700" dirty="0">
                <a:solidFill>
                  <a:srgbClr val="FF0000"/>
                </a:solidFill>
              </a:rPr>
              <a:t>(-(</a:t>
            </a:r>
            <a:r>
              <a:rPr lang="en-US" sz="1700" dirty="0" err="1">
                <a:solidFill>
                  <a:srgbClr val="FF0000"/>
                </a:solidFill>
              </a:rPr>
              <a:t>tf.matmul</a:t>
            </a:r>
            <a:r>
              <a:rPr lang="en-US" sz="1700" dirty="0">
                <a:solidFill>
                  <a:srgbClr val="FF0000"/>
                </a:solidFill>
              </a:rPr>
              <a:t>(</a:t>
            </a:r>
            <a:r>
              <a:rPr lang="en-US" sz="1700" dirty="0" err="1">
                <a:solidFill>
                  <a:srgbClr val="FF0000"/>
                </a:solidFill>
              </a:rPr>
              <a:t>x,W</a:t>
            </a:r>
            <a:r>
              <a:rPr lang="en-US" sz="1700" dirty="0">
                <a:solidFill>
                  <a:srgbClr val="FF0000"/>
                </a:solidFill>
              </a:rPr>
              <a:t>) + b)))</a:t>
            </a:r>
          </a:p>
          <a:p>
            <a:pPr marL="0" indent="0">
              <a:buNone/>
            </a:pPr>
            <a:r>
              <a:rPr lang="en-US" sz="1700" dirty="0"/>
              <a:t>loss = </a:t>
            </a:r>
            <a:r>
              <a:rPr lang="en-US" sz="1700" dirty="0" err="1"/>
              <a:t>tf.reduce_mean</a:t>
            </a:r>
            <a:r>
              <a:rPr lang="en-US" sz="1700" dirty="0"/>
              <a:t>(</a:t>
            </a:r>
            <a:r>
              <a:rPr lang="en-US" sz="1700" dirty="0" err="1"/>
              <a:t>tf.pow</a:t>
            </a:r>
            <a:r>
              <a:rPr lang="en-US" sz="1700" dirty="0"/>
              <a:t>(y - y_, 2))</a:t>
            </a:r>
          </a:p>
          <a:p>
            <a:pPr marL="0" indent="0">
              <a:buNone/>
            </a:pPr>
            <a:r>
              <a:rPr lang="en-US" sz="1700" dirty="0"/>
              <a:t>update = </a:t>
            </a:r>
            <a:r>
              <a:rPr lang="en-US" sz="1700" dirty="0" err="1"/>
              <a:t>tf.train.GradientDescentOptimizer</a:t>
            </a:r>
            <a:r>
              <a:rPr lang="en-US" sz="1700" dirty="0"/>
              <a:t>(0.00001).minimize(loss)</a:t>
            </a:r>
          </a:p>
          <a:p>
            <a:pPr marL="0" indent="0">
              <a:buNone/>
            </a:pPr>
            <a:r>
              <a:rPr lang="en-US" sz="1700" dirty="0" err="1">
                <a:solidFill>
                  <a:srgbClr val="FF0000"/>
                </a:solidFill>
              </a:rPr>
              <a:t>data_x</a:t>
            </a:r>
            <a:r>
              <a:rPr lang="en-US" sz="1700" dirty="0">
                <a:solidFill>
                  <a:srgbClr val="FF0000"/>
                </a:solidFill>
              </a:rPr>
              <a:t> = </a:t>
            </a:r>
            <a:r>
              <a:rPr lang="en-US" sz="1400" dirty="0" err="1">
                <a:solidFill>
                  <a:srgbClr val="FF0000"/>
                </a:solidFill>
              </a:rPr>
              <a:t>np.array</a:t>
            </a:r>
            <a:r>
              <a:rPr lang="en-US" sz="1400" dirty="0">
                <a:solidFill>
                  <a:srgbClr val="FF0000"/>
                </a:solidFill>
              </a:rPr>
              <a:t>([convert2vec(data[0]), convert2vec(data[1]), convert2vec(data[2]), convert2vec(data[3])])</a:t>
            </a:r>
            <a:endParaRPr lang="en-US" sz="1400" dirty="0">
              <a:solidFill>
                <a:srgbClr val="00B050"/>
              </a:solidFill>
            </a:endParaRPr>
          </a:p>
          <a:p>
            <a:pPr marL="0" indent="0">
              <a:buNone/>
            </a:pPr>
            <a:r>
              <a:rPr lang="en-US" sz="1700" dirty="0" err="1"/>
              <a:t>data_y</a:t>
            </a:r>
            <a:r>
              <a:rPr lang="en-US" sz="1700" dirty="0"/>
              <a:t> = </a:t>
            </a:r>
            <a:r>
              <a:rPr lang="en-US" sz="1700" dirty="0" err="1"/>
              <a:t>np.array</a:t>
            </a:r>
            <a:r>
              <a:rPr lang="en-US" sz="1700" dirty="0"/>
              <a:t>([[1],[1],[0],[0]])</a:t>
            </a:r>
          </a:p>
          <a:p>
            <a:pPr marL="0" indent="0">
              <a:buNone/>
            </a:pPr>
            <a:r>
              <a:rPr lang="en-US" sz="1700" dirty="0" err="1"/>
              <a:t>sess</a:t>
            </a:r>
            <a:r>
              <a:rPr lang="en-US" sz="1700" dirty="0"/>
              <a:t> = </a:t>
            </a:r>
            <a:r>
              <a:rPr lang="en-US" sz="1700" dirty="0" err="1"/>
              <a:t>tf.Session</a:t>
            </a:r>
            <a:r>
              <a:rPr lang="en-US" sz="1700" dirty="0"/>
              <a:t>()</a:t>
            </a:r>
          </a:p>
          <a:p>
            <a:pPr marL="0" indent="0">
              <a:buNone/>
            </a:pPr>
            <a:r>
              <a:rPr lang="en-US" sz="1700" dirty="0" err="1"/>
              <a:t>sess.run</a:t>
            </a:r>
            <a:r>
              <a:rPr lang="en-US" sz="1700" dirty="0"/>
              <a:t>(</a:t>
            </a:r>
            <a:r>
              <a:rPr lang="en-US" sz="1700" dirty="0" err="1"/>
              <a:t>tf.initialize_all_variables</a:t>
            </a:r>
            <a:r>
              <a:rPr lang="en-US" sz="1700" dirty="0"/>
              <a:t>())</a:t>
            </a:r>
          </a:p>
          <a:p>
            <a:pPr marL="0" indent="0">
              <a:buNone/>
            </a:pPr>
            <a:r>
              <a:rPr lang="en-US" sz="1700" dirty="0"/>
              <a:t>for i in range(0,10000):</a:t>
            </a:r>
          </a:p>
          <a:p>
            <a:pPr marL="0" indent="0">
              <a:buNone/>
            </a:pPr>
            <a:r>
              <a:rPr lang="en-US" sz="1700" dirty="0"/>
              <a:t>	</a:t>
            </a:r>
            <a:r>
              <a:rPr lang="en-US" sz="1700" dirty="0" err="1"/>
              <a:t>sess.run</a:t>
            </a:r>
            <a:r>
              <a:rPr lang="en-US" sz="1700" dirty="0"/>
              <a:t>(update, </a:t>
            </a:r>
            <a:r>
              <a:rPr lang="en-US" sz="1700" dirty="0" err="1"/>
              <a:t>feed_dict</a:t>
            </a:r>
            <a:r>
              <a:rPr lang="en-US" sz="1700" dirty="0"/>
              <a:t> = {</a:t>
            </a:r>
            <a:r>
              <a:rPr lang="en-US" sz="1700" dirty="0" err="1"/>
              <a:t>x:data_x</a:t>
            </a:r>
            <a:r>
              <a:rPr lang="en-US" sz="1700" dirty="0"/>
              <a:t>, y_:</a:t>
            </a:r>
            <a:r>
              <a:rPr lang="en-US" sz="1700" dirty="0" err="1"/>
              <a:t>data_y</a:t>
            </a:r>
            <a:r>
              <a:rPr lang="en-US" sz="1700" dirty="0"/>
              <a:t>}) </a:t>
            </a:r>
            <a:r>
              <a:rPr lang="en-US" sz="1700" dirty="0">
                <a:solidFill>
                  <a:srgbClr val="00B050"/>
                </a:solidFill>
              </a:rPr>
              <a:t>#BGD</a:t>
            </a:r>
          </a:p>
        </p:txBody>
      </p:sp>
    </p:spTree>
    <p:extLst>
      <p:ext uri="{BB962C8B-B14F-4D97-AF65-F5344CB8AC3E}">
        <p14:creationId xmlns:p14="http://schemas.microsoft.com/office/powerpoint/2010/main" val="42514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 Results</a:t>
            </a:r>
          </a:p>
        </p:txBody>
      </p:sp>
      <p:sp>
        <p:nvSpPr>
          <p:cNvPr id="3" name="Content Placeholder 2"/>
          <p:cNvSpPr>
            <a:spLocks noGrp="1"/>
          </p:cNvSpPr>
          <p:nvPr>
            <p:ph idx="1"/>
          </p:nvPr>
        </p:nvSpPr>
        <p:spPr>
          <a:xfrm>
            <a:off x="457200" y="1600201"/>
            <a:ext cx="8229600" cy="2895599"/>
          </a:xfrm>
        </p:spPr>
        <p:txBody>
          <a:bodyPr>
            <a:normAutofit/>
          </a:bodyPr>
          <a:lstStyle/>
          <a:p>
            <a:pPr marL="0" indent="0">
              <a:buNone/>
            </a:pPr>
            <a:r>
              <a:rPr lang="en-US" sz="1600" dirty="0" err="1"/>
              <a:t>def</a:t>
            </a:r>
            <a:r>
              <a:rPr lang="en-US" sz="1600" dirty="0"/>
              <a:t> </a:t>
            </a:r>
            <a:r>
              <a:rPr lang="en-US" sz="1600" dirty="0" err="1"/>
              <a:t>logistic_fun</a:t>
            </a:r>
            <a:r>
              <a:rPr lang="en-US" sz="1600" dirty="0"/>
              <a:t>(z):</a:t>
            </a:r>
          </a:p>
          <a:p>
            <a:pPr marL="0" indent="0">
              <a:buNone/>
            </a:pPr>
            <a:r>
              <a:rPr lang="en-US" sz="1600" dirty="0"/>
              <a:t>    return 1/(1.0 + </a:t>
            </a:r>
            <a:r>
              <a:rPr lang="en-US" sz="1600" dirty="0" err="1"/>
              <a:t>np.exp</a:t>
            </a:r>
            <a:r>
              <a:rPr lang="en-US" sz="1600" dirty="0"/>
              <a:t>(-z))</a:t>
            </a:r>
          </a:p>
          <a:p>
            <a:pPr marL="0" indent="0">
              <a:buNone/>
            </a:pPr>
            <a:r>
              <a:rPr lang="en-US" sz="1600" dirty="0"/>
              <a:t>    </a:t>
            </a:r>
          </a:p>
          <a:p>
            <a:pPr marL="0" indent="0">
              <a:buNone/>
            </a:pPr>
            <a:r>
              <a:rPr lang="en-US" sz="1600" dirty="0"/>
              <a:t>test1 = "I need you now! Please answer ASAP!"</a:t>
            </a:r>
          </a:p>
          <a:p>
            <a:pPr marL="0" indent="0">
              <a:buNone/>
            </a:pPr>
            <a:r>
              <a:rPr lang="en-US" sz="1600" dirty="0"/>
              <a:t>test2 = "I wanted to hear your thoughts about my plans."        </a:t>
            </a:r>
          </a:p>
          <a:p>
            <a:pPr marL="0" indent="0">
              <a:buNone/>
            </a:pPr>
            <a:r>
              <a:rPr lang="en-US" sz="1600" dirty="0"/>
              <a:t>#</a:t>
            </a:r>
            <a:r>
              <a:rPr lang="en-US" sz="1600" dirty="0" err="1"/>
              <a:t>pdb.set_trace</a:t>
            </a:r>
            <a:r>
              <a:rPr lang="en-US" sz="1600" dirty="0"/>
              <a:t>()</a:t>
            </a:r>
          </a:p>
          <a:p>
            <a:pPr marL="0" indent="0">
              <a:buNone/>
            </a:pPr>
            <a:r>
              <a:rPr lang="en-US" sz="1600" dirty="0"/>
              <a:t>print('Prediction for: "' + test1 + '"', </a:t>
            </a:r>
            <a:r>
              <a:rPr lang="en-US" sz="1600" dirty="0" err="1"/>
              <a:t>logistic_fun</a:t>
            </a:r>
            <a:r>
              <a:rPr lang="en-US" sz="1600" dirty="0"/>
              <a:t>(</a:t>
            </a:r>
            <a:r>
              <a:rPr lang="en-US" sz="1600" dirty="0" err="1"/>
              <a:t>np.matmul</a:t>
            </a:r>
            <a:r>
              <a:rPr lang="en-US" sz="1600" dirty="0"/>
              <a:t>(</a:t>
            </a:r>
            <a:r>
              <a:rPr lang="en-US" sz="1600" dirty="0" err="1"/>
              <a:t>np.array</a:t>
            </a:r>
            <a:r>
              <a:rPr lang="en-US" sz="1600" dirty="0"/>
              <a:t>([convert2vec(test1)]),</a:t>
            </a:r>
            <a:r>
              <a:rPr lang="en-US" sz="1600" dirty="0" err="1"/>
              <a:t>sess.run</a:t>
            </a:r>
            <a:r>
              <a:rPr lang="en-US" sz="1600" dirty="0"/>
              <a:t>(W)) + </a:t>
            </a:r>
            <a:r>
              <a:rPr lang="en-US" sz="1600" dirty="0" err="1"/>
              <a:t>sess.run</a:t>
            </a:r>
            <a:r>
              <a:rPr lang="en-US" sz="1600" dirty="0"/>
              <a:t>(b))[0][0])</a:t>
            </a:r>
          </a:p>
          <a:p>
            <a:pPr marL="0" indent="0">
              <a:buNone/>
            </a:pPr>
            <a:r>
              <a:rPr lang="en-US" sz="1600" dirty="0"/>
              <a:t>print('Prediction for: "' + test2 + '"', </a:t>
            </a:r>
            <a:r>
              <a:rPr lang="en-US" sz="1600" dirty="0" err="1"/>
              <a:t>logistic_fun</a:t>
            </a:r>
            <a:r>
              <a:rPr lang="en-US" sz="1600" dirty="0"/>
              <a:t>(</a:t>
            </a:r>
            <a:r>
              <a:rPr lang="en-US" sz="1600" dirty="0" err="1"/>
              <a:t>np.matmul</a:t>
            </a:r>
            <a:r>
              <a:rPr lang="en-US" sz="1600" dirty="0"/>
              <a:t>(</a:t>
            </a:r>
            <a:r>
              <a:rPr lang="en-US" sz="1600" dirty="0" err="1"/>
              <a:t>np.array</a:t>
            </a:r>
            <a:r>
              <a:rPr lang="en-US" sz="1600" dirty="0"/>
              <a:t>([convert2vec(test2)]),</a:t>
            </a:r>
            <a:r>
              <a:rPr lang="en-US" sz="1600" dirty="0" err="1"/>
              <a:t>sess.run</a:t>
            </a:r>
            <a:r>
              <a:rPr lang="en-US" sz="1600" dirty="0"/>
              <a:t>(W)) + </a:t>
            </a:r>
            <a:r>
              <a:rPr lang="en-US" sz="1600" dirty="0" err="1"/>
              <a:t>sess.run</a:t>
            </a:r>
            <a:r>
              <a:rPr lang="en-US" sz="1600" dirty="0"/>
              <a:t>(b))[0][0])</a:t>
            </a:r>
          </a:p>
        </p:txBody>
      </p:sp>
      <p:sp>
        <p:nvSpPr>
          <p:cNvPr id="4" name="TextBox 3"/>
          <p:cNvSpPr txBox="1"/>
          <p:nvPr/>
        </p:nvSpPr>
        <p:spPr>
          <a:xfrm>
            <a:off x="381000" y="4953000"/>
            <a:ext cx="7772400" cy="923330"/>
          </a:xfrm>
          <a:prstGeom prst="rect">
            <a:avLst/>
          </a:prstGeom>
          <a:noFill/>
        </p:spPr>
        <p:txBody>
          <a:bodyPr wrap="square" rtlCol="0">
            <a:spAutoFit/>
          </a:bodyPr>
          <a:lstStyle/>
          <a:p>
            <a:r>
              <a:rPr lang="en-US" dirty="0"/>
              <a:t>('Prediction for: "I need you now! Please answer ASAP!"', 0.5043)</a:t>
            </a:r>
          </a:p>
          <a:p>
            <a:r>
              <a:rPr lang="en-US" dirty="0"/>
              <a:t>('Prediction for: "I wanted to hear your thoughts about my plans."', 0.4981)</a:t>
            </a:r>
          </a:p>
          <a:p>
            <a:endParaRPr lang="en-US" dirty="0"/>
          </a:p>
        </p:txBody>
      </p:sp>
    </p:spTree>
    <p:extLst>
      <p:ext uri="{BB962C8B-B14F-4D97-AF65-F5344CB8AC3E}">
        <p14:creationId xmlns:p14="http://schemas.microsoft.com/office/powerpoint/2010/main" val="92664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Meaning of Logistic Regression Result</a:t>
            </a:r>
          </a:p>
        </p:txBody>
      </p:sp>
      <p:sp>
        <p:nvSpPr>
          <p:cNvPr id="3" name="Content Placeholder 2"/>
          <p:cNvSpPr>
            <a:spLocks noGrp="1"/>
          </p:cNvSpPr>
          <p:nvPr>
            <p:ph idx="1"/>
          </p:nvPr>
        </p:nvSpPr>
        <p:spPr/>
        <p:txBody>
          <a:bodyPr>
            <a:normAutofit lnSpcReduction="10000"/>
          </a:bodyPr>
          <a:lstStyle/>
          <a:p>
            <a:r>
              <a:rPr lang="en-US" dirty="0"/>
              <a:t>The result given by logistic regression is suppose to relate to the probability of the instance belonging to the class p(y=1 | X).</a:t>
            </a:r>
          </a:p>
          <a:p>
            <a:r>
              <a:rPr lang="en-US" dirty="0"/>
              <a:t>Logistic regression is a discriminative model, that is, it tries to model p(y | X) directly.</a:t>
            </a:r>
          </a:p>
          <a:p>
            <a:r>
              <a:rPr lang="en-US" dirty="0"/>
              <a:t>Recall that in the naïve Bayes classifier (which is a generative model), we used the Bayes rule, and therefore had to model: </a:t>
            </a:r>
          </a:p>
          <a:p>
            <a:pPr marL="0" indent="0">
              <a:buNone/>
            </a:pPr>
            <a:r>
              <a:rPr lang="en-US" dirty="0"/>
              <a:t>	p(y) and p(X | y) (and p(X))</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371600" y="6096000"/>
            <a:ext cx="4123760" cy="655877"/>
          </a:xfrm>
          <a:prstGeom prst="rect">
            <a:avLst/>
          </a:prstGeom>
        </p:spPr>
      </p:pic>
    </p:spTree>
    <p:extLst>
      <p:ext uri="{BB962C8B-B14F-4D97-AF65-F5344CB8AC3E}">
        <p14:creationId xmlns:p14="http://schemas.microsoft.com/office/powerpoint/2010/main" val="150332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p:txBody>
          <a:bodyPr/>
          <a:lstStyle/>
          <a:p>
            <a:r>
              <a:rPr lang="en-US" dirty="0"/>
              <a:t>Sometimes it may be useful to normalize all the data around [0,0,0,…,0] with some standard deviation (1).</a:t>
            </a:r>
          </a:p>
          <a:p>
            <a:r>
              <a:rPr lang="en-US" dirty="0"/>
              <a:t>Batch-normalization: normalize all data in the given (mini) batch.</a:t>
            </a:r>
          </a:p>
        </p:txBody>
      </p:sp>
    </p:spTree>
    <p:extLst>
      <p:ext uri="{BB962C8B-B14F-4D97-AF65-F5344CB8AC3E}">
        <p14:creationId xmlns:p14="http://schemas.microsoft.com/office/powerpoint/2010/main" val="523647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Classes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153400" cy="4876800"/>
              </a:xfrm>
            </p:spPr>
            <p:txBody>
              <a:bodyPr>
                <a:normAutofit fontScale="85000" lnSpcReduction="10000"/>
              </a:bodyPr>
              <a:lstStyle/>
              <a:p>
                <a:r>
                  <a:rPr lang="en-US" dirty="0"/>
                  <a:t>Many times classification is into several labels. E.g. Classify an image to an object: cat/dog/airplane/sea/house</a:t>
                </a:r>
              </a:p>
              <a:p>
                <a:r>
                  <a:rPr lang="en-US" dirty="0"/>
                  <a:t>We could build 5 different classifiers…</a:t>
                </a:r>
              </a:p>
              <a:p>
                <a:r>
                  <a:rPr lang="en-US" dirty="0"/>
                  <a:t>More often we use one-hot vector representations for the labels. E.g.: cat = [1, 0, 0, 0, 0], sea = [0, 0, 0, 1, 0]</a:t>
                </a:r>
              </a:p>
              <a:p>
                <a:r>
                  <a:rPr lang="en-US" b="1" dirty="0" err="1"/>
                  <a:t>SoftMax</a:t>
                </a:r>
                <a:r>
                  <a:rPr lang="en-US" dirty="0"/>
                  <a:t>: as if we do logistic regression for each output alone and then scale:</a:t>
                </a:r>
              </a:p>
              <a:p>
                <a:pPr lvl="2"/>
                <a14:m>
                  <m:oMath xmlns:m="http://schemas.openxmlformats.org/officeDocument/2006/math">
                    <m:r>
                      <a:rPr lang="en-US" sz="2600" i="1">
                        <a:latin typeface="Cambria Math"/>
                      </a:rPr>
                      <m:t>h</m:t>
                    </m:r>
                    <m:d>
                      <m:dPr>
                        <m:ctrlPr>
                          <a:rPr lang="en-US" sz="2600" i="1">
                            <a:latin typeface="Cambria Math" panose="02040503050406030204" pitchFamily="18" charset="0"/>
                          </a:rPr>
                        </m:ctrlPr>
                      </m:dPr>
                      <m:e>
                        <m:r>
                          <a:rPr lang="en-US" sz="2600" b="0" i="1" smtClean="0">
                            <a:latin typeface="Cambria Math"/>
                          </a:rPr>
                          <m:t>𝑦</m:t>
                        </m:r>
                        <m:r>
                          <a:rPr lang="en-US" sz="2600" b="0" i="1" smtClean="0">
                            <a:latin typeface="Cambria Math"/>
                          </a:rPr>
                          <m:t>=</m:t>
                        </m:r>
                        <m:r>
                          <a:rPr lang="en-US" sz="2600" b="0" i="1" smtClean="0">
                            <a:latin typeface="Cambria Math"/>
                          </a:rPr>
                          <m:t>𝑖</m:t>
                        </m:r>
                        <m:r>
                          <a:rPr lang="en-US" sz="2600" b="0" i="1" smtClean="0">
                            <a:latin typeface="Cambria Math"/>
                          </a:rPr>
                          <m:t> | </m:t>
                        </m:r>
                        <m:r>
                          <a:rPr lang="en-US" sz="2600" i="1">
                            <a:latin typeface="Cambria Math"/>
                          </a:rPr>
                          <m:t>𝑥</m:t>
                        </m:r>
                      </m:e>
                    </m:d>
                    <m:r>
                      <a:rPr lang="en-US" sz="2600" i="1">
                        <a:latin typeface="Cambria Math"/>
                      </a:rPr>
                      <m:t>= </m:t>
                    </m:r>
                    <m:f>
                      <m:fPr>
                        <m:ctrlPr>
                          <a:rPr lang="en-US" sz="2600" i="1" smtClean="0">
                            <a:latin typeface="Cambria Math" panose="02040503050406030204" pitchFamily="18" charset="0"/>
                          </a:rPr>
                        </m:ctrlPr>
                      </m:fPr>
                      <m:num>
                        <m:sSup>
                          <m:sSupPr>
                            <m:ctrlPr>
                              <a:rPr lang="en-US" sz="2600" i="1">
                                <a:latin typeface="Cambria Math" panose="02040503050406030204" pitchFamily="18" charset="0"/>
                              </a:rPr>
                            </m:ctrlPr>
                          </m:sSupPr>
                          <m:e>
                            <m:r>
                              <a:rPr lang="en-US" sz="2600" i="1">
                                <a:latin typeface="Cambria Math"/>
                              </a:rPr>
                              <m:t>𝑒</m:t>
                            </m:r>
                          </m:e>
                          <m:sup>
                            <m:r>
                              <a:rPr lang="en-US" sz="2600" i="1">
                                <a:latin typeface="Cambria Math"/>
                              </a:rPr>
                              <m:t>(</m:t>
                            </m:r>
                            <m:sSub>
                              <m:sSubPr>
                                <m:ctrlPr>
                                  <a:rPr lang="en-US" sz="2600" i="1">
                                    <a:latin typeface="Cambria Math" panose="02040503050406030204" pitchFamily="18" charset="0"/>
                                  </a:rPr>
                                </m:ctrlPr>
                              </m:sSubPr>
                              <m:e>
                                <m:r>
                                  <a:rPr lang="en-US" sz="2600" i="1">
                                    <a:latin typeface="Cambria Math"/>
                                  </a:rPr>
                                  <m:t>𝑊</m:t>
                                </m:r>
                              </m:e>
                              <m:sub>
                                <m:r>
                                  <a:rPr lang="en-US" sz="2600" b="0" i="1" smtClean="0">
                                    <a:latin typeface="Cambria Math"/>
                                  </a:rPr>
                                  <m:t>𝑖</m:t>
                                </m:r>
                              </m:sub>
                            </m:sSub>
                            <m:r>
                              <a:rPr lang="en-US" sz="2600" i="1">
                                <a:latin typeface="Cambria Math"/>
                              </a:rPr>
                              <m:t>𝑥</m:t>
                            </m:r>
                            <m:r>
                              <a:rPr lang="en-US" sz="2600" i="1">
                                <a:latin typeface="Cambria Math"/>
                              </a:rPr>
                              <m:t>+</m:t>
                            </m:r>
                            <m:r>
                              <a:rPr lang="en-US" sz="2600" i="1">
                                <a:latin typeface="Cambria Math"/>
                              </a:rPr>
                              <m:t>𝑏𝑖</m:t>
                            </m:r>
                            <m:r>
                              <a:rPr lang="en-US" sz="2600" i="1">
                                <a:latin typeface="Cambria Math"/>
                              </a:rPr>
                              <m:t>)</m:t>
                            </m:r>
                          </m:sup>
                        </m:sSup>
                      </m:num>
                      <m:den>
                        <m:nary>
                          <m:naryPr>
                            <m:chr m:val="∑"/>
                            <m:limLoc m:val="subSup"/>
                            <m:ctrlPr>
                              <a:rPr lang="en-US" sz="2600" i="1">
                                <a:latin typeface="Cambria Math" panose="02040503050406030204" pitchFamily="18" charset="0"/>
                              </a:rPr>
                            </m:ctrlPr>
                          </m:naryPr>
                          <m:sub>
                            <m:r>
                              <m:rPr>
                                <m:brk m:alnAt="25"/>
                              </m:rPr>
                              <a:rPr lang="en-US" sz="2600" b="0" i="1" smtClean="0">
                                <a:latin typeface="Cambria Math"/>
                              </a:rPr>
                              <m:t>𝑗</m:t>
                            </m:r>
                          </m:sub>
                          <m:sup>
                            <m:r>
                              <a:rPr lang="en-US" sz="2600" b="0" i="1" smtClean="0">
                                <a:latin typeface="Cambria Math"/>
                              </a:rPr>
                              <m:t>𝑘</m:t>
                            </m:r>
                          </m:sup>
                          <m:e>
                            <m:sSup>
                              <m:sSupPr>
                                <m:ctrlPr>
                                  <a:rPr lang="en-US" sz="2600" i="1" smtClean="0">
                                    <a:latin typeface="Cambria Math" panose="02040503050406030204" pitchFamily="18" charset="0"/>
                                  </a:rPr>
                                </m:ctrlPr>
                              </m:sSupPr>
                              <m:e>
                                <m:r>
                                  <a:rPr lang="en-US" sz="2600" i="1">
                                    <a:latin typeface="Cambria Math"/>
                                  </a:rPr>
                                  <m:t>𝑒</m:t>
                                </m:r>
                              </m:e>
                              <m:sup>
                                <m:r>
                                  <a:rPr lang="en-US" sz="2600" i="1">
                                    <a:latin typeface="Cambria Math"/>
                                  </a:rPr>
                                  <m:t>(</m:t>
                                </m:r>
                                <m:sSub>
                                  <m:sSubPr>
                                    <m:ctrlPr>
                                      <a:rPr lang="en-US" sz="2600" i="1" smtClean="0">
                                        <a:latin typeface="Cambria Math" panose="02040503050406030204" pitchFamily="18" charset="0"/>
                                      </a:rPr>
                                    </m:ctrlPr>
                                  </m:sSubPr>
                                  <m:e>
                                    <m:r>
                                      <a:rPr lang="en-US" sz="2600" b="0" i="1" smtClean="0">
                                        <a:latin typeface="Cambria Math"/>
                                      </a:rPr>
                                      <m:t>𝑊</m:t>
                                    </m:r>
                                  </m:e>
                                  <m:sub>
                                    <m:r>
                                      <a:rPr lang="en-US" sz="2600" b="0" i="1" smtClean="0">
                                        <a:latin typeface="Cambria Math"/>
                                      </a:rPr>
                                      <m:t>𝑗</m:t>
                                    </m:r>
                                  </m:sub>
                                </m:sSub>
                                <m:r>
                                  <a:rPr lang="en-US" sz="2600" i="1">
                                    <a:latin typeface="Cambria Math"/>
                                  </a:rPr>
                                  <m:t>𝑥</m:t>
                                </m:r>
                                <m:r>
                                  <a:rPr lang="en-US" sz="2600" i="1">
                                    <a:latin typeface="Cambria Math"/>
                                  </a:rPr>
                                  <m:t>+</m:t>
                                </m:r>
                                <m:r>
                                  <a:rPr lang="en-US" sz="2600" i="1">
                                    <a:latin typeface="Cambria Math"/>
                                  </a:rPr>
                                  <m:t>𝑏𝑗</m:t>
                                </m:r>
                                <m:r>
                                  <a:rPr lang="en-US" sz="2600" i="1">
                                    <a:latin typeface="Cambria Math"/>
                                  </a:rPr>
                                  <m:t>)</m:t>
                                </m:r>
                              </m:sup>
                            </m:sSup>
                          </m:e>
                        </m:nary>
                      </m:den>
                    </m:f>
                  </m:oMath>
                </a14:m>
                <a:endParaRPr lang="en-US" sz="2600" dirty="0"/>
              </a:p>
              <a:p>
                <a:pPr lvl="1"/>
                <a:r>
                  <a:rPr lang="en-US" sz="3000" dirty="0"/>
                  <a:t>Note that: </a:t>
                </a:r>
                <a14:m>
                  <m:oMath xmlns:m="http://schemas.openxmlformats.org/officeDocument/2006/math">
                    <m:nary>
                      <m:naryPr>
                        <m:chr m:val="∑"/>
                        <m:supHide m:val="on"/>
                        <m:ctrlPr>
                          <a:rPr lang="en-US" sz="3000" i="1" smtClean="0">
                            <a:latin typeface="Cambria Math" panose="02040503050406030204" pitchFamily="18" charset="0"/>
                          </a:rPr>
                        </m:ctrlPr>
                      </m:naryPr>
                      <m:sub>
                        <m:r>
                          <m:rPr>
                            <m:brk m:alnAt="7"/>
                          </m:rPr>
                          <a:rPr lang="en-US" sz="3000" b="0" i="1" smtClean="0">
                            <a:latin typeface="Cambria Math"/>
                          </a:rPr>
                          <m:t>𝑖</m:t>
                        </m:r>
                        <m:r>
                          <a:rPr lang="en-US" sz="3000" b="0" i="1" smtClean="0">
                            <a:latin typeface="Cambria Math"/>
                            <a:ea typeface="Cambria Math"/>
                          </a:rPr>
                          <m:t>∈{0,1,…,</m:t>
                        </m:r>
                        <m:r>
                          <a:rPr lang="en-US" sz="3000" b="0" i="1" smtClean="0">
                            <a:latin typeface="Cambria Math"/>
                            <a:ea typeface="Cambria Math"/>
                          </a:rPr>
                          <m:t>𝑘</m:t>
                        </m:r>
                        <m:r>
                          <a:rPr lang="en-US" sz="3000" b="0" i="1" smtClean="0">
                            <a:latin typeface="Cambria Math"/>
                            <a:ea typeface="Cambria Math"/>
                          </a:rPr>
                          <m:t>−1}</m:t>
                        </m:r>
                      </m:sub>
                      <m:sup/>
                      <m:e>
                        <m:r>
                          <a:rPr lang="en-US" sz="3000" b="0" i="1" smtClean="0">
                            <a:latin typeface="Cambria Math"/>
                          </a:rPr>
                          <m:t>h</m:t>
                        </m:r>
                        <m:r>
                          <a:rPr lang="en-US" sz="3000" b="0" i="1" smtClean="0">
                            <a:latin typeface="Cambria Math"/>
                          </a:rPr>
                          <m:t>(</m:t>
                        </m:r>
                        <m:r>
                          <a:rPr lang="en-US" sz="3000" b="0" i="1" smtClean="0">
                            <a:latin typeface="Cambria Math"/>
                          </a:rPr>
                          <m:t>𝑦</m:t>
                        </m:r>
                        <m:r>
                          <a:rPr lang="en-US" sz="3000" b="0" i="1" smtClean="0">
                            <a:latin typeface="Cambria Math"/>
                          </a:rPr>
                          <m:t>=</m:t>
                        </m:r>
                        <m:r>
                          <a:rPr lang="en-US" sz="3000" b="0" i="1" smtClean="0">
                            <a:latin typeface="Cambria Math"/>
                          </a:rPr>
                          <m:t>𝑖</m:t>
                        </m:r>
                        <m:r>
                          <a:rPr lang="en-US" sz="3000" b="0" i="1" smtClean="0">
                            <a:latin typeface="Cambria Math"/>
                          </a:rPr>
                          <m:t>|</m:t>
                        </m:r>
                        <m:r>
                          <a:rPr lang="en-US" sz="3000" b="0" i="1" smtClean="0">
                            <a:latin typeface="Cambria Math"/>
                          </a:rPr>
                          <m:t>𝑥</m:t>
                        </m:r>
                        <m:r>
                          <a:rPr lang="en-US" sz="3000" b="0" i="1" smtClean="0">
                            <a:latin typeface="Cambria Math"/>
                          </a:rPr>
                          <m:t>)</m:t>
                        </m:r>
                      </m:e>
                    </m:nary>
                  </m:oMath>
                </a14:m>
                <a:r>
                  <a:rPr lang="en-US" sz="3000" dirty="0"/>
                  <a:t>=1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153400" cy="4876800"/>
              </a:xfrm>
              <a:blipFill rotWithShape="1">
                <a:blip r:embed="rId2"/>
                <a:stretch>
                  <a:fillRect l="-1196" t="-1875" r="-897"/>
                </a:stretch>
              </a:blipFill>
            </p:spPr>
            <p:txBody>
              <a:bodyPr/>
              <a:lstStyle/>
              <a:p>
                <a:r>
                  <a:rPr lang="en-US">
                    <a:noFill/>
                  </a:rPr>
                  <a:t> </a:t>
                </a:r>
              </a:p>
            </p:txBody>
          </p:sp>
        </mc:Fallback>
      </mc:AlternateContent>
    </p:spTree>
    <p:extLst>
      <p:ext uri="{BB962C8B-B14F-4D97-AF65-F5344CB8AC3E}">
        <p14:creationId xmlns:p14="http://schemas.microsoft.com/office/powerpoint/2010/main" val="347561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Average Cross Entropy Loss Function</a:t>
            </a:r>
          </a:p>
        </p:txBody>
      </p:sp>
      <p:sp>
        <p:nvSpPr>
          <p:cNvPr id="3" name="Content Placeholder 2"/>
          <p:cNvSpPr>
            <a:spLocks noGrp="1"/>
          </p:cNvSpPr>
          <p:nvPr>
            <p:ph idx="1"/>
          </p:nvPr>
        </p:nvSpPr>
        <p:spPr/>
        <p:txBody>
          <a:bodyPr/>
          <a:lstStyle/>
          <a:p>
            <a:r>
              <a:rPr lang="en-US" dirty="0"/>
              <a:t>loss = -</a:t>
            </a:r>
            <a:r>
              <a:rPr lang="en-US" dirty="0" err="1"/>
              <a:t>np.mean</a:t>
            </a:r>
            <a:r>
              <a:rPr lang="en-US" dirty="0"/>
              <a:t>(y*np.log(h(x)))</a:t>
            </a:r>
          </a:p>
          <a:p>
            <a:endParaRPr lang="en-US" dirty="0"/>
          </a:p>
          <a:p>
            <a:endParaRPr lang="en-US" dirty="0"/>
          </a:p>
          <a:p>
            <a:endParaRPr lang="en-US" dirty="0"/>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30470953"/>
              </p:ext>
            </p:extLst>
          </p:nvPr>
        </p:nvGraphicFramePr>
        <p:xfrm>
          <a:off x="838200" y="2514600"/>
          <a:ext cx="6096000" cy="17526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Prediction</a:t>
                      </a:r>
                    </a:p>
                    <a:p>
                      <a:r>
                        <a:rPr lang="en-US" dirty="0"/>
                        <a:t>(</a:t>
                      </a:r>
                      <a:r>
                        <a:rPr lang="en-US" dirty="0" err="1"/>
                        <a:t>SoftMax</a:t>
                      </a:r>
                      <a:r>
                        <a:rPr lang="en-US" dirty="0"/>
                        <a:t>)</a:t>
                      </a:r>
                    </a:p>
                  </a:txBody>
                  <a:tcPr/>
                </a:tc>
                <a:tc>
                  <a:txBody>
                    <a:bodyPr/>
                    <a:lstStyle/>
                    <a:p>
                      <a:r>
                        <a:rPr lang="en-US" dirty="0"/>
                        <a:t>Actual</a:t>
                      </a:r>
                    </a:p>
                  </a:txBody>
                  <a:tcPr/>
                </a:tc>
                <a:tc>
                  <a:txBody>
                    <a:bodyPr/>
                    <a:lstStyle/>
                    <a:p>
                      <a:r>
                        <a:rPr lang="en-US" dirty="0"/>
                        <a:t>Log(pred.)</a:t>
                      </a:r>
                    </a:p>
                  </a:txBody>
                  <a:tcPr/>
                </a:tc>
                <a:tc>
                  <a:txBody>
                    <a:bodyPr/>
                    <a:lstStyle/>
                    <a:p>
                      <a:r>
                        <a:rPr lang="en-US" dirty="0"/>
                        <a:t>Cross Entropy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[0.4, 0.5,</a:t>
                      </a:r>
                      <a:r>
                        <a:rPr lang="en-US" baseline="0" dirty="0"/>
                        <a:t> 0.1]</a:t>
                      </a:r>
                      <a:endParaRPr lang="en-US" dirty="0"/>
                    </a:p>
                  </a:txBody>
                  <a:tcPr/>
                </a:tc>
                <a:tc>
                  <a:txBody>
                    <a:bodyPr/>
                    <a:lstStyle/>
                    <a:p>
                      <a:r>
                        <a:rPr lang="en-US" dirty="0"/>
                        <a:t>[1,</a:t>
                      </a:r>
                      <a:r>
                        <a:rPr lang="en-US" baseline="0" dirty="0"/>
                        <a:t> 0, 0]</a:t>
                      </a:r>
                      <a:endParaRPr lang="en-US" dirty="0"/>
                    </a:p>
                  </a:txBody>
                  <a:tcPr/>
                </a:tc>
                <a:tc>
                  <a:txBody>
                    <a:bodyPr/>
                    <a:lstStyle/>
                    <a:p>
                      <a:r>
                        <a:rPr lang="en-US" dirty="0"/>
                        <a:t>[-0.92, -0.69, -2.3]</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[0.2, 0.7, 0.1]</a:t>
                      </a:r>
                    </a:p>
                  </a:txBody>
                  <a:tcPr/>
                </a:tc>
                <a:tc>
                  <a:txBody>
                    <a:bodyPr/>
                    <a:lstStyle/>
                    <a:p>
                      <a:r>
                        <a:rPr lang="en-US" dirty="0"/>
                        <a:t>[0, 1, 0]</a:t>
                      </a:r>
                    </a:p>
                  </a:txBody>
                  <a:tcPr/>
                </a:tc>
                <a:tc>
                  <a:txBody>
                    <a:bodyPr/>
                    <a:lstStyle/>
                    <a:p>
                      <a:r>
                        <a:rPr lang="en-US" dirty="0"/>
                        <a:t>[-1.61, -0.36, -2.3]</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[0.1, 0.2, 0.6]</a:t>
                      </a:r>
                    </a:p>
                  </a:txBody>
                  <a:tcPr/>
                </a:tc>
                <a:tc>
                  <a:txBody>
                    <a:bodyPr/>
                    <a:lstStyle/>
                    <a:p>
                      <a:r>
                        <a:rPr lang="en-US" dirty="0"/>
                        <a:t>[0, 0, 1]</a:t>
                      </a:r>
                    </a:p>
                  </a:txBody>
                  <a:tcPr/>
                </a:tc>
                <a:tc>
                  <a:txBody>
                    <a:bodyPr/>
                    <a:lstStyle/>
                    <a:p>
                      <a:r>
                        <a:rPr lang="en-US" dirty="0"/>
                        <a:t>[-2.3, -1.61, -0.51]</a:t>
                      </a:r>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971800" y="4755929"/>
            <a:ext cx="1524000" cy="369332"/>
          </a:xfrm>
          <a:prstGeom prst="rect">
            <a:avLst/>
          </a:prstGeom>
          <a:noFill/>
          <a:ln>
            <a:solidFill>
              <a:schemeClr val="accent1"/>
            </a:solidFill>
          </a:ln>
        </p:spPr>
        <p:txBody>
          <a:bodyPr wrap="square" rtlCol="0">
            <a:spAutoFit/>
          </a:bodyPr>
          <a:lstStyle/>
          <a:p>
            <a:r>
              <a:rPr lang="en-US" dirty="0"/>
              <a:t>Loss = 0.597</a:t>
            </a:r>
          </a:p>
        </p:txBody>
      </p:sp>
      <p:sp>
        <p:nvSpPr>
          <p:cNvPr id="6" name="TextBox 5"/>
          <p:cNvSpPr txBox="1"/>
          <p:nvPr/>
        </p:nvSpPr>
        <p:spPr>
          <a:xfrm>
            <a:off x="5562600" y="3200400"/>
            <a:ext cx="762000" cy="369332"/>
          </a:xfrm>
          <a:prstGeom prst="rect">
            <a:avLst/>
          </a:prstGeom>
          <a:noFill/>
        </p:spPr>
        <p:txBody>
          <a:bodyPr wrap="square" rtlCol="0">
            <a:spAutoFit/>
          </a:bodyPr>
          <a:lstStyle/>
          <a:p>
            <a:r>
              <a:rPr lang="en-US" dirty="0"/>
              <a:t>-0.92</a:t>
            </a:r>
          </a:p>
        </p:txBody>
      </p:sp>
      <p:sp>
        <p:nvSpPr>
          <p:cNvPr id="7" name="TextBox 6"/>
          <p:cNvSpPr txBox="1"/>
          <p:nvPr/>
        </p:nvSpPr>
        <p:spPr>
          <a:xfrm>
            <a:off x="5562600" y="3516868"/>
            <a:ext cx="914400" cy="369332"/>
          </a:xfrm>
          <a:prstGeom prst="rect">
            <a:avLst/>
          </a:prstGeom>
          <a:noFill/>
        </p:spPr>
        <p:txBody>
          <a:bodyPr wrap="square" rtlCol="0">
            <a:spAutoFit/>
          </a:bodyPr>
          <a:lstStyle/>
          <a:p>
            <a:r>
              <a:rPr lang="en-US" dirty="0"/>
              <a:t>-0.36</a:t>
            </a:r>
          </a:p>
        </p:txBody>
      </p:sp>
      <p:sp>
        <p:nvSpPr>
          <p:cNvPr id="8" name="TextBox 7"/>
          <p:cNvSpPr txBox="1"/>
          <p:nvPr/>
        </p:nvSpPr>
        <p:spPr>
          <a:xfrm>
            <a:off x="5562600" y="3925186"/>
            <a:ext cx="762000" cy="369332"/>
          </a:xfrm>
          <a:prstGeom prst="rect">
            <a:avLst/>
          </a:prstGeom>
          <a:noFill/>
        </p:spPr>
        <p:txBody>
          <a:bodyPr wrap="square" rtlCol="0">
            <a:spAutoFit/>
          </a:bodyPr>
          <a:lstStyle/>
          <a:p>
            <a:r>
              <a:rPr lang="en-US" dirty="0"/>
              <a:t>-0.51</a:t>
            </a:r>
          </a:p>
        </p:txBody>
      </p:sp>
    </p:spTree>
    <p:extLst>
      <p:ext uri="{BB962C8B-B14F-4D97-AF65-F5344CB8AC3E}">
        <p14:creationId xmlns:p14="http://schemas.microsoft.com/office/powerpoint/2010/main" val="312658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(Logistic Regression)</a:t>
            </a:r>
          </a:p>
        </p:txBody>
      </p:sp>
      <p:sp>
        <p:nvSpPr>
          <p:cNvPr id="4" name="Oval 3"/>
          <p:cNvSpPr/>
          <p:nvPr/>
        </p:nvSpPr>
        <p:spPr>
          <a:xfrm>
            <a:off x="1752600" y="19050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r>
              <a:rPr lang="en-US" baseline="30000" dirty="0"/>
              <a:t>st</a:t>
            </a:r>
            <a:r>
              <a:rPr lang="en-US" dirty="0"/>
              <a:t> </a:t>
            </a:r>
            <a:r>
              <a:rPr lang="en-US" sz="1000" dirty="0"/>
              <a:t>Feature</a:t>
            </a:r>
            <a:endParaRPr lang="en-US" dirty="0"/>
          </a:p>
        </p:txBody>
      </p:sp>
      <p:sp>
        <p:nvSpPr>
          <p:cNvPr id="5" name="Oval 4"/>
          <p:cNvSpPr/>
          <p:nvPr/>
        </p:nvSpPr>
        <p:spPr>
          <a:xfrm>
            <a:off x="1752600" y="28956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baseline="30000" dirty="0"/>
              <a:t>nd</a:t>
            </a:r>
            <a:r>
              <a:rPr lang="en-US" dirty="0"/>
              <a:t> </a:t>
            </a:r>
            <a:r>
              <a:rPr lang="en-US" sz="1000" dirty="0"/>
              <a:t>Feature</a:t>
            </a:r>
            <a:endParaRPr lang="en-US" dirty="0"/>
          </a:p>
        </p:txBody>
      </p:sp>
      <p:sp>
        <p:nvSpPr>
          <p:cNvPr id="6" name="Oval 5"/>
          <p:cNvSpPr/>
          <p:nvPr/>
        </p:nvSpPr>
        <p:spPr>
          <a:xfrm>
            <a:off x="1752600" y="38862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r>
              <a:rPr lang="en-US" baseline="30000" dirty="0"/>
              <a:t>rd</a:t>
            </a:r>
            <a:r>
              <a:rPr lang="en-US" dirty="0"/>
              <a:t> </a:t>
            </a:r>
            <a:r>
              <a:rPr lang="en-US" sz="1000" dirty="0"/>
              <a:t>Feature</a:t>
            </a:r>
            <a:endParaRPr lang="en-US" dirty="0"/>
          </a:p>
        </p:txBody>
      </p:sp>
      <p:sp>
        <p:nvSpPr>
          <p:cNvPr id="7" name="Oval 6"/>
          <p:cNvSpPr/>
          <p:nvPr/>
        </p:nvSpPr>
        <p:spPr>
          <a:xfrm>
            <a:off x="1752600" y="48768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r>
              <a:rPr lang="en-US" baseline="30000" dirty="0"/>
              <a:t>th</a:t>
            </a:r>
            <a:r>
              <a:rPr lang="en-US" dirty="0"/>
              <a:t>  </a:t>
            </a:r>
            <a:r>
              <a:rPr lang="en-US" sz="1000" dirty="0"/>
              <a:t>Feature</a:t>
            </a:r>
            <a:endParaRPr lang="en-US" dirty="0"/>
          </a:p>
        </p:txBody>
      </p:sp>
      <p:sp>
        <p:nvSpPr>
          <p:cNvPr id="8" name="Oval 7"/>
          <p:cNvSpPr/>
          <p:nvPr/>
        </p:nvSpPr>
        <p:spPr>
          <a:xfrm>
            <a:off x="4876800" y="30480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a:stCxn id="4" idx="6"/>
            <a:endCxn id="8" idx="2"/>
          </p:cNvCxnSpPr>
          <p:nvPr/>
        </p:nvCxnSpPr>
        <p:spPr>
          <a:xfrm>
            <a:off x="2590800" y="2324100"/>
            <a:ext cx="2286000" cy="12192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6"/>
            <a:endCxn id="8" idx="2"/>
          </p:cNvCxnSpPr>
          <p:nvPr/>
        </p:nvCxnSpPr>
        <p:spPr>
          <a:xfrm>
            <a:off x="2590800" y="3314700"/>
            <a:ext cx="2286000" cy="2286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6"/>
            <a:endCxn id="8" idx="2"/>
          </p:cNvCxnSpPr>
          <p:nvPr/>
        </p:nvCxnSpPr>
        <p:spPr>
          <a:xfrm flipV="1">
            <a:off x="2590800" y="3543300"/>
            <a:ext cx="2286000" cy="7620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6"/>
            <a:endCxn id="8" idx="2"/>
          </p:cNvCxnSpPr>
          <p:nvPr/>
        </p:nvCxnSpPr>
        <p:spPr>
          <a:xfrm flipV="1">
            <a:off x="2590800" y="3543300"/>
            <a:ext cx="2286000" cy="17526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971800" y="2324100"/>
            <a:ext cx="457200" cy="369332"/>
          </a:xfrm>
          <a:prstGeom prst="rect">
            <a:avLst/>
          </a:prstGeom>
          <a:noFill/>
        </p:spPr>
        <p:txBody>
          <a:bodyPr wrap="square" rtlCol="0">
            <a:spAutoFit/>
          </a:bodyPr>
          <a:lstStyle/>
          <a:p>
            <a:r>
              <a:rPr lang="en-US" dirty="0"/>
              <a:t>w</a:t>
            </a:r>
            <a:r>
              <a:rPr lang="en-US" baseline="-25000" dirty="0"/>
              <a:t>1</a:t>
            </a:r>
          </a:p>
        </p:txBody>
      </p:sp>
      <p:sp>
        <p:nvSpPr>
          <p:cNvPr id="24" name="TextBox 23"/>
          <p:cNvSpPr txBox="1"/>
          <p:nvPr/>
        </p:nvSpPr>
        <p:spPr>
          <a:xfrm>
            <a:off x="2971800" y="3059668"/>
            <a:ext cx="457200" cy="369332"/>
          </a:xfrm>
          <a:prstGeom prst="rect">
            <a:avLst/>
          </a:prstGeom>
          <a:noFill/>
        </p:spPr>
        <p:txBody>
          <a:bodyPr wrap="square" rtlCol="0">
            <a:spAutoFit/>
          </a:bodyPr>
          <a:lstStyle/>
          <a:p>
            <a:r>
              <a:rPr lang="en-US" dirty="0"/>
              <a:t>w</a:t>
            </a:r>
            <a:r>
              <a:rPr lang="en-US" baseline="-25000" dirty="0"/>
              <a:t>2</a:t>
            </a:r>
          </a:p>
        </p:txBody>
      </p:sp>
      <p:sp>
        <p:nvSpPr>
          <p:cNvPr id="25" name="TextBox 24"/>
          <p:cNvSpPr txBox="1"/>
          <p:nvPr/>
        </p:nvSpPr>
        <p:spPr>
          <a:xfrm>
            <a:off x="2971800" y="3745468"/>
            <a:ext cx="457200" cy="369332"/>
          </a:xfrm>
          <a:prstGeom prst="rect">
            <a:avLst/>
          </a:prstGeom>
          <a:noFill/>
        </p:spPr>
        <p:txBody>
          <a:bodyPr wrap="square" rtlCol="0">
            <a:spAutoFit/>
          </a:bodyPr>
          <a:lstStyle/>
          <a:p>
            <a:r>
              <a:rPr lang="en-US" dirty="0"/>
              <a:t>w</a:t>
            </a:r>
            <a:r>
              <a:rPr lang="en-US" baseline="-25000" dirty="0"/>
              <a:t>3</a:t>
            </a:r>
          </a:p>
        </p:txBody>
      </p:sp>
      <p:sp>
        <p:nvSpPr>
          <p:cNvPr id="26" name="TextBox 25"/>
          <p:cNvSpPr txBox="1"/>
          <p:nvPr/>
        </p:nvSpPr>
        <p:spPr>
          <a:xfrm>
            <a:off x="2971800" y="4431268"/>
            <a:ext cx="457200" cy="369332"/>
          </a:xfrm>
          <a:prstGeom prst="rect">
            <a:avLst/>
          </a:prstGeom>
          <a:noFill/>
        </p:spPr>
        <p:txBody>
          <a:bodyPr wrap="square" rtlCol="0">
            <a:spAutoFit/>
          </a:bodyPr>
          <a:lstStyle/>
          <a:p>
            <a:r>
              <a:rPr lang="en-US" dirty="0"/>
              <a:t>w</a:t>
            </a:r>
            <a:r>
              <a:rPr lang="en-US" baseline="-25000" dirty="0"/>
              <a:t>4</a:t>
            </a:r>
          </a:p>
        </p:txBody>
      </p:sp>
      <p:sp>
        <p:nvSpPr>
          <p:cNvPr id="27" name="TextBox 26"/>
          <p:cNvSpPr txBox="1"/>
          <p:nvPr/>
        </p:nvSpPr>
        <p:spPr>
          <a:xfrm>
            <a:off x="4800600" y="2875002"/>
            <a:ext cx="304800" cy="369332"/>
          </a:xfrm>
          <a:prstGeom prst="rect">
            <a:avLst/>
          </a:prstGeom>
          <a:noFill/>
        </p:spPr>
        <p:txBody>
          <a:bodyPr wrap="square" rtlCol="0">
            <a:spAutoFit/>
          </a:bodyPr>
          <a:lstStyle/>
          <a:p>
            <a:r>
              <a:rPr lang="en-US" dirty="0"/>
              <a:t>b</a:t>
            </a:r>
          </a:p>
        </p:txBody>
      </p:sp>
      <p:cxnSp>
        <p:nvCxnSpPr>
          <p:cNvPr id="28" name="Straight Arrow Connector 27"/>
          <p:cNvCxnSpPr>
            <a:stCxn id="22" idx="3"/>
          </p:cNvCxnSpPr>
          <p:nvPr/>
        </p:nvCxnSpPr>
        <p:spPr>
          <a:xfrm>
            <a:off x="6210300" y="3533775"/>
            <a:ext cx="1028700" cy="1"/>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24600" y="3244334"/>
            <a:ext cx="914400" cy="369332"/>
          </a:xfrm>
          <a:prstGeom prst="rect">
            <a:avLst/>
          </a:prstGeom>
          <a:noFill/>
        </p:spPr>
        <p:txBody>
          <a:bodyPr wrap="square" rtlCol="0">
            <a:spAutoFit/>
          </a:bodyPr>
          <a:lstStyle/>
          <a:p>
            <a:r>
              <a:rPr lang="en-US" dirty="0"/>
              <a:t>output</a:t>
            </a:r>
          </a:p>
        </p:txBody>
      </p:sp>
      <p:sp>
        <p:nvSpPr>
          <p:cNvPr id="33" name="TextBox 32"/>
          <p:cNvSpPr txBox="1"/>
          <p:nvPr/>
        </p:nvSpPr>
        <p:spPr>
          <a:xfrm>
            <a:off x="7239000" y="3314700"/>
            <a:ext cx="685800" cy="369332"/>
          </a:xfrm>
          <a:prstGeom prst="rect">
            <a:avLst/>
          </a:prstGeom>
          <a:noFill/>
          <a:ln>
            <a:solidFill>
              <a:schemeClr val="accent1">
                <a:shade val="95000"/>
                <a:satMod val="105000"/>
              </a:schemeClr>
            </a:solidFill>
          </a:ln>
        </p:spPr>
        <p:txBody>
          <a:bodyPr wrap="square" rtlCol="0">
            <a:spAutoFit/>
          </a:bodyPr>
          <a:lstStyle/>
          <a:p>
            <a:r>
              <a:rPr lang="en-US" dirty="0"/>
              <a:t>0.82</a:t>
            </a:r>
          </a:p>
        </p:txBody>
      </p:sp>
      <p:sp>
        <p:nvSpPr>
          <p:cNvPr id="34" name="TextBox 33"/>
          <p:cNvSpPr txBox="1"/>
          <p:nvPr/>
        </p:nvSpPr>
        <p:spPr>
          <a:xfrm>
            <a:off x="3581400" y="5105400"/>
            <a:ext cx="4000500" cy="923330"/>
          </a:xfrm>
          <a:prstGeom prst="rect">
            <a:avLst/>
          </a:prstGeom>
          <a:noFill/>
          <a:ln>
            <a:solidFill>
              <a:schemeClr val="accent1">
                <a:shade val="95000"/>
                <a:satMod val="105000"/>
              </a:schemeClr>
            </a:solidFill>
          </a:ln>
        </p:spPr>
        <p:txBody>
          <a:bodyPr wrap="square" rtlCol="0">
            <a:spAutoFit/>
          </a:bodyPr>
          <a:lstStyle/>
          <a:p>
            <a:r>
              <a:rPr lang="en-US" dirty="0"/>
              <a:t>An output of 0.82 means that this classifier believe that there is a 82% chance that this instance is positive.</a:t>
            </a:r>
          </a:p>
        </p:txBody>
      </p:sp>
      <p:sp>
        <p:nvSpPr>
          <p:cNvPr id="36" name="TextBox 35"/>
          <p:cNvSpPr txBox="1"/>
          <p:nvPr/>
        </p:nvSpPr>
        <p:spPr>
          <a:xfrm>
            <a:off x="3276600" y="6172200"/>
            <a:ext cx="4648200" cy="369332"/>
          </a:xfrm>
          <a:prstGeom prst="rect">
            <a:avLst/>
          </a:prstGeom>
          <a:noFill/>
          <a:ln>
            <a:solidFill>
              <a:schemeClr val="accent1">
                <a:shade val="95000"/>
                <a:satMod val="105000"/>
              </a:schemeClr>
            </a:solidFill>
          </a:ln>
        </p:spPr>
        <p:txBody>
          <a:bodyPr wrap="square" rtlCol="0">
            <a:spAutoFit/>
          </a:bodyPr>
          <a:lstStyle/>
          <a:p>
            <a:r>
              <a:rPr lang="en-US" dirty="0"/>
              <a:t>Therefore, this instance is classified as positive.</a:t>
            </a:r>
          </a:p>
        </p:txBody>
      </p:sp>
      <p:sp>
        <p:nvSpPr>
          <p:cNvPr id="22" name="Rectangle 21"/>
          <p:cNvSpPr/>
          <p:nvPr/>
        </p:nvSpPr>
        <p:spPr>
          <a:xfrm>
            <a:off x="6019800" y="2819400"/>
            <a:ext cx="190500" cy="142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sigmoid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03682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5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3" grpId="0"/>
      <p:bldP spid="24" grpId="0"/>
      <p:bldP spid="25" grpId="0"/>
      <p:bldP spid="26" grpId="0"/>
      <p:bldP spid="27" grpId="0"/>
      <p:bldP spid="31" grpId="0"/>
      <p:bldP spid="33" grpId="0" animBg="1"/>
      <p:bldP spid="34" grpId="0" animBg="1"/>
      <p:bldP spid="36" grpId="0" animBg="1"/>
      <p:bldP spid="2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a:t>
            </a:r>
            <a:r>
              <a:rPr lang="en-US" dirty="0" err="1"/>
              <a:t>SoftMax</a:t>
            </a:r>
            <a:r>
              <a:rPr lang="en-US" dirty="0"/>
              <a:t>)</a:t>
            </a:r>
          </a:p>
        </p:txBody>
      </p:sp>
      <p:sp>
        <p:nvSpPr>
          <p:cNvPr id="4" name="Oval 3"/>
          <p:cNvSpPr/>
          <p:nvPr/>
        </p:nvSpPr>
        <p:spPr>
          <a:xfrm>
            <a:off x="1752600" y="19050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r>
              <a:rPr lang="en-US" baseline="30000" dirty="0"/>
              <a:t>st</a:t>
            </a:r>
            <a:r>
              <a:rPr lang="en-US" dirty="0"/>
              <a:t> </a:t>
            </a:r>
            <a:r>
              <a:rPr lang="en-US" sz="1000" dirty="0"/>
              <a:t>Feature</a:t>
            </a:r>
            <a:endParaRPr lang="en-US" dirty="0"/>
          </a:p>
        </p:txBody>
      </p:sp>
      <p:sp>
        <p:nvSpPr>
          <p:cNvPr id="5" name="Oval 4"/>
          <p:cNvSpPr/>
          <p:nvPr/>
        </p:nvSpPr>
        <p:spPr>
          <a:xfrm>
            <a:off x="1752600" y="28956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baseline="30000" dirty="0"/>
              <a:t>nd</a:t>
            </a:r>
            <a:r>
              <a:rPr lang="en-US" dirty="0"/>
              <a:t> </a:t>
            </a:r>
            <a:r>
              <a:rPr lang="en-US" sz="1000" dirty="0"/>
              <a:t>Feature</a:t>
            </a:r>
            <a:endParaRPr lang="en-US" dirty="0"/>
          </a:p>
        </p:txBody>
      </p:sp>
      <p:sp>
        <p:nvSpPr>
          <p:cNvPr id="6" name="Oval 5"/>
          <p:cNvSpPr/>
          <p:nvPr/>
        </p:nvSpPr>
        <p:spPr>
          <a:xfrm>
            <a:off x="1752600" y="38862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r>
              <a:rPr lang="en-US" baseline="30000" dirty="0"/>
              <a:t>rd</a:t>
            </a:r>
            <a:r>
              <a:rPr lang="en-US" dirty="0"/>
              <a:t> </a:t>
            </a:r>
            <a:r>
              <a:rPr lang="en-US" sz="1000" dirty="0"/>
              <a:t>Feature</a:t>
            </a:r>
            <a:endParaRPr lang="en-US" dirty="0"/>
          </a:p>
        </p:txBody>
      </p:sp>
      <p:sp>
        <p:nvSpPr>
          <p:cNvPr id="7" name="Oval 6"/>
          <p:cNvSpPr/>
          <p:nvPr/>
        </p:nvSpPr>
        <p:spPr>
          <a:xfrm>
            <a:off x="1752600" y="48768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r>
              <a:rPr lang="en-US" baseline="30000" dirty="0"/>
              <a:t>th</a:t>
            </a:r>
            <a:r>
              <a:rPr lang="en-US" dirty="0"/>
              <a:t>  </a:t>
            </a:r>
            <a:r>
              <a:rPr lang="en-US" sz="1000" dirty="0"/>
              <a:t>Feature</a:t>
            </a:r>
            <a:endParaRPr lang="en-US" dirty="0"/>
          </a:p>
        </p:txBody>
      </p:sp>
      <p:grpSp>
        <p:nvGrpSpPr>
          <p:cNvPr id="3" name="Group 2"/>
          <p:cNvGrpSpPr/>
          <p:nvPr/>
        </p:nvGrpSpPr>
        <p:grpSpPr>
          <a:xfrm>
            <a:off x="2590800" y="2324100"/>
            <a:ext cx="4495800" cy="2971800"/>
            <a:chOff x="2590800" y="2324100"/>
            <a:chExt cx="4495800" cy="2971800"/>
          </a:xfrm>
        </p:grpSpPr>
        <p:sp>
          <p:nvSpPr>
            <p:cNvPr id="8" name="Oval 7"/>
            <p:cNvSpPr/>
            <p:nvPr/>
          </p:nvSpPr>
          <p:spPr>
            <a:xfrm>
              <a:off x="4876800" y="30480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Class2</a:t>
              </a:r>
            </a:p>
          </p:txBody>
        </p:sp>
        <p:cxnSp>
          <p:nvCxnSpPr>
            <p:cNvPr id="11" name="Straight Arrow Connector 10"/>
            <p:cNvCxnSpPr>
              <a:stCxn id="4" idx="6"/>
              <a:endCxn id="8" idx="2"/>
            </p:cNvCxnSpPr>
            <p:nvPr/>
          </p:nvCxnSpPr>
          <p:spPr>
            <a:xfrm>
              <a:off x="2590800" y="2324100"/>
              <a:ext cx="2286000" cy="12192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6"/>
              <a:endCxn id="8" idx="2"/>
            </p:cNvCxnSpPr>
            <p:nvPr/>
          </p:nvCxnSpPr>
          <p:spPr>
            <a:xfrm>
              <a:off x="2590800" y="3314700"/>
              <a:ext cx="2286000" cy="2286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6"/>
              <a:endCxn id="8" idx="2"/>
            </p:cNvCxnSpPr>
            <p:nvPr/>
          </p:nvCxnSpPr>
          <p:spPr>
            <a:xfrm flipV="1">
              <a:off x="2590800" y="3543300"/>
              <a:ext cx="2286000" cy="7620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6"/>
              <a:endCxn id="8" idx="2"/>
            </p:cNvCxnSpPr>
            <p:nvPr/>
          </p:nvCxnSpPr>
          <p:spPr>
            <a:xfrm flipV="1">
              <a:off x="2590800" y="3543300"/>
              <a:ext cx="2286000" cy="17526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971800" y="2324100"/>
              <a:ext cx="609600" cy="369332"/>
            </a:xfrm>
            <a:prstGeom prst="rect">
              <a:avLst/>
            </a:prstGeom>
            <a:noFill/>
          </p:spPr>
          <p:txBody>
            <a:bodyPr wrap="square" rtlCol="0">
              <a:spAutoFit/>
            </a:bodyPr>
            <a:lstStyle/>
            <a:p>
              <a:r>
                <a:rPr lang="en-US" dirty="0"/>
                <a:t>w</a:t>
              </a:r>
              <a:r>
                <a:rPr lang="en-US" baseline="-25000" dirty="0"/>
                <a:t>21</a:t>
              </a:r>
            </a:p>
          </p:txBody>
        </p:sp>
        <p:sp>
          <p:nvSpPr>
            <p:cNvPr id="24" name="TextBox 23"/>
            <p:cNvSpPr txBox="1"/>
            <p:nvPr/>
          </p:nvSpPr>
          <p:spPr>
            <a:xfrm>
              <a:off x="2971800" y="3059668"/>
              <a:ext cx="609600" cy="369332"/>
            </a:xfrm>
            <a:prstGeom prst="rect">
              <a:avLst/>
            </a:prstGeom>
            <a:noFill/>
          </p:spPr>
          <p:txBody>
            <a:bodyPr wrap="square" rtlCol="0">
              <a:spAutoFit/>
            </a:bodyPr>
            <a:lstStyle/>
            <a:p>
              <a:r>
                <a:rPr lang="en-US" dirty="0"/>
                <a:t>w</a:t>
              </a:r>
              <a:r>
                <a:rPr lang="en-US" baseline="-25000" dirty="0"/>
                <a:t>22</a:t>
              </a:r>
            </a:p>
          </p:txBody>
        </p:sp>
        <p:sp>
          <p:nvSpPr>
            <p:cNvPr id="25" name="TextBox 24"/>
            <p:cNvSpPr txBox="1"/>
            <p:nvPr/>
          </p:nvSpPr>
          <p:spPr>
            <a:xfrm>
              <a:off x="2971800" y="3745468"/>
              <a:ext cx="609600" cy="369332"/>
            </a:xfrm>
            <a:prstGeom prst="rect">
              <a:avLst/>
            </a:prstGeom>
            <a:noFill/>
          </p:spPr>
          <p:txBody>
            <a:bodyPr wrap="square" rtlCol="0">
              <a:spAutoFit/>
            </a:bodyPr>
            <a:lstStyle/>
            <a:p>
              <a:r>
                <a:rPr lang="en-US" dirty="0"/>
                <a:t>w</a:t>
              </a:r>
              <a:r>
                <a:rPr lang="en-US" baseline="-25000" dirty="0"/>
                <a:t>23</a:t>
              </a:r>
            </a:p>
          </p:txBody>
        </p:sp>
        <p:sp>
          <p:nvSpPr>
            <p:cNvPr id="26" name="TextBox 25"/>
            <p:cNvSpPr txBox="1"/>
            <p:nvPr/>
          </p:nvSpPr>
          <p:spPr>
            <a:xfrm>
              <a:off x="2971800" y="4431268"/>
              <a:ext cx="838200" cy="369332"/>
            </a:xfrm>
            <a:prstGeom prst="rect">
              <a:avLst/>
            </a:prstGeom>
            <a:noFill/>
          </p:spPr>
          <p:txBody>
            <a:bodyPr wrap="square" rtlCol="0">
              <a:spAutoFit/>
            </a:bodyPr>
            <a:lstStyle/>
            <a:p>
              <a:r>
                <a:rPr lang="en-US" dirty="0"/>
                <a:t>w</a:t>
              </a:r>
              <a:r>
                <a:rPr lang="en-US" baseline="-25000" dirty="0"/>
                <a:t>24</a:t>
              </a:r>
            </a:p>
          </p:txBody>
        </p:sp>
        <p:sp>
          <p:nvSpPr>
            <p:cNvPr id="27" name="TextBox 26"/>
            <p:cNvSpPr txBox="1"/>
            <p:nvPr/>
          </p:nvSpPr>
          <p:spPr>
            <a:xfrm>
              <a:off x="4800600" y="2875002"/>
              <a:ext cx="533400" cy="369332"/>
            </a:xfrm>
            <a:prstGeom prst="rect">
              <a:avLst/>
            </a:prstGeom>
            <a:noFill/>
          </p:spPr>
          <p:txBody>
            <a:bodyPr wrap="square" rtlCol="0">
              <a:spAutoFit/>
            </a:bodyPr>
            <a:lstStyle/>
            <a:p>
              <a:r>
                <a:rPr lang="en-US" dirty="0"/>
                <a:t>b</a:t>
              </a:r>
              <a:r>
                <a:rPr lang="en-US" baseline="-25000" dirty="0"/>
                <a:t>2</a:t>
              </a:r>
            </a:p>
          </p:txBody>
        </p:sp>
        <p:cxnSp>
          <p:nvCxnSpPr>
            <p:cNvPr id="28" name="Straight Arrow Connector 27"/>
            <p:cNvCxnSpPr>
              <a:stCxn id="8" idx="6"/>
            </p:cNvCxnSpPr>
            <p:nvPr/>
          </p:nvCxnSpPr>
          <p:spPr>
            <a:xfrm>
              <a:off x="6019800" y="3543300"/>
              <a:ext cx="1066800" cy="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096000" y="3244334"/>
              <a:ext cx="914400" cy="369332"/>
            </a:xfrm>
            <a:prstGeom prst="rect">
              <a:avLst/>
            </a:prstGeom>
            <a:noFill/>
          </p:spPr>
          <p:txBody>
            <a:bodyPr wrap="square" rtlCol="0">
              <a:spAutoFit/>
            </a:bodyPr>
            <a:lstStyle/>
            <a:p>
              <a:r>
                <a:rPr lang="en-US" dirty="0" err="1"/>
                <a:t>XW+b</a:t>
              </a:r>
              <a:endParaRPr lang="en-US" dirty="0"/>
            </a:p>
          </p:txBody>
        </p:sp>
      </p:grpSp>
      <p:grpSp>
        <p:nvGrpSpPr>
          <p:cNvPr id="20" name="Group 19"/>
          <p:cNvGrpSpPr/>
          <p:nvPr/>
        </p:nvGrpSpPr>
        <p:grpSpPr>
          <a:xfrm>
            <a:off x="2590800" y="2324100"/>
            <a:ext cx="4495800" cy="2971800"/>
            <a:chOff x="2628900" y="1104900"/>
            <a:chExt cx="4495800" cy="2971800"/>
          </a:xfrm>
        </p:grpSpPr>
        <p:sp>
          <p:nvSpPr>
            <p:cNvPr id="21" name="Oval 20"/>
            <p:cNvSpPr/>
            <p:nvPr/>
          </p:nvSpPr>
          <p:spPr>
            <a:xfrm>
              <a:off x="4914900" y="30480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Class3</a:t>
              </a:r>
            </a:p>
          </p:txBody>
        </p:sp>
        <p:cxnSp>
          <p:nvCxnSpPr>
            <p:cNvPr id="22" name="Straight Arrow Connector 21"/>
            <p:cNvCxnSpPr>
              <a:stCxn id="4" idx="6"/>
              <a:endCxn id="21" idx="2"/>
            </p:cNvCxnSpPr>
            <p:nvPr/>
          </p:nvCxnSpPr>
          <p:spPr>
            <a:xfrm>
              <a:off x="2628900" y="1104900"/>
              <a:ext cx="2286000" cy="24384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6"/>
              <a:endCxn id="21" idx="2"/>
            </p:cNvCxnSpPr>
            <p:nvPr/>
          </p:nvCxnSpPr>
          <p:spPr>
            <a:xfrm>
              <a:off x="2628900" y="2095500"/>
              <a:ext cx="2286000" cy="14478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a:endCxn id="21" idx="2"/>
            </p:cNvCxnSpPr>
            <p:nvPr/>
          </p:nvCxnSpPr>
          <p:spPr>
            <a:xfrm>
              <a:off x="2628900" y="3086100"/>
              <a:ext cx="2286000" cy="4572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6"/>
              <a:endCxn id="21" idx="2"/>
            </p:cNvCxnSpPr>
            <p:nvPr/>
          </p:nvCxnSpPr>
          <p:spPr>
            <a:xfrm flipV="1">
              <a:off x="2628900" y="3543300"/>
              <a:ext cx="2286000" cy="5334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63786" y="2716768"/>
              <a:ext cx="647700" cy="369332"/>
            </a:xfrm>
            <a:prstGeom prst="rect">
              <a:avLst/>
            </a:prstGeom>
            <a:noFill/>
          </p:spPr>
          <p:txBody>
            <a:bodyPr wrap="square" rtlCol="0">
              <a:spAutoFit/>
            </a:bodyPr>
            <a:lstStyle/>
            <a:p>
              <a:r>
                <a:rPr lang="en-US" dirty="0"/>
                <a:t>w</a:t>
              </a:r>
              <a:r>
                <a:rPr lang="en-US" baseline="-25000" dirty="0"/>
                <a:t>31</a:t>
              </a:r>
            </a:p>
          </p:txBody>
        </p:sp>
        <p:sp>
          <p:nvSpPr>
            <p:cNvPr id="34" name="TextBox 33"/>
            <p:cNvSpPr txBox="1"/>
            <p:nvPr/>
          </p:nvSpPr>
          <p:spPr>
            <a:xfrm>
              <a:off x="3970564" y="3037897"/>
              <a:ext cx="723900" cy="369332"/>
            </a:xfrm>
            <a:prstGeom prst="rect">
              <a:avLst/>
            </a:prstGeom>
            <a:noFill/>
          </p:spPr>
          <p:txBody>
            <a:bodyPr wrap="square" rtlCol="0">
              <a:spAutoFit/>
            </a:bodyPr>
            <a:lstStyle/>
            <a:p>
              <a:r>
                <a:rPr lang="en-US" dirty="0"/>
                <a:t>w</a:t>
              </a:r>
              <a:r>
                <a:rPr lang="en-US" baseline="-25000" dirty="0"/>
                <a:t>32</a:t>
              </a:r>
            </a:p>
          </p:txBody>
        </p:sp>
        <p:sp>
          <p:nvSpPr>
            <p:cNvPr id="35" name="TextBox 34"/>
            <p:cNvSpPr txBox="1"/>
            <p:nvPr/>
          </p:nvSpPr>
          <p:spPr>
            <a:xfrm>
              <a:off x="3619500" y="3200400"/>
              <a:ext cx="647700" cy="369332"/>
            </a:xfrm>
            <a:prstGeom prst="rect">
              <a:avLst/>
            </a:prstGeom>
            <a:noFill/>
          </p:spPr>
          <p:txBody>
            <a:bodyPr wrap="square" rtlCol="0">
              <a:spAutoFit/>
            </a:bodyPr>
            <a:lstStyle/>
            <a:p>
              <a:r>
                <a:rPr lang="en-US" dirty="0"/>
                <a:t>w</a:t>
              </a:r>
              <a:r>
                <a:rPr lang="en-US" baseline="-25000" dirty="0"/>
                <a:t>33</a:t>
              </a:r>
            </a:p>
          </p:txBody>
        </p:sp>
        <p:sp>
          <p:nvSpPr>
            <p:cNvPr id="36" name="TextBox 35"/>
            <p:cNvSpPr txBox="1"/>
            <p:nvPr/>
          </p:nvSpPr>
          <p:spPr>
            <a:xfrm>
              <a:off x="4008664" y="3581400"/>
              <a:ext cx="647700" cy="369332"/>
            </a:xfrm>
            <a:prstGeom prst="rect">
              <a:avLst/>
            </a:prstGeom>
            <a:noFill/>
          </p:spPr>
          <p:txBody>
            <a:bodyPr wrap="square" rtlCol="0">
              <a:spAutoFit/>
            </a:bodyPr>
            <a:lstStyle/>
            <a:p>
              <a:r>
                <a:rPr lang="en-US" dirty="0"/>
                <a:t>w</a:t>
              </a:r>
              <a:r>
                <a:rPr lang="en-US" baseline="-25000" dirty="0"/>
                <a:t>34</a:t>
              </a:r>
            </a:p>
          </p:txBody>
        </p:sp>
        <p:sp>
          <p:nvSpPr>
            <p:cNvPr id="37" name="TextBox 36"/>
            <p:cNvSpPr txBox="1"/>
            <p:nvPr/>
          </p:nvSpPr>
          <p:spPr>
            <a:xfrm>
              <a:off x="4800600" y="2875002"/>
              <a:ext cx="419100" cy="369332"/>
            </a:xfrm>
            <a:prstGeom prst="rect">
              <a:avLst/>
            </a:prstGeom>
            <a:noFill/>
          </p:spPr>
          <p:txBody>
            <a:bodyPr wrap="square" rtlCol="0">
              <a:spAutoFit/>
            </a:bodyPr>
            <a:lstStyle/>
            <a:p>
              <a:r>
                <a:rPr lang="en-US" dirty="0"/>
                <a:t>b</a:t>
              </a:r>
              <a:r>
                <a:rPr lang="en-US" baseline="-25000" dirty="0"/>
                <a:t>3</a:t>
              </a:r>
              <a:endParaRPr lang="en-US" dirty="0"/>
            </a:p>
          </p:txBody>
        </p:sp>
        <p:cxnSp>
          <p:nvCxnSpPr>
            <p:cNvPr id="38" name="Straight Arrow Connector 37"/>
            <p:cNvCxnSpPr>
              <a:stCxn id="21" idx="6"/>
            </p:cNvCxnSpPr>
            <p:nvPr/>
          </p:nvCxnSpPr>
          <p:spPr>
            <a:xfrm>
              <a:off x="6057900" y="3543300"/>
              <a:ext cx="1066800" cy="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096000" y="3244334"/>
              <a:ext cx="914400" cy="369332"/>
            </a:xfrm>
            <a:prstGeom prst="rect">
              <a:avLst/>
            </a:prstGeom>
            <a:noFill/>
          </p:spPr>
          <p:txBody>
            <a:bodyPr wrap="square" rtlCol="0">
              <a:spAutoFit/>
            </a:bodyPr>
            <a:lstStyle/>
            <a:p>
              <a:r>
                <a:rPr lang="en-US" dirty="0" err="1"/>
                <a:t>XW+b</a:t>
              </a:r>
              <a:endParaRPr lang="en-US" dirty="0"/>
            </a:p>
          </p:txBody>
        </p:sp>
      </p:grpSp>
      <p:grpSp>
        <p:nvGrpSpPr>
          <p:cNvPr id="40" name="Group 39"/>
          <p:cNvGrpSpPr/>
          <p:nvPr/>
        </p:nvGrpSpPr>
        <p:grpSpPr>
          <a:xfrm>
            <a:off x="2468048" y="1693902"/>
            <a:ext cx="4618552" cy="3305650"/>
            <a:chOff x="2468048" y="2875002"/>
            <a:chExt cx="4618552" cy="3305650"/>
          </a:xfrm>
        </p:grpSpPr>
        <p:sp>
          <p:nvSpPr>
            <p:cNvPr id="41" name="Oval 40"/>
            <p:cNvSpPr/>
            <p:nvPr/>
          </p:nvSpPr>
          <p:spPr>
            <a:xfrm>
              <a:off x="4876800" y="30480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Class1</a:t>
              </a:r>
            </a:p>
          </p:txBody>
        </p:sp>
        <p:cxnSp>
          <p:nvCxnSpPr>
            <p:cNvPr id="42" name="Straight Arrow Connector 41"/>
            <p:cNvCxnSpPr>
              <a:stCxn id="4" idx="7"/>
              <a:endCxn id="41" idx="2"/>
            </p:cNvCxnSpPr>
            <p:nvPr/>
          </p:nvCxnSpPr>
          <p:spPr>
            <a:xfrm>
              <a:off x="2468048" y="3208852"/>
              <a:ext cx="2408752" cy="334448"/>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7"/>
              <a:endCxn id="41" idx="2"/>
            </p:cNvCxnSpPr>
            <p:nvPr/>
          </p:nvCxnSpPr>
          <p:spPr>
            <a:xfrm flipV="1">
              <a:off x="2468048" y="3543300"/>
              <a:ext cx="2408752" cy="656152"/>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 idx="7"/>
              <a:endCxn id="41" idx="2"/>
            </p:cNvCxnSpPr>
            <p:nvPr/>
          </p:nvCxnSpPr>
          <p:spPr>
            <a:xfrm flipV="1">
              <a:off x="2468048" y="3543300"/>
              <a:ext cx="2408752" cy="1646752"/>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7"/>
              <a:endCxn id="41" idx="2"/>
            </p:cNvCxnSpPr>
            <p:nvPr/>
          </p:nvCxnSpPr>
          <p:spPr>
            <a:xfrm flipV="1">
              <a:off x="2468048" y="3543300"/>
              <a:ext cx="2408752" cy="2637352"/>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235779" y="2945368"/>
              <a:ext cx="609600" cy="369332"/>
            </a:xfrm>
            <a:prstGeom prst="rect">
              <a:avLst/>
            </a:prstGeom>
            <a:noFill/>
          </p:spPr>
          <p:txBody>
            <a:bodyPr wrap="square" rtlCol="0">
              <a:spAutoFit/>
            </a:bodyPr>
            <a:lstStyle/>
            <a:p>
              <a:r>
                <a:rPr lang="en-US" dirty="0"/>
                <a:t>w</a:t>
              </a:r>
              <a:r>
                <a:rPr lang="en-US" baseline="-25000" dirty="0"/>
                <a:t>11</a:t>
              </a:r>
            </a:p>
          </p:txBody>
        </p:sp>
        <p:sp>
          <p:nvSpPr>
            <p:cNvPr id="47" name="TextBox 46"/>
            <p:cNvSpPr txBox="1"/>
            <p:nvPr/>
          </p:nvSpPr>
          <p:spPr>
            <a:xfrm>
              <a:off x="2577193" y="3739634"/>
              <a:ext cx="723900" cy="369332"/>
            </a:xfrm>
            <a:prstGeom prst="rect">
              <a:avLst/>
            </a:prstGeom>
            <a:noFill/>
          </p:spPr>
          <p:txBody>
            <a:bodyPr wrap="square" rtlCol="0">
              <a:spAutoFit/>
            </a:bodyPr>
            <a:lstStyle/>
            <a:p>
              <a:r>
                <a:rPr lang="en-US" dirty="0"/>
                <a:t>w</a:t>
              </a:r>
              <a:r>
                <a:rPr lang="en-US" baseline="-25000" dirty="0"/>
                <a:t>12</a:t>
              </a:r>
            </a:p>
          </p:txBody>
        </p:sp>
        <p:sp>
          <p:nvSpPr>
            <p:cNvPr id="48" name="TextBox 47"/>
            <p:cNvSpPr txBox="1"/>
            <p:nvPr/>
          </p:nvSpPr>
          <p:spPr>
            <a:xfrm>
              <a:off x="3301093" y="4027714"/>
              <a:ext cx="609600" cy="369332"/>
            </a:xfrm>
            <a:prstGeom prst="rect">
              <a:avLst/>
            </a:prstGeom>
            <a:noFill/>
          </p:spPr>
          <p:txBody>
            <a:bodyPr wrap="square" rtlCol="0">
              <a:spAutoFit/>
            </a:bodyPr>
            <a:lstStyle/>
            <a:p>
              <a:r>
                <a:rPr lang="en-US" dirty="0"/>
                <a:t>w</a:t>
              </a:r>
              <a:r>
                <a:rPr lang="en-US" baseline="-25000" dirty="0"/>
                <a:t>13</a:t>
              </a:r>
            </a:p>
          </p:txBody>
        </p:sp>
        <p:sp>
          <p:nvSpPr>
            <p:cNvPr id="49" name="TextBox 48"/>
            <p:cNvSpPr txBox="1"/>
            <p:nvPr/>
          </p:nvSpPr>
          <p:spPr>
            <a:xfrm>
              <a:off x="3200400" y="4677310"/>
              <a:ext cx="609600" cy="369332"/>
            </a:xfrm>
            <a:prstGeom prst="rect">
              <a:avLst/>
            </a:prstGeom>
            <a:noFill/>
          </p:spPr>
          <p:txBody>
            <a:bodyPr wrap="square" rtlCol="0">
              <a:spAutoFit/>
            </a:bodyPr>
            <a:lstStyle/>
            <a:p>
              <a:r>
                <a:rPr lang="en-US" dirty="0"/>
                <a:t>w</a:t>
              </a:r>
              <a:r>
                <a:rPr lang="en-US" baseline="-25000" dirty="0"/>
                <a:t>14</a:t>
              </a:r>
            </a:p>
          </p:txBody>
        </p:sp>
        <p:sp>
          <p:nvSpPr>
            <p:cNvPr id="50" name="TextBox 49"/>
            <p:cNvSpPr txBox="1"/>
            <p:nvPr/>
          </p:nvSpPr>
          <p:spPr>
            <a:xfrm>
              <a:off x="4800600" y="2875002"/>
              <a:ext cx="533400" cy="369332"/>
            </a:xfrm>
            <a:prstGeom prst="rect">
              <a:avLst/>
            </a:prstGeom>
            <a:noFill/>
          </p:spPr>
          <p:txBody>
            <a:bodyPr wrap="square" rtlCol="0">
              <a:spAutoFit/>
            </a:bodyPr>
            <a:lstStyle/>
            <a:p>
              <a:r>
                <a:rPr lang="en-US" dirty="0"/>
                <a:t>b</a:t>
              </a:r>
              <a:r>
                <a:rPr lang="en-US" baseline="-25000" dirty="0"/>
                <a:t>1</a:t>
              </a:r>
              <a:endParaRPr lang="en-US" dirty="0"/>
            </a:p>
          </p:txBody>
        </p:sp>
        <p:cxnSp>
          <p:nvCxnSpPr>
            <p:cNvPr id="51" name="Straight Arrow Connector 50"/>
            <p:cNvCxnSpPr>
              <a:stCxn id="41" idx="6"/>
            </p:cNvCxnSpPr>
            <p:nvPr/>
          </p:nvCxnSpPr>
          <p:spPr>
            <a:xfrm>
              <a:off x="6019800" y="3543300"/>
              <a:ext cx="1066800" cy="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096000" y="3244334"/>
              <a:ext cx="914400" cy="369332"/>
            </a:xfrm>
            <a:prstGeom prst="rect">
              <a:avLst/>
            </a:prstGeom>
            <a:noFill/>
          </p:spPr>
          <p:txBody>
            <a:bodyPr wrap="square" rtlCol="0">
              <a:spAutoFit/>
            </a:bodyPr>
            <a:lstStyle/>
            <a:p>
              <a:r>
                <a:rPr lang="en-US" dirty="0" err="1"/>
                <a:t>XW+b</a:t>
              </a:r>
              <a:endParaRPr lang="en-US" dirty="0"/>
            </a:p>
          </p:txBody>
        </p:sp>
      </p:grpSp>
      <p:sp>
        <p:nvSpPr>
          <p:cNvPr id="54" name="TextBox 53"/>
          <p:cNvSpPr txBox="1"/>
          <p:nvPr/>
        </p:nvSpPr>
        <p:spPr>
          <a:xfrm>
            <a:off x="7467600" y="2177534"/>
            <a:ext cx="685800" cy="369332"/>
          </a:xfrm>
          <a:prstGeom prst="rect">
            <a:avLst/>
          </a:prstGeom>
          <a:noFill/>
          <a:ln>
            <a:solidFill>
              <a:schemeClr val="accent1">
                <a:shade val="95000"/>
                <a:satMod val="105000"/>
              </a:schemeClr>
            </a:solidFill>
          </a:ln>
        </p:spPr>
        <p:txBody>
          <a:bodyPr wrap="square" rtlCol="0">
            <a:spAutoFit/>
          </a:bodyPr>
          <a:lstStyle/>
          <a:p>
            <a:r>
              <a:rPr lang="en-US" dirty="0"/>
              <a:t>0.30</a:t>
            </a:r>
          </a:p>
        </p:txBody>
      </p:sp>
      <p:sp>
        <p:nvSpPr>
          <p:cNvPr id="55" name="TextBox 54"/>
          <p:cNvSpPr txBox="1"/>
          <p:nvPr/>
        </p:nvSpPr>
        <p:spPr>
          <a:xfrm>
            <a:off x="7467600" y="3288268"/>
            <a:ext cx="685800" cy="369332"/>
          </a:xfrm>
          <a:prstGeom prst="rect">
            <a:avLst/>
          </a:prstGeom>
          <a:noFill/>
          <a:ln>
            <a:solidFill>
              <a:schemeClr val="accent1">
                <a:shade val="95000"/>
                <a:satMod val="105000"/>
              </a:schemeClr>
            </a:solidFill>
          </a:ln>
        </p:spPr>
        <p:txBody>
          <a:bodyPr wrap="square" rtlCol="0">
            <a:spAutoFit/>
          </a:bodyPr>
          <a:lstStyle/>
          <a:p>
            <a:r>
              <a:rPr lang="en-US" dirty="0"/>
              <a:t>0.49</a:t>
            </a:r>
          </a:p>
        </p:txBody>
      </p:sp>
      <p:sp>
        <p:nvSpPr>
          <p:cNvPr id="56" name="TextBox 55"/>
          <p:cNvSpPr txBox="1"/>
          <p:nvPr/>
        </p:nvSpPr>
        <p:spPr>
          <a:xfrm>
            <a:off x="7467600" y="4572000"/>
            <a:ext cx="685800" cy="369332"/>
          </a:xfrm>
          <a:prstGeom prst="rect">
            <a:avLst/>
          </a:prstGeom>
          <a:noFill/>
          <a:ln>
            <a:solidFill>
              <a:schemeClr val="accent1">
                <a:shade val="95000"/>
                <a:satMod val="105000"/>
              </a:schemeClr>
            </a:solidFill>
          </a:ln>
        </p:spPr>
        <p:txBody>
          <a:bodyPr wrap="square" rtlCol="0">
            <a:spAutoFit/>
          </a:bodyPr>
          <a:lstStyle/>
          <a:p>
            <a:r>
              <a:rPr lang="en-US" dirty="0"/>
              <a:t>0.21</a:t>
            </a:r>
          </a:p>
        </p:txBody>
      </p:sp>
      <p:sp>
        <p:nvSpPr>
          <p:cNvPr id="57" name="TextBox 56"/>
          <p:cNvSpPr txBox="1"/>
          <p:nvPr/>
        </p:nvSpPr>
        <p:spPr>
          <a:xfrm>
            <a:off x="3352799" y="5486400"/>
            <a:ext cx="4550229" cy="646331"/>
          </a:xfrm>
          <a:prstGeom prst="rect">
            <a:avLst/>
          </a:prstGeom>
          <a:noFill/>
          <a:ln>
            <a:solidFill>
              <a:schemeClr val="accent1">
                <a:shade val="95000"/>
                <a:satMod val="105000"/>
              </a:schemeClr>
            </a:solidFill>
          </a:ln>
        </p:spPr>
        <p:txBody>
          <a:bodyPr wrap="square" rtlCol="0">
            <a:spAutoFit/>
          </a:bodyPr>
          <a:lstStyle/>
          <a:p>
            <a:r>
              <a:rPr lang="en-US" dirty="0"/>
              <a:t>The result is a vector: [0.3, 0.49, 0.21], </a:t>
            </a:r>
          </a:p>
          <a:p>
            <a:r>
              <a:rPr lang="en-US" dirty="0"/>
              <a:t>which should be interpreted as probabilities</a:t>
            </a:r>
          </a:p>
        </p:txBody>
      </p:sp>
      <p:sp>
        <p:nvSpPr>
          <p:cNvPr id="58" name="TextBox 57"/>
          <p:cNvSpPr txBox="1"/>
          <p:nvPr/>
        </p:nvSpPr>
        <p:spPr>
          <a:xfrm>
            <a:off x="3352800" y="6260068"/>
            <a:ext cx="4582886" cy="369332"/>
          </a:xfrm>
          <a:prstGeom prst="rect">
            <a:avLst/>
          </a:prstGeom>
          <a:noFill/>
          <a:ln>
            <a:solidFill>
              <a:schemeClr val="accent1">
                <a:shade val="95000"/>
                <a:satMod val="105000"/>
              </a:schemeClr>
            </a:solidFill>
          </a:ln>
        </p:spPr>
        <p:txBody>
          <a:bodyPr wrap="square" rtlCol="0">
            <a:spAutoFit/>
          </a:bodyPr>
          <a:lstStyle/>
          <a:p>
            <a:r>
              <a:rPr lang="en-US" dirty="0"/>
              <a:t>Therefore, this instance was classified as Class2</a:t>
            </a:r>
          </a:p>
        </p:txBody>
      </p:sp>
      <p:sp>
        <p:nvSpPr>
          <p:cNvPr id="9" name="Rectangle 8"/>
          <p:cNvSpPr/>
          <p:nvPr/>
        </p:nvSpPr>
        <p:spPr>
          <a:xfrm>
            <a:off x="7086600" y="2063234"/>
            <a:ext cx="304800" cy="2878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Softmax</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22043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54" grpId="0" animBg="1"/>
      <p:bldP spid="55" grpId="0" animBg="1"/>
      <p:bldP spid="56" grpId="0" animBg="1"/>
      <p:bldP spid="57" grpId="0" animBg="1"/>
      <p:bldP spid="5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gradient (∇)?</a:t>
            </a:r>
          </a:p>
        </p:txBody>
      </p:sp>
      <p:sp>
        <p:nvSpPr>
          <p:cNvPr id="3" name="Content Placeholder 2"/>
          <p:cNvSpPr>
            <a:spLocks noGrp="1"/>
          </p:cNvSpPr>
          <p:nvPr>
            <p:ph idx="1"/>
          </p:nvPr>
        </p:nvSpPr>
        <p:spPr>
          <a:xfrm>
            <a:off x="457200" y="1600201"/>
            <a:ext cx="8229600" cy="2285999"/>
          </a:xfrm>
        </p:spPr>
        <p:txBody>
          <a:bodyPr/>
          <a:lstStyle/>
          <a:p>
            <a:r>
              <a:rPr lang="en-US" dirty="0"/>
              <a:t>A vector which represents the derivation of a function, which has multiple parameters.</a:t>
            </a:r>
          </a:p>
          <a:p>
            <a:r>
              <a:rPr lang="en-US" dirty="0"/>
              <a:t>Each entry is the function's derivative with respect to one of the parameters.</a:t>
            </a:r>
          </a:p>
        </p:txBody>
      </p:sp>
      <p:pic>
        <p:nvPicPr>
          <p:cNvPr id="11" name="Picture 10"/>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990600" y="3966332"/>
            <a:ext cx="5091823" cy="481619"/>
          </a:xfrm>
          <a:prstGeom prst="rect">
            <a:avLst/>
          </a:prstGeom>
        </p:spPr>
      </p:pic>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38200" y="4668083"/>
            <a:ext cx="5950609" cy="481619"/>
          </a:xfrm>
          <a:prstGeom prst="rect">
            <a:avLst/>
          </a:prstGeom>
        </p:spPr>
      </p:pic>
      <p:pic>
        <p:nvPicPr>
          <p:cNvPr id="14" name="Picture 1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990599" y="5334000"/>
            <a:ext cx="6365427" cy="533400"/>
          </a:xfrm>
          <a:prstGeom prst="rect">
            <a:avLst/>
          </a:prstGeom>
        </p:spPr>
      </p:pic>
      <p:pic>
        <p:nvPicPr>
          <p:cNvPr id="17" name="Picture 16"/>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52401" y="6019801"/>
            <a:ext cx="8834778" cy="500500"/>
          </a:xfrm>
          <a:prstGeom prst="rect">
            <a:avLst/>
          </a:prstGeom>
        </p:spPr>
      </p:pic>
    </p:spTree>
    <p:extLst>
      <p:ext uri="{BB962C8B-B14F-4D97-AF65-F5344CB8AC3E}">
        <p14:creationId xmlns:p14="http://schemas.microsoft.com/office/powerpoint/2010/main" val="316586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SMS Classification</a:t>
            </a:r>
          </a:p>
        </p:txBody>
      </p:sp>
      <p:sp>
        <p:nvSpPr>
          <p:cNvPr id="3" name="Content Placeholder 2"/>
          <p:cNvSpPr>
            <a:spLocks noGrp="1"/>
          </p:cNvSpPr>
          <p:nvPr>
            <p:ph idx="1"/>
          </p:nvPr>
        </p:nvSpPr>
        <p:spPr/>
        <p:txBody>
          <a:bodyPr/>
          <a:lstStyle/>
          <a:p>
            <a:r>
              <a:rPr lang="en-US" dirty="0"/>
              <a:t>We would like to classify a text message into one of the following:</a:t>
            </a:r>
          </a:p>
          <a:p>
            <a:pPr lvl="1"/>
            <a:r>
              <a:rPr lang="en-US" dirty="0"/>
              <a:t>Finance</a:t>
            </a:r>
          </a:p>
          <a:p>
            <a:pPr lvl="1"/>
            <a:r>
              <a:rPr lang="en-US" dirty="0"/>
              <a:t>Work </a:t>
            </a:r>
          </a:p>
          <a:p>
            <a:pPr lvl="1"/>
            <a:r>
              <a:rPr lang="en-US" dirty="0"/>
              <a:t>Family &amp; Friends</a:t>
            </a:r>
          </a:p>
          <a:p>
            <a:r>
              <a:rPr lang="en-US" dirty="0"/>
              <a:t>We will be using the same bag-of-words model.</a:t>
            </a:r>
          </a:p>
          <a:p>
            <a:pPr lvl="1"/>
            <a:endParaRPr lang="en-US" dirty="0"/>
          </a:p>
        </p:txBody>
      </p:sp>
    </p:spTree>
    <p:extLst>
      <p:ext uri="{BB962C8B-B14F-4D97-AF65-F5344CB8AC3E}">
        <p14:creationId xmlns:p14="http://schemas.microsoft.com/office/powerpoint/2010/main" val="3011489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in TensorFlow</a:t>
            </a:r>
          </a:p>
        </p:txBody>
      </p:sp>
      <p:sp>
        <p:nvSpPr>
          <p:cNvPr id="3" name="Content Placeholder 2"/>
          <p:cNvSpPr>
            <a:spLocks noGrp="1"/>
          </p:cNvSpPr>
          <p:nvPr>
            <p:ph idx="1"/>
          </p:nvPr>
        </p:nvSpPr>
        <p:spPr/>
        <p:txBody>
          <a:bodyPr>
            <a:noAutofit/>
          </a:bodyPr>
          <a:lstStyle/>
          <a:p>
            <a:pPr marL="0" indent="0">
              <a:buNone/>
            </a:pPr>
            <a:r>
              <a:rPr lang="en-US" sz="2000" dirty="0"/>
              <a:t>data = [</a:t>
            </a:r>
          </a:p>
          <a:p>
            <a:pPr marL="0" indent="0">
              <a:buNone/>
            </a:pPr>
            <a:r>
              <a:rPr lang="en-US" sz="2000" dirty="0"/>
              <a:t>	"Your auto payment of $50 was charges successfully!", </a:t>
            </a:r>
          </a:p>
          <a:p>
            <a:pPr marL="0" indent="0">
              <a:buNone/>
            </a:pPr>
            <a:r>
              <a:rPr lang="en-US" sz="2000" dirty="0"/>
              <a:t>	"You have received a refund of $20", </a:t>
            </a:r>
          </a:p>
          <a:p>
            <a:pPr marL="0" indent="0">
              <a:buNone/>
            </a:pPr>
            <a:r>
              <a:rPr lang="en-US" sz="2000" dirty="0"/>
              <a:t>	"Please complete your power point presentation by tomorrow.", </a:t>
            </a:r>
          </a:p>
          <a:p>
            <a:pPr marL="0" indent="0">
              <a:buNone/>
            </a:pPr>
            <a:r>
              <a:rPr lang="en-US" sz="2000" dirty="0"/>
              <a:t>	"You must arrive on time tomorrow, otherwise the manager will want to talk to you", 	</a:t>
            </a:r>
          </a:p>
          <a:p>
            <a:pPr marL="0" indent="0">
              <a:buNone/>
            </a:pPr>
            <a:r>
              <a:rPr lang="en-US" sz="2000" dirty="0"/>
              <a:t>	"How about celebrating Bob's birthday party next week?", </a:t>
            </a:r>
          </a:p>
          <a:p>
            <a:pPr marL="0" indent="0">
              <a:buNone/>
            </a:pPr>
            <a:r>
              <a:rPr lang="en-US" sz="2000" dirty="0"/>
              <a:t>	"Everyone is waiting for you at home, please come home early!"]</a:t>
            </a:r>
          </a:p>
          <a:p>
            <a:pPr marL="0" indent="0">
              <a:buNone/>
            </a:pPr>
            <a:endParaRPr lang="en-US" sz="2000" dirty="0"/>
          </a:p>
        </p:txBody>
      </p:sp>
    </p:spTree>
    <p:extLst>
      <p:ext uri="{BB962C8B-B14F-4D97-AF65-F5344CB8AC3E}">
        <p14:creationId xmlns:p14="http://schemas.microsoft.com/office/powerpoint/2010/main" val="131262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Softmax</a:t>
            </a:r>
            <a:r>
              <a:rPr lang="en-US" dirty="0"/>
              <a:t> in TensorFlow (cont.)</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a:t>
            </a:r>
          </a:p>
          <a:p>
            <a:pPr marL="0" indent="0">
              <a:buNone/>
            </a:pPr>
            <a:r>
              <a:rPr lang="en-US" dirty="0"/>
              <a:t>categories = 3</a:t>
            </a:r>
          </a:p>
          <a:p>
            <a:pPr marL="0" indent="0">
              <a:buNone/>
            </a:pPr>
            <a:r>
              <a:rPr lang="en-US" dirty="0"/>
              <a:t>x = </a:t>
            </a:r>
            <a:r>
              <a:rPr lang="en-US" dirty="0" err="1"/>
              <a:t>tf.placeholder</a:t>
            </a:r>
            <a:r>
              <a:rPr lang="en-US" dirty="0"/>
              <a:t>(tf.float32, [None, features])</a:t>
            </a:r>
          </a:p>
          <a:p>
            <a:pPr marL="0" indent="0">
              <a:buNone/>
            </a:pPr>
            <a:r>
              <a:rPr lang="en-US" dirty="0"/>
              <a:t>y_ = </a:t>
            </a:r>
            <a:r>
              <a:rPr lang="en-US" dirty="0" err="1"/>
              <a:t>tf.placeholder</a:t>
            </a:r>
            <a:r>
              <a:rPr lang="en-US" dirty="0"/>
              <a:t>(tf.float32, [None, </a:t>
            </a:r>
            <a:r>
              <a:rPr lang="en-US" dirty="0">
                <a:solidFill>
                  <a:srgbClr val="FF0000"/>
                </a:solidFill>
              </a:rPr>
              <a:t>categories</a:t>
            </a:r>
            <a:r>
              <a:rPr lang="en-US" dirty="0"/>
              <a:t>])</a:t>
            </a:r>
          </a:p>
          <a:p>
            <a:pPr marL="0" indent="0">
              <a:buNone/>
            </a:pPr>
            <a:r>
              <a:rPr lang="en-US" dirty="0"/>
              <a:t>W = </a:t>
            </a:r>
            <a:r>
              <a:rPr lang="en-US" dirty="0" err="1"/>
              <a:t>tf.Variable</a:t>
            </a:r>
            <a:r>
              <a:rPr lang="en-US" dirty="0"/>
              <a:t>(</a:t>
            </a:r>
            <a:r>
              <a:rPr lang="en-US" dirty="0" err="1"/>
              <a:t>tf.zeros</a:t>
            </a:r>
            <a:r>
              <a:rPr lang="en-US" dirty="0"/>
              <a:t>([</a:t>
            </a:r>
            <a:r>
              <a:rPr lang="en-US" dirty="0" err="1"/>
              <a:t>features,</a:t>
            </a:r>
            <a:r>
              <a:rPr lang="en-US" dirty="0" err="1">
                <a:solidFill>
                  <a:srgbClr val="FF0000"/>
                </a:solidFill>
              </a:rPr>
              <a:t>categories</a:t>
            </a:r>
            <a:r>
              <a:rPr lang="en-US" dirty="0"/>
              <a:t>]))</a:t>
            </a:r>
          </a:p>
          <a:p>
            <a:pPr marL="0" indent="0">
              <a:buNone/>
            </a:pPr>
            <a:r>
              <a:rPr lang="en-US" dirty="0"/>
              <a:t>b = </a:t>
            </a:r>
            <a:r>
              <a:rPr lang="en-US" dirty="0" err="1"/>
              <a:t>tf.Variable</a:t>
            </a:r>
            <a:r>
              <a:rPr lang="en-US" dirty="0"/>
              <a:t>(</a:t>
            </a:r>
            <a:r>
              <a:rPr lang="en-US" dirty="0" err="1"/>
              <a:t>tf.zeros</a:t>
            </a:r>
            <a:r>
              <a:rPr lang="en-US" dirty="0"/>
              <a:t>([</a:t>
            </a:r>
            <a:r>
              <a:rPr lang="en-US" dirty="0">
                <a:solidFill>
                  <a:srgbClr val="FF0000"/>
                </a:solidFill>
              </a:rPr>
              <a:t>categories</a:t>
            </a:r>
            <a:r>
              <a:rPr lang="en-US" dirty="0"/>
              <a:t>]))</a:t>
            </a:r>
          </a:p>
          <a:p>
            <a:pPr marL="0" indent="0">
              <a:buNone/>
            </a:pPr>
            <a:endParaRPr lang="en-US" dirty="0"/>
          </a:p>
          <a:p>
            <a:pPr marL="0" indent="0">
              <a:buNone/>
            </a:pPr>
            <a:r>
              <a:rPr lang="en-US" dirty="0">
                <a:solidFill>
                  <a:srgbClr val="FF0000"/>
                </a:solidFill>
              </a:rPr>
              <a:t>y = </a:t>
            </a:r>
            <a:r>
              <a:rPr lang="en-US" dirty="0" err="1">
                <a:solidFill>
                  <a:srgbClr val="FF0000"/>
                </a:solidFill>
              </a:rPr>
              <a:t>tf.nn.softmax</a:t>
            </a:r>
            <a:r>
              <a:rPr lang="en-US" dirty="0">
                <a:solidFill>
                  <a:srgbClr val="FF0000"/>
                </a:solidFill>
              </a:rPr>
              <a:t>(</a:t>
            </a:r>
            <a:r>
              <a:rPr lang="en-US" dirty="0" err="1">
                <a:solidFill>
                  <a:srgbClr val="FF0000"/>
                </a:solidFill>
              </a:rPr>
              <a:t>tf.matmul</a:t>
            </a:r>
            <a:r>
              <a:rPr lang="en-US" dirty="0">
                <a:solidFill>
                  <a:srgbClr val="FF0000"/>
                </a:solidFill>
              </a:rPr>
              <a:t>(x, W) + b)</a:t>
            </a:r>
          </a:p>
          <a:p>
            <a:pPr marL="0" indent="0">
              <a:buNone/>
            </a:pPr>
            <a:r>
              <a:rPr lang="en-US" dirty="0">
                <a:solidFill>
                  <a:srgbClr val="FF0000"/>
                </a:solidFill>
              </a:rPr>
              <a:t>loss = -</a:t>
            </a:r>
            <a:r>
              <a:rPr lang="en-US" dirty="0" err="1">
                <a:solidFill>
                  <a:srgbClr val="FF0000"/>
                </a:solidFill>
              </a:rPr>
              <a:t>tf.reduce_mean</a:t>
            </a:r>
            <a:r>
              <a:rPr lang="en-US" dirty="0">
                <a:solidFill>
                  <a:srgbClr val="FF0000"/>
                </a:solidFill>
              </a:rPr>
              <a:t>(y_*tf.log(y))</a:t>
            </a:r>
          </a:p>
          <a:p>
            <a:pPr marL="0" indent="0">
              <a:buNone/>
            </a:pPr>
            <a:endParaRPr lang="en-US" dirty="0"/>
          </a:p>
          <a:p>
            <a:pPr marL="0" indent="0">
              <a:buNone/>
            </a:pPr>
            <a:r>
              <a:rPr lang="en-US" dirty="0"/>
              <a:t>update = </a:t>
            </a:r>
            <a:r>
              <a:rPr lang="en-US" dirty="0" err="1"/>
              <a:t>tf.train.GradientDescentOptimizer</a:t>
            </a:r>
            <a:r>
              <a:rPr lang="en-US" dirty="0"/>
              <a:t>(0.00001).minimize(loss)</a:t>
            </a:r>
          </a:p>
          <a:p>
            <a:pPr marL="0" indent="0">
              <a:buNone/>
            </a:pPr>
            <a:endParaRPr lang="en-US" dirty="0"/>
          </a:p>
          <a:p>
            <a:pPr marL="0" indent="0">
              <a:buNone/>
            </a:pPr>
            <a:r>
              <a:rPr lang="en-US" dirty="0" err="1"/>
              <a:t>data_x</a:t>
            </a:r>
            <a:r>
              <a:rPr lang="en-US" dirty="0"/>
              <a:t> = </a:t>
            </a:r>
            <a:r>
              <a:rPr lang="en-US" dirty="0" err="1"/>
              <a:t>np.array</a:t>
            </a:r>
            <a:r>
              <a:rPr lang="en-US" dirty="0"/>
              <a:t>(</a:t>
            </a:r>
            <a:r>
              <a:rPr lang="en-US" dirty="0">
                <a:solidFill>
                  <a:srgbClr val="FF0000"/>
                </a:solidFill>
              </a:rPr>
              <a:t>[convert2vec(data[i]) for i in range(</a:t>
            </a:r>
            <a:r>
              <a:rPr lang="en-US" dirty="0" err="1">
                <a:solidFill>
                  <a:srgbClr val="FF0000"/>
                </a:solidFill>
              </a:rPr>
              <a:t>len</a:t>
            </a:r>
            <a:r>
              <a:rPr lang="en-US" dirty="0">
                <a:solidFill>
                  <a:srgbClr val="FF0000"/>
                </a:solidFill>
              </a:rPr>
              <a:t>(data))]</a:t>
            </a:r>
            <a:r>
              <a:rPr lang="en-US" dirty="0"/>
              <a:t>)</a:t>
            </a:r>
          </a:p>
          <a:p>
            <a:pPr marL="0" indent="0">
              <a:buNone/>
            </a:pPr>
            <a:r>
              <a:rPr lang="en-US" dirty="0" err="1"/>
              <a:t>data_y</a:t>
            </a:r>
            <a:r>
              <a:rPr lang="en-US" dirty="0"/>
              <a:t> = </a:t>
            </a:r>
            <a:r>
              <a:rPr lang="en-US" dirty="0" err="1"/>
              <a:t>np.array</a:t>
            </a:r>
            <a:r>
              <a:rPr lang="en-US" dirty="0"/>
              <a:t>([</a:t>
            </a:r>
            <a:r>
              <a:rPr lang="en-US" dirty="0">
                <a:solidFill>
                  <a:srgbClr val="FF0000"/>
                </a:solidFill>
              </a:rPr>
              <a:t>[1,0,0],[1,0,0],[0,1,0],[0,1,0],[0,0,1],[0,0,1]</a:t>
            </a:r>
            <a:r>
              <a:rPr lang="en-US" dirty="0"/>
              <a:t>])</a:t>
            </a:r>
          </a:p>
          <a:p>
            <a:pPr marL="0" indent="0">
              <a:buNone/>
            </a:pPr>
            <a:r>
              <a:rPr lang="en-US" dirty="0"/>
              <a:t>…</a:t>
            </a:r>
          </a:p>
        </p:txBody>
      </p:sp>
      <p:sp>
        <p:nvSpPr>
          <p:cNvPr id="4" name="Rounded Rectangular Callout 3"/>
          <p:cNvSpPr/>
          <p:nvPr/>
        </p:nvSpPr>
        <p:spPr>
          <a:xfrm>
            <a:off x="5867400" y="1828800"/>
            <a:ext cx="2286000" cy="533400"/>
          </a:xfrm>
          <a:prstGeom prst="wedgeRoundRectCallout">
            <a:avLst>
              <a:gd name="adj1" fmla="val -85952"/>
              <a:gd name="adj2" fmla="val 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x and y_ are now matrixes </a:t>
            </a:r>
          </a:p>
        </p:txBody>
      </p:sp>
      <p:sp>
        <p:nvSpPr>
          <p:cNvPr id="5" name="Rounded Rectangular Callout 4"/>
          <p:cNvSpPr/>
          <p:nvPr/>
        </p:nvSpPr>
        <p:spPr>
          <a:xfrm>
            <a:off x="6019800" y="2667000"/>
            <a:ext cx="1600200" cy="457200"/>
          </a:xfrm>
          <a:prstGeom prst="wedgeRoundRectCallout">
            <a:avLst>
              <a:gd name="adj1" fmla="val -130356"/>
              <a:gd name="adj2" fmla="val -160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 is now a matrix</a:t>
            </a:r>
          </a:p>
        </p:txBody>
      </p:sp>
      <p:sp>
        <p:nvSpPr>
          <p:cNvPr id="6" name="Rounded Rectangular Callout 5"/>
          <p:cNvSpPr/>
          <p:nvPr/>
        </p:nvSpPr>
        <p:spPr>
          <a:xfrm>
            <a:off x="5029200" y="3276600"/>
            <a:ext cx="1295400" cy="685800"/>
          </a:xfrm>
          <a:prstGeom prst="wedgeRoundRectCallout">
            <a:avLst>
              <a:gd name="adj1" fmla="val -142682"/>
              <a:gd name="adj2" fmla="val -74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b is a vector</a:t>
            </a:r>
          </a:p>
        </p:txBody>
      </p:sp>
      <p:sp>
        <p:nvSpPr>
          <p:cNvPr id="7" name="Rounded Rectangular Callout 6"/>
          <p:cNvSpPr/>
          <p:nvPr/>
        </p:nvSpPr>
        <p:spPr>
          <a:xfrm>
            <a:off x="4457700" y="3156857"/>
            <a:ext cx="2362200" cy="571500"/>
          </a:xfrm>
          <a:prstGeom prst="wedgeRoundRectCallout">
            <a:avLst>
              <a:gd name="adj1" fmla="val -166456"/>
              <a:gd name="adj2" fmla="val -11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use of </a:t>
            </a:r>
            <a:r>
              <a:rPr lang="en-US" dirty="0" err="1"/>
              <a:t>SoftMax</a:t>
            </a:r>
            <a:endParaRPr lang="en-US" dirty="0"/>
          </a:p>
        </p:txBody>
      </p:sp>
      <p:sp>
        <p:nvSpPr>
          <p:cNvPr id="8" name="Rounded Rectangular Callout 7"/>
          <p:cNvSpPr/>
          <p:nvPr/>
        </p:nvSpPr>
        <p:spPr>
          <a:xfrm>
            <a:off x="4457700" y="3771901"/>
            <a:ext cx="2019300" cy="538843"/>
          </a:xfrm>
          <a:prstGeom prst="wedgeRoundRectCallout">
            <a:avLst>
              <a:gd name="adj1" fmla="val -79054"/>
              <a:gd name="adj2" fmla="val -208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Average cross entropy loss</a:t>
            </a:r>
          </a:p>
        </p:txBody>
      </p:sp>
      <p:sp>
        <p:nvSpPr>
          <p:cNvPr id="9" name="Rounded Rectangular Callout 8"/>
          <p:cNvSpPr/>
          <p:nvPr/>
        </p:nvSpPr>
        <p:spPr>
          <a:xfrm>
            <a:off x="3771900" y="5715000"/>
            <a:ext cx="1905000" cy="685800"/>
          </a:xfrm>
          <a:prstGeom prst="wedgeRoundRectCallout">
            <a:avLst>
              <a:gd name="adj1" fmla="val -37404"/>
              <a:gd name="adj2" fmla="val -835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One-hot vector encoding</a:t>
            </a:r>
          </a:p>
        </p:txBody>
      </p:sp>
      <p:sp>
        <p:nvSpPr>
          <p:cNvPr id="10" name="Rounded Rectangular Callout 9"/>
          <p:cNvSpPr/>
          <p:nvPr/>
        </p:nvSpPr>
        <p:spPr>
          <a:xfrm>
            <a:off x="685800" y="5943600"/>
            <a:ext cx="2667000" cy="685800"/>
          </a:xfrm>
          <a:prstGeom prst="wedgeRoundRectCallout">
            <a:avLst>
              <a:gd name="adj1" fmla="val -46502"/>
              <a:gd name="adj2" fmla="val -1033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we do all the training etc. just as before</a:t>
            </a:r>
          </a:p>
        </p:txBody>
      </p:sp>
    </p:spTree>
    <p:extLst>
      <p:ext uri="{BB962C8B-B14F-4D97-AF65-F5344CB8AC3E}">
        <p14:creationId xmlns:p14="http://schemas.microsoft.com/office/powerpoint/2010/main" val="194015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500"/>
                                        <p:tgtEl>
                                          <p:spTgt spid="3">
                                            <p:txEl>
                                              <p:pRg st="7" end="7"/>
                                            </p:txEl>
                                          </p:spTgt>
                                        </p:tgtEl>
                                      </p:cBhvr>
                                    </p:animEffect>
                                  </p:childTnLst>
                                </p:cTn>
                              </p:par>
                              <p:par>
                                <p:cTn id="52" presetID="1" presetClass="exit" presetSubtype="0" fill="hold" grpId="1" nodeType="withEffect">
                                  <p:stCondLst>
                                    <p:cond delay="0"/>
                                  </p:stCondLst>
                                  <p:childTnLst>
                                    <p:set>
                                      <p:cBhvr>
                                        <p:cTn id="53" dur="1" fill="hold">
                                          <p:stCondLst>
                                            <p:cond delay="0"/>
                                          </p:stCondLst>
                                        </p:cTn>
                                        <p:tgtEl>
                                          <p:spTgt spid="4"/>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5"/>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Effect transition="in" filter="fade">
                                      <p:cBhvr>
                                        <p:cTn id="67" dur="500"/>
                                        <p:tgtEl>
                                          <p:spTgt spid="3">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2" end="12"/>
                                            </p:txEl>
                                          </p:spTgt>
                                        </p:tgtEl>
                                        <p:attrNameLst>
                                          <p:attrName>style.visibility</p:attrName>
                                        </p:attrNameLst>
                                      </p:cBhvr>
                                      <p:to>
                                        <p:strVal val="visible"/>
                                      </p:to>
                                    </p:set>
                                    <p:animEffect transition="in" filter="fade">
                                      <p:cBhvr>
                                        <p:cTn id="82" dur="500"/>
                                        <p:tgtEl>
                                          <p:spTgt spid="3">
                                            <p:txEl>
                                              <p:pRg st="12" end="1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3" end="13"/>
                                            </p:txEl>
                                          </p:spTgt>
                                        </p:tgtEl>
                                        <p:attrNameLst>
                                          <p:attrName>style.visibility</p:attrName>
                                        </p:attrNameLst>
                                      </p:cBhvr>
                                      <p:to>
                                        <p:strVal val="visible"/>
                                      </p:to>
                                    </p:set>
                                    <p:animEffect transition="in" filter="fade">
                                      <p:cBhvr>
                                        <p:cTn id="87" dur="500"/>
                                        <p:tgtEl>
                                          <p:spTgt spid="3">
                                            <p:txEl>
                                              <p:pRg st="13" end="1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fade">
                                      <p:cBhvr>
                                        <p:cTn id="92" dur="500"/>
                                        <p:tgtEl>
                                          <p:spTgt spid="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4" end="14"/>
                                            </p:txEl>
                                          </p:spTgt>
                                        </p:tgtEl>
                                        <p:attrNameLst>
                                          <p:attrName>style.visibility</p:attrName>
                                        </p:attrNameLst>
                                      </p:cBhvr>
                                      <p:to>
                                        <p:strVal val="visible"/>
                                      </p:to>
                                    </p:set>
                                    <p:animEffect transition="in" filter="fade">
                                      <p:cBhvr>
                                        <p:cTn id="97" dur="500"/>
                                        <p:tgtEl>
                                          <p:spTgt spid="3">
                                            <p:txEl>
                                              <p:pRg st="14" end="1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fade">
                                      <p:cBhvr>
                                        <p:cTn id="10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4" grpId="1" animBg="1"/>
      <p:bldP spid="5" grpId="0" animBg="1"/>
      <p:bldP spid="5" grpId="1" animBg="1"/>
      <p:bldP spid="6" grpId="0" animBg="1"/>
      <p:bldP spid="6" grpId="1" animBg="1"/>
      <p:bldP spid="7" grpId="0" animBg="1"/>
      <p:bldP spid="8" grpId="0" animBg="1"/>
      <p:bldP spid="9"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fontScale="70000" lnSpcReduction="20000"/>
          </a:bodyPr>
          <a:lstStyle/>
          <a:p>
            <a:r>
              <a:rPr lang="en-US" dirty="0"/>
              <a:t>print('Prediction for: "' + test[i] + ': "', </a:t>
            </a:r>
            <a:r>
              <a:rPr lang="en-US" dirty="0" err="1"/>
              <a:t>sess.run</a:t>
            </a:r>
            <a:r>
              <a:rPr lang="en-US" dirty="0"/>
              <a:t>(y, </a:t>
            </a:r>
            <a:r>
              <a:rPr lang="en-US" dirty="0" err="1"/>
              <a:t>feed_dict</a:t>
            </a:r>
            <a:r>
              <a:rPr lang="en-US" dirty="0"/>
              <a:t>={x:[convert2vec(test[i])]}))</a:t>
            </a:r>
          </a:p>
          <a:p>
            <a:pPr marL="0" indent="0">
              <a:buNone/>
            </a:pPr>
            <a:endParaRPr lang="en-US" dirty="0"/>
          </a:p>
          <a:p>
            <a:pPr marL="0" indent="0">
              <a:buNone/>
            </a:pPr>
            <a:r>
              <a:rPr lang="en-US" dirty="0"/>
              <a:t>('Prediction for: "Your payment has been received, no refund is currently available.: "', array([[ 0.37513995,  0.31168658,  0.31317347]], </a:t>
            </a:r>
            <a:r>
              <a:rPr lang="en-US" dirty="0" err="1"/>
              <a:t>dtype</a:t>
            </a:r>
            <a:r>
              <a:rPr lang="en-US" dirty="0"/>
              <a:t>=float32))</a:t>
            </a:r>
          </a:p>
          <a:p>
            <a:pPr marL="0" indent="0">
              <a:buNone/>
            </a:pPr>
            <a:endParaRPr lang="en-US" sz="1200" dirty="0"/>
          </a:p>
          <a:p>
            <a:pPr marL="0" indent="0">
              <a:buNone/>
            </a:pPr>
            <a:r>
              <a:rPr lang="en-US" dirty="0"/>
              <a:t>('Prediction for: "The manager said that your presentation went well, but next time make sure to arrive on time.: "', array([[ 0.22385776,  0.51536894,  0.2607733 ]], </a:t>
            </a:r>
            <a:r>
              <a:rPr lang="en-US" dirty="0" err="1"/>
              <a:t>dtype</a:t>
            </a:r>
            <a:r>
              <a:rPr lang="en-US" dirty="0"/>
              <a:t>=float32))</a:t>
            </a:r>
          </a:p>
          <a:p>
            <a:pPr marL="0" indent="0">
              <a:buNone/>
            </a:pPr>
            <a:endParaRPr lang="en-US" sz="1300" dirty="0"/>
          </a:p>
          <a:p>
            <a:pPr marL="0" indent="0">
              <a:buNone/>
            </a:pPr>
            <a:r>
              <a:rPr lang="en-US" dirty="0"/>
              <a:t>('Prediction for: "We are all waiting for you at the birthday party!: "', array([[ 0.27309075,  0.28819606,  0.43871319]], </a:t>
            </a:r>
            <a:r>
              <a:rPr lang="en-US" dirty="0" err="1"/>
              <a:t>dtype</a:t>
            </a:r>
            <a:r>
              <a:rPr lang="en-US" dirty="0"/>
              <a:t>=float32))</a:t>
            </a:r>
          </a:p>
          <a:p>
            <a:pPr marL="0" indent="0">
              <a:buNone/>
            </a:pPr>
            <a:endParaRPr lang="en-US" dirty="0"/>
          </a:p>
        </p:txBody>
      </p:sp>
    </p:spTree>
    <p:extLst>
      <p:ext uri="{BB962C8B-B14F-4D97-AF65-F5344CB8AC3E}">
        <p14:creationId xmlns:p14="http://schemas.microsoft.com/office/powerpoint/2010/main" val="251548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Gradient for Linear Regression</a:t>
            </a:r>
          </a:p>
        </p:txBody>
      </p:sp>
      <p:pic>
        <p:nvPicPr>
          <p:cNvPr id="9" name="Picture 8"/>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743200" y="1504427"/>
            <a:ext cx="4914790" cy="400110"/>
          </a:xfrm>
          <a:prstGeom prst="rect">
            <a:avLst/>
          </a:prstGeom>
        </p:spPr>
      </p:pic>
      <p:sp>
        <p:nvSpPr>
          <p:cNvPr id="6" name="TextBox 5"/>
          <p:cNvSpPr txBox="1"/>
          <p:nvPr/>
        </p:nvSpPr>
        <p:spPr>
          <a:xfrm>
            <a:off x="533400" y="1504427"/>
            <a:ext cx="2057400" cy="400110"/>
          </a:xfrm>
          <a:prstGeom prst="rect">
            <a:avLst/>
          </a:prstGeom>
          <a:noFill/>
        </p:spPr>
        <p:txBody>
          <a:bodyPr wrap="square" rtlCol="0">
            <a:spAutoFit/>
          </a:bodyPr>
          <a:lstStyle/>
          <a:p>
            <a:r>
              <a:rPr lang="en-US" sz="2000" dirty="0"/>
              <a:t>Our loss function:</a:t>
            </a:r>
          </a:p>
        </p:txBody>
      </p:sp>
      <p:pic>
        <p:nvPicPr>
          <p:cNvPr id="3" name="Picture 2"/>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914400" y="2267981"/>
            <a:ext cx="6538900" cy="553107"/>
          </a:xfrm>
          <a:prstGeom prst="rect">
            <a:avLst/>
          </a:prstGeom>
        </p:spPr>
      </p:pic>
      <p:pic>
        <p:nvPicPr>
          <p:cNvPr id="11" name="Picture 1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676400" y="3124200"/>
            <a:ext cx="4560776" cy="474490"/>
          </a:xfrm>
          <a:prstGeom prst="rect">
            <a:avLst/>
          </a:prstGeom>
        </p:spPr>
      </p:pic>
      <p:pic>
        <p:nvPicPr>
          <p:cNvPr id="13" name="Picture 12"/>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914400" y="4018893"/>
            <a:ext cx="5358228" cy="553107"/>
          </a:xfrm>
          <a:prstGeom prst="rect">
            <a:avLst/>
          </a:prstGeom>
        </p:spPr>
      </p:pic>
      <p:pic>
        <p:nvPicPr>
          <p:cNvPr id="15" name="Picture 14"/>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304800" y="5418845"/>
            <a:ext cx="8458200" cy="406430"/>
          </a:xfrm>
          <a:prstGeom prst="rect">
            <a:avLst/>
          </a:prstGeom>
        </p:spPr>
      </p:pic>
    </p:spTree>
    <p:extLst>
      <p:ext uri="{BB962C8B-B14F-4D97-AF65-F5344CB8AC3E}">
        <p14:creationId xmlns:p14="http://schemas.microsoft.com/office/powerpoint/2010/main" val="164496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 in Linear 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600200"/>
                <a:ext cx="8229600" cy="4525963"/>
              </a:xfrm>
            </p:spPr>
            <p:txBody>
              <a:bodyPr/>
              <a:lstStyle/>
              <a:p>
                <a:r>
                  <a:rPr lang="en-US" dirty="0"/>
                  <a:t>Pick random w, b</a:t>
                </a:r>
              </a:p>
              <a:p>
                <a:r>
                  <a:rPr lang="en-US" dirty="0"/>
                  <a:t>Select the learning rate, </a:t>
                </a:r>
                <a:r>
                  <a:rPr lang="el-GR" dirty="0"/>
                  <a:t>α</a:t>
                </a:r>
                <a:r>
                  <a:rPr lang="en-US" dirty="0"/>
                  <a:t>, (hyper-parameter), e.g., 0.01</a:t>
                </a:r>
              </a:p>
              <a:p>
                <a:r>
                  <a:rPr lang="en-US" dirty="0"/>
                  <a:t>Repeat until convergence:</a:t>
                </a:r>
              </a:p>
              <a:p>
                <a:pPr lvl="1"/>
                <a:r>
                  <a:rPr lang="en-US" dirty="0"/>
                  <a:t>Update w to w-</a:t>
                </a:r>
                <a:r>
                  <a:rPr lang="el-GR" dirty="0"/>
                  <a:t>α</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𝑚</m:t>
                        </m:r>
                      </m:den>
                    </m:f>
                    <m:nary>
                      <m:naryPr>
                        <m:chr m:val="∑"/>
                        <m:ctrlPr>
                          <a:rPr lang="en-US" i="1" smtClean="0">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r>
                          <a:rPr lang="en-US" i="1">
                            <a:latin typeface="Cambria Math"/>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oMath>
                </a14:m>
                <a:endParaRPr lang="en-US" dirty="0"/>
              </a:p>
              <a:p>
                <a:pPr lvl="1"/>
                <a:r>
                  <a:rPr lang="en-US" dirty="0"/>
                  <a:t>Update b to b-</a:t>
                </a:r>
                <a:r>
                  <a:rPr lang="el-GR" dirty="0"/>
                  <a:t>α</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𝑚</m:t>
                        </m:r>
                      </m:den>
                    </m:f>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i="1">
                            <a:latin typeface="Cambria Math"/>
                          </a:rPr>
                          <m:t>𝑛</m:t>
                        </m:r>
                      </m:sup>
                      <m:e>
                        <m:r>
                          <m:rPr>
                            <m:nor/>
                          </m:rPr>
                          <a:rPr lang="en-US">
                            <a:latin typeface="Cambria Math"/>
                          </a:rPr>
                          <m:t>1</m:t>
                        </m:r>
                        <m:r>
                          <a:rPr lang="en-US" i="1">
                            <a:latin typeface="Cambria Math"/>
                            <a:ea typeface="Cambria Math"/>
                          </a:rPr>
                          <m:t>∙</m:t>
                        </m:r>
                        <m:r>
                          <a:rPr lang="en-US" i="1">
                            <a:latin typeface="Cambria Math"/>
                          </a:rPr>
                          <m:t>(</m:t>
                        </m:r>
                        <m:r>
                          <a:rPr lang="en-US" i="1">
                            <a:latin typeface="Cambria Math"/>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600200"/>
                <a:ext cx="8229600" cy="4525963"/>
              </a:xfrm>
              <a:blipFill>
                <a:blip r:embed="rId3"/>
                <a:stretch>
                  <a:fillRect l="-1704" t="-1752" r="-1704"/>
                </a:stretch>
              </a:blipFill>
            </p:spPr>
            <p:txBody>
              <a:bodyPr/>
              <a:lstStyle/>
              <a:p>
                <a:r>
                  <a:rPr lang="en-US">
                    <a:noFill/>
                  </a:rPr>
                  <a:t> </a:t>
                </a:r>
              </a:p>
            </p:txBody>
          </p:sp>
        </mc:Fallback>
      </mc:AlternateContent>
    </p:spTree>
    <p:extLst>
      <p:ext uri="{BB962C8B-B14F-4D97-AF65-F5344CB8AC3E}">
        <p14:creationId xmlns:p14="http://schemas.microsoft.com/office/powerpoint/2010/main" val="363148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Linear Regression with SGD in Python</a:t>
            </a:r>
            <a:br>
              <a:rPr lang="en-US" dirty="0"/>
            </a:br>
            <a:r>
              <a:rPr lang="en-US" sz="3600" dirty="0"/>
              <a:t>(Using the Galaxy Data-set)</a:t>
            </a:r>
          </a:p>
        </p:txBody>
      </p:sp>
      <p:sp>
        <p:nvSpPr>
          <p:cNvPr id="3" name="Content Placeholder 2"/>
          <p:cNvSpPr>
            <a:spLocks noGrp="1"/>
          </p:cNvSpPr>
          <p:nvPr>
            <p:ph idx="1"/>
          </p:nvPr>
        </p:nvSpPr>
        <p:spPr>
          <a:xfrm>
            <a:off x="152400" y="1371600"/>
            <a:ext cx="8991600" cy="5257800"/>
          </a:xfrm>
        </p:spPr>
        <p:txBody>
          <a:bodyPr>
            <a:normAutofit fontScale="70000" lnSpcReduction="20000"/>
          </a:bodyPr>
          <a:lstStyle/>
          <a:p>
            <a:pPr marL="0" indent="0">
              <a:buNone/>
            </a:pPr>
            <a:r>
              <a:rPr lang="en-US" sz="3400" dirty="0"/>
              <a:t>import </a:t>
            </a:r>
            <a:r>
              <a:rPr lang="en-US" sz="3400" dirty="0" err="1"/>
              <a:t>numpy</a:t>
            </a:r>
            <a:r>
              <a:rPr lang="en-US" sz="3400" dirty="0"/>
              <a:t> as </a:t>
            </a:r>
            <a:r>
              <a:rPr lang="en-US" sz="3400" dirty="0" err="1"/>
              <a:t>np</a:t>
            </a:r>
            <a:endParaRPr lang="en-US" sz="3400" dirty="0"/>
          </a:p>
          <a:p>
            <a:pPr marL="0" indent="0">
              <a:buNone/>
            </a:pPr>
            <a:r>
              <a:rPr lang="en-US" sz="3400" dirty="0" err="1"/>
              <a:t>galaxy_data</a:t>
            </a:r>
            <a:r>
              <a:rPr lang="en-US" sz="3400" dirty="0"/>
              <a:t> = </a:t>
            </a:r>
            <a:r>
              <a:rPr lang="en-US" sz="3400" dirty="0" err="1"/>
              <a:t>np.array</a:t>
            </a:r>
            <a:r>
              <a:rPr lang="en-US" sz="3400" dirty="0"/>
              <a:t>([[2,70],[3,110],[4,165],[6,390],[7,550]])</a:t>
            </a:r>
          </a:p>
          <a:p>
            <a:pPr marL="0" indent="0">
              <a:buNone/>
            </a:pPr>
            <a:r>
              <a:rPr lang="en-US" sz="3400" dirty="0"/>
              <a:t>w = 0</a:t>
            </a:r>
          </a:p>
          <a:p>
            <a:pPr marL="0" indent="0">
              <a:buNone/>
            </a:pPr>
            <a:r>
              <a:rPr lang="en-US" sz="3400" dirty="0"/>
              <a:t>b = 0</a:t>
            </a:r>
          </a:p>
          <a:p>
            <a:pPr marL="0" indent="0">
              <a:buNone/>
            </a:pPr>
            <a:r>
              <a:rPr lang="en-US" sz="3400" dirty="0"/>
              <a:t>alpha = 0.01</a:t>
            </a:r>
          </a:p>
          <a:p>
            <a:pPr marL="0" indent="0">
              <a:buNone/>
            </a:pPr>
            <a:r>
              <a:rPr lang="en-US" sz="3400" dirty="0"/>
              <a:t>for iteration in range(10000):</a:t>
            </a:r>
          </a:p>
          <a:p>
            <a:pPr marL="0" indent="0">
              <a:buNone/>
            </a:pPr>
            <a:r>
              <a:rPr lang="en-US" sz="3400" dirty="0"/>
              <a:t>    </a:t>
            </a:r>
            <a:r>
              <a:rPr lang="en-US" sz="3400" dirty="0" err="1"/>
              <a:t>deriv_b</a:t>
            </a:r>
            <a:r>
              <a:rPr lang="en-US" sz="3400" dirty="0"/>
              <a:t> = </a:t>
            </a:r>
            <a:r>
              <a:rPr lang="en-US" sz="3400" dirty="0" err="1"/>
              <a:t>np.mean</a:t>
            </a:r>
            <a:r>
              <a:rPr lang="en-US" sz="3400" dirty="0"/>
              <a:t>(1*((w*</a:t>
            </a:r>
            <a:r>
              <a:rPr lang="en-US" sz="3400" dirty="0" err="1"/>
              <a:t>galaxy_data</a:t>
            </a:r>
            <a:r>
              <a:rPr lang="en-US" sz="3400" dirty="0"/>
              <a:t>[:,0]+b)-</a:t>
            </a:r>
            <a:r>
              <a:rPr lang="en-US" sz="3400" dirty="0" err="1"/>
              <a:t>galaxy_data</a:t>
            </a:r>
            <a:r>
              <a:rPr lang="en-US" sz="3400" dirty="0"/>
              <a:t>[:,1]))</a:t>
            </a:r>
          </a:p>
          <a:p>
            <a:pPr marL="0" indent="0">
              <a:buNone/>
            </a:pPr>
            <a:r>
              <a:rPr lang="en-US" sz="3400" dirty="0"/>
              <a:t>    </a:t>
            </a:r>
            <a:r>
              <a:rPr lang="en-US" sz="2900" dirty="0" err="1"/>
              <a:t>deriv_w</a:t>
            </a:r>
            <a:r>
              <a:rPr lang="en-US" sz="2900" dirty="0"/>
              <a:t> = </a:t>
            </a:r>
            <a:r>
              <a:rPr lang="en-US" sz="2900" dirty="0" err="1"/>
              <a:t>np.mean</a:t>
            </a:r>
            <a:r>
              <a:rPr lang="en-US" sz="2900" dirty="0"/>
              <a:t>(</a:t>
            </a:r>
            <a:r>
              <a:rPr lang="en-US" sz="2900" dirty="0" err="1"/>
              <a:t>galaxy_data</a:t>
            </a:r>
            <a:r>
              <a:rPr lang="en-US" sz="2900" dirty="0"/>
              <a:t>[:,0]*((w*</a:t>
            </a:r>
            <a:r>
              <a:rPr lang="en-US" sz="2900" dirty="0" err="1"/>
              <a:t>galaxy_data</a:t>
            </a:r>
            <a:r>
              <a:rPr lang="en-US" sz="2900" dirty="0"/>
              <a:t>[:,0]+b)-</a:t>
            </a:r>
            <a:r>
              <a:rPr lang="en-US" sz="2900" dirty="0" err="1"/>
              <a:t>galaxy_data</a:t>
            </a:r>
            <a:r>
              <a:rPr lang="en-US" sz="2900" dirty="0"/>
              <a:t>[:,1]))</a:t>
            </a:r>
          </a:p>
          <a:p>
            <a:pPr marL="0" indent="0">
              <a:buNone/>
            </a:pPr>
            <a:r>
              <a:rPr lang="en-US" sz="3400" dirty="0"/>
              <a:t>    b -= alpha*</a:t>
            </a:r>
            <a:r>
              <a:rPr lang="en-US" sz="3400" dirty="0" err="1"/>
              <a:t>deriv_b</a:t>
            </a:r>
            <a:endParaRPr lang="en-US" sz="3400" dirty="0"/>
          </a:p>
          <a:p>
            <a:pPr marL="0" indent="0">
              <a:buNone/>
            </a:pPr>
            <a:r>
              <a:rPr lang="en-US" sz="3400" dirty="0"/>
              <a:t>    w -= alpha*</a:t>
            </a:r>
            <a:r>
              <a:rPr lang="en-US" sz="3400" dirty="0" err="1"/>
              <a:t>deriv_w</a:t>
            </a:r>
            <a:endParaRPr lang="en-US" sz="3400" dirty="0"/>
          </a:p>
          <a:p>
            <a:pPr marL="0" indent="0">
              <a:buNone/>
            </a:pPr>
            <a:r>
              <a:rPr lang="en-US" sz="3400" dirty="0"/>
              <a:t>    </a:t>
            </a:r>
            <a:r>
              <a:rPr lang="en-US" sz="2600" dirty="0"/>
              <a:t>if iteration % 200 == 0 :</a:t>
            </a:r>
          </a:p>
          <a:p>
            <a:pPr marL="0" indent="0">
              <a:buNone/>
            </a:pPr>
            <a:r>
              <a:rPr lang="en-US" sz="3400" dirty="0"/>
              <a:t>        </a:t>
            </a:r>
            <a:r>
              <a:rPr lang="en-US" sz="2300" dirty="0"/>
              <a:t>print("it:%d,  </a:t>
            </a:r>
            <a:r>
              <a:rPr lang="en-US" sz="2300" dirty="0" err="1"/>
              <a:t>grad_w</a:t>
            </a:r>
            <a:r>
              <a:rPr lang="en-US" sz="2300" dirty="0"/>
              <a:t>:%.3f, </a:t>
            </a:r>
            <a:r>
              <a:rPr lang="en-US" sz="2300" dirty="0" err="1"/>
              <a:t>grad_b</a:t>
            </a:r>
            <a:r>
              <a:rPr lang="en-US" sz="2300" dirty="0"/>
              <a:t>:%.3f, w:%.3f, b:%.3f" %(iteration, </a:t>
            </a:r>
            <a:r>
              <a:rPr lang="en-US" sz="2300" dirty="0" err="1"/>
              <a:t>deriv_w</a:t>
            </a:r>
            <a:r>
              <a:rPr lang="en-US" sz="2300" dirty="0"/>
              <a:t>, </a:t>
            </a:r>
            <a:r>
              <a:rPr lang="en-US" sz="2300" dirty="0" err="1"/>
              <a:t>deriv_b</a:t>
            </a:r>
            <a:r>
              <a:rPr lang="en-US" sz="2300" dirty="0"/>
              <a:t>, w, b))</a:t>
            </a:r>
          </a:p>
          <a:p>
            <a:pPr marL="0" indent="0">
              <a:buNone/>
            </a:pPr>
            <a:r>
              <a:rPr lang="en-US" sz="3400" dirty="0"/>
              <a:t>print("Estimated price for Galaxy S5: ", w*5 + b)</a:t>
            </a:r>
          </a:p>
          <a:p>
            <a:pPr marL="0" indent="0">
              <a:buNone/>
            </a:pPr>
            <a:endParaRPr lang="en-US" dirty="0"/>
          </a:p>
        </p:txBody>
      </p:sp>
    </p:spTree>
    <p:extLst>
      <p:ext uri="{BB962C8B-B14F-4D97-AF65-F5344CB8AC3E}">
        <p14:creationId xmlns:p14="http://schemas.microsoft.com/office/powerpoint/2010/main" val="404724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a:xfrm>
            <a:off x="457200" y="1219200"/>
            <a:ext cx="8229600" cy="5486400"/>
          </a:xfrm>
        </p:spPr>
        <p:txBody>
          <a:bodyPr>
            <a:noAutofit/>
          </a:bodyPr>
          <a:lstStyle/>
          <a:p>
            <a:pPr marL="0" indent="0">
              <a:buNone/>
            </a:pPr>
            <a:r>
              <a:rPr lang="en-US" sz="1400" dirty="0"/>
              <a:t>it:0,  </a:t>
            </a:r>
            <a:r>
              <a:rPr lang="en-US" sz="1400" dirty="0" err="1"/>
              <a:t>grad_w</a:t>
            </a:r>
            <a:r>
              <a:rPr lang="en-US" sz="1400" dirty="0"/>
              <a:t>:-1464.000, </a:t>
            </a:r>
            <a:r>
              <a:rPr lang="en-US" sz="1400" dirty="0" err="1"/>
              <a:t>grad_b</a:t>
            </a:r>
            <a:r>
              <a:rPr lang="en-US" sz="1400" dirty="0"/>
              <a:t>:-257.000, w:14.640, b:2.570</a:t>
            </a:r>
          </a:p>
          <a:p>
            <a:pPr marL="0" indent="0">
              <a:buNone/>
            </a:pPr>
            <a:r>
              <a:rPr lang="en-US" sz="1400" dirty="0"/>
              <a:t>it:200,  </a:t>
            </a:r>
            <a:r>
              <a:rPr lang="en-US" sz="1400" dirty="0" err="1"/>
              <a:t>grad_w</a:t>
            </a:r>
            <a:r>
              <a:rPr lang="en-US" sz="1400" dirty="0"/>
              <a:t>:-3.825, grad_b:19.693, w:70.598, b:-33.968</a:t>
            </a:r>
          </a:p>
          <a:p>
            <a:pPr marL="0" indent="0">
              <a:buNone/>
            </a:pPr>
            <a:r>
              <a:rPr lang="en-US" sz="1400" dirty="0"/>
              <a:t>it:400,  </a:t>
            </a:r>
            <a:r>
              <a:rPr lang="en-US" sz="1400" dirty="0" err="1"/>
              <a:t>grad_w</a:t>
            </a:r>
            <a:r>
              <a:rPr lang="en-US" sz="1400" dirty="0"/>
              <a:t>:-2.859, grad_b:14.720, w:77.230, b:-68.115</a:t>
            </a:r>
          </a:p>
          <a:p>
            <a:pPr marL="0" indent="0">
              <a:buNone/>
            </a:pPr>
            <a:r>
              <a:rPr lang="en-US" sz="1400" dirty="0"/>
              <a:t>it:600,  </a:t>
            </a:r>
            <a:r>
              <a:rPr lang="en-US" sz="1400" dirty="0" err="1"/>
              <a:t>grad_w</a:t>
            </a:r>
            <a:r>
              <a:rPr lang="en-US" sz="1400" dirty="0"/>
              <a:t>:-2.137, grad_b:11.003, w:82.188, b:-93.639</a:t>
            </a:r>
          </a:p>
          <a:p>
            <a:pPr marL="0" indent="0">
              <a:buNone/>
            </a:pPr>
            <a:r>
              <a:rPr lang="en-US" sz="1400" dirty="0"/>
              <a:t>it:800,  </a:t>
            </a:r>
            <a:r>
              <a:rPr lang="en-US" sz="1400" dirty="0" err="1"/>
              <a:t>grad_w</a:t>
            </a:r>
            <a:r>
              <a:rPr lang="en-US" sz="1400" dirty="0"/>
              <a:t>:-1.597, grad_b:8.224, w:85.893, b:-112.717</a:t>
            </a:r>
          </a:p>
          <a:p>
            <a:pPr marL="0" indent="0">
              <a:buNone/>
            </a:pPr>
            <a:r>
              <a:rPr lang="en-US" sz="1400" dirty="0"/>
              <a:t>it:1000,  </a:t>
            </a:r>
            <a:r>
              <a:rPr lang="en-US" sz="1400" dirty="0" err="1"/>
              <a:t>grad_w</a:t>
            </a:r>
            <a:r>
              <a:rPr lang="en-US" sz="1400" dirty="0"/>
              <a:t>:-1.194, grad_b:6.147, w:88.663, b:-126.977</a:t>
            </a:r>
          </a:p>
          <a:p>
            <a:pPr marL="0" indent="0">
              <a:buNone/>
            </a:pPr>
            <a:r>
              <a:rPr lang="en-US" sz="1400" dirty="0"/>
              <a:t>it:1400,  </a:t>
            </a:r>
            <a:r>
              <a:rPr lang="en-US" sz="1400" dirty="0" err="1"/>
              <a:t>grad_w</a:t>
            </a:r>
            <a:r>
              <a:rPr lang="en-US" sz="1400" dirty="0"/>
              <a:t>:-0.667, grad_b:3.434, w:92.280, b:-145.604</a:t>
            </a:r>
          </a:p>
          <a:p>
            <a:pPr marL="0" indent="0">
              <a:buNone/>
            </a:pPr>
            <a:r>
              <a:rPr lang="en-US" sz="1400" dirty="0"/>
              <a:t>it:1800,  </a:t>
            </a:r>
            <a:r>
              <a:rPr lang="en-US" sz="1400" dirty="0" err="1"/>
              <a:t>grad_w</a:t>
            </a:r>
            <a:r>
              <a:rPr lang="en-US" sz="1400" dirty="0"/>
              <a:t>:-0.373, grad_b:1.919, w:94.301, b:-156.010</a:t>
            </a:r>
          </a:p>
          <a:p>
            <a:pPr marL="0" indent="0">
              <a:buNone/>
            </a:pPr>
            <a:r>
              <a:rPr lang="en-US" sz="1400" dirty="0"/>
              <a:t>it:2600,  </a:t>
            </a:r>
            <a:r>
              <a:rPr lang="en-US" sz="1400" dirty="0" err="1"/>
              <a:t>grad_w</a:t>
            </a:r>
            <a:r>
              <a:rPr lang="en-US" sz="1400" dirty="0"/>
              <a:t>:-0.116, grad_b:0.599, w:96.062, b:-165.073</a:t>
            </a:r>
          </a:p>
          <a:p>
            <a:pPr marL="0" indent="0">
              <a:buNone/>
            </a:pPr>
            <a:r>
              <a:rPr lang="en-US" sz="1400" dirty="0"/>
              <a:t>it:3600,  </a:t>
            </a:r>
            <a:r>
              <a:rPr lang="en-US" sz="1400" dirty="0" err="1"/>
              <a:t>grad_w</a:t>
            </a:r>
            <a:r>
              <a:rPr lang="en-US" sz="1400" dirty="0"/>
              <a:t>:-0.027, grad_b:0.140, w:96.674, b:-168.226</a:t>
            </a:r>
          </a:p>
          <a:p>
            <a:pPr marL="0" indent="0">
              <a:buNone/>
            </a:pPr>
            <a:r>
              <a:rPr lang="en-US" sz="1400" dirty="0"/>
              <a:t>it:4400,  </a:t>
            </a:r>
            <a:r>
              <a:rPr lang="en-US" sz="1400" dirty="0" err="1"/>
              <a:t>grad_w</a:t>
            </a:r>
            <a:r>
              <a:rPr lang="en-US" sz="1400" dirty="0"/>
              <a:t>:-0.008, grad_b:0.044, w:96.802, b:-168.886</a:t>
            </a:r>
          </a:p>
          <a:p>
            <a:pPr marL="0" indent="0">
              <a:buNone/>
            </a:pPr>
            <a:r>
              <a:rPr lang="en-US" sz="1400" dirty="0"/>
              <a:t>it:5400,  </a:t>
            </a:r>
            <a:r>
              <a:rPr lang="en-US" sz="1400" dirty="0" err="1"/>
              <a:t>grad_w</a:t>
            </a:r>
            <a:r>
              <a:rPr lang="en-US" sz="1400" dirty="0"/>
              <a:t>:-0.002, grad_b:0.010, w:96.847, b:-169.116</a:t>
            </a:r>
          </a:p>
          <a:p>
            <a:pPr marL="0" indent="0">
              <a:buNone/>
            </a:pPr>
            <a:r>
              <a:rPr lang="en-US" sz="1400" dirty="0"/>
              <a:t>it:6200,  </a:t>
            </a:r>
            <a:r>
              <a:rPr lang="en-US" sz="1400" dirty="0" err="1"/>
              <a:t>grad_w</a:t>
            </a:r>
            <a:r>
              <a:rPr lang="en-US" sz="1400" dirty="0"/>
              <a:t>:-0.001, grad_b:0.003, w:96.856, b:-169.164</a:t>
            </a:r>
          </a:p>
          <a:p>
            <a:pPr marL="0" indent="0">
              <a:buNone/>
            </a:pPr>
            <a:r>
              <a:rPr lang="en-US" sz="1400" dirty="0"/>
              <a:t>it:7000,  </a:t>
            </a:r>
            <a:r>
              <a:rPr lang="en-US" sz="1400" dirty="0" err="1"/>
              <a:t>grad_w</a:t>
            </a:r>
            <a:r>
              <a:rPr lang="en-US" sz="1400" dirty="0"/>
              <a:t>:-0.000, grad_b:0.001, w:96.859, b:-169.179</a:t>
            </a:r>
          </a:p>
          <a:p>
            <a:pPr marL="0" indent="0">
              <a:buNone/>
            </a:pPr>
            <a:r>
              <a:rPr lang="en-US" sz="1400" dirty="0"/>
              <a:t>it:7800,  </a:t>
            </a:r>
            <a:r>
              <a:rPr lang="en-US" sz="1400" dirty="0" err="1"/>
              <a:t>grad_w</a:t>
            </a:r>
            <a:r>
              <a:rPr lang="en-US" sz="1400" dirty="0"/>
              <a:t>:-0.000, grad_b:0.000, w:96.860, b:-169.184</a:t>
            </a:r>
          </a:p>
          <a:p>
            <a:pPr marL="0" indent="0">
              <a:buNone/>
            </a:pPr>
            <a:r>
              <a:rPr lang="en-US" sz="1400" dirty="0"/>
              <a:t>it:9800,  </a:t>
            </a:r>
            <a:r>
              <a:rPr lang="en-US" sz="1400" dirty="0" err="1"/>
              <a:t>grad_w</a:t>
            </a:r>
            <a:r>
              <a:rPr lang="en-US" sz="1400" dirty="0"/>
              <a:t>:-0.000, grad_b:0.000, w:96.860, b:-169.186</a:t>
            </a:r>
          </a:p>
          <a:p>
            <a:pPr marL="0" indent="0">
              <a:buNone/>
            </a:pPr>
            <a:r>
              <a:rPr lang="en-US" sz="1400" dirty="0"/>
              <a:t>Estimated price for Galaxy S5:  315.116281573</a:t>
            </a:r>
          </a:p>
          <a:p>
            <a:pPr marL="0" indent="0">
              <a:buNone/>
            </a:pPr>
            <a:r>
              <a:rPr lang="en-US" sz="1400" dirty="0"/>
              <a:t>What would happen with alpha=0.5?</a:t>
            </a:r>
          </a:p>
          <a:p>
            <a:r>
              <a:rPr lang="en-US" sz="1400" dirty="0"/>
              <a:t>Actual price was: $250</a:t>
            </a:r>
          </a:p>
          <a:p>
            <a:r>
              <a:rPr lang="en-US" sz="1400" dirty="0"/>
              <a:t>Estimated price for Galaxy S1 is:  -72.22  </a:t>
            </a:r>
            <a:r>
              <a:rPr lang="en-US" sz="1400" dirty="0">
                <a:sym typeface="Wingdings" pitchFamily="2" charset="2"/>
              </a:rPr>
              <a:t></a:t>
            </a:r>
            <a:endParaRPr lang="en-US" sz="1400" dirty="0"/>
          </a:p>
        </p:txBody>
      </p:sp>
    </p:spTree>
    <p:extLst>
      <p:ext uri="{BB962C8B-B14F-4D97-AF65-F5344CB8AC3E}">
        <p14:creationId xmlns:p14="http://schemas.microsoft.com/office/powerpoint/2010/main" val="38941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500"/>
                                        <p:tgtEl>
                                          <p:spTgt spid="3">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500"/>
                                        <p:tgtEl>
                                          <p:spTgt spid="3">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fade">
                                      <p:cBhvr>
                                        <p:cTn id="102"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715.49"/>
  <p:tag name="LATEXADDIN" val="\documentclass{article}&#10;\usepackage{amsmath}&#10;\pagestyle{empty}&#10;\begin{document}&#10;&#10;$J(w,b) = \frac{1}{m} \sum_{i=1}^m{|wx_i+b - y_i|}$&#10;&#10;&#10;\end{document}"/>
  <p:tag name="IGUANATEXSIZE" val="20"/>
  <p:tag name="IGUANATEXCURSOR" val="132"/>
  <p:tag name="TRANSPARENCY" val="True"/>
  <p:tag name="FILENAME" val=""/>
  <p:tag name="LATEXENGINEID" val="1"/>
  <p:tag name="TEMPFOLDER" val="c:\temp\iguana\"/>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449.202"/>
  <p:tag name="LATEXADDIN" val="\documentclass{article}&#10;\usepackage{amsmath}&#10;\pagestyle{empty}&#10;\begin{document}&#10;&#10;$= \frac{1}{m}\sum_{i=1}^m{(wx_i+b - y_i)x_i}$&#10;&#10;&#10;\end{document}"/>
  <p:tag name="IGUANATEXSIZE" val="30"/>
  <p:tag name="IGUANATEXCURSOR" val="127"/>
  <p:tag name="TRANSPARENCY" val="True"/>
  <p:tag name="FILENAME" val=""/>
  <p:tag name="LATEXENGINEID" val="1"/>
  <p:tag name="TEMPFOLDER" val="c:\temp\iguana\"/>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56.0218"/>
  <p:tag name="ORIGINALWIDTH" val="1511.461"/>
  <p:tag name="LATEXADDIN" val="\documentclass{article}&#10;\usepackage{amsmath}&#10;\pagestyle{empty}&#10;\begin{document}&#10;&#10;$\frac{\partial J}{\partial b} = \frac{1}{m} \sum_{i=1}^m{(wx_i+b - y_i)}$&#10;&#10;&#10;\end{document}"/>
  <p:tag name="IGUANATEXSIZE" val="20"/>
  <p:tag name="IGUANATEXCURSOR" val="125"/>
  <p:tag name="TRANSPARENCY" val="True"/>
  <p:tag name="FILENAME" val=""/>
  <p:tag name="LATEXENGINEID" val="1"/>
  <p:tag name="TEMPFOLDER" val="c:\temp\iguana\"/>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3137.688"/>
  <p:tag name="LATEXADDIN" val="\documentclass{article}&#10;\usepackage{amsmath}&#10;\pagestyle{empty}&#10;\begin{document}&#10;&#10;$\nabla(J) = (\frac{1}{m}\sum_{i=1}^m{(wx_i+b - y_i)x_i}, \frac{1}{m}\sum_{i=1}^m{(wx_i+b - y_i)})$&#10;&#10;&#10;\end{document}"/>
  <p:tag name="IGUANATEXSIZE" val="30"/>
  <p:tag name="IGUANATEXCURSOR" val="180"/>
  <p:tag name="TRANSPARENCY" val="True"/>
  <p:tag name="FILENAME" val=""/>
  <p:tag name="LATEXENGINEID" val="1"/>
  <p:tag name="TEMPFOLDER" val="c:\temp\iguana\"/>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2352.329"/>
  <p:tag name="LATEXADDIN" val="\documentclass{article}&#10;\usepackage{amsmath}&#10;\pagestyle{empty}&#10;\begin{document}&#10;&#10;$J(w,b) = \frac{1}{2m} \sum_{i=1}^m{(WX_i+b - y_i)^2} + \lambda |W|$&#10;&#10;&#10;\end{document}"/>
  <p:tag name="IGUANATEXSIZE" val="20"/>
  <p:tag name="IGUANATEXCURSOR" val="117"/>
  <p:tag name="TRANSPARENCY" val="True"/>
  <p:tag name="FILENAME" val=""/>
  <p:tag name="LATEXENGINEID" val="1"/>
  <p:tag name="TEMPFOLDER" val="c:\temp\iguana\"/>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53.0213"/>
  <p:tag name="ORIGINALWIDTH" val="2427.339"/>
  <p:tag name="LATEXADDIN" val="\documentclass{article}&#10;\usepackage{amsmath}&#10;\pagestyle{empty}&#10;\begin{document}&#10;&#10;$J(w,b) = \frac{1}{2m} \sum_{i=1}^m{(WX_i+b - y_i)^2} + \frac{\lambda}{2} |W|^2$&#10;&#10;&#10;\end{document}"/>
  <p:tag name="IGUANATEXSIZE" val="20"/>
  <p:tag name="IGUANATEXCURSOR" val="154"/>
  <p:tag name="TRANSPARENCY" val="True"/>
  <p:tag name="FILENAME" val=""/>
  <p:tag name="LATEXENGINEID" val="1"/>
  <p:tag name="TEMPFOLDER" val="c:\temp\iguana\"/>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35.0188"/>
  <p:tag name="ORIGINALWIDTH" val="1115.406"/>
  <p:tag name="LATEXADDIN" val="\documentclass{article}&#10;\usepackage{amsmath}&#10;\pagestyle{empty}&#10;\begin{document}&#10;&#10;$W = (X^T X)^{-1}X^T Y$&#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3241.203"/>
  <p:tag name="LATEXADDIN" val="\documentclass{article}&#10;\usepackage{amsmath}&#10;\pagestyle{empty}&#10;\begin{document}&#10;&#10;$J(w,b) = -\frac{1}{m} \sum_{i=1}^m{(y_i(log(h(x_i))) + (1-y_i)log(1-h(x_i))) }$&#10;&#10;&#10;\end{document}"/>
  <p:tag name="IGUANATEXSIZE" val="20"/>
  <p:tag name="IGUANATEXCURSOR" val="158"/>
  <p:tag name="TRANSPARENCY" val="True"/>
  <p:tag name="FILENAME" val=""/>
  <p:tag name="LATEXENGINEID" val="1"/>
  <p:tag name="TEMPFOLDER" val="c:\temp\iguana\"/>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90.5266"/>
  <p:tag name="ORIGINALWIDTH" val="1197.917"/>
  <p:tag name="LATEXADDIN" val="\documentclass{article}&#10;\usepackage{amsmath}&#10;\pagestyle{empty}&#10;\begin{document}&#10;&#10;$p(Y\mid X)=\frac{p(Y)p(X\mid Y)}{p(X)}$&#10;&#10;&#10;\end{document}"/>
  <p:tag name="IGUANATEXSIZE" val="20"/>
  <p:tag name="IGUANATEXCURSOR" val="112"/>
  <p:tag name="TRANSPARENCY" val="True"/>
  <p:tag name="FILENAME" val=""/>
  <p:tag name="LATEXENGINEID" val="1"/>
  <p:tag name="TEMPFOLDER" val="c:\temp\iguana\"/>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852.009"/>
  <p:tag name="LATEXADDIN" val="\documentclass{article}&#10;\usepackage{amsmath}&#10;\pagestyle{empty}&#10;\begin{document}&#10;&#10;$J(w,b) = \frac{1}{2m} \sum_{i=1}^m{(wx_i+b - y_i)^2}$&#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722.24"/>
  <p:tag name="LATEXADDIN" val="\documentclass{article}&#10;\usepackage{amsmath}&#10;\pagestyle{empty}&#10;\begin{document}&#10;&#10;$J(w,b) = \frac{1}{2m} \sum_{i=1}^m{(h(x_i) - y_i)^2}$&#10;&#10;&#10;\end{document}"/>
  <p:tag name="IGUANATEXSIZE" val="20"/>
  <p:tag name="IGUANATEXCURSOR" val="124"/>
  <p:tag name="TRANSPARENCY" val="True"/>
  <p:tag name="FILENAME" val=""/>
  <p:tag name="LATEXENGINEID" val="1"/>
  <p:tag name="TEMPFOLDER" val="c:\temp\iguana\"/>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316.434"/>
  <p:tag name="LATEXADDIN" val="\documentclass{article}&#10;\usepackage{amsmath}&#10;\pagestyle{empty}&#10;\begin{document}&#10;&#10;$f_1(j_1,j_2)=2j_1\cdot j_2 + 7j_1$&#10;&#10;\end{document}"/>
  <p:tag name="IGUANATEXSIZE" val="20"/>
  <p:tag name="IGUANATEXCURSOR" val="85"/>
  <p:tag name="TRANSPARENCY" val="True"/>
  <p:tag name="FILENAME" val=""/>
  <p:tag name="LATEXENGINEID" val="1"/>
  <p:tag name="TEMPFOLDER" val="c:\temp\iguana\"/>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538.465"/>
  <p:tag name="LATEXADDIN" val="\documentclass{article}&#10;\usepackage{amsmath}&#10;\pagestyle{empty}&#10;\begin{document}&#10;&#10;$\nabla (f_1(j_1,j_2))= (2j_2 + 7, 2j_1)$&#10;&#10;\end{document}"/>
  <p:tag name="IGUANATEXSIZE" val="20"/>
  <p:tag name="IGUANATEXCURSOR" val="93"/>
  <p:tag name="TRANSPARENCY" val="True"/>
  <p:tag name="FILENAME" val=""/>
  <p:tag name="LATEXENGINEID" val="1"/>
  <p:tag name="TEMPFOLDER" val="c:\temp\iguana\"/>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620.226"/>
  <p:tag name="LATEXADDIN" val="\documentclass{article}&#10;\usepackage{amsmath}&#10;\pagestyle{empty}&#10;\begin{document}&#10;&#10;$f_2(j_1,j_2,j_3) = 3 j_1^2 j_2 j_3^3 + 5 j_1 j_2$&#10;&#10;&#10;\end{document}"/>
  <p:tag name="IGUANATEXSIZE" val="20"/>
  <p:tag name="IGUANATEXCURSOR" val="131"/>
  <p:tag name="TRANSPARENCY" val="True"/>
  <p:tag name="FILENAME" val=""/>
  <p:tag name="LATEXENGINEID" val="1"/>
  <p:tag name="TEMPFOLDER" val="c:\temp\iguana\"/>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2396.584"/>
  <p:tag name="LATEXADDIN" val="\documentclass{article}&#10;\usepackage{amsmath}&#10;\pagestyle{empty}&#10;\begin{document}&#10;&#10;$\nabla (f_2) = (6 j_1 j_2 j_3^3 + 5 j_2, 3 j_1^2 j_3 ^3 + 5 j_1, 9 j_1^2 j_2 j_3^2)$&#10;&#10;&#10;\end{document}"/>
  <p:tag name="IGUANATEXSIZE" val="20"/>
  <p:tag name="IGUANATEXCURSOR" val="93"/>
  <p:tag name="TRANSPARENCY" val="True"/>
  <p:tag name="FILENAME" val=""/>
  <p:tag name="LATEXENGINEID" val="1"/>
  <p:tag name="TEMPFOLDER" val="c:\temp\iguana\"/>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852.009"/>
  <p:tag name="LATEXADDIN" val="\documentclass{article}&#10;\usepackage{amsmath}&#10;\pagestyle{empty}&#10;\begin{document}&#10;&#10;$J(w,b) = \frac{1}{2m} \sum_{i=1}^m{(wx_i+b - y_i)^2}$&#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56.0218"/>
  <p:tag name="ORIGINALWIDTH" val="1844.508"/>
  <p:tag name="LATEXADDIN" val="\documentclass{article}&#10;\usepackage{amsmath}&#10;\pagestyle{empty}&#10;\begin{document}&#10;&#10;$\frac{\partial J}{\partial w} = \frac{1}{2m} \sum_{i=1}^m{2((wx_i+b - y_i)x_i)}$&#10;&#10;&#10;\end{document}"/>
  <p:tag name="IGUANATEXSIZE" val="20"/>
  <p:tag name="IGUANATEXCURSOR" val="141"/>
  <p:tag name="TRANSPARENCY" val="True"/>
  <p:tag name="FILENAME" val=""/>
  <p:tag name="LATEXENGINEID" val="1"/>
  <p:tag name="TEMPFOLDER" val="c:\temp\iguan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85252</TotalTime>
  <Words>5846</Words>
  <Application>Microsoft Office PowerPoint</Application>
  <PresentationFormat>On-screen Show (4:3)</PresentationFormat>
  <Paragraphs>520</Paragraphs>
  <Slides>53</Slides>
  <Notes>15</Notes>
  <HiddenSlides>16</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Cambria Math</vt:lpstr>
      <vt:lpstr>Office Theme</vt:lpstr>
      <vt:lpstr>Linear and Logistic Regression</vt:lpstr>
      <vt:lpstr>Estimating Galaxy-Phone Cost by Name</vt:lpstr>
      <vt:lpstr>Formalizing Linear Regression</vt:lpstr>
      <vt:lpstr>Gradient Descent</vt:lpstr>
      <vt:lpstr>What is the gradient (∇)?</vt:lpstr>
      <vt:lpstr>The Gradient for Linear Regression</vt:lpstr>
      <vt:lpstr>Gradient Descent in Linear Regression</vt:lpstr>
      <vt:lpstr>Linear Regression with SGD in Python (Using the Galaxy Data-set)</vt:lpstr>
      <vt:lpstr>Result:</vt:lpstr>
      <vt:lpstr>Adding Features</vt:lpstr>
      <vt:lpstr>Adding Features (cont.)</vt:lpstr>
      <vt:lpstr>Gradient Descent with Multiple Features (is actually the same…)</vt:lpstr>
      <vt:lpstr>Adding quadratic feature</vt:lpstr>
      <vt:lpstr>Quadratic Feature</vt:lpstr>
      <vt:lpstr>Quadratic Feature (Weights as Vectors)</vt:lpstr>
      <vt:lpstr>Results</vt:lpstr>
      <vt:lpstr>Adding (too) Many Features</vt:lpstr>
      <vt:lpstr>Over-Fitting</vt:lpstr>
      <vt:lpstr>Results with "only" 10 features</vt:lpstr>
      <vt:lpstr>Train/Test error</vt:lpstr>
      <vt:lpstr>Train-Test-Validation</vt:lpstr>
      <vt:lpstr>Regularization</vt:lpstr>
      <vt:lpstr>20 Features but with Regularization (Ridge)</vt:lpstr>
      <vt:lpstr>Results (slightly better…)</vt:lpstr>
      <vt:lpstr>Similar Results with Lasso</vt:lpstr>
      <vt:lpstr>Closed form solution</vt:lpstr>
      <vt:lpstr>BGD, SGD, MB-GD</vt:lpstr>
      <vt:lpstr>Classification</vt:lpstr>
      <vt:lpstr>Classification</vt:lpstr>
      <vt:lpstr>Logistic Regression</vt:lpstr>
      <vt:lpstr>Gradient Descent in Logistic Regression</vt:lpstr>
      <vt:lpstr>How-come?</vt:lpstr>
      <vt:lpstr>Employed or not?</vt:lpstr>
      <vt:lpstr>Our dataset</vt:lpstr>
      <vt:lpstr>PowerPoint Presentation</vt:lpstr>
      <vt:lpstr>Results</vt:lpstr>
      <vt:lpstr>Classification (Text Example)</vt:lpstr>
      <vt:lpstr>Bag-of-Words Model  (like we did while using in Naïve Bayes)</vt:lpstr>
      <vt:lpstr>Logistic Regression (Preprocessing: Preparing Data)</vt:lpstr>
      <vt:lpstr>Logistic Regression  (Preprocessing cont.)</vt:lpstr>
      <vt:lpstr>Logistic Regression (Preprocessing Examples)</vt:lpstr>
      <vt:lpstr>Logistic Regression in TensorFlow (Cont.)</vt:lpstr>
      <vt:lpstr>Logistic Regression Results</vt:lpstr>
      <vt:lpstr>Meaning of Logistic Regression Result</vt:lpstr>
      <vt:lpstr>Normalization</vt:lpstr>
      <vt:lpstr>Multiple Classes</vt:lpstr>
      <vt:lpstr>Average Cross Entropy Loss Function</vt:lpstr>
      <vt:lpstr>Visualization (Logistic Regression)</vt:lpstr>
      <vt:lpstr>Visualization (SoftMax)</vt:lpstr>
      <vt:lpstr>SMS Classification</vt:lpstr>
      <vt:lpstr>Implementation in TensorFlow</vt:lpstr>
      <vt:lpstr>Softmax in TensorFlow (cont.)</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and Logistic Regression</dc:title>
  <dc:creator>User</dc:creator>
  <cp:lastModifiedBy>עמוס יהודה  עזריה/Amos Yehuda Azaria</cp:lastModifiedBy>
  <cp:revision>199</cp:revision>
  <dcterms:created xsi:type="dcterms:W3CDTF">2006-08-16T00:00:00Z</dcterms:created>
  <dcterms:modified xsi:type="dcterms:W3CDTF">2021-05-18T14:30:55Z</dcterms:modified>
</cp:coreProperties>
</file>