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61" r:id="rId4"/>
    <p:sldId id="259" r:id="rId5"/>
    <p:sldId id="262" r:id="rId6"/>
    <p:sldId id="260" r:id="rId7"/>
    <p:sldId id="271" r:id="rId8"/>
    <p:sldId id="283" r:id="rId9"/>
    <p:sldId id="288" r:id="rId10"/>
    <p:sldId id="275" r:id="rId11"/>
    <p:sldId id="306" r:id="rId12"/>
    <p:sldId id="307" r:id="rId13"/>
    <p:sldId id="308" r:id="rId14"/>
    <p:sldId id="294" r:id="rId15"/>
    <p:sldId id="268" r:id="rId16"/>
    <p:sldId id="273" r:id="rId17"/>
    <p:sldId id="299" r:id="rId18"/>
    <p:sldId id="285" r:id="rId19"/>
    <p:sldId id="274" r:id="rId20"/>
    <p:sldId id="293" r:id="rId21"/>
    <p:sldId id="284" r:id="rId22"/>
    <p:sldId id="295" r:id="rId23"/>
    <p:sldId id="286" r:id="rId24"/>
    <p:sldId id="263" r:id="rId25"/>
    <p:sldId id="297" r:id="rId26"/>
    <p:sldId id="276" r:id="rId27"/>
    <p:sldId id="266" r:id="rId28"/>
    <p:sldId id="264" r:id="rId29"/>
    <p:sldId id="287" r:id="rId30"/>
    <p:sldId id="267" r:id="rId31"/>
    <p:sldId id="296" r:id="rId32"/>
    <p:sldId id="269" r:id="rId33"/>
    <p:sldId id="289" r:id="rId34"/>
    <p:sldId id="290" r:id="rId35"/>
    <p:sldId id="304" r:id="rId36"/>
    <p:sldId id="305" r:id="rId37"/>
    <p:sldId id="298" r:id="rId38"/>
    <p:sldId id="300" r:id="rId39"/>
    <p:sldId id="302" r:id="rId40"/>
    <p:sldId id="303" r:id="rId41"/>
    <p:sldId id="291" r:id="rId42"/>
    <p:sldId id="270" r:id="rId43"/>
    <p:sldId id="257"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8" autoAdjust="0"/>
  </p:normalViewPr>
  <p:slideViewPr>
    <p:cSldViewPr>
      <p:cViewPr varScale="1">
        <p:scale>
          <a:sx n="68" d="100"/>
          <a:sy n="68" d="100"/>
        </p:scale>
        <p:origin x="18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50DE9-A70A-43E7-846A-CDC955D3A315}" type="datetimeFigureOut">
              <a:rPr lang="en-US" smtClean="0"/>
              <a:t>4/4/2021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31241-36A0-445C-A8D4-ABE47026EF0B}" type="slidenum">
              <a:rPr lang="en-US" smtClean="0"/>
              <a:t>‹#›</a:t>
            </a:fld>
            <a:endParaRPr lang="en-US"/>
          </a:p>
        </p:txBody>
      </p:sp>
    </p:spTree>
    <p:extLst>
      <p:ext uri="{BB962C8B-B14F-4D97-AF65-F5344CB8AC3E}">
        <p14:creationId xmlns:p14="http://schemas.microsoft.com/office/powerpoint/2010/main" val="47431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a:t>
            </a:fld>
            <a:endParaRPr lang="en-US"/>
          </a:p>
        </p:txBody>
      </p:sp>
    </p:spTree>
    <p:extLst>
      <p:ext uri="{BB962C8B-B14F-4D97-AF65-F5344CB8AC3E}">
        <p14:creationId xmlns:p14="http://schemas.microsoft.com/office/powerpoint/2010/main" val="192375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is</a:t>
            </a:r>
            <a:r>
              <a:rPr lang="en-US" baseline="0" dirty="0"/>
              <a:t> not likely to be used because it makes the data redundant (we will talk about this later)</a:t>
            </a:r>
          </a:p>
          <a:p>
            <a:r>
              <a:rPr lang="he-IL" baseline="0" dirty="0"/>
              <a:t>שלמות</a:t>
            </a:r>
            <a:endParaRPr lang="en-US" baseline="0" dirty="0"/>
          </a:p>
          <a:p>
            <a:r>
              <a:rPr lang="en-US" baseline="0" dirty="0"/>
              <a:t>Supported from version: 8.0.16</a:t>
            </a:r>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37</a:t>
            </a:fld>
            <a:endParaRPr lang="en-US"/>
          </a:p>
        </p:txBody>
      </p:sp>
    </p:spTree>
    <p:extLst>
      <p:ext uri="{BB962C8B-B14F-4D97-AF65-F5344CB8AC3E}">
        <p14:creationId xmlns:p14="http://schemas.microsoft.com/office/powerpoint/2010/main" val="255068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omit ()</a:t>
            </a:r>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9</a:t>
            </a:fld>
            <a:endParaRPr lang="en-US"/>
          </a:p>
        </p:txBody>
      </p:sp>
    </p:spTree>
    <p:extLst>
      <p:ext uri="{BB962C8B-B14F-4D97-AF65-F5344CB8AC3E}">
        <p14:creationId xmlns:p14="http://schemas.microsoft.com/office/powerpoint/2010/main" val="63864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returns</a:t>
            </a:r>
            <a:r>
              <a:rPr lang="en-US" baseline="0" dirty="0"/>
              <a:t> the number of rows in the table even if we have a row with all null (in case we don't have a PRIMARY KEY)</a:t>
            </a:r>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18</a:t>
            </a:fld>
            <a:endParaRPr lang="en-US"/>
          </a:p>
        </p:txBody>
      </p:sp>
    </p:spTree>
    <p:extLst>
      <p:ext uri="{BB962C8B-B14F-4D97-AF65-F5344CB8AC3E}">
        <p14:creationId xmlns:p14="http://schemas.microsoft.com/office/powerpoint/2010/main" val="12332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comes from </a:t>
            </a:r>
            <a:r>
              <a:rPr lang="en-US" dirty="0" err="1"/>
              <a:t>latin</a:t>
            </a:r>
            <a:r>
              <a:rPr lang="en-US" dirty="0"/>
              <a:t>: Exempli Gratia</a:t>
            </a:r>
          </a:p>
        </p:txBody>
      </p:sp>
      <p:sp>
        <p:nvSpPr>
          <p:cNvPr id="4" name="Slide Number Placeholder 3"/>
          <p:cNvSpPr>
            <a:spLocks noGrp="1"/>
          </p:cNvSpPr>
          <p:nvPr>
            <p:ph type="sldNum" sz="quarter" idx="10"/>
          </p:nvPr>
        </p:nvSpPr>
        <p:spPr/>
        <p:txBody>
          <a:bodyPr/>
          <a:lstStyle/>
          <a:p>
            <a:fld id="{07931241-36A0-445C-A8D4-ABE47026EF0B}" type="slidenum">
              <a:rPr lang="en-US" smtClean="0"/>
              <a:t>21</a:t>
            </a:fld>
            <a:endParaRPr lang="en-US"/>
          </a:p>
        </p:txBody>
      </p:sp>
    </p:spTree>
    <p:extLst>
      <p:ext uri="{BB962C8B-B14F-4D97-AF65-F5344CB8AC3E}">
        <p14:creationId xmlns:p14="http://schemas.microsoft.com/office/powerpoint/2010/main" val="149497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07931241-36A0-445C-A8D4-ABE47026EF0B}" type="slidenum">
              <a:rPr lang="en-US" smtClean="0"/>
              <a:t>23</a:t>
            </a:fld>
            <a:endParaRPr lang="en-US"/>
          </a:p>
        </p:txBody>
      </p:sp>
    </p:spTree>
    <p:extLst>
      <p:ext uri="{BB962C8B-B14F-4D97-AF65-F5344CB8AC3E}">
        <p14:creationId xmlns:p14="http://schemas.microsoft.com/office/powerpoint/2010/main" val="26496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http://stackoverflow.com/questions/2241991/in-mysql-queries-why-use-join-instead-of-where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 </a:t>
            </a:r>
            <a:r>
              <a:rPr lang="en-US" sz="1200" dirty="0">
                <a:solidFill>
                  <a:srgbClr val="FF0000"/>
                </a:solidFill>
              </a:rPr>
              <a:t>INNER JOIN </a:t>
            </a:r>
            <a:r>
              <a:rPr lang="en-US" sz="1200" dirty="0"/>
              <a:t>grades WHERE students.id = </a:t>
            </a:r>
            <a:r>
              <a:rPr lang="en-US" sz="1200" dirty="0" err="1"/>
              <a:t>grades.studentId</a:t>
            </a:r>
            <a:r>
              <a:rPr lang="en-US" sz="1200" dirty="0"/>
              <a:t> -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a:t>
            </a:r>
            <a:r>
              <a:rPr lang="en-US" sz="1200" baseline="0" dirty="0"/>
              <a:t> </a:t>
            </a:r>
            <a:r>
              <a:rPr lang="en-US" sz="1200" dirty="0"/>
              <a:t>grades WHERE students.id = </a:t>
            </a:r>
            <a:r>
              <a:rPr lang="en-US" sz="1200" dirty="0" err="1"/>
              <a:t>grades.studentId</a:t>
            </a:r>
            <a:r>
              <a:rPr lang="en-US" sz="1200" dirty="0"/>
              <a:t> -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a:t>
            </a:r>
            <a:r>
              <a:rPr lang="en-US" sz="1200" baseline="0" dirty="0"/>
              <a:t> </a:t>
            </a:r>
            <a:r>
              <a:rPr lang="en-US" sz="1200" dirty="0"/>
              <a:t>grades</a:t>
            </a:r>
            <a:r>
              <a:rPr lang="en-US" sz="1200" baseline="0" dirty="0"/>
              <a:t> ON</a:t>
            </a:r>
            <a:r>
              <a:rPr lang="en-US" sz="1200" dirty="0"/>
              <a:t> students.id = </a:t>
            </a:r>
            <a:r>
              <a:rPr lang="en-US" sz="1200" dirty="0" err="1"/>
              <a:t>grades.studentId</a:t>
            </a:r>
            <a:r>
              <a:rPr lang="en-US" sz="1200" dirty="0"/>
              <a:t> –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also have several joins one after</a:t>
            </a:r>
            <a:r>
              <a:rPr lang="en-US" sz="1200" baseline="0" dirty="0"/>
              <a:t> another: SELECT * FROM students INNER JOIN grades on </a:t>
            </a:r>
            <a:r>
              <a:rPr lang="en-US" sz="1200" dirty="0"/>
              <a:t>students.id = </a:t>
            </a:r>
            <a:r>
              <a:rPr lang="en-US" sz="1200" dirty="0" err="1"/>
              <a:t>grades.studentId</a:t>
            </a:r>
            <a:r>
              <a:rPr lang="en-US" sz="1200" dirty="0"/>
              <a:t> INNER</a:t>
            </a:r>
            <a:r>
              <a:rPr lang="en-US" sz="1200" baseline="0" dirty="0"/>
              <a:t> JOIN courses on </a:t>
            </a:r>
            <a:r>
              <a:rPr lang="en-US" sz="1200" baseline="0" dirty="0" err="1"/>
              <a:t>grades.courseId</a:t>
            </a:r>
            <a:r>
              <a:rPr lang="en-US" sz="1200" baseline="0" dirty="0"/>
              <a:t> = courses.id</a:t>
            </a:r>
            <a:endParaRPr lang="en-US" sz="1200"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24</a:t>
            </a:fld>
            <a:endParaRPr lang="en-US"/>
          </a:p>
        </p:txBody>
      </p:sp>
    </p:spTree>
    <p:extLst>
      <p:ext uri="{BB962C8B-B14F-4D97-AF65-F5344CB8AC3E}">
        <p14:creationId xmlns:p14="http://schemas.microsoft.com/office/powerpoint/2010/main" val="112197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https://stackoverflow.com/questions/29095281/how-to-select-all-the-columns-of-a-table-except-one-column/46108719</a:t>
            </a:r>
          </a:p>
        </p:txBody>
      </p:sp>
      <p:sp>
        <p:nvSpPr>
          <p:cNvPr id="4" name="Slide Number Placeholder 3"/>
          <p:cNvSpPr>
            <a:spLocks noGrp="1"/>
          </p:cNvSpPr>
          <p:nvPr>
            <p:ph type="sldNum" sz="quarter" idx="5"/>
          </p:nvPr>
        </p:nvSpPr>
        <p:spPr/>
        <p:txBody>
          <a:bodyPr/>
          <a:lstStyle/>
          <a:p>
            <a:fld id="{07931241-36A0-445C-A8D4-ABE47026EF0B}" type="slidenum">
              <a:rPr lang="en-US" smtClean="0"/>
              <a:t>25</a:t>
            </a:fld>
            <a:endParaRPr lang="en-US"/>
          </a:p>
        </p:txBody>
      </p:sp>
    </p:spTree>
    <p:extLst>
      <p:ext uri="{BB962C8B-B14F-4D97-AF65-F5344CB8AC3E}">
        <p14:creationId xmlns:p14="http://schemas.microsoft.com/office/powerpoint/2010/main" val="162063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26</a:t>
            </a:fld>
            <a:endParaRPr lang="en-US"/>
          </a:p>
        </p:txBody>
      </p:sp>
    </p:spTree>
    <p:extLst>
      <p:ext uri="{BB962C8B-B14F-4D97-AF65-F5344CB8AC3E}">
        <p14:creationId xmlns:p14="http://schemas.microsoft.com/office/powerpoint/2010/main" val="32196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PRIMARY KEY and UNIQUE can also</a:t>
            </a:r>
            <a:r>
              <a:rPr lang="en-US" baseline="0" dirty="0"/>
              <a:t> be defined by: PRIMARY KEY(</a:t>
            </a:r>
            <a:r>
              <a:rPr lang="en-US" baseline="0" dirty="0" err="1"/>
              <a:t>petId</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34</a:t>
            </a:fld>
            <a:endParaRPr lang="en-US"/>
          </a:p>
        </p:txBody>
      </p:sp>
    </p:spTree>
    <p:extLst>
      <p:ext uri="{BB962C8B-B14F-4D97-AF65-F5344CB8AC3E}">
        <p14:creationId xmlns:p14="http://schemas.microsoft.com/office/powerpoint/2010/main" val="170743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(Structured Query Language)</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88482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553200" cy="1143000"/>
          </a:xfrm>
        </p:spPr>
        <p:txBody>
          <a:bodyPr/>
          <a:lstStyle/>
          <a:p>
            <a:r>
              <a:rPr lang="en-US" dirty="0"/>
              <a:t>NULL</a:t>
            </a:r>
          </a:p>
        </p:txBody>
      </p:sp>
      <p:sp>
        <p:nvSpPr>
          <p:cNvPr id="3" name="Content Placeholder 2"/>
          <p:cNvSpPr>
            <a:spLocks noGrp="1"/>
          </p:cNvSpPr>
          <p:nvPr>
            <p:ph idx="1"/>
          </p:nvPr>
        </p:nvSpPr>
        <p:spPr>
          <a:xfrm>
            <a:off x="457200" y="1600200"/>
            <a:ext cx="8382000" cy="4525963"/>
          </a:xfrm>
        </p:spPr>
        <p:txBody>
          <a:bodyPr/>
          <a:lstStyle/>
          <a:p>
            <a:r>
              <a:rPr lang="en-US" dirty="0"/>
              <a:t>NULL denotes a missing value.</a:t>
            </a:r>
          </a:p>
          <a:p>
            <a:pPr lvl="1"/>
            <a:r>
              <a:rPr lang="en-US" dirty="0"/>
              <a:t>SELECT * FROM students WHERE </a:t>
            </a:r>
            <a:r>
              <a:rPr lang="en-US" dirty="0" err="1"/>
              <a:t>lastName</a:t>
            </a:r>
            <a:r>
              <a:rPr lang="en-US" dirty="0"/>
              <a:t> IS NULL</a:t>
            </a:r>
          </a:p>
          <a:p>
            <a:endParaRPr lang="en-US" dirty="0"/>
          </a:p>
          <a:p>
            <a:endParaRPr lang="en-US" dirty="0"/>
          </a:p>
          <a:p>
            <a:pPr lvl="1"/>
            <a:r>
              <a:rPr lang="en-US" dirty="0"/>
              <a:t>SELECT * FROM students WHERE degree = 1 OR degree &lt;&gt; 1</a:t>
            </a:r>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3432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2819400"/>
            <a:ext cx="33147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53000"/>
            <a:ext cx="3352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F38E4C09-174D-4722-8DD1-828C56C6E05B}"/>
              </a:ext>
            </a:extLst>
          </p:cNvPr>
          <p:cNvPicPr>
            <a:picLocks noChangeAspect="1"/>
          </p:cNvPicPr>
          <p:nvPr/>
        </p:nvPicPr>
        <p:blipFill>
          <a:blip r:embed="rId5"/>
          <a:stretch>
            <a:fillRect/>
          </a:stretch>
        </p:blipFill>
        <p:spPr>
          <a:xfrm>
            <a:off x="228600" y="274638"/>
            <a:ext cx="2400300" cy="1299525"/>
          </a:xfrm>
          <a:prstGeom prst="rect">
            <a:avLst/>
          </a:prstGeom>
        </p:spPr>
      </p:pic>
    </p:spTree>
    <p:extLst>
      <p:ext uri="{BB962C8B-B14F-4D97-AF65-F5344CB8AC3E}">
        <p14:creationId xmlns:p14="http://schemas.microsoft.com/office/powerpoint/2010/main" val="34265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F6E4-27A4-4A33-98F1-8FC2566670F5}"/>
              </a:ext>
            </a:extLst>
          </p:cNvPr>
          <p:cNvSpPr>
            <a:spLocks noGrp="1"/>
          </p:cNvSpPr>
          <p:nvPr>
            <p:ph type="title"/>
          </p:nvPr>
        </p:nvSpPr>
        <p:spPr/>
        <p:txBody>
          <a:bodyPr/>
          <a:lstStyle/>
          <a:p>
            <a:r>
              <a:rPr lang="en-US" dirty="0"/>
              <a:t>3 Value Logic</a:t>
            </a:r>
          </a:p>
        </p:txBody>
      </p:sp>
      <p:sp>
        <p:nvSpPr>
          <p:cNvPr id="3" name="Content Placeholder 2">
            <a:extLst>
              <a:ext uri="{FF2B5EF4-FFF2-40B4-BE49-F238E27FC236}">
                <a16:creationId xmlns:a16="http://schemas.microsoft.com/office/drawing/2014/main" id="{4A3AE189-BA9D-40BA-B3EB-AB4EDF99C8AB}"/>
              </a:ext>
            </a:extLst>
          </p:cNvPr>
          <p:cNvSpPr>
            <a:spLocks noGrp="1"/>
          </p:cNvSpPr>
          <p:nvPr>
            <p:ph idx="1"/>
          </p:nvPr>
        </p:nvSpPr>
        <p:spPr/>
        <p:txBody>
          <a:bodyPr>
            <a:normAutofit fontScale="85000" lnSpcReduction="20000"/>
          </a:bodyPr>
          <a:lstStyle/>
          <a:p>
            <a:r>
              <a:rPr lang="en-US" dirty="0"/>
              <a:t>SQL expression can evaluate to each of the following truth values:</a:t>
            </a:r>
          </a:p>
          <a:p>
            <a:pPr lvl="1"/>
            <a:r>
              <a:rPr lang="en-US" dirty="0"/>
              <a:t>True</a:t>
            </a:r>
          </a:p>
          <a:p>
            <a:pPr lvl="1"/>
            <a:r>
              <a:rPr lang="en-US" dirty="0"/>
              <a:t>False</a:t>
            </a:r>
          </a:p>
          <a:p>
            <a:pPr lvl="1"/>
            <a:r>
              <a:rPr lang="en-US" dirty="0"/>
              <a:t>Unknown</a:t>
            </a:r>
          </a:p>
          <a:p>
            <a:r>
              <a:rPr lang="en-US" dirty="0"/>
              <a:t>Any comparison with NULL is evaluated as ‘Unknown’. </a:t>
            </a:r>
          </a:p>
          <a:p>
            <a:pPr lvl="1"/>
            <a:r>
              <a:rPr lang="en-US" dirty="0"/>
              <a:t>This is because a NULL value is assumed to be missing, and unknown.</a:t>
            </a:r>
          </a:p>
          <a:p>
            <a:pPr lvl="1"/>
            <a:r>
              <a:rPr lang="en-US" dirty="0"/>
              <a:t>Even (NULL=NULL) is evaluated as unknown, because each of the values may be different</a:t>
            </a:r>
          </a:p>
          <a:p>
            <a:r>
              <a:rPr lang="en-US" dirty="0"/>
              <a:t>WHERE (and HAVING) clauses require ‘True’ so ‘Unknown’ is treated as ‘False’.</a:t>
            </a:r>
          </a:p>
        </p:txBody>
      </p:sp>
    </p:spTree>
    <p:extLst>
      <p:ext uri="{BB962C8B-B14F-4D97-AF65-F5344CB8AC3E}">
        <p14:creationId xmlns:p14="http://schemas.microsoft.com/office/powerpoint/2010/main" val="133043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03B7-D88F-4B66-AA3B-D9B644AF3F2B}"/>
              </a:ext>
            </a:extLst>
          </p:cNvPr>
          <p:cNvSpPr>
            <a:spLocks noGrp="1"/>
          </p:cNvSpPr>
          <p:nvPr>
            <p:ph type="title"/>
          </p:nvPr>
        </p:nvSpPr>
        <p:spPr/>
        <p:txBody>
          <a:bodyPr/>
          <a:lstStyle/>
          <a:p>
            <a:r>
              <a:rPr lang="en-US" dirty="0"/>
              <a:t>3 Value Logic Truth Tables</a:t>
            </a:r>
          </a:p>
        </p:txBody>
      </p:sp>
      <p:graphicFrame>
        <p:nvGraphicFramePr>
          <p:cNvPr id="4" name="Table 4">
            <a:extLst>
              <a:ext uri="{FF2B5EF4-FFF2-40B4-BE49-F238E27FC236}">
                <a16:creationId xmlns:a16="http://schemas.microsoft.com/office/drawing/2014/main" id="{CDF441BF-4503-48CA-B06C-2C96FD8A1380}"/>
              </a:ext>
            </a:extLst>
          </p:cNvPr>
          <p:cNvGraphicFramePr>
            <a:graphicFrameLocks noGrp="1"/>
          </p:cNvGraphicFramePr>
          <p:nvPr>
            <p:ph idx="1"/>
            <p:extLst>
              <p:ext uri="{D42A27DB-BD31-4B8C-83A1-F6EECF244321}">
                <p14:modId xmlns:p14="http://schemas.microsoft.com/office/powerpoint/2010/main" val="1563816118"/>
              </p:ext>
            </p:extLst>
          </p:nvPr>
        </p:nvGraphicFramePr>
        <p:xfrm>
          <a:off x="2021785" y="1673356"/>
          <a:ext cx="48006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gridCol w="1200150">
                  <a:extLst>
                    <a:ext uri="{9D8B030D-6E8A-4147-A177-3AD203B41FA5}">
                      <a16:colId xmlns:a16="http://schemas.microsoft.com/office/drawing/2014/main" val="1793690794"/>
                    </a:ext>
                  </a:extLst>
                </a:gridCol>
                <a:gridCol w="1200150">
                  <a:extLst>
                    <a:ext uri="{9D8B030D-6E8A-4147-A177-3AD203B41FA5}">
                      <a16:colId xmlns:a16="http://schemas.microsoft.com/office/drawing/2014/main" val="2903790109"/>
                    </a:ext>
                  </a:extLst>
                </a:gridCol>
              </a:tblGrid>
              <a:tr h="370840">
                <a:tc>
                  <a:txBody>
                    <a:bodyPr/>
                    <a:lstStyle/>
                    <a:p>
                      <a:r>
                        <a:rPr lang="en-US" dirty="0"/>
                        <a:t>AND</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7144946"/>
                  </a:ext>
                </a:extLst>
              </a:tr>
            </a:tbl>
          </a:graphicData>
        </a:graphic>
      </p:graphicFrame>
      <p:graphicFrame>
        <p:nvGraphicFramePr>
          <p:cNvPr id="5" name="Table 4">
            <a:extLst>
              <a:ext uri="{FF2B5EF4-FFF2-40B4-BE49-F238E27FC236}">
                <a16:creationId xmlns:a16="http://schemas.microsoft.com/office/drawing/2014/main" id="{2B1DC9C1-83CC-4F01-B09E-D5E8C8B42833}"/>
              </a:ext>
            </a:extLst>
          </p:cNvPr>
          <p:cNvGraphicFramePr>
            <a:graphicFrameLocks/>
          </p:cNvGraphicFramePr>
          <p:nvPr>
            <p:extLst>
              <p:ext uri="{D42A27DB-BD31-4B8C-83A1-F6EECF244321}">
                <p14:modId xmlns:p14="http://schemas.microsoft.com/office/powerpoint/2010/main" val="1061733191"/>
              </p:ext>
            </p:extLst>
          </p:nvPr>
        </p:nvGraphicFramePr>
        <p:xfrm>
          <a:off x="473765" y="3412435"/>
          <a:ext cx="48006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gridCol w="1200150">
                  <a:extLst>
                    <a:ext uri="{9D8B030D-6E8A-4147-A177-3AD203B41FA5}">
                      <a16:colId xmlns:a16="http://schemas.microsoft.com/office/drawing/2014/main" val="1793690794"/>
                    </a:ext>
                  </a:extLst>
                </a:gridCol>
                <a:gridCol w="1200150">
                  <a:extLst>
                    <a:ext uri="{9D8B030D-6E8A-4147-A177-3AD203B41FA5}">
                      <a16:colId xmlns:a16="http://schemas.microsoft.com/office/drawing/2014/main" val="2903790109"/>
                    </a:ext>
                  </a:extLst>
                </a:gridCol>
              </a:tblGrid>
              <a:tr h="370840">
                <a:tc>
                  <a:txBody>
                    <a:bodyPr/>
                    <a:lstStyle/>
                    <a:p>
                      <a:r>
                        <a:rPr lang="en-US" dirty="0"/>
                        <a:t>OR</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7144946"/>
                  </a:ext>
                </a:extLst>
              </a:tr>
            </a:tbl>
          </a:graphicData>
        </a:graphic>
      </p:graphicFrame>
      <p:graphicFrame>
        <p:nvGraphicFramePr>
          <p:cNvPr id="6" name="Table 4">
            <a:extLst>
              <a:ext uri="{FF2B5EF4-FFF2-40B4-BE49-F238E27FC236}">
                <a16:creationId xmlns:a16="http://schemas.microsoft.com/office/drawing/2014/main" id="{8CC4C5B1-6488-4AE5-9F19-93C34C19AB31}"/>
              </a:ext>
            </a:extLst>
          </p:cNvPr>
          <p:cNvGraphicFramePr>
            <a:graphicFrameLocks/>
          </p:cNvGraphicFramePr>
          <p:nvPr>
            <p:extLst>
              <p:ext uri="{D42A27DB-BD31-4B8C-83A1-F6EECF244321}">
                <p14:modId xmlns:p14="http://schemas.microsoft.com/office/powerpoint/2010/main" val="3017580939"/>
              </p:ext>
            </p:extLst>
          </p:nvPr>
        </p:nvGraphicFramePr>
        <p:xfrm>
          <a:off x="5638800" y="3412435"/>
          <a:ext cx="24003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tblGrid>
              <a:tr h="370840">
                <a:tc>
                  <a:txBody>
                    <a:bodyPr/>
                    <a:lstStyle/>
                    <a:p>
                      <a:r>
                        <a:rPr lang="en-US" dirty="0"/>
                        <a:t>NOT</a:t>
                      </a:r>
                    </a:p>
                  </a:txBody>
                  <a:tcPr/>
                </a:tc>
                <a:tc>
                  <a:txBody>
                    <a:bodyPr/>
                    <a:lstStyle/>
                    <a:p>
                      <a:endParaRPr lang="en-US" dirty="0"/>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endParaRPr lang="en-US" dirty="0"/>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endParaRPr lang="en-US" dirty="0"/>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endParaRPr lang="en-US" dirty="0"/>
                    </a:p>
                  </a:txBody>
                  <a:tcPr/>
                </a:tc>
                <a:extLst>
                  <a:ext uri="{0D108BD9-81ED-4DB2-BD59-A6C34878D82A}">
                    <a16:rowId xmlns:a16="http://schemas.microsoft.com/office/drawing/2014/main" val="297144946"/>
                  </a:ext>
                </a:extLst>
              </a:tr>
            </a:tbl>
          </a:graphicData>
        </a:graphic>
      </p:graphicFrame>
    </p:spTree>
    <p:extLst>
      <p:ext uri="{BB962C8B-B14F-4D97-AF65-F5344CB8AC3E}">
        <p14:creationId xmlns:p14="http://schemas.microsoft.com/office/powerpoint/2010/main" val="305121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03B7-D88F-4B66-AA3B-D9B644AF3F2B}"/>
              </a:ext>
            </a:extLst>
          </p:cNvPr>
          <p:cNvSpPr>
            <a:spLocks noGrp="1"/>
          </p:cNvSpPr>
          <p:nvPr>
            <p:ph type="title"/>
          </p:nvPr>
        </p:nvSpPr>
        <p:spPr/>
        <p:txBody>
          <a:bodyPr/>
          <a:lstStyle/>
          <a:p>
            <a:r>
              <a:rPr lang="en-US" dirty="0"/>
              <a:t>3 Value Logic Truth Tables (filled)</a:t>
            </a:r>
          </a:p>
        </p:txBody>
      </p:sp>
      <p:graphicFrame>
        <p:nvGraphicFramePr>
          <p:cNvPr id="4" name="Table 4">
            <a:extLst>
              <a:ext uri="{FF2B5EF4-FFF2-40B4-BE49-F238E27FC236}">
                <a16:creationId xmlns:a16="http://schemas.microsoft.com/office/drawing/2014/main" id="{CDF441BF-4503-48CA-B06C-2C96FD8A1380}"/>
              </a:ext>
            </a:extLst>
          </p:cNvPr>
          <p:cNvGraphicFramePr>
            <a:graphicFrameLocks noGrp="1"/>
          </p:cNvGraphicFramePr>
          <p:nvPr>
            <p:ph idx="1"/>
            <p:extLst>
              <p:ext uri="{D42A27DB-BD31-4B8C-83A1-F6EECF244321}">
                <p14:modId xmlns:p14="http://schemas.microsoft.com/office/powerpoint/2010/main" val="1252821587"/>
              </p:ext>
            </p:extLst>
          </p:nvPr>
        </p:nvGraphicFramePr>
        <p:xfrm>
          <a:off x="2021785" y="1673356"/>
          <a:ext cx="48006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gridCol w="1200150">
                  <a:extLst>
                    <a:ext uri="{9D8B030D-6E8A-4147-A177-3AD203B41FA5}">
                      <a16:colId xmlns:a16="http://schemas.microsoft.com/office/drawing/2014/main" val="1793690794"/>
                    </a:ext>
                  </a:extLst>
                </a:gridCol>
                <a:gridCol w="1200150">
                  <a:extLst>
                    <a:ext uri="{9D8B030D-6E8A-4147-A177-3AD203B41FA5}">
                      <a16:colId xmlns:a16="http://schemas.microsoft.com/office/drawing/2014/main" val="2903790109"/>
                    </a:ext>
                  </a:extLst>
                </a:gridCol>
              </a:tblGrid>
              <a:tr h="370840">
                <a:tc>
                  <a:txBody>
                    <a:bodyPr/>
                    <a:lstStyle/>
                    <a:p>
                      <a:r>
                        <a:rPr lang="en-US" dirty="0"/>
                        <a:t>AND</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r>
                        <a:rPr lang="en-US" dirty="0"/>
                        <a:t>False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r>
                        <a:rPr lang="en-US" dirty="0"/>
                        <a:t>Unknown</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297144946"/>
                  </a:ext>
                </a:extLst>
              </a:tr>
            </a:tbl>
          </a:graphicData>
        </a:graphic>
      </p:graphicFrame>
      <p:graphicFrame>
        <p:nvGraphicFramePr>
          <p:cNvPr id="5" name="Table 4">
            <a:extLst>
              <a:ext uri="{FF2B5EF4-FFF2-40B4-BE49-F238E27FC236}">
                <a16:creationId xmlns:a16="http://schemas.microsoft.com/office/drawing/2014/main" id="{2B1DC9C1-83CC-4F01-B09E-D5E8C8B42833}"/>
              </a:ext>
            </a:extLst>
          </p:cNvPr>
          <p:cNvGraphicFramePr>
            <a:graphicFrameLocks/>
          </p:cNvGraphicFramePr>
          <p:nvPr>
            <p:extLst>
              <p:ext uri="{D42A27DB-BD31-4B8C-83A1-F6EECF244321}">
                <p14:modId xmlns:p14="http://schemas.microsoft.com/office/powerpoint/2010/main" val="3396917678"/>
              </p:ext>
            </p:extLst>
          </p:nvPr>
        </p:nvGraphicFramePr>
        <p:xfrm>
          <a:off x="473765" y="3412435"/>
          <a:ext cx="48006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gridCol w="1200150">
                  <a:extLst>
                    <a:ext uri="{9D8B030D-6E8A-4147-A177-3AD203B41FA5}">
                      <a16:colId xmlns:a16="http://schemas.microsoft.com/office/drawing/2014/main" val="1793690794"/>
                    </a:ext>
                  </a:extLst>
                </a:gridCol>
                <a:gridCol w="1200150">
                  <a:extLst>
                    <a:ext uri="{9D8B030D-6E8A-4147-A177-3AD203B41FA5}">
                      <a16:colId xmlns:a16="http://schemas.microsoft.com/office/drawing/2014/main" val="2903790109"/>
                    </a:ext>
                  </a:extLst>
                </a:gridCol>
              </a:tblGrid>
              <a:tr h="370840">
                <a:tc>
                  <a:txBody>
                    <a:bodyPr/>
                    <a:lstStyle/>
                    <a:p>
                      <a:r>
                        <a:rPr lang="en-US" dirty="0"/>
                        <a:t>OR</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r>
                        <a:rPr lang="en-US" dirty="0"/>
                        <a:t>True</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r>
                        <a:rPr lang="en-US" dirty="0"/>
                        <a:t>True</a:t>
                      </a:r>
                    </a:p>
                  </a:txBody>
                  <a:tcPr/>
                </a:tc>
                <a:tc>
                  <a:txBody>
                    <a:bodyPr/>
                    <a:lstStyle/>
                    <a:p>
                      <a:r>
                        <a:rPr lang="en-US" dirty="0"/>
                        <a:t>False</a:t>
                      </a:r>
                    </a:p>
                  </a:txBody>
                  <a:tcPr/>
                </a:tc>
                <a:tc>
                  <a:txBody>
                    <a:bodyPr/>
                    <a:lstStyle/>
                    <a:p>
                      <a:r>
                        <a:rPr lang="en-US" dirty="0"/>
                        <a:t>Unknown</a:t>
                      </a:r>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r>
                        <a:rPr lang="en-US" dirty="0"/>
                        <a:t>True</a:t>
                      </a:r>
                    </a:p>
                  </a:txBody>
                  <a:tcPr/>
                </a:tc>
                <a:tc>
                  <a:txBody>
                    <a:bodyPr/>
                    <a:lstStyle/>
                    <a:p>
                      <a:r>
                        <a:rPr lang="en-US" dirty="0"/>
                        <a:t>Unknown</a:t>
                      </a:r>
                    </a:p>
                  </a:txBody>
                  <a:tcPr/>
                </a:tc>
                <a:tc>
                  <a:txBody>
                    <a:bodyPr/>
                    <a:lstStyle/>
                    <a:p>
                      <a:r>
                        <a:rPr lang="en-US" dirty="0"/>
                        <a:t>Unknown</a:t>
                      </a:r>
                    </a:p>
                  </a:txBody>
                  <a:tcPr/>
                </a:tc>
                <a:extLst>
                  <a:ext uri="{0D108BD9-81ED-4DB2-BD59-A6C34878D82A}">
                    <a16:rowId xmlns:a16="http://schemas.microsoft.com/office/drawing/2014/main" val="297144946"/>
                  </a:ext>
                </a:extLst>
              </a:tr>
            </a:tbl>
          </a:graphicData>
        </a:graphic>
      </p:graphicFrame>
      <p:graphicFrame>
        <p:nvGraphicFramePr>
          <p:cNvPr id="6" name="Table 4">
            <a:extLst>
              <a:ext uri="{FF2B5EF4-FFF2-40B4-BE49-F238E27FC236}">
                <a16:creationId xmlns:a16="http://schemas.microsoft.com/office/drawing/2014/main" id="{8CC4C5B1-6488-4AE5-9F19-93C34C19AB31}"/>
              </a:ext>
            </a:extLst>
          </p:cNvPr>
          <p:cNvGraphicFramePr>
            <a:graphicFrameLocks/>
          </p:cNvGraphicFramePr>
          <p:nvPr>
            <p:extLst>
              <p:ext uri="{D42A27DB-BD31-4B8C-83A1-F6EECF244321}">
                <p14:modId xmlns:p14="http://schemas.microsoft.com/office/powerpoint/2010/main" val="775260775"/>
              </p:ext>
            </p:extLst>
          </p:nvPr>
        </p:nvGraphicFramePr>
        <p:xfrm>
          <a:off x="5638800" y="3412435"/>
          <a:ext cx="2400300" cy="148336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3042328321"/>
                    </a:ext>
                  </a:extLst>
                </a:gridCol>
                <a:gridCol w="1200150">
                  <a:extLst>
                    <a:ext uri="{9D8B030D-6E8A-4147-A177-3AD203B41FA5}">
                      <a16:colId xmlns:a16="http://schemas.microsoft.com/office/drawing/2014/main" val="2575007582"/>
                    </a:ext>
                  </a:extLst>
                </a:gridCol>
              </a:tblGrid>
              <a:tr h="370840">
                <a:tc>
                  <a:txBody>
                    <a:bodyPr/>
                    <a:lstStyle/>
                    <a:p>
                      <a:r>
                        <a:rPr lang="en-US" dirty="0"/>
                        <a:t>NOT</a:t>
                      </a:r>
                    </a:p>
                  </a:txBody>
                  <a:tcPr/>
                </a:tc>
                <a:tc>
                  <a:txBody>
                    <a:bodyPr/>
                    <a:lstStyle/>
                    <a:p>
                      <a:endParaRPr lang="en-US" dirty="0"/>
                    </a:p>
                  </a:txBody>
                  <a:tcPr/>
                </a:tc>
                <a:extLst>
                  <a:ext uri="{0D108BD9-81ED-4DB2-BD59-A6C34878D82A}">
                    <a16:rowId xmlns:a16="http://schemas.microsoft.com/office/drawing/2014/main" val="2128803822"/>
                  </a:ext>
                </a:extLst>
              </a:tr>
              <a:tr h="370840">
                <a:tc>
                  <a:txBody>
                    <a:bodyPr/>
                    <a:lstStyle/>
                    <a:p>
                      <a:r>
                        <a:rPr lang="en-US" dirty="0"/>
                        <a:t>True</a:t>
                      </a:r>
                    </a:p>
                  </a:txBody>
                  <a:tcPr/>
                </a:tc>
                <a:tc>
                  <a:txBody>
                    <a:bodyPr/>
                    <a:lstStyle/>
                    <a:p>
                      <a:r>
                        <a:rPr lang="en-US" dirty="0"/>
                        <a:t>False</a:t>
                      </a:r>
                    </a:p>
                  </a:txBody>
                  <a:tcPr/>
                </a:tc>
                <a:extLst>
                  <a:ext uri="{0D108BD9-81ED-4DB2-BD59-A6C34878D82A}">
                    <a16:rowId xmlns:a16="http://schemas.microsoft.com/office/drawing/2014/main" val="632999214"/>
                  </a:ext>
                </a:extLst>
              </a:tr>
              <a:tr h="370840">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3947424411"/>
                  </a:ext>
                </a:extLst>
              </a:tr>
              <a:tr h="370840">
                <a:tc>
                  <a:txBody>
                    <a:bodyPr/>
                    <a:lstStyle/>
                    <a:p>
                      <a:r>
                        <a:rPr lang="en-US" dirty="0"/>
                        <a:t>Unknown</a:t>
                      </a:r>
                    </a:p>
                  </a:txBody>
                  <a:tcPr/>
                </a:tc>
                <a:tc>
                  <a:txBody>
                    <a:bodyPr/>
                    <a:lstStyle/>
                    <a:p>
                      <a:r>
                        <a:rPr lang="en-US" dirty="0"/>
                        <a:t>Unknown</a:t>
                      </a:r>
                    </a:p>
                  </a:txBody>
                  <a:tcPr/>
                </a:tc>
                <a:extLst>
                  <a:ext uri="{0D108BD9-81ED-4DB2-BD59-A6C34878D82A}">
                    <a16:rowId xmlns:a16="http://schemas.microsoft.com/office/drawing/2014/main" val="297144946"/>
                  </a:ext>
                </a:extLst>
              </a:tr>
            </a:tbl>
          </a:graphicData>
        </a:graphic>
      </p:graphicFrame>
    </p:spTree>
    <p:extLst>
      <p:ext uri="{BB962C8B-B14F-4D97-AF65-F5344CB8AC3E}">
        <p14:creationId xmlns:p14="http://schemas.microsoft.com/office/powerpoint/2010/main" val="48206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6019800" cy="1143000"/>
          </a:xfrm>
        </p:spPr>
        <p:txBody>
          <a:bodyPr/>
          <a:lstStyle/>
          <a:p>
            <a:r>
              <a:rPr lang="en-US" dirty="0"/>
              <a:t>COALESCE</a:t>
            </a:r>
          </a:p>
        </p:txBody>
      </p:sp>
      <p:sp>
        <p:nvSpPr>
          <p:cNvPr id="3" name="Content Placeholder 2"/>
          <p:cNvSpPr>
            <a:spLocks noGrp="1"/>
          </p:cNvSpPr>
          <p:nvPr>
            <p:ph idx="1"/>
          </p:nvPr>
        </p:nvSpPr>
        <p:spPr/>
        <p:txBody>
          <a:bodyPr/>
          <a:lstStyle/>
          <a:p>
            <a:r>
              <a:rPr lang="en-US" dirty="0"/>
              <a:t>COALESCE(val1, val2, val3 …): returns the first value that is not NULL</a:t>
            </a:r>
          </a:p>
          <a:p>
            <a:pPr lvl="1"/>
            <a:r>
              <a:rPr lang="en-US" dirty="0"/>
              <a:t>SELECT id, COALESCE(</a:t>
            </a:r>
            <a:r>
              <a:rPr lang="en-US" dirty="0" err="1"/>
              <a:t>lastName</a:t>
            </a:r>
            <a:r>
              <a:rPr lang="en-US" dirty="0"/>
              <a:t>, </a:t>
            </a:r>
            <a:r>
              <a:rPr lang="en-US" dirty="0" err="1"/>
              <a:t>firstName</a:t>
            </a:r>
            <a:r>
              <a:rPr lang="en-US" dirty="0"/>
              <a:t>, 'unknown') FROM students</a:t>
            </a:r>
          </a:p>
          <a:p>
            <a:pPr lvl="1"/>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3432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962400"/>
            <a:ext cx="2400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61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a:t>
            </a:r>
          </a:p>
        </p:txBody>
      </p:sp>
      <p:sp>
        <p:nvSpPr>
          <p:cNvPr id="3" name="Content Placeholder 2"/>
          <p:cNvSpPr>
            <a:spLocks noGrp="1"/>
          </p:cNvSpPr>
          <p:nvPr>
            <p:ph idx="1"/>
          </p:nvPr>
        </p:nvSpPr>
        <p:spPr/>
        <p:txBody>
          <a:bodyPr/>
          <a:lstStyle/>
          <a:p>
            <a:r>
              <a:rPr lang="en-US" dirty="0"/>
              <a:t>Inserting new rows to a table:</a:t>
            </a:r>
          </a:p>
          <a:p>
            <a:pPr marL="0" indent="0">
              <a:buNone/>
            </a:pPr>
            <a:r>
              <a:rPr lang="en-US" dirty="0"/>
              <a:t> - INSERT INTO courses (</a:t>
            </a:r>
            <a:r>
              <a:rPr lang="en-US" dirty="0" err="1"/>
              <a:t>id,name,lecturer,year,semester</a:t>
            </a:r>
            <a:r>
              <a:rPr lang="en-US" dirty="0"/>
              <a:t>) VALUES (66, 'databases', null, 2025, 1);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267200"/>
            <a:ext cx="42576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94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791201" cy="1143000"/>
          </a:xfrm>
        </p:spPr>
        <p:txBody>
          <a:bodyPr/>
          <a:lstStyle/>
          <a:p>
            <a:r>
              <a:rPr lang="en-US" dirty="0"/>
              <a:t>ORDER BY</a:t>
            </a:r>
          </a:p>
        </p:txBody>
      </p:sp>
      <p:sp>
        <p:nvSpPr>
          <p:cNvPr id="3" name="Content Placeholder 2"/>
          <p:cNvSpPr>
            <a:spLocks noGrp="1"/>
          </p:cNvSpPr>
          <p:nvPr>
            <p:ph idx="1"/>
          </p:nvPr>
        </p:nvSpPr>
        <p:spPr>
          <a:xfrm>
            <a:off x="152400" y="1600200"/>
            <a:ext cx="8839200" cy="4525963"/>
          </a:xfrm>
        </p:spPr>
        <p:txBody>
          <a:bodyPr/>
          <a:lstStyle/>
          <a:p>
            <a:pPr marL="0" indent="0">
              <a:buNone/>
            </a:pPr>
            <a:endParaRPr lang="en-US" sz="3000" dirty="0"/>
          </a:p>
          <a:p>
            <a:pPr marL="0" indent="0">
              <a:buNone/>
            </a:pPr>
            <a:r>
              <a:rPr lang="en-US" sz="3000" dirty="0"/>
              <a:t>SELECT </a:t>
            </a:r>
            <a:r>
              <a:rPr lang="en-US" sz="3000" dirty="0" err="1"/>
              <a:t>id,firstName</a:t>
            </a:r>
            <a:r>
              <a:rPr lang="en-US" sz="3000" dirty="0"/>
              <a:t> FROM students ORDER BY </a:t>
            </a:r>
            <a:r>
              <a:rPr lang="en-US" sz="3000" dirty="0" err="1"/>
              <a:t>lastName</a:t>
            </a:r>
            <a:endParaRPr lang="en-US" sz="3000" dirty="0"/>
          </a:p>
          <a:p>
            <a:pPr marL="0" indent="0">
              <a:buNone/>
            </a:pPr>
            <a:endParaRPr lang="en-US" sz="3000" dirty="0"/>
          </a:p>
          <a:p>
            <a:pPr marL="0" indent="0">
              <a:buNone/>
            </a:pPr>
            <a:endParaRPr lang="en-US" sz="3000" dirty="0"/>
          </a:p>
          <a:p>
            <a:pPr marL="0" indent="0">
              <a:buNone/>
            </a:pPr>
            <a:endParaRPr lang="en-US" sz="3000" dirty="0"/>
          </a:p>
          <a:p>
            <a:pPr marL="0" indent="0">
              <a:buNone/>
            </a:pPr>
            <a:r>
              <a:rPr lang="en-US" sz="2300" dirty="0"/>
              <a:t>SELECT </a:t>
            </a:r>
            <a:r>
              <a:rPr lang="en-US" sz="2300" dirty="0" err="1"/>
              <a:t>gender,age,lastName</a:t>
            </a:r>
            <a:r>
              <a:rPr lang="en-US" sz="2300" dirty="0"/>
              <a:t> FROM students ORDER BY gender ASC, age DESC</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28975"/>
            <a:ext cx="1143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
            <a:ext cx="4274976" cy="144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419725"/>
            <a:ext cx="1676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81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2"/>
                                        </p:tgtEl>
                                        <p:attrNameLst>
                                          <p:attrName>style.visibility</p:attrName>
                                        </p:attrNameLst>
                                      </p:cBhvr>
                                      <p:to>
                                        <p:strVal val="visible"/>
                                      </p:to>
                                    </p:set>
                                    <p:animEffect transition="in" filter="fade">
                                      <p:cBhvr>
                                        <p:cTn id="2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835D8C-7A9A-4A3B-B91B-EBB4DC08C7CD}"/>
              </a:ext>
            </a:extLst>
          </p:cNvPr>
          <p:cNvSpPr>
            <a:spLocks noGrp="1"/>
          </p:cNvSpPr>
          <p:nvPr>
            <p:ph type="title"/>
          </p:nvPr>
        </p:nvSpPr>
        <p:spPr/>
        <p:txBody>
          <a:bodyPr/>
          <a:lstStyle/>
          <a:p>
            <a:r>
              <a:rPr lang="en-US" dirty="0"/>
              <a:t>LIMIT</a:t>
            </a:r>
          </a:p>
        </p:txBody>
      </p:sp>
      <p:sp>
        <p:nvSpPr>
          <p:cNvPr id="3" name="מציין מיקום תוכן 2">
            <a:extLst>
              <a:ext uri="{FF2B5EF4-FFF2-40B4-BE49-F238E27FC236}">
                <a16:creationId xmlns:a16="http://schemas.microsoft.com/office/drawing/2014/main" id="{168ED7C2-25E3-4229-8519-9D46CB7560F3}"/>
              </a:ext>
            </a:extLst>
          </p:cNvPr>
          <p:cNvSpPr>
            <a:spLocks noGrp="1"/>
          </p:cNvSpPr>
          <p:nvPr>
            <p:ph idx="1"/>
          </p:nvPr>
        </p:nvSpPr>
        <p:spPr>
          <a:xfrm>
            <a:off x="457200" y="1600200"/>
            <a:ext cx="8229600" cy="5105400"/>
          </a:xfrm>
        </p:spPr>
        <p:txBody>
          <a:bodyPr>
            <a:normAutofit/>
          </a:bodyPr>
          <a:lstStyle/>
          <a:p>
            <a:r>
              <a:rPr lang="en-US" dirty="0"/>
              <a:t>SELECT * FROM students LIMIT 2;</a:t>
            </a:r>
          </a:p>
          <a:p>
            <a:r>
              <a:rPr lang="en-US" dirty="0"/>
              <a:t>SELECT * FROM students ORDER BY </a:t>
            </a:r>
            <a:r>
              <a:rPr lang="en-US" dirty="0" err="1"/>
              <a:t>firstName</a:t>
            </a:r>
            <a:r>
              <a:rPr lang="en-US" dirty="0"/>
              <a:t> LIMIT 2;</a:t>
            </a:r>
          </a:p>
          <a:p>
            <a:endParaRPr lang="en-US" dirty="0"/>
          </a:p>
          <a:p>
            <a:endParaRPr lang="en-US" dirty="0"/>
          </a:p>
          <a:p>
            <a:endParaRPr lang="en-US" dirty="0"/>
          </a:p>
          <a:p>
            <a:endParaRPr lang="en-US" dirty="0"/>
          </a:p>
          <a:p>
            <a:r>
              <a:rPr lang="en-US" dirty="0"/>
              <a:t> SELECT * FROM students ORDER BY </a:t>
            </a:r>
            <a:r>
              <a:rPr lang="en-US" dirty="0" err="1"/>
              <a:t>firstName</a:t>
            </a:r>
            <a:r>
              <a:rPr lang="en-US" dirty="0"/>
              <a:t> LIMIT 2, 2</a:t>
            </a:r>
          </a:p>
          <a:p>
            <a:endParaRPr lang="en-US" dirty="0"/>
          </a:p>
        </p:txBody>
      </p:sp>
      <p:pic>
        <p:nvPicPr>
          <p:cNvPr id="4" name="תמונה 3">
            <a:extLst>
              <a:ext uri="{FF2B5EF4-FFF2-40B4-BE49-F238E27FC236}">
                <a16:creationId xmlns:a16="http://schemas.microsoft.com/office/drawing/2014/main" id="{448A4839-7AF0-4BCC-837C-25B2504A286B}"/>
              </a:ext>
            </a:extLst>
          </p:cNvPr>
          <p:cNvPicPr>
            <a:picLocks noChangeAspect="1"/>
          </p:cNvPicPr>
          <p:nvPr/>
        </p:nvPicPr>
        <p:blipFill>
          <a:blip r:embed="rId2"/>
          <a:stretch>
            <a:fillRect/>
          </a:stretch>
        </p:blipFill>
        <p:spPr>
          <a:xfrm>
            <a:off x="3546962" y="2731781"/>
            <a:ext cx="5260219" cy="1081088"/>
          </a:xfrm>
          <a:prstGeom prst="rect">
            <a:avLst/>
          </a:prstGeom>
        </p:spPr>
      </p:pic>
      <p:pic>
        <p:nvPicPr>
          <p:cNvPr id="5" name="תמונה 4">
            <a:extLst>
              <a:ext uri="{FF2B5EF4-FFF2-40B4-BE49-F238E27FC236}">
                <a16:creationId xmlns:a16="http://schemas.microsoft.com/office/drawing/2014/main" id="{1C207734-98BF-446B-B8C9-D85E2A89D5C3}"/>
              </a:ext>
            </a:extLst>
          </p:cNvPr>
          <p:cNvPicPr>
            <a:picLocks noChangeAspect="1"/>
          </p:cNvPicPr>
          <p:nvPr/>
        </p:nvPicPr>
        <p:blipFill rotWithShape="1">
          <a:blip r:embed="rId3"/>
          <a:srcRect r="20836"/>
          <a:stretch/>
        </p:blipFill>
        <p:spPr>
          <a:xfrm>
            <a:off x="216438" y="3429000"/>
            <a:ext cx="4495800" cy="1081088"/>
          </a:xfrm>
          <a:prstGeom prst="rect">
            <a:avLst/>
          </a:prstGeom>
        </p:spPr>
      </p:pic>
      <p:pic>
        <p:nvPicPr>
          <p:cNvPr id="6" name="תמונה 5">
            <a:extLst>
              <a:ext uri="{FF2B5EF4-FFF2-40B4-BE49-F238E27FC236}">
                <a16:creationId xmlns:a16="http://schemas.microsoft.com/office/drawing/2014/main" id="{4A5AF3BB-6853-48B6-B299-DA7E2EB216B1}"/>
              </a:ext>
            </a:extLst>
          </p:cNvPr>
          <p:cNvPicPr>
            <a:picLocks noChangeAspect="1"/>
          </p:cNvPicPr>
          <p:nvPr/>
        </p:nvPicPr>
        <p:blipFill rotWithShape="1">
          <a:blip r:embed="rId4"/>
          <a:srcRect l="1" t="-3913" r="21105"/>
          <a:stretch/>
        </p:blipFill>
        <p:spPr>
          <a:xfrm>
            <a:off x="4132944" y="4334568"/>
            <a:ext cx="4760621" cy="1081087"/>
          </a:xfrm>
          <a:prstGeom prst="rect">
            <a:avLst/>
          </a:prstGeom>
        </p:spPr>
      </p:pic>
    </p:spTree>
    <p:extLst>
      <p:ext uri="{BB962C8B-B14F-4D97-AF65-F5344CB8AC3E}">
        <p14:creationId xmlns:p14="http://schemas.microsoft.com/office/powerpoint/2010/main" val="32792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Aggregate Functions</a:t>
            </a:r>
            <a:endParaRPr lang="en-US" dirty="0"/>
          </a:p>
        </p:txBody>
      </p:sp>
      <p:sp>
        <p:nvSpPr>
          <p:cNvPr id="3" name="Content Placeholder 2"/>
          <p:cNvSpPr>
            <a:spLocks noGrp="1"/>
          </p:cNvSpPr>
          <p:nvPr>
            <p:ph idx="1"/>
          </p:nvPr>
        </p:nvSpPr>
        <p:spPr/>
        <p:txBody>
          <a:bodyPr/>
          <a:lstStyle/>
          <a:p>
            <a:r>
              <a:rPr lang="en-US" dirty="0"/>
              <a:t>SELECT </a:t>
            </a:r>
            <a:r>
              <a:rPr lang="en-US" dirty="0">
                <a:solidFill>
                  <a:srgbClr val="FF0000"/>
                </a:solidFill>
              </a:rPr>
              <a:t>COUNT(*) </a:t>
            </a:r>
            <a:r>
              <a:rPr lang="en-US" dirty="0"/>
              <a:t>FROM students</a:t>
            </a:r>
          </a:p>
          <a:p>
            <a:r>
              <a:rPr lang="en-US" dirty="0"/>
              <a:t>SELECT </a:t>
            </a:r>
            <a:r>
              <a:rPr lang="en-US" dirty="0">
                <a:solidFill>
                  <a:srgbClr val="FF0000"/>
                </a:solidFill>
              </a:rPr>
              <a:t>AVG(grade)</a:t>
            </a:r>
            <a:r>
              <a:rPr lang="en-US" dirty="0"/>
              <a:t> FROM grades</a:t>
            </a:r>
          </a:p>
          <a:p>
            <a:r>
              <a:rPr lang="en-US" dirty="0"/>
              <a:t>SELECT </a:t>
            </a:r>
            <a:r>
              <a:rPr lang="en-US" dirty="0">
                <a:solidFill>
                  <a:srgbClr val="FF0000"/>
                </a:solidFill>
              </a:rPr>
              <a:t>SUM(passed)</a:t>
            </a:r>
            <a:r>
              <a:rPr lang="en-US" dirty="0"/>
              <a:t> FROM grades</a:t>
            </a:r>
          </a:p>
          <a:p>
            <a:r>
              <a:rPr lang="en-US" dirty="0"/>
              <a:t>SELECT </a:t>
            </a:r>
            <a:r>
              <a:rPr lang="en-US" dirty="0">
                <a:solidFill>
                  <a:srgbClr val="FF0000"/>
                </a:solidFill>
              </a:rPr>
              <a:t>MAX(grade)</a:t>
            </a:r>
            <a:r>
              <a:rPr lang="en-US" dirty="0"/>
              <a:t> FROM grades</a:t>
            </a:r>
          </a:p>
          <a:p>
            <a:r>
              <a:rPr lang="en-US" dirty="0"/>
              <a:t>SELECT </a:t>
            </a:r>
            <a:r>
              <a:rPr lang="en-US" dirty="0">
                <a:solidFill>
                  <a:srgbClr val="FF0000"/>
                </a:solidFill>
              </a:rPr>
              <a:t>MIN(grade)</a:t>
            </a:r>
            <a:r>
              <a:rPr lang="en-US" dirty="0"/>
              <a:t> FROM grades</a:t>
            </a:r>
          </a:p>
          <a:p>
            <a:endParaRPr lang="en-US" dirty="0"/>
          </a:p>
        </p:txBody>
      </p:sp>
      <p:sp>
        <p:nvSpPr>
          <p:cNvPr id="4" name="Rectangular Callout 3"/>
          <p:cNvSpPr/>
          <p:nvPr/>
        </p:nvSpPr>
        <p:spPr>
          <a:xfrm>
            <a:off x="7315200" y="1583473"/>
            <a:ext cx="1752600" cy="609600"/>
          </a:xfrm>
          <a:prstGeom prst="wedgeRectCallout">
            <a:avLst>
              <a:gd name="adj1" fmla="val -95913"/>
              <a:gd name="adj2" fmla="val -10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rows in the table </a:t>
            </a:r>
          </a:p>
        </p:txBody>
      </p:sp>
    </p:spTree>
    <p:extLst>
      <p:ext uri="{BB962C8B-B14F-4D97-AF65-F5344CB8AC3E}">
        <p14:creationId xmlns:p14="http://schemas.microsoft.com/office/powerpoint/2010/main" val="18051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229600" cy="1143000"/>
          </a:xfrm>
        </p:spPr>
        <p:txBody>
          <a:bodyPr/>
          <a:lstStyle/>
          <a:p>
            <a:r>
              <a:rPr lang="en-US" dirty="0"/>
              <a:t>GROUP BY</a:t>
            </a:r>
          </a:p>
        </p:txBody>
      </p:sp>
      <p:sp>
        <p:nvSpPr>
          <p:cNvPr id="3" name="Content Placeholder 2"/>
          <p:cNvSpPr>
            <a:spLocks noGrp="1"/>
          </p:cNvSpPr>
          <p:nvPr>
            <p:ph idx="1"/>
          </p:nvPr>
        </p:nvSpPr>
        <p:spPr>
          <a:xfrm>
            <a:off x="457200" y="1371600"/>
            <a:ext cx="8153400" cy="4525963"/>
          </a:xfrm>
        </p:spPr>
        <p:txBody>
          <a:bodyPr/>
          <a:lstStyle/>
          <a:p>
            <a:r>
              <a:rPr lang="en-US" dirty="0"/>
              <a:t>Suppose we want to know how many courses we have every year:</a:t>
            </a:r>
          </a:p>
          <a:p>
            <a:r>
              <a:rPr lang="en-US" dirty="0"/>
              <a:t>SELECT year, COUNT(year) FROM courses</a:t>
            </a:r>
          </a:p>
          <a:p>
            <a:endParaRPr lang="en-US" dirty="0"/>
          </a:p>
          <a:p>
            <a:r>
              <a:rPr lang="en-US" dirty="0"/>
              <a:t>SELECT year, COUNT(year) FROM courses </a:t>
            </a:r>
            <a:r>
              <a:rPr lang="en-US" dirty="0">
                <a:solidFill>
                  <a:srgbClr val="FF0000"/>
                </a:solidFill>
              </a:rPr>
              <a:t>GROUP BY</a:t>
            </a:r>
            <a:r>
              <a:rPr lang="en-US" dirty="0"/>
              <a:t> year</a:t>
            </a:r>
          </a:p>
          <a:p>
            <a:r>
              <a:rPr lang="en-US" dirty="0"/>
              <a:t> SELECT name, COUNT(lecturer) FROM courses GROUP BY semester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981" y="4191000"/>
            <a:ext cx="172074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55" y="3048000"/>
            <a:ext cx="1676635" cy="57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91200"/>
            <a:ext cx="28575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152399" y="5791200"/>
            <a:ext cx="2384255" cy="695325"/>
          </a:xfrm>
          <a:prstGeom prst="wedgeRectCallout">
            <a:avLst>
              <a:gd name="adj1" fmla="val 65018"/>
              <a:gd name="adj2" fmla="val 3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Picks a (random) entry from each group</a:t>
            </a:r>
          </a:p>
        </p:txBody>
      </p:sp>
      <p:sp>
        <p:nvSpPr>
          <p:cNvPr id="6" name="Rectangular Callout 5"/>
          <p:cNvSpPr/>
          <p:nvPr/>
        </p:nvSpPr>
        <p:spPr>
          <a:xfrm>
            <a:off x="6096000" y="5791200"/>
            <a:ext cx="2971800" cy="793520"/>
          </a:xfrm>
          <a:prstGeom prst="wedgeRectCallout">
            <a:avLst>
              <a:gd name="adj1" fmla="val -89688"/>
              <a:gd name="adj2" fmla="val -3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4 in semester 1 because we count lecturer, and one of them is NULL.</a:t>
            </a: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252" y="92600"/>
            <a:ext cx="3800475" cy="140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1B74EE72-CD9E-43D3-B3E6-EA18D90CA03E}"/>
              </a:ext>
            </a:extLst>
          </p:cNvPr>
          <p:cNvPicPr>
            <a:picLocks noChangeAspect="1"/>
          </p:cNvPicPr>
          <p:nvPr/>
        </p:nvPicPr>
        <p:blipFill>
          <a:blip r:embed="rId6"/>
          <a:stretch>
            <a:fillRect/>
          </a:stretch>
        </p:blipFill>
        <p:spPr>
          <a:xfrm>
            <a:off x="16727" y="6609043"/>
            <a:ext cx="9144000" cy="156357"/>
          </a:xfrm>
          <a:prstGeom prst="rect">
            <a:avLst/>
          </a:prstGeom>
        </p:spPr>
      </p:pic>
    </p:spTree>
    <p:extLst>
      <p:ext uri="{BB962C8B-B14F-4D97-AF65-F5344CB8AC3E}">
        <p14:creationId xmlns:p14="http://schemas.microsoft.com/office/powerpoint/2010/main" val="99800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(Structured Query Language)</a:t>
            </a:r>
          </a:p>
        </p:txBody>
      </p:sp>
      <p:sp>
        <p:nvSpPr>
          <p:cNvPr id="3" name="Content Placeholder 2"/>
          <p:cNvSpPr>
            <a:spLocks noGrp="1"/>
          </p:cNvSpPr>
          <p:nvPr>
            <p:ph idx="1"/>
          </p:nvPr>
        </p:nvSpPr>
        <p:spPr/>
        <p:txBody>
          <a:bodyPr/>
          <a:lstStyle/>
          <a:p>
            <a:r>
              <a:rPr lang="en-US" dirty="0"/>
              <a:t>SQL (in SQL server pronounced Seek Well).</a:t>
            </a:r>
          </a:p>
          <a:p>
            <a:r>
              <a:rPr lang="en-US" dirty="0"/>
              <a:t>A language for executing commands on a database.</a:t>
            </a:r>
          </a:p>
          <a:p>
            <a:r>
              <a:rPr lang="en-US" dirty="0"/>
              <a:t>Commands are based on Relational Algebra.</a:t>
            </a:r>
          </a:p>
          <a:p>
            <a:r>
              <a:rPr lang="en-US" dirty="0"/>
              <a:t>Case </a:t>
            </a:r>
            <a:r>
              <a:rPr lang="en-US" i="1" dirty="0"/>
              <a:t>insensitive</a:t>
            </a:r>
            <a:r>
              <a:rPr lang="en-US" dirty="0"/>
              <a:t> language. Convention is to use upper case for all SQL keywords.</a:t>
            </a:r>
          </a:p>
          <a:p>
            <a:endParaRPr lang="en-US" dirty="0"/>
          </a:p>
        </p:txBody>
      </p:sp>
      <p:sp>
        <p:nvSpPr>
          <p:cNvPr id="4" name="Rectangular Callout 3"/>
          <p:cNvSpPr/>
          <p:nvPr/>
        </p:nvSpPr>
        <p:spPr>
          <a:xfrm>
            <a:off x="457200" y="5105400"/>
            <a:ext cx="4876800" cy="1676400"/>
          </a:xfrm>
          <a:prstGeom prst="wedgeRectCallout">
            <a:avLst>
              <a:gd name="adj1" fmla="val -25216"/>
              <a:gd name="adj2" fmla="val -66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One of the very few case insensitive languages still used today. Old programing languages (Fortran, Cobol, Lisp, Basic, Pascal) were case insensitive since they were designed for punched cards, which did not differentiate between lower case and upper case.</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5105401"/>
            <a:ext cx="3255742"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7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39"/>
                                        </p:tgtEl>
                                        <p:attrNameLst>
                                          <p:attrName>style.visibility</p:attrName>
                                        </p:attrNameLst>
                                      </p:cBhvr>
                                      <p:to>
                                        <p:strVal val="visible"/>
                                      </p:to>
                                    </p:set>
                                    <p:animEffect transition="in" filter="fade">
                                      <p:cBhvr>
                                        <p:cTn id="3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(cont.)</a:t>
            </a:r>
          </a:p>
        </p:txBody>
      </p:sp>
      <p:sp>
        <p:nvSpPr>
          <p:cNvPr id="3" name="Content Placeholder 2"/>
          <p:cNvSpPr>
            <a:spLocks noGrp="1"/>
          </p:cNvSpPr>
          <p:nvPr>
            <p:ph idx="1"/>
          </p:nvPr>
        </p:nvSpPr>
        <p:spPr/>
        <p:txBody>
          <a:bodyPr/>
          <a:lstStyle/>
          <a:p>
            <a:r>
              <a:rPr lang="en-US" dirty="0"/>
              <a:t>Write a query that returns the average grade for every course:</a:t>
            </a:r>
          </a:p>
          <a:p>
            <a:pPr lvl="1"/>
            <a:r>
              <a:rPr lang="en-US" dirty="0"/>
              <a:t>SELECT </a:t>
            </a:r>
            <a:r>
              <a:rPr lang="en-US" dirty="0" err="1"/>
              <a:t>courseId</a:t>
            </a:r>
            <a:r>
              <a:rPr lang="en-US" dirty="0"/>
              <a:t>, AVG(grade) FROM grades GROUP BY </a:t>
            </a:r>
            <a:r>
              <a:rPr lang="en-US" dirty="0" err="1"/>
              <a:t>courseId</a:t>
            </a:r>
            <a:endParaRPr lang="en-US" dirty="0"/>
          </a:p>
          <a:p>
            <a:r>
              <a:rPr lang="en-US" dirty="0"/>
              <a:t>Write a query that returns the maximum grade for every student:</a:t>
            </a:r>
          </a:p>
          <a:p>
            <a:pPr lvl="1"/>
            <a:r>
              <a:rPr lang="en-US" dirty="0"/>
              <a:t>SELECT </a:t>
            </a:r>
            <a:r>
              <a:rPr lang="en-US" dirty="0" err="1"/>
              <a:t>studentId</a:t>
            </a:r>
            <a:r>
              <a:rPr lang="en-US" dirty="0"/>
              <a:t>, MAX(grade) FROM grades GROUP BY </a:t>
            </a:r>
            <a:r>
              <a:rPr lang="en-US" dirty="0" err="1"/>
              <a:t>studentId</a:t>
            </a:r>
            <a:endParaRPr lang="en-US" dirty="0"/>
          </a:p>
          <a:p>
            <a:pPr lvl="1"/>
            <a:endParaRPr lang="en-US" dirty="0"/>
          </a:p>
          <a:p>
            <a:endParaRPr lang="en-US" dirty="0"/>
          </a:p>
        </p:txBody>
      </p:sp>
      <p:pic>
        <p:nvPicPr>
          <p:cNvPr id="4" name="תמונה 3">
            <a:extLst>
              <a:ext uri="{FF2B5EF4-FFF2-40B4-BE49-F238E27FC236}">
                <a16:creationId xmlns:a16="http://schemas.microsoft.com/office/drawing/2014/main" id="{0A7F721E-46F1-4902-8373-39031B10BA09}"/>
              </a:ext>
            </a:extLst>
          </p:cNvPr>
          <p:cNvPicPr>
            <a:picLocks noChangeAspect="1"/>
          </p:cNvPicPr>
          <p:nvPr/>
        </p:nvPicPr>
        <p:blipFill>
          <a:blip r:embed="rId2"/>
          <a:stretch>
            <a:fillRect/>
          </a:stretch>
        </p:blipFill>
        <p:spPr>
          <a:xfrm>
            <a:off x="152400" y="5562600"/>
            <a:ext cx="2778323" cy="1281023"/>
          </a:xfrm>
          <a:prstGeom prst="rect">
            <a:avLst/>
          </a:prstGeom>
        </p:spPr>
      </p:pic>
      <p:pic>
        <p:nvPicPr>
          <p:cNvPr id="5" name="תמונה 4">
            <a:extLst>
              <a:ext uri="{FF2B5EF4-FFF2-40B4-BE49-F238E27FC236}">
                <a16:creationId xmlns:a16="http://schemas.microsoft.com/office/drawing/2014/main" id="{456303C6-3376-4CE4-975B-B6349EE38540}"/>
              </a:ext>
            </a:extLst>
          </p:cNvPr>
          <p:cNvPicPr>
            <a:picLocks noChangeAspect="1"/>
          </p:cNvPicPr>
          <p:nvPr/>
        </p:nvPicPr>
        <p:blipFill>
          <a:blip r:embed="rId3"/>
          <a:stretch>
            <a:fillRect/>
          </a:stretch>
        </p:blipFill>
        <p:spPr>
          <a:xfrm>
            <a:off x="4724399" y="5181600"/>
            <a:ext cx="2915055" cy="1574800"/>
          </a:xfrm>
          <a:prstGeom prst="rect">
            <a:avLst/>
          </a:prstGeom>
        </p:spPr>
      </p:pic>
      <p:pic>
        <p:nvPicPr>
          <p:cNvPr id="6" name="Picture 3">
            <a:extLst>
              <a:ext uri="{FF2B5EF4-FFF2-40B4-BE49-F238E27FC236}">
                <a16:creationId xmlns:a16="http://schemas.microsoft.com/office/drawing/2014/main" id="{2B1A9BFA-18E5-4F0F-AD78-67E883EA0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48564"/>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31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a:t>
            </a:r>
          </a:p>
        </p:txBody>
      </p:sp>
      <p:sp>
        <p:nvSpPr>
          <p:cNvPr id="3" name="Content Placeholder 2"/>
          <p:cNvSpPr>
            <a:spLocks noGrp="1"/>
          </p:cNvSpPr>
          <p:nvPr>
            <p:ph idx="1"/>
          </p:nvPr>
        </p:nvSpPr>
        <p:spPr>
          <a:xfrm>
            <a:off x="304800" y="1600200"/>
            <a:ext cx="8534400" cy="4876800"/>
          </a:xfrm>
        </p:spPr>
        <p:txBody>
          <a:bodyPr>
            <a:normAutofit fontScale="92500" lnSpcReduction="20000"/>
          </a:bodyPr>
          <a:lstStyle/>
          <a:p>
            <a:r>
              <a:rPr lang="en-US" dirty="0"/>
              <a:t>HAVING is a condition on the group.</a:t>
            </a:r>
          </a:p>
          <a:p>
            <a:r>
              <a:rPr lang="en-US" dirty="0"/>
              <a:t>SELECT year, COUNT(year) FROM courses GROUP BY year HAVING COUNT(year) &gt; 1</a:t>
            </a:r>
          </a:p>
          <a:p>
            <a:endParaRPr lang="en-US" dirty="0"/>
          </a:p>
          <a:p>
            <a:r>
              <a:rPr lang="en-US" dirty="0"/>
              <a:t>WHERE vs. HAVING:</a:t>
            </a:r>
          </a:p>
          <a:p>
            <a:pPr lvl="1"/>
            <a:r>
              <a:rPr lang="en-US" dirty="0"/>
              <a:t>WHERE is done before the grouping and HAVING is done after it</a:t>
            </a:r>
          </a:p>
          <a:p>
            <a:r>
              <a:rPr lang="en-US" dirty="0"/>
              <a:t>E.g. courses in which the average grade of students who </a:t>
            </a:r>
            <a:r>
              <a:rPr lang="en-US" i="1" dirty="0"/>
              <a:t>passed</a:t>
            </a:r>
            <a:r>
              <a:rPr lang="en-US" dirty="0"/>
              <a:t> is under 70:</a:t>
            </a:r>
          </a:p>
          <a:p>
            <a:pPr lvl="1"/>
            <a:r>
              <a:rPr lang="en-US" dirty="0"/>
              <a:t>SELECT </a:t>
            </a:r>
            <a:r>
              <a:rPr lang="en-US" dirty="0" err="1"/>
              <a:t>courseId,AVG</a:t>
            </a:r>
            <a:r>
              <a:rPr lang="en-US" dirty="0"/>
              <a:t>(grade) FROM grades WHERE passed &gt; 0 GROUP BY </a:t>
            </a:r>
            <a:r>
              <a:rPr lang="en-US" dirty="0" err="1"/>
              <a:t>courseId</a:t>
            </a:r>
            <a:r>
              <a:rPr lang="en-US" dirty="0"/>
              <a:t> HAVING AVG(grade) &lt; 70;</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782677"/>
            <a:ext cx="1753737" cy="51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927" y="6167222"/>
            <a:ext cx="1749673" cy="46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0"/>
            <a:ext cx="24765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228600" y="6017311"/>
            <a:ext cx="990600" cy="762000"/>
          </a:xfrm>
          <a:prstGeom prst="wedgeRectCallout">
            <a:avLst>
              <a:gd name="adj1" fmla="val -7325"/>
              <a:gd name="adj2" fmla="val -197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Exempli Gratia</a:t>
            </a:r>
          </a:p>
        </p:txBody>
      </p:sp>
      <p:pic>
        <p:nvPicPr>
          <p:cNvPr id="8" name="Picture 3">
            <a:extLst>
              <a:ext uri="{FF2B5EF4-FFF2-40B4-BE49-F238E27FC236}">
                <a16:creationId xmlns:a16="http://schemas.microsoft.com/office/drawing/2014/main" id="{109A6F9C-304F-402E-81D3-DE0760997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92600"/>
            <a:ext cx="3800475" cy="140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18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1"/>
                                        </p:tgtEl>
                                        <p:attrNameLst>
                                          <p:attrName>style.visibility</p:attrName>
                                        </p:attrNameLst>
                                      </p:cBhvr>
                                      <p:to>
                                        <p:strVal val="visible"/>
                                      </p:to>
                                    </p:set>
                                    <p:animEffect transition="in" filter="fade">
                                      <p:cBhvr>
                                        <p:cTn id="52" dur="500"/>
                                        <p:tgtEl>
                                          <p:spTgt spid="20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execution order</a:t>
            </a:r>
          </a:p>
        </p:txBody>
      </p:sp>
      <p:sp>
        <p:nvSpPr>
          <p:cNvPr id="3" name="Content Placeholder 2"/>
          <p:cNvSpPr>
            <a:spLocks noGrp="1"/>
          </p:cNvSpPr>
          <p:nvPr>
            <p:ph idx="1"/>
          </p:nvPr>
        </p:nvSpPr>
        <p:spPr>
          <a:xfrm>
            <a:off x="304800" y="1600200"/>
            <a:ext cx="8534400" cy="4800600"/>
          </a:xfrm>
        </p:spPr>
        <p:txBody>
          <a:bodyPr>
            <a:normAutofit fontScale="77500" lnSpcReduction="20000"/>
          </a:bodyPr>
          <a:lstStyle/>
          <a:p>
            <a:pPr marL="342900" lvl="1" indent="-342900">
              <a:buFont typeface="Arial" pitchFamily="34" charset="0"/>
              <a:buChar char="•"/>
            </a:pPr>
            <a:r>
              <a:rPr lang="en-US" dirty="0"/>
              <a:t>SELECT DISTINCT </a:t>
            </a:r>
            <a:r>
              <a:rPr lang="en-US" dirty="0" err="1"/>
              <a:t>courseId</a:t>
            </a:r>
            <a:r>
              <a:rPr lang="en-US" dirty="0"/>
              <a:t>, AVG(grade) FROM grades WHERE passed &gt; 0 GROUP BY </a:t>
            </a:r>
            <a:r>
              <a:rPr lang="en-US" dirty="0" err="1"/>
              <a:t>courseId</a:t>
            </a:r>
            <a:r>
              <a:rPr lang="en-US" dirty="0"/>
              <a:t> HAVING AVG(grade) &lt; 70 ORDER BY </a:t>
            </a:r>
            <a:r>
              <a:rPr lang="en-US" dirty="0" err="1"/>
              <a:t>courseId</a:t>
            </a:r>
            <a:r>
              <a:rPr lang="en-US" dirty="0"/>
              <a:t>, LIMIT 2;</a:t>
            </a:r>
          </a:p>
          <a:p>
            <a:r>
              <a:rPr lang="en-US" dirty="0"/>
              <a:t>We first look at the FROM part to know which table we want (or joined tables – see next slides).</a:t>
            </a:r>
          </a:p>
          <a:p>
            <a:r>
              <a:rPr lang="en-US" dirty="0"/>
              <a:t>Then the WHERE predicate to know which rows we are interested in.</a:t>
            </a:r>
          </a:p>
          <a:p>
            <a:r>
              <a:rPr lang="en-US" dirty="0"/>
              <a:t>Then the GROUP BY.</a:t>
            </a:r>
          </a:p>
          <a:p>
            <a:r>
              <a:rPr lang="en-US" dirty="0"/>
              <a:t>Then the HAVING.</a:t>
            </a:r>
          </a:p>
          <a:p>
            <a:r>
              <a:rPr lang="en-US" dirty="0"/>
              <a:t>Then we look at the SELECT to know which columns to show.</a:t>
            </a:r>
          </a:p>
          <a:p>
            <a:r>
              <a:rPr lang="en-US" dirty="0"/>
              <a:t>Then the DISTINCT removes identical rows</a:t>
            </a:r>
          </a:p>
          <a:p>
            <a:r>
              <a:rPr lang="en-US" dirty="0"/>
              <a:t>The ORDER BY sorts the results</a:t>
            </a:r>
          </a:p>
          <a:p>
            <a:r>
              <a:rPr lang="en-US" dirty="0"/>
              <a:t>The LIMIT presents only the requested rows</a:t>
            </a:r>
          </a:p>
          <a:p>
            <a:endParaRPr lang="en-US" dirty="0"/>
          </a:p>
        </p:txBody>
      </p:sp>
    </p:spTree>
    <p:extLst>
      <p:ext uri="{BB962C8B-B14F-4D97-AF65-F5344CB8AC3E}">
        <p14:creationId xmlns:p14="http://schemas.microsoft.com/office/powerpoint/2010/main" val="482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students x grades</a:t>
            </a:r>
          </a:p>
        </p:txBody>
      </p:sp>
      <p:sp>
        <p:nvSpPr>
          <p:cNvPr id="3" name="Content Placeholder 2"/>
          <p:cNvSpPr>
            <a:spLocks noGrp="1"/>
          </p:cNvSpPr>
          <p:nvPr>
            <p:ph idx="1"/>
          </p:nvPr>
        </p:nvSpPr>
        <p:spPr>
          <a:xfrm>
            <a:off x="457200" y="1219200"/>
            <a:ext cx="8229600" cy="4525963"/>
          </a:xfrm>
        </p:spPr>
        <p:txBody>
          <a:bodyPr/>
          <a:lstStyle/>
          <a:p>
            <a:r>
              <a:rPr lang="en-US" dirty="0"/>
              <a:t>SELECT * FROM students, grades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1766934"/>
            <a:ext cx="5362575" cy="520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F1DB0F44-E082-4FF9-B6D7-5BD4BCF50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0"/>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392AFA5D-BD69-4475-98AE-42D69BA71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35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52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Content Placeholder 2"/>
          <p:cNvSpPr>
            <a:spLocks noGrp="1"/>
          </p:cNvSpPr>
          <p:nvPr>
            <p:ph idx="1"/>
          </p:nvPr>
        </p:nvSpPr>
        <p:spPr/>
        <p:txBody>
          <a:bodyPr/>
          <a:lstStyle/>
          <a:p>
            <a:r>
              <a:rPr lang="en-US" dirty="0"/>
              <a:t>Suppose we want to get students full information (not just ids) with their grades</a:t>
            </a:r>
          </a:p>
          <a:p>
            <a:r>
              <a:rPr lang="en-US" dirty="0"/>
              <a:t>SELECT * FROM students, grades WHERE students.id = </a:t>
            </a:r>
            <a:r>
              <a:rPr lang="en-US" dirty="0" err="1"/>
              <a:t>grades.studentId</a:t>
            </a:r>
            <a:endParaRPr lang="en-US" dirty="0"/>
          </a:p>
          <a:p>
            <a:r>
              <a:rPr lang="en-US" dirty="0"/>
              <a:t>SELECT * FROM students </a:t>
            </a:r>
            <a:r>
              <a:rPr lang="en-US" dirty="0">
                <a:solidFill>
                  <a:srgbClr val="FF0000"/>
                </a:solidFill>
              </a:rPr>
              <a:t>INNER JOIN </a:t>
            </a:r>
            <a:r>
              <a:rPr lang="en-US" dirty="0"/>
              <a:t>grades ON students.id = </a:t>
            </a:r>
            <a:r>
              <a:rPr lang="en-US" dirty="0" err="1"/>
              <a:t>grades.studentId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193" y="4838700"/>
            <a:ext cx="58578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8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consecutive joins</a:t>
            </a:r>
          </a:p>
        </p:txBody>
      </p:sp>
      <p:sp>
        <p:nvSpPr>
          <p:cNvPr id="3" name="Content Placeholder 2"/>
          <p:cNvSpPr>
            <a:spLocks noGrp="1"/>
          </p:cNvSpPr>
          <p:nvPr>
            <p:ph idx="1"/>
          </p:nvPr>
        </p:nvSpPr>
        <p:spPr/>
        <p:txBody>
          <a:bodyPr/>
          <a:lstStyle/>
          <a:p>
            <a:r>
              <a:rPr lang="en-US" dirty="0"/>
              <a:t>SELECT * FROM students INNER JOIN grades on students.id = </a:t>
            </a:r>
            <a:r>
              <a:rPr lang="en-US" dirty="0" err="1"/>
              <a:t>grades.studentId</a:t>
            </a:r>
            <a:r>
              <a:rPr lang="en-US" dirty="0"/>
              <a:t> INNER JOIN courses on </a:t>
            </a:r>
            <a:r>
              <a:rPr lang="en-US" dirty="0" err="1"/>
              <a:t>grades.courseId</a:t>
            </a:r>
            <a:r>
              <a:rPr lang="en-US" dirty="0"/>
              <a:t> = courses.id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87" y="3733800"/>
            <a:ext cx="886521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11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LEFT OUTER JOIN</a:t>
            </a:r>
          </a:p>
        </p:txBody>
      </p:sp>
      <p:sp>
        <p:nvSpPr>
          <p:cNvPr id="3" name="Content Placeholder 2"/>
          <p:cNvSpPr>
            <a:spLocks noGrp="1"/>
          </p:cNvSpPr>
          <p:nvPr>
            <p:ph idx="1"/>
          </p:nvPr>
        </p:nvSpPr>
        <p:spPr>
          <a:xfrm>
            <a:off x="304800" y="1112837"/>
            <a:ext cx="8610600" cy="4525963"/>
          </a:xfrm>
        </p:spPr>
        <p:txBody>
          <a:bodyPr/>
          <a:lstStyle/>
          <a:p>
            <a:r>
              <a:rPr lang="en-US" sz="2800" dirty="0"/>
              <a:t>When using left outer join, </a:t>
            </a:r>
            <a:r>
              <a:rPr lang="en-US" sz="2800" i="1" dirty="0"/>
              <a:t>all</a:t>
            </a:r>
            <a:r>
              <a:rPr lang="en-US" sz="2800" dirty="0"/>
              <a:t> rows FROM left table appear in the result, even if they have no match (they match nulls).</a:t>
            </a:r>
          </a:p>
          <a:p>
            <a:r>
              <a:rPr lang="en-US" sz="2000" dirty="0"/>
              <a:t>INSERT INTO students (id, age, gender, degree, </a:t>
            </a:r>
            <a:r>
              <a:rPr lang="en-US" sz="2000" dirty="0" err="1"/>
              <a:t>firstName</a:t>
            </a:r>
            <a:r>
              <a:rPr lang="en-US" sz="2000" dirty="0"/>
              <a:t>, </a:t>
            </a:r>
            <a:r>
              <a:rPr lang="en-US" sz="2000" dirty="0" err="1"/>
              <a:t>lastName</a:t>
            </a:r>
            <a:r>
              <a:rPr lang="en-US" sz="2000" dirty="0"/>
              <a:t>) VALUES (700, 26, 1, 2, 'Maya', 'Levi');</a:t>
            </a:r>
          </a:p>
          <a:p>
            <a:r>
              <a:rPr lang="en-US" sz="2400" dirty="0"/>
              <a:t>SELECT * FROM students </a:t>
            </a:r>
            <a:r>
              <a:rPr lang="en-US" sz="2400" dirty="0">
                <a:solidFill>
                  <a:srgbClr val="FF0000"/>
                </a:solidFill>
              </a:rPr>
              <a:t>INNER JOIN </a:t>
            </a:r>
            <a:r>
              <a:rPr lang="en-US" sz="2400" dirty="0"/>
              <a:t>grades ON students.id = </a:t>
            </a:r>
            <a:r>
              <a:rPr lang="en-US" sz="2400" dirty="0" err="1"/>
              <a:t>grades.studentId</a:t>
            </a:r>
            <a:endParaRPr lang="en-US" sz="2400" dirty="0"/>
          </a:p>
          <a:p>
            <a:r>
              <a:rPr lang="en-US" sz="2800" dirty="0"/>
              <a:t>SELECT * FROM students </a:t>
            </a:r>
            <a:r>
              <a:rPr lang="en-US" sz="2800" dirty="0">
                <a:solidFill>
                  <a:srgbClr val="FF0000"/>
                </a:solidFill>
              </a:rPr>
              <a:t>LEFT JOIN </a:t>
            </a:r>
            <a:r>
              <a:rPr lang="en-US" sz="2800" dirty="0"/>
              <a:t>grades ON students.id = </a:t>
            </a:r>
            <a:r>
              <a:rPr lang="en-US" sz="2800" dirty="0" err="1"/>
              <a:t>grades.studentId</a:t>
            </a:r>
            <a:endParaRPr lang="en-US" sz="2800"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95800"/>
            <a:ext cx="58578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905375"/>
            <a:ext cx="5857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6858000" y="1981200"/>
            <a:ext cx="1447800" cy="533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new student has just joined!</a:t>
            </a:r>
          </a:p>
        </p:txBody>
      </p:sp>
    </p:spTree>
    <p:extLst>
      <p:ext uri="{BB962C8B-B14F-4D97-AF65-F5344CB8AC3E}">
        <p14:creationId xmlns:p14="http://schemas.microsoft.com/office/powerpoint/2010/main" val="30139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fade">
                                      <p:cBhvr>
                                        <p:cTn id="3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lstStyle/>
          <a:p>
            <a:r>
              <a:rPr lang="en-US" dirty="0"/>
              <a:t>RIGHT OUTER JOIN</a:t>
            </a:r>
          </a:p>
        </p:txBody>
      </p:sp>
      <p:sp>
        <p:nvSpPr>
          <p:cNvPr id="3" name="Content Placeholder 2"/>
          <p:cNvSpPr>
            <a:spLocks noGrp="1"/>
          </p:cNvSpPr>
          <p:nvPr>
            <p:ph idx="1"/>
          </p:nvPr>
        </p:nvSpPr>
        <p:spPr/>
        <p:txBody>
          <a:bodyPr/>
          <a:lstStyle/>
          <a:p>
            <a:r>
              <a:rPr lang="en-US" sz="2800" dirty="0"/>
              <a:t>INSERT INTO grades (</a:t>
            </a:r>
            <a:r>
              <a:rPr lang="en-US" sz="2800" dirty="0" err="1"/>
              <a:t>courseId</a:t>
            </a:r>
            <a:r>
              <a:rPr lang="en-US" sz="2800" dirty="0"/>
              <a:t>, </a:t>
            </a:r>
            <a:r>
              <a:rPr lang="en-US" sz="2800" dirty="0" err="1"/>
              <a:t>studentId</a:t>
            </a:r>
            <a:r>
              <a:rPr lang="en-US" sz="2800" dirty="0"/>
              <a:t>, grade, passed) values (30, 600, 82, 1);</a:t>
            </a:r>
          </a:p>
          <a:p>
            <a:r>
              <a:rPr lang="en-US" dirty="0"/>
              <a:t>SELECT * FROM students </a:t>
            </a:r>
            <a:r>
              <a:rPr lang="en-US" dirty="0">
                <a:solidFill>
                  <a:srgbClr val="FF0000"/>
                </a:solidFill>
              </a:rPr>
              <a:t>RIGHT JOIN </a:t>
            </a:r>
            <a:r>
              <a:rPr lang="en-US" dirty="0"/>
              <a:t>grades ON students.id = </a:t>
            </a:r>
            <a:r>
              <a:rPr lang="en-US" dirty="0" err="1"/>
              <a:t>grades.studentId</a:t>
            </a: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14800"/>
            <a:ext cx="58578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6705600" y="685800"/>
            <a:ext cx="2209800" cy="838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have a new grade for an unregistered student…</a:t>
            </a:r>
          </a:p>
        </p:txBody>
      </p:sp>
    </p:spTree>
    <p:extLst>
      <p:ext uri="{BB962C8B-B14F-4D97-AF65-F5344CB8AC3E}">
        <p14:creationId xmlns:p14="http://schemas.microsoft.com/office/powerpoint/2010/main" val="397512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FULL OUTER JOIN</a:t>
            </a:r>
          </a:p>
        </p:txBody>
      </p:sp>
      <p:sp>
        <p:nvSpPr>
          <p:cNvPr id="3" name="Content Placeholder 2"/>
          <p:cNvSpPr>
            <a:spLocks noGrp="1"/>
          </p:cNvSpPr>
          <p:nvPr>
            <p:ph idx="1"/>
          </p:nvPr>
        </p:nvSpPr>
        <p:spPr>
          <a:xfrm>
            <a:off x="457200" y="1143000"/>
            <a:ext cx="8229600" cy="4525963"/>
          </a:xfrm>
        </p:spPr>
        <p:txBody>
          <a:bodyPr/>
          <a:lstStyle/>
          <a:p>
            <a:r>
              <a:rPr lang="en-US" dirty="0"/>
              <a:t>MySQL doesn't support full outer join, but this can be accomplished by uniting a LEFT JOIN with a RIGHT JOIN: </a:t>
            </a:r>
          </a:p>
          <a:p>
            <a:r>
              <a:rPr lang="en-US" dirty="0"/>
              <a:t>(SELECT * FROM students </a:t>
            </a:r>
            <a:r>
              <a:rPr lang="en-US" dirty="0">
                <a:solidFill>
                  <a:srgbClr val="FF0000"/>
                </a:solidFill>
              </a:rPr>
              <a:t>LEFT JOIN </a:t>
            </a:r>
            <a:r>
              <a:rPr lang="en-US" dirty="0"/>
              <a:t>grades ON students.id = </a:t>
            </a:r>
            <a:r>
              <a:rPr lang="en-US" dirty="0" err="1"/>
              <a:t>grades.studentId</a:t>
            </a:r>
            <a:r>
              <a:rPr lang="en-US" dirty="0"/>
              <a:t>) </a:t>
            </a:r>
            <a:r>
              <a:rPr lang="en-US" dirty="0">
                <a:solidFill>
                  <a:srgbClr val="FF0000"/>
                </a:solidFill>
              </a:rPr>
              <a:t>UNION</a:t>
            </a:r>
            <a:r>
              <a:rPr lang="en-US" dirty="0"/>
              <a:t> (SELECT * FROM students </a:t>
            </a:r>
            <a:r>
              <a:rPr lang="en-US" dirty="0">
                <a:solidFill>
                  <a:srgbClr val="FF0000"/>
                </a:solidFill>
              </a:rPr>
              <a:t>RIGHT JOIN </a:t>
            </a:r>
            <a:r>
              <a:rPr lang="en-US" dirty="0"/>
              <a:t>grades ON students.id = </a:t>
            </a:r>
            <a:r>
              <a:rPr lang="en-US" dirty="0" err="1"/>
              <a:t>grades.studentId</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722908"/>
            <a:ext cx="58578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5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a:t>
            </a:r>
          </a:p>
        </p:txBody>
      </p:sp>
      <p:sp>
        <p:nvSpPr>
          <p:cNvPr id="3" name="Content Placeholder 2"/>
          <p:cNvSpPr>
            <a:spLocks noGrp="1"/>
          </p:cNvSpPr>
          <p:nvPr>
            <p:ph idx="1"/>
          </p:nvPr>
        </p:nvSpPr>
        <p:spPr/>
        <p:txBody>
          <a:bodyPr/>
          <a:lstStyle/>
          <a:p>
            <a:r>
              <a:rPr lang="en-US" dirty="0">
                <a:solidFill>
                  <a:srgbClr val="FF0000"/>
                </a:solidFill>
              </a:rPr>
              <a:t>UPDATE</a:t>
            </a:r>
            <a:r>
              <a:rPr lang="en-US" dirty="0"/>
              <a:t> grades </a:t>
            </a:r>
            <a:r>
              <a:rPr lang="en-US" dirty="0">
                <a:solidFill>
                  <a:srgbClr val="FF0000"/>
                </a:solidFill>
              </a:rPr>
              <a:t>SET</a:t>
            </a:r>
            <a:r>
              <a:rPr lang="en-US" dirty="0"/>
              <a:t> grade=78, passed=1 WHERE </a:t>
            </a:r>
            <a:r>
              <a:rPr lang="en-US" dirty="0" err="1"/>
              <a:t>studentId</a:t>
            </a:r>
            <a:r>
              <a:rPr lang="en-US" dirty="0"/>
              <a:t>=111 AND </a:t>
            </a:r>
            <a:r>
              <a:rPr lang="en-US" dirty="0" err="1"/>
              <a:t>courseId</a:t>
            </a:r>
            <a:r>
              <a:rPr lang="en-US" dirty="0"/>
              <a:t> = 20</a:t>
            </a:r>
          </a:p>
          <a:p>
            <a:r>
              <a:rPr lang="en-US" dirty="0"/>
              <a:t>SELECT * FROM grades</a:t>
            </a:r>
          </a:p>
          <a:p>
            <a:endParaRPr lang="en-US" dirty="0"/>
          </a:p>
          <a:p>
            <a:endParaRPr lang="en-US" dirty="0"/>
          </a:p>
          <a:p>
            <a:r>
              <a:rPr lang="en-US" dirty="0"/>
              <a:t>UPDATE grades SET grade=grade+5 WHERE </a:t>
            </a:r>
            <a:r>
              <a:rPr lang="en-US" dirty="0" err="1"/>
              <a:t>courseId</a:t>
            </a:r>
            <a:r>
              <a:rPr lang="en-US" dirty="0"/>
              <a:t>=40</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6670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566" y="49530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99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תמונה 20">
            <a:extLst>
              <a:ext uri="{FF2B5EF4-FFF2-40B4-BE49-F238E27FC236}">
                <a16:creationId xmlns:a16="http://schemas.microsoft.com/office/drawing/2014/main" id="{7847C35E-6C47-45A6-A44B-081C0F76AE5D}"/>
              </a:ext>
            </a:extLst>
          </p:cNvPr>
          <p:cNvPicPr>
            <a:picLocks noChangeAspect="1"/>
          </p:cNvPicPr>
          <p:nvPr/>
        </p:nvPicPr>
        <p:blipFill rotWithShape="1">
          <a:blip r:embed="rId2"/>
          <a:srcRect t="-1" r="7112" b="-7653"/>
          <a:stretch/>
        </p:blipFill>
        <p:spPr>
          <a:xfrm rot="917005">
            <a:off x="4487726" y="2407759"/>
            <a:ext cx="699802" cy="516188"/>
          </a:xfrm>
          <a:prstGeom prst="rect">
            <a:avLst/>
          </a:prstGeom>
        </p:spPr>
      </p:pic>
      <p:pic>
        <p:nvPicPr>
          <p:cNvPr id="17" name="תמונה 16">
            <a:extLst>
              <a:ext uri="{FF2B5EF4-FFF2-40B4-BE49-F238E27FC236}">
                <a16:creationId xmlns:a16="http://schemas.microsoft.com/office/drawing/2014/main" id="{6C4130B7-745C-42DE-B58F-A6EDE1CEC04A}"/>
              </a:ext>
            </a:extLst>
          </p:cNvPr>
          <p:cNvPicPr>
            <a:picLocks noChangeAspect="1"/>
          </p:cNvPicPr>
          <p:nvPr/>
        </p:nvPicPr>
        <p:blipFill rotWithShape="1">
          <a:blip r:embed="rId2"/>
          <a:srcRect t="-1" r="7112" b="-7653"/>
          <a:stretch/>
        </p:blipFill>
        <p:spPr>
          <a:xfrm rot="20346431">
            <a:off x="4185450" y="3354246"/>
            <a:ext cx="1076144" cy="573182"/>
          </a:xfrm>
          <a:prstGeom prst="rect">
            <a:avLst/>
          </a:prstGeom>
        </p:spPr>
      </p:pic>
      <p:sp>
        <p:nvSpPr>
          <p:cNvPr id="2" name="Title 1"/>
          <p:cNvSpPr>
            <a:spLocks noGrp="1"/>
          </p:cNvSpPr>
          <p:nvPr>
            <p:ph type="title"/>
          </p:nvPr>
        </p:nvSpPr>
        <p:spPr/>
        <p:txBody>
          <a:bodyPr/>
          <a:lstStyle/>
          <a:p>
            <a:r>
              <a:rPr lang="en-US" dirty="0"/>
              <a:t>Our tables</a:t>
            </a:r>
          </a:p>
        </p:txBody>
      </p:sp>
      <p:grpSp>
        <p:nvGrpSpPr>
          <p:cNvPr id="3" name="קבוצה 2">
            <a:extLst>
              <a:ext uri="{FF2B5EF4-FFF2-40B4-BE49-F238E27FC236}">
                <a16:creationId xmlns:a16="http://schemas.microsoft.com/office/drawing/2014/main" id="{BD1B70AD-00D3-446A-BDEB-A052E7EB30A1}"/>
              </a:ext>
            </a:extLst>
          </p:cNvPr>
          <p:cNvGrpSpPr/>
          <p:nvPr/>
        </p:nvGrpSpPr>
        <p:grpSpPr>
          <a:xfrm>
            <a:off x="0" y="1219200"/>
            <a:ext cx="4500079" cy="1873989"/>
            <a:chOff x="0" y="1219200"/>
            <a:chExt cx="4500079" cy="1873989"/>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47800" y="1219200"/>
              <a:ext cx="1905000" cy="369332"/>
            </a:xfrm>
            <a:prstGeom prst="rect">
              <a:avLst/>
            </a:prstGeom>
            <a:noFill/>
          </p:spPr>
          <p:txBody>
            <a:bodyPr wrap="square" rtlCol="0">
              <a:spAutoFit/>
            </a:bodyPr>
            <a:lstStyle/>
            <a:p>
              <a:r>
                <a:rPr lang="en-US" b="1" dirty="0"/>
                <a:t>students</a:t>
              </a:r>
            </a:p>
          </p:txBody>
        </p:sp>
      </p:grpSp>
      <p:grpSp>
        <p:nvGrpSpPr>
          <p:cNvPr id="8" name="קבוצה 7">
            <a:extLst>
              <a:ext uri="{FF2B5EF4-FFF2-40B4-BE49-F238E27FC236}">
                <a16:creationId xmlns:a16="http://schemas.microsoft.com/office/drawing/2014/main" id="{BF3EBCC9-E96C-43C2-9A56-CD373E3B7892}"/>
              </a:ext>
            </a:extLst>
          </p:cNvPr>
          <p:cNvGrpSpPr/>
          <p:nvPr/>
        </p:nvGrpSpPr>
        <p:grpSpPr>
          <a:xfrm>
            <a:off x="11723" y="3529721"/>
            <a:ext cx="4908591" cy="2008357"/>
            <a:chOff x="11723" y="3529721"/>
            <a:chExt cx="4908591" cy="2008357"/>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 y="3861679"/>
              <a:ext cx="4908591" cy="167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95400" y="3529721"/>
              <a:ext cx="1828800" cy="369332"/>
            </a:xfrm>
            <a:prstGeom prst="rect">
              <a:avLst/>
            </a:prstGeom>
            <a:noFill/>
          </p:spPr>
          <p:txBody>
            <a:bodyPr wrap="square" rtlCol="0">
              <a:spAutoFit/>
            </a:bodyPr>
            <a:lstStyle/>
            <a:p>
              <a:r>
                <a:rPr lang="en-US" b="1" dirty="0"/>
                <a:t>courses</a:t>
              </a:r>
            </a:p>
          </p:txBody>
        </p:sp>
      </p:grpSp>
      <p:grpSp>
        <p:nvGrpSpPr>
          <p:cNvPr id="4" name="קבוצה 3">
            <a:extLst>
              <a:ext uri="{FF2B5EF4-FFF2-40B4-BE49-F238E27FC236}">
                <a16:creationId xmlns:a16="http://schemas.microsoft.com/office/drawing/2014/main" id="{46FC3EC2-C0EC-4F5F-BBB7-433C77B10F02}"/>
              </a:ext>
            </a:extLst>
          </p:cNvPr>
          <p:cNvGrpSpPr/>
          <p:nvPr/>
        </p:nvGrpSpPr>
        <p:grpSpPr>
          <a:xfrm>
            <a:off x="5175173" y="1828800"/>
            <a:ext cx="3968827" cy="2871079"/>
            <a:chOff x="5105734" y="3529721"/>
            <a:chExt cx="3968827" cy="287107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734" y="3886200"/>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53200" y="3529721"/>
              <a:ext cx="1600200" cy="369332"/>
            </a:xfrm>
            <a:prstGeom prst="rect">
              <a:avLst/>
            </a:prstGeom>
            <a:noFill/>
          </p:spPr>
          <p:txBody>
            <a:bodyPr wrap="square" rtlCol="0">
              <a:spAutoFit/>
            </a:bodyPr>
            <a:lstStyle/>
            <a:p>
              <a:r>
                <a:rPr lang="en-US" b="1" dirty="0"/>
                <a:t>grades</a:t>
              </a:r>
            </a:p>
          </p:txBody>
        </p:sp>
      </p:grpSp>
    </p:spTree>
    <p:extLst>
      <p:ext uri="{BB962C8B-B14F-4D97-AF65-F5344CB8AC3E}">
        <p14:creationId xmlns:p14="http://schemas.microsoft.com/office/powerpoint/2010/main" val="698827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Content Placeholder 2"/>
          <p:cNvSpPr>
            <a:spLocks noGrp="1"/>
          </p:cNvSpPr>
          <p:nvPr>
            <p:ph idx="1"/>
          </p:nvPr>
        </p:nvSpPr>
        <p:spPr/>
        <p:txBody>
          <a:bodyPr/>
          <a:lstStyle/>
          <a:p>
            <a:r>
              <a:rPr lang="en-US" dirty="0"/>
              <a:t>DELETE FROM grades WHERE </a:t>
            </a:r>
            <a:r>
              <a:rPr lang="en-US" dirty="0" err="1"/>
              <a:t>studentId</a:t>
            </a:r>
            <a:r>
              <a:rPr lang="en-US" dirty="0"/>
              <a:t>=600 OR </a:t>
            </a:r>
            <a:r>
              <a:rPr lang="en-US" dirty="0" err="1"/>
              <a:t>courseId</a:t>
            </a:r>
            <a:r>
              <a:rPr lang="en-US" dirty="0"/>
              <a:t>=20</a:t>
            </a:r>
          </a:p>
          <a:p>
            <a:r>
              <a:rPr lang="en-US" dirty="0"/>
              <a:t>(3 rows affected)</a:t>
            </a:r>
          </a:p>
          <a:p>
            <a:r>
              <a:rPr lang="en-US" dirty="0"/>
              <a:t>SELECT * FROM grades: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72000"/>
            <a:ext cx="25241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C0EEB368-A011-44B8-816C-BD69F8C9B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762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0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lstStyle/>
          <a:p>
            <a:r>
              <a:rPr lang="en-US" dirty="0"/>
              <a:t>Basic 4 operations on data:</a:t>
            </a:r>
          </a:p>
          <a:p>
            <a:pPr lvl="1"/>
            <a:r>
              <a:rPr lang="en-US" dirty="0"/>
              <a:t>Create: INSERT (CREATE)</a:t>
            </a:r>
          </a:p>
          <a:p>
            <a:pPr lvl="1"/>
            <a:r>
              <a:rPr lang="en-US" dirty="0"/>
              <a:t>Read: SELECT</a:t>
            </a:r>
          </a:p>
          <a:p>
            <a:pPr lvl="1"/>
            <a:r>
              <a:rPr lang="en-US" dirty="0"/>
              <a:t>Update: UPDATE (ALTER)</a:t>
            </a:r>
          </a:p>
          <a:p>
            <a:pPr lvl="1"/>
            <a:r>
              <a:rPr lang="en-US" dirty="0"/>
              <a:t>Delete: DELETE (DROP)</a:t>
            </a:r>
          </a:p>
        </p:txBody>
      </p:sp>
    </p:spTree>
    <p:extLst>
      <p:ext uri="{BB962C8B-B14F-4D97-AF65-F5344CB8AC3E}">
        <p14:creationId xmlns:p14="http://schemas.microsoft.com/office/powerpoint/2010/main" val="455063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a:t>
            </a:r>
          </a:p>
        </p:txBody>
      </p:sp>
      <p:sp>
        <p:nvSpPr>
          <p:cNvPr id="3" name="Content Placeholder 2"/>
          <p:cNvSpPr>
            <a:spLocks noGrp="1"/>
          </p:cNvSpPr>
          <p:nvPr>
            <p:ph idx="1"/>
          </p:nvPr>
        </p:nvSpPr>
        <p:spPr/>
        <p:txBody>
          <a:bodyPr/>
          <a:lstStyle/>
          <a:p>
            <a:r>
              <a:rPr lang="en-US" dirty="0"/>
              <a:t>Creating a table is usually done using the GUI, but can also be done using the command-line.</a:t>
            </a:r>
          </a:p>
          <a:p>
            <a:r>
              <a:rPr lang="en-US" dirty="0"/>
              <a:t>A pet table in a veterinarian DBMS: </a:t>
            </a:r>
          </a:p>
          <a:p>
            <a:pPr lvl="1"/>
            <a:r>
              <a:rPr lang="en-US" dirty="0"/>
              <a:t>CREATE TABLE pet (name VARCHAR(20), owner VARCHAR(20), species VARCHAR(20), sex CHAR(1), birth DATE);</a:t>
            </a:r>
          </a:p>
        </p:txBody>
      </p:sp>
      <p:sp>
        <p:nvSpPr>
          <p:cNvPr id="4" name="Rectangular Callout 3"/>
          <p:cNvSpPr/>
          <p:nvPr/>
        </p:nvSpPr>
        <p:spPr>
          <a:xfrm>
            <a:off x="4267200" y="4267200"/>
            <a:ext cx="4038600" cy="1524000"/>
          </a:xfrm>
          <a:prstGeom prst="wedgeRectCallout">
            <a:avLst>
              <a:gd name="adj1" fmla="val -14514"/>
              <a:gd name="adj2" fmla="val -61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CHAR(X) – Will always consume X bytes.</a:t>
            </a:r>
          </a:p>
          <a:p>
            <a:r>
              <a:rPr lang="en-US" dirty="0"/>
              <a:t>VARCHAR(x) – Will consume as many bytes as the input (+1) </a:t>
            </a:r>
            <a:r>
              <a:rPr lang="en-US" dirty="0" err="1"/>
              <a:t>upto</a:t>
            </a:r>
            <a:r>
              <a:rPr lang="en-US" dirty="0"/>
              <a:t> x</a:t>
            </a:r>
          </a:p>
          <a:p>
            <a:r>
              <a:rPr lang="en-US" dirty="0"/>
              <a:t>TEXT – up-to 65K chars</a:t>
            </a:r>
          </a:p>
          <a:p>
            <a:r>
              <a:rPr lang="en-US" dirty="0"/>
              <a:t>LONGTEXT – over 4GB</a:t>
            </a:r>
          </a:p>
        </p:txBody>
      </p:sp>
      <p:sp>
        <p:nvSpPr>
          <p:cNvPr id="5" name="Rectangle 4"/>
          <p:cNvSpPr/>
          <p:nvPr/>
        </p:nvSpPr>
        <p:spPr>
          <a:xfrm>
            <a:off x="304800" y="4553415"/>
            <a:ext cx="3810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Additional SQL types:</a:t>
            </a:r>
          </a:p>
          <a:p>
            <a:r>
              <a:rPr lang="en-US" dirty="0"/>
              <a:t>INT</a:t>
            </a:r>
          </a:p>
          <a:p>
            <a:r>
              <a:rPr lang="en-US" dirty="0"/>
              <a:t>REAL: float/double</a:t>
            </a:r>
          </a:p>
          <a:p>
            <a:r>
              <a:rPr lang="en-US" dirty="0"/>
              <a:t>BOOLEAN</a:t>
            </a:r>
          </a:p>
          <a:p>
            <a:r>
              <a:rPr lang="en-US" dirty="0"/>
              <a:t>XML</a:t>
            </a:r>
          </a:p>
          <a:p>
            <a:r>
              <a:rPr lang="en-US" dirty="0"/>
              <a:t>DATETIME – e.g. '2015-05-21 23:28:01'</a:t>
            </a:r>
          </a:p>
          <a:p>
            <a:r>
              <a:rPr lang="en-US" sz="1200" dirty="0"/>
              <a:t>See more at: https://www.techonthenet.com/mysql/datatypes.php</a:t>
            </a:r>
          </a:p>
        </p:txBody>
      </p:sp>
    </p:spTree>
    <p:extLst>
      <p:ext uri="{BB962C8B-B14F-4D97-AF65-F5344CB8AC3E}">
        <p14:creationId xmlns:p14="http://schemas.microsoft.com/office/powerpoint/2010/main" val="278576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idx="1"/>
          </p:nvPr>
        </p:nvSpPr>
        <p:spPr>
          <a:xfrm>
            <a:off x="152400" y="1295400"/>
            <a:ext cx="8686800" cy="4953000"/>
          </a:xfrm>
        </p:spPr>
        <p:txBody>
          <a:bodyPr>
            <a:noAutofit/>
          </a:bodyPr>
          <a:lstStyle/>
          <a:p>
            <a:r>
              <a:rPr lang="en-US" sz="2400" dirty="0"/>
              <a:t>PRIMARY KEY: a column or set of columns that identify the entry (may not be NULL). E.g., id in the students table, or the columns of </a:t>
            </a:r>
            <a:r>
              <a:rPr lang="en-US" sz="2400" dirty="0" err="1"/>
              <a:t>studentId</a:t>
            </a:r>
            <a:r>
              <a:rPr lang="en-US" sz="2400" dirty="0"/>
              <a:t> and </a:t>
            </a:r>
            <a:r>
              <a:rPr lang="en-US" sz="2400" dirty="0" err="1"/>
              <a:t>courseId</a:t>
            </a:r>
            <a:r>
              <a:rPr lang="en-US" sz="2400" dirty="0"/>
              <a:t> in the grades table.</a:t>
            </a:r>
          </a:p>
          <a:p>
            <a:r>
              <a:rPr lang="en-US" sz="2400" dirty="0"/>
              <a:t>UNIQUE KEY: unique but may be NULL, e.g., a passport number column (not everyone has a passport, but no two people have the same passport number).</a:t>
            </a:r>
          </a:p>
          <a:p>
            <a:r>
              <a:rPr lang="en-US" sz="2400" dirty="0"/>
              <a:t>INDEX (or just KEY): allows faster indexing. We will usually define as indexes attributes that are likely to be used in joins or appear in the WHERE clause (e.g., </a:t>
            </a:r>
            <a:r>
              <a:rPr lang="en-US" sz="2400" dirty="0" err="1"/>
              <a:t>lastName</a:t>
            </a:r>
            <a:r>
              <a:rPr lang="en-US" sz="2400" dirty="0"/>
              <a:t>). Indexes improve the DBMS's performance as it won't need to read all entries in order to gather those satisfying the condition (e.g., all students whose last name is 'Cohen'). </a:t>
            </a:r>
          </a:p>
          <a:p>
            <a:r>
              <a:rPr lang="en-US" sz="2400" dirty="0"/>
              <a:t>All Keys are stored in B-trees (or hash-indexes).</a:t>
            </a:r>
          </a:p>
          <a:p>
            <a:r>
              <a:rPr lang="en-US" sz="2400" dirty="0"/>
              <a:t>We will discuss keys in detail when we talk about normalization.</a:t>
            </a:r>
          </a:p>
        </p:txBody>
      </p:sp>
    </p:spTree>
    <p:extLst>
      <p:ext uri="{BB962C8B-B14F-4D97-AF65-F5344CB8AC3E}">
        <p14:creationId xmlns:p14="http://schemas.microsoft.com/office/powerpoint/2010/main" val="30588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(with keys)</a:t>
            </a:r>
          </a:p>
        </p:txBody>
      </p:sp>
      <p:sp>
        <p:nvSpPr>
          <p:cNvPr id="3" name="Content Placeholder 2"/>
          <p:cNvSpPr>
            <a:spLocks noGrp="1"/>
          </p:cNvSpPr>
          <p:nvPr>
            <p:ph idx="1"/>
          </p:nvPr>
        </p:nvSpPr>
        <p:spPr/>
        <p:txBody>
          <a:bodyPr/>
          <a:lstStyle/>
          <a:p>
            <a:endParaRPr lang="en-US" dirty="0"/>
          </a:p>
          <a:p>
            <a:r>
              <a:rPr lang="en-US" dirty="0"/>
              <a:t>CREATE TABLE pet2 (int </a:t>
            </a:r>
            <a:r>
              <a:rPr lang="en-US" dirty="0" err="1"/>
              <a:t>INT</a:t>
            </a:r>
            <a:r>
              <a:rPr lang="en-US" dirty="0"/>
              <a:t> PRIMARY KEY, name VARCHAR(20), </a:t>
            </a:r>
            <a:r>
              <a:rPr lang="en-US" dirty="0" err="1"/>
              <a:t>ownerId</a:t>
            </a:r>
            <a:r>
              <a:rPr lang="en-US" dirty="0"/>
              <a:t> INT NOT NULL, species VARCHAR(20), sex CHAR(1), birth DATE, INDEX(</a:t>
            </a:r>
            <a:r>
              <a:rPr lang="en-US" dirty="0" err="1"/>
              <a:t>ownerId</a:t>
            </a:r>
            <a:r>
              <a:rPr lang="en-US" dirty="0"/>
              <a:t>));</a:t>
            </a:r>
          </a:p>
        </p:txBody>
      </p:sp>
      <p:sp>
        <p:nvSpPr>
          <p:cNvPr id="4" name="Rectangular Callout 3"/>
          <p:cNvSpPr/>
          <p:nvPr/>
        </p:nvSpPr>
        <p:spPr>
          <a:xfrm>
            <a:off x="7010400" y="1066800"/>
            <a:ext cx="2133600" cy="1028700"/>
          </a:xfrm>
          <a:prstGeom prst="wedgeRectCallout">
            <a:avLst>
              <a:gd name="adj1" fmla="val -50937"/>
              <a:gd name="adj2" fmla="val 71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 and UNIQUE can appear right after type</a:t>
            </a:r>
          </a:p>
        </p:txBody>
      </p:sp>
      <p:sp>
        <p:nvSpPr>
          <p:cNvPr id="5" name="Rectangular Callout 4"/>
          <p:cNvSpPr/>
          <p:nvPr/>
        </p:nvSpPr>
        <p:spPr>
          <a:xfrm>
            <a:off x="2057400" y="4343400"/>
            <a:ext cx="2667000" cy="685800"/>
          </a:xfrm>
          <a:prstGeom prst="wedgeRectCallout">
            <a:avLst>
              <a:gd name="adj1" fmla="val -31286"/>
              <a:gd name="adj2" fmla="val -74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(or KEY) must be defined after a comma</a:t>
            </a:r>
          </a:p>
        </p:txBody>
      </p:sp>
      <p:sp>
        <p:nvSpPr>
          <p:cNvPr id="6" name="Rectangular Callout 5"/>
          <p:cNvSpPr/>
          <p:nvPr/>
        </p:nvSpPr>
        <p:spPr>
          <a:xfrm>
            <a:off x="7543800" y="4114800"/>
            <a:ext cx="1371600" cy="571500"/>
          </a:xfrm>
          <a:prstGeom prst="wedgeRectCallout">
            <a:avLst>
              <a:gd name="adj1" fmla="val -37008"/>
              <a:gd name="adj2" fmla="val -208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NOT NULL</a:t>
            </a:r>
          </a:p>
        </p:txBody>
      </p:sp>
    </p:spTree>
    <p:extLst>
      <p:ext uri="{BB962C8B-B14F-4D97-AF65-F5344CB8AC3E}">
        <p14:creationId xmlns:p14="http://schemas.microsoft.com/office/powerpoint/2010/main" val="17041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1566E2-C4D0-41C9-8385-EBE2A2292635}"/>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64251AAB-F3D9-4AB3-816C-CE40826923EC}"/>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6B0E4180-0B5A-4D68-AB85-90F4C4C7F012}"/>
              </a:ext>
            </a:extLst>
          </p:cNvPr>
          <p:cNvPicPr>
            <a:picLocks noChangeAspect="1"/>
          </p:cNvPicPr>
          <p:nvPr/>
        </p:nvPicPr>
        <p:blipFill>
          <a:blip r:embed="rId2"/>
          <a:stretch>
            <a:fillRect/>
          </a:stretch>
        </p:blipFill>
        <p:spPr>
          <a:xfrm>
            <a:off x="851905" y="457200"/>
            <a:ext cx="7034795" cy="5619750"/>
          </a:xfrm>
          <a:prstGeom prst="rect">
            <a:avLst/>
          </a:prstGeom>
        </p:spPr>
      </p:pic>
      <p:sp>
        <p:nvSpPr>
          <p:cNvPr id="5" name="בועת דיבור: מלבן עם פינות מעוגלות 4">
            <a:extLst>
              <a:ext uri="{FF2B5EF4-FFF2-40B4-BE49-F238E27FC236}">
                <a16:creationId xmlns:a16="http://schemas.microsoft.com/office/drawing/2014/main" id="{DBDAECE8-F29C-40FB-911C-FB090887B0BA}"/>
              </a:ext>
            </a:extLst>
          </p:cNvPr>
          <p:cNvSpPr/>
          <p:nvPr/>
        </p:nvSpPr>
        <p:spPr>
          <a:xfrm>
            <a:off x="2438400" y="3124200"/>
            <a:ext cx="1524000" cy="533400"/>
          </a:xfrm>
          <a:prstGeom prst="wedgeRoundRectCallout">
            <a:avLst>
              <a:gd name="adj1" fmla="val 53730"/>
              <a:gd name="adj2" fmla="val -13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p>
        </p:txBody>
      </p:sp>
      <p:sp>
        <p:nvSpPr>
          <p:cNvPr id="6" name="בועת דיבור: מלבן עם פינות מעוגלות 5">
            <a:extLst>
              <a:ext uri="{FF2B5EF4-FFF2-40B4-BE49-F238E27FC236}">
                <a16:creationId xmlns:a16="http://schemas.microsoft.com/office/drawing/2014/main" id="{6C7DFC02-AE0B-42F7-9F1C-555FD20C4AE8}"/>
              </a:ext>
            </a:extLst>
          </p:cNvPr>
          <p:cNvSpPr/>
          <p:nvPr/>
        </p:nvSpPr>
        <p:spPr>
          <a:xfrm>
            <a:off x="4191000" y="3162300"/>
            <a:ext cx="1524000" cy="533400"/>
          </a:xfrm>
          <a:prstGeom prst="wedgeRoundRectCallout">
            <a:avLst>
              <a:gd name="adj1" fmla="val -17920"/>
              <a:gd name="adj2" fmla="val -170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UNIQUE KEY</a:t>
            </a:r>
          </a:p>
        </p:txBody>
      </p:sp>
      <p:sp>
        <p:nvSpPr>
          <p:cNvPr id="7" name="בועת דיבור: מלבן עם פינות מעוגלות 6">
            <a:extLst>
              <a:ext uri="{FF2B5EF4-FFF2-40B4-BE49-F238E27FC236}">
                <a16:creationId xmlns:a16="http://schemas.microsoft.com/office/drawing/2014/main" id="{215ECB5A-4377-4C50-8362-E1CD093443C6}"/>
              </a:ext>
            </a:extLst>
          </p:cNvPr>
          <p:cNvSpPr/>
          <p:nvPr/>
        </p:nvSpPr>
        <p:spPr>
          <a:xfrm>
            <a:off x="6755518" y="3000375"/>
            <a:ext cx="1359782" cy="533400"/>
          </a:xfrm>
          <a:prstGeom prst="wedgeRoundRectCallout">
            <a:avLst>
              <a:gd name="adj1" fmla="val -105209"/>
              <a:gd name="adj2" fmla="val -1172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 Increment</a:t>
            </a:r>
          </a:p>
        </p:txBody>
      </p:sp>
      <p:sp>
        <p:nvSpPr>
          <p:cNvPr id="8" name="בועת דיבור: מלבן עם פינות מעוגלות 7">
            <a:extLst>
              <a:ext uri="{FF2B5EF4-FFF2-40B4-BE49-F238E27FC236}">
                <a16:creationId xmlns:a16="http://schemas.microsoft.com/office/drawing/2014/main" id="{AA1038E5-6E7F-452C-839D-7CAF2F0A4B45}"/>
              </a:ext>
            </a:extLst>
          </p:cNvPr>
          <p:cNvSpPr/>
          <p:nvPr/>
        </p:nvSpPr>
        <p:spPr>
          <a:xfrm>
            <a:off x="3185604" y="1017587"/>
            <a:ext cx="1524000" cy="533400"/>
          </a:xfrm>
          <a:prstGeom prst="wedgeRoundRectCallout">
            <a:avLst>
              <a:gd name="adj1" fmla="val 29264"/>
              <a:gd name="adj2" fmla="val 1307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Null</a:t>
            </a:r>
          </a:p>
        </p:txBody>
      </p:sp>
    </p:spTree>
    <p:extLst>
      <p:ext uri="{BB962C8B-B14F-4D97-AF65-F5344CB8AC3E}">
        <p14:creationId xmlns:p14="http://schemas.microsoft.com/office/powerpoint/2010/main" val="4095372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F5C167-5323-4382-B8A6-8B715CD7FA58}"/>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1CD85447-EBF6-413E-A8BB-D82C46B97A30}"/>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1BA6E309-37AD-4A2C-B150-CAA9623D8657}"/>
              </a:ext>
            </a:extLst>
          </p:cNvPr>
          <p:cNvPicPr>
            <a:picLocks noChangeAspect="1"/>
          </p:cNvPicPr>
          <p:nvPr/>
        </p:nvPicPr>
        <p:blipFill>
          <a:blip r:embed="rId2"/>
          <a:stretch>
            <a:fillRect/>
          </a:stretch>
        </p:blipFill>
        <p:spPr>
          <a:xfrm>
            <a:off x="2257425" y="914400"/>
            <a:ext cx="4629150" cy="5029200"/>
          </a:xfrm>
          <a:prstGeom prst="rect">
            <a:avLst/>
          </a:prstGeom>
        </p:spPr>
      </p:pic>
    </p:spTree>
    <p:extLst>
      <p:ext uri="{BB962C8B-B14F-4D97-AF65-F5344CB8AC3E}">
        <p14:creationId xmlns:p14="http://schemas.microsoft.com/office/powerpoint/2010/main" val="3825212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CHECK keyword:</a:t>
            </a:r>
          </a:p>
          <a:p>
            <a:pPr lvl="1"/>
            <a:r>
              <a:rPr lang="en-US" dirty="0"/>
              <a:t>CHECK (country IN ('USA’, 'UK’, 'Israel’, 'India’))</a:t>
            </a:r>
          </a:p>
          <a:p>
            <a:pPr lvl="1"/>
            <a:r>
              <a:rPr lang="en-US" dirty="0"/>
              <a:t>CREATE TABLE people (ID int PRIMARY KEY,    </a:t>
            </a:r>
            <a:r>
              <a:rPr lang="en-US" dirty="0" err="1"/>
              <a:t>lastName</a:t>
            </a:r>
            <a:r>
              <a:rPr lang="en-US" dirty="0"/>
              <a:t> varchar(100) NOT NULL, </a:t>
            </a:r>
            <a:r>
              <a:rPr lang="en-US" dirty="0" err="1"/>
              <a:t>firstName</a:t>
            </a:r>
            <a:r>
              <a:rPr lang="en-US" dirty="0"/>
              <a:t> varchar(100),  Age int, CHECK (Age&gt;=18));</a:t>
            </a:r>
          </a:p>
          <a:p>
            <a:pPr lvl="2"/>
            <a:r>
              <a:rPr lang="en-US" dirty="0"/>
              <a:t>INSERT INTO people (id, </a:t>
            </a:r>
            <a:r>
              <a:rPr lang="en-US" dirty="0" err="1"/>
              <a:t>lastName</a:t>
            </a:r>
            <a:r>
              <a:rPr lang="en-US" dirty="0"/>
              <a:t>, </a:t>
            </a:r>
            <a:r>
              <a:rPr lang="en-US" dirty="0" err="1"/>
              <a:t>firstName</a:t>
            </a:r>
            <a:r>
              <a:rPr lang="en-US" dirty="0"/>
              <a:t>, age) VALUES (4324, 'Bow', 'Gil', 15); </a:t>
            </a:r>
          </a:p>
          <a:p>
            <a:pPr lvl="1"/>
            <a:endParaRPr lang="en-US" dirty="0"/>
          </a:p>
          <a:p>
            <a:pPr lvl="1"/>
            <a:r>
              <a:rPr lang="en-US" dirty="0"/>
              <a:t>CREATE TABLE </a:t>
            </a:r>
            <a:r>
              <a:rPr lang="en-US" dirty="0" err="1"/>
              <a:t>WorkingDay</a:t>
            </a:r>
            <a:r>
              <a:rPr lang="en-US" dirty="0"/>
              <a:t> (</a:t>
            </a:r>
            <a:r>
              <a:rPr lang="en-US" dirty="0" err="1"/>
              <a:t>work_day</a:t>
            </a:r>
            <a:r>
              <a:rPr lang="en-US" dirty="0"/>
              <a:t> DATE, income REAL, expenses REAL, revenue REAL, CHECK(revenue=income-expenses));</a:t>
            </a:r>
          </a:p>
          <a:p>
            <a:pPr lvl="2"/>
            <a:r>
              <a:rPr lang="en-US" dirty="0"/>
              <a:t>INSERT INTO </a:t>
            </a:r>
            <a:r>
              <a:rPr lang="en-US" dirty="0" err="1"/>
              <a:t>WorkingDay</a:t>
            </a:r>
            <a:r>
              <a:rPr lang="en-US" dirty="0"/>
              <a:t> (</a:t>
            </a:r>
            <a:r>
              <a:rPr lang="en-US" dirty="0" err="1"/>
              <a:t>work_day</a:t>
            </a:r>
            <a:r>
              <a:rPr lang="en-US" dirty="0"/>
              <a:t>, income, expenses, revenue) VALUES (SYSDATE(), 200, 100, 50);</a:t>
            </a:r>
          </a:p>
          <a:p>
            <a:pPr lvl="2"/>
            <a:endParaRPr lang="en-US" dirty="0"/>
          </a:p>
        </p:txBody>
      </p:sp>
      <p:pic>
        <p:nvPicPr>
          <p:cNvPr id="7" name="Picture 6">
            <a:extLst>
              <a:ext uri="{FF2B5EF4-FFF2-40B4-BE49-F238E27FC236}">
                <a16:creationId xmlns:a16="http://schemas.microsoft.com/office/drawing/2014/main" id="{81C694DF-B33F-4327-833E-070B6C3DB80F}"/>
              </a:ext>
            </a:extLst>
          </p:cNvPr>
          <p:cNvPicPr>
            <a:picLocks noChangeAspect="1"/>
          </p:cNvPicPr>
          <p:nvPr/>
        </p:nvPicPr>
        <p:blipFill>
          <a:blip r:embed="rId3"/>
          <a:stretch>
            <a:fillRect/>
          </a:stretch>
        </p:blipFill>
        <p:spPr>
          <a:xfrm>
            <a:off x="2822" y="3896782"/>
            <a:ext cx="9144000" cy="232172"/>
          </a:xfrm>
          <a:prstGeom prst="rect">
            <a:avLst/>
          </a:prstGeom>
        </p:spPr>
      </p:pic>
      <p:pic>
        <p:nvPicPr>
          <p:cNvPr id="9" name="Picture 8">
            <a:extLst>
              <a:ext uri="{FF2B5EF4-FFF2-40B4-BE49-F238E27FC236}">
                <a16:creationId xmlns:a16="http://schemas.microsoft.com/office/drawing/2014/main" id="{AC04A186-1337-459E-B46C-BD6C6169B197}"/>
              </a:ext>
            </a:extLst>
          </p:cNvPr>
          <p:cNvPicPr>
            <a:picLocks noChangeAspect="1"/>
          </p:cNvPicPr>
          <p:nvPr/>
        </p:nvPicPr>
        <p:blipFill>
          <a:blip r:embed="rId4"/>
          <a:stretch>
            <a:fillRect/>
          </a:stretch>
        </p:blipFill>
        <p:spPr>
          <a:xfrm>
            <a:off x="8467" y="5788927"/>
            <a:ext cx="9144000" cy="212857"/>
          </a:xfrm>
          <a:prstGeom prst="rect">
            <a:avLst/>
          </a:prstGeom>
        </p:spPr>
      </p:pic>
    </p:spTree>
    <p:extLst>
      <p:ext uri="{BB962C8B-B14F-4D97-AF65-F5344CB8AC3E}">
        <p14:creationId xmlns:p14="http://schemas.microsoft.com/office/powerpoint/2010/main" val="16629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BEFBDC-A0BD-4DB7-A587-A7471DAA1710}"/>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1C094A68-A10D-43AE-8E9B-BFBAFB4C65A7}"/>
              </a:ext>
            </a:extLst>
          </p:cNvPr>
          <p:cNvSpPr>
            <a:spLocks noGrp="1"/>
          </p:cNvSpPr>
          <p:nvPr>
            <p:ph idx="1"/>
          </p:nvPr>
        </p:nvSpPr>
        <p:spPr/>
        <p:txBody>
          <a:bodyPr/>
          <a:lstStyle/>
          <a:p>
            <a:r>
              <a:rPr lang="en-US" dirty="0"/>
              <a:t>A foreign key is used to link two relations</a:t>
            </a:r>
          </a:p>
          <a:p>
            <a:r>
              <a:rPr lang="en-US" dirty="0"/>
              <a:t>A foreign key is one field (or more) in one table that is a Primary key in another table.</a:t>
            </a:r>
          </a:p>
          <a:p>
            <a:r>
              <a:rPr lang="en-US" dirty="0"/>
              <a:t>E.g. The field ‘</a:t>
            </a:r>
            <a:r>
              <a:rPr lang="en-US" dirty="0" err="1"/>
              <a:t>studentId</a:t>
            </a:r>
            <a:r>
              <a:rPr lang="en-US" dirty="0"/>
              <a:t>’ in “grades” table is a foreign key for the field ‘id’ in “students” table</a:t>
            </a:r>
            <a:endParaRPr lang="he-IL" dirty="0"/>
          </a:p>
        </p:txBody>
      </p:sp>
      <p:grpSp>
        <p:nvGrpSpPr>
          <p:cNvPr id="4" name="קבוצה 3">
            <a:extLst>
              <a:ext uri="{FF2B5EF4-FFF2-40B4-BE49-F238E27FC236}">
                <a16:creationId xmlns:a16="http://schemas.microsoft.com/office/drawing/2014/main" id="{1021B545-B96A-4D6D-AF9F-8558D636F71F}"/>
              </a:ext>
            </a:extLst>
          </p:cNvPr>
          <p:cNvGrpSpPr/>
          <p:nvPr/>
        </p:nvGrpSpPr>
        <p:grpSpPr>
          <a:xfrm>
            <a:off x="533400" y="4625605"/>
            <a:ext cx="2521362" cy="1264389"/>
            <a:chOff x="0" y="1219200"/>
            <a:chExt cx="4500079" cy="1873989"/>
          </a:xfrm>
        </p:grpSpPr>
        <p:pic>
          <p:nvPicPr>
            <p:cNvPr id="5" name="Picture 4">
              <a:extLst>
                <a:ext uri="{FF2B5EF4-FFF2-40B4-BE49-F238E27FC236}">
                  <a16:creationId xmlns:a16="http://schemas.microsoft.com/office/drawing/2014/main" id="{04CE5106-6EF1-4005-8E24-6D5D746AE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a:extLst>
                <a:ext uri="{FF2B5EF4-FFF2-40B4-BE49-F238E27FC236}">
                  <a16:creationId xmlns:a16="http://schemas.microsoft.com/office/drawing/2014/main" id="{F1489050-871E-451D-8577-A299BF4517D3}"/>
                </a:ext>
              </a:extLst>
            </p:cNvPr>
            <p:cNvSpPr txBox="1"/>
            <p:nvPr/>
          </p:nvSpPr>
          <p:spPr>
            <a:xfrm>
              <a:off x="1447800" y="1219200"/>
              <a:ext cx="1905000" cy="369332"/>
            </a:xfrm>
            <a:prstGeom prst="rect">
              <a:avLst/>
            </a:prstGeom>
            <a:noFill/>
          </p:spPr>
          <p:txBody>
            <a:bodyPr wrap="square" rtlCol="0">
              <a:spAutoFit/>
            </a:bodyPr>
            <a:lstStyle/>
            <a:p>
              <a:r>
                <a:rPr lang="en-US" b="1" dirty="0"/>
                <a:t>students</a:t>
              </a:r>
            </a:p>
          </p:txBody>
        </p:sp>
      </p:grpSp>
      <p:grpSp>
        <p:nvGrpSpPr>
          <p:cNvPr id="7" name="קבוצה 6">
            <a:extLst>
              <a:ext uri="{FF2B5EF4-FFF2-40B4-BE49-F238E27FC236}">
                <a16:creationId xmlns:a16="http://schemas.microsoft.com/office/drawing/2014/main" id="{79C53487-A489-401E-B039-88B4DFA72094}"/>
              </a:ext>
            </a:extLst>
          </p:cNvPr>
          <p:cNvGrpSpPr/>
          <p:nvPr/>
        </p:nvGrpSpPr>
        <p:grpSpPr>
          <a:xfrm>
            <a:off x="4876800" y="4625605"/>
            <a:ext cx="3124200" cy="1752600"/>
            <a:chOff x="5105734" y="3529721"/>
            <a:chExt cx="3968827" cy="2871079"/>
          </a:xfrm>
        </p:grpSpPr>
        <p:pic>
          <p:nvPicPr>
            <p:cNvPr id="8" name="Picture 3">
              <a:extLst>
                <a:ext uri="{FF2B5EF4-FFF2-40B4-BE49-F238E27FC236}">
                  <a16:creationId xmlns:a16="http://schemas.microsoft.com/office/drawing/2014/main" id="{2511F925-6493-41B0-88A3-14824D4A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34" y="3886200"/>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6">
              <a:extLst>
                <a:ext uri="{FF2B5EF4-FFF2-40B4-BE49-F238E27FC236}">
                  <a16:creationId xmlns:a16="http://schemas.microsoft.com/office/drawing/2014/main" id="{59B484B9-6E35-4C36-A591-262C29736B27}"/>
                </a:ext>
              </a:extLst>
            </p:cNvPr>
            <p:cNvSpPr txBox="1"/>
            <p:nvPr/>
          </p:nvSpPr>
          <p:spPr>
            <a:xfrm>
              <a:off x="6553200" y="3529721"/>
              <a:ext cx="1600200" cy="369332"/>
            </a:xfrm>
            <a:prstGeom prst="rect">
              <a:avLst/>
            </a:prstGeom>
            <a:noFill/>
          </p:spPr>
          <p:txBody>
            <a:bodyPr wrap="square" rtlCol="0">
              <a:spAutoFit/>
            </a:bodyPr>
            <a:lstStyle/>
            <a:p>
              <a:r>
                <a:rPr lang="en-US" b="1" dirty="0"/>
                <a:t>grades</a:t>
              </a:r>
            </a:p>
          </p:txBody>
        </p:sp>
      </p:grpSp>
    </p:spTree>
    <p:extLst>
      <p:ext uri="{BB962C8B-B14F-4D97-AF65-F5344CB8AC3E}">
        <p14:creationId xmlns:p14="http://schemas.microsoft.com/office/powerpoint/2010/main" val="270542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EFB3D1-6E84-4345-8680-F4CF074B9EDA}"/>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D5BFE68C-5FD7-4D94-A0ED-259B51CC010C}"/>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29333508-347D-44CC-9484-4969178D5FA9}"/>
              </a:ext>
            </a:extLst>
          </p:cNvPr>
          <p:cNvPicPr>
            <a:picLocks noChangeAspect="1"/>
          </p:cNvPicPr>
          <p:nvPr/>
        </p:nvPicPr>
        <p:blipFill>
          <a:blip r:embed="rId2"/>
          <a:stretch>
            <a:fillRect/>
          </a:stretch>
        </p:blipFill>
        <p:spPr>
          <a:xfrm>
            <a:off x="685800" y="1489010"/>
            <a:ext cx="6858000" cy="3879980"/>
          </a:xfrm>
          <a:prstGeom prst="rect">
            <a:avLst/>
          </a:prstGeom>
        </p:spPr>
      </p:pic>
    </p:spTree>
    <p:extLst>
      <p:ext uri="{BB962C8B-B14F-4D97-AF65-F5344CB8AC3E}">
        <p14:creationId xmlns:p14="http://schemas.microsoft.com/office/powerpoint/2010/main" val="324323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a:t>SELECT Command</a:t>
            </a:r>
          </a:p>
        </p:txBody>
      </p:sp>
      <p:sp>
        <p:nvSpPr>
          <p:cNvPr id="3" name="Content Placeholder 2"/>
          <p:cNvSpPr>
            <a:spLocks noGrp="1"/>
          </p:cNvSpPr>
          <p:nvPr>
            <p:ph idx="1"/>
          </p:nvPr>
        </p:nvSpPr>
        <p:spPr/>
        <p:txBody>
          <a:bodyPr/>
          <a:lstStyle/>
          <a:p>
            <a:r>
              <a:rPr lang="en-US" dirty="0"/>
              <a:t>SELECT id FROM students</a:t>
            </a:r>
          </a:p>
          <a:p>
            <a:r>
              <a:rPr lang="en-US" dirty="0"/>
              <a:t>SELECT id*2 FROM students</a:t>
            </a:r>
          </a:p>
          <a:p>
            <a:r>
              <a:rPr lang="en-US" dirty="0"/>
              <a:t>SELECT year, semester FROM courses</a:t>
            </a:r>
          </a:p>
          <a:p>
            <a:r>
              <a:rPr lang="en-US" dirty="0"/>
              <a:t>SELECT * FROM grades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255" y="3891481"/>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91481"/>
            <a:ext cx="5715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91481"/>
            <a:ext cx="13335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155371"/>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033" y="33377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808" y="1202496"/>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896008"/>
            <a:ext cx="611789" cy="150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Effect transition="in" filter="fade">
                                      <p:cBhvr>
                                        <p:cTn id="43" dur="500"/>
                                        <p:tgtEl>
                                          <p:spTgt spid="10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537CB0-07DD-4A73-91EB-9922DD24B343}"/>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5B0CF49D-A008-4CF1-8C2F-B0BCBCECD1A3}"/>
              </a:ext>
            </a:extLst>
          </p:cNvPr>
          <p:cNvSpPr>
            <a:spLocks noGrp="1"/>
          </p:cNvSpPr>
          <p:nvPr>
            <p:ph idx="1"/>
          </p:nvPr>
        </p:nvSpPr>
        <p:spPr/>
        <p:txBody>
          <a:bodyPr/>
          <a:lstStyle/>
          <a:p>
            <a:r>
              <a:rPr lang="en-US" dirty="0"/>
              <a:t>INSERT INTO grades (</a:t>
            </a:r>
            <a:r>
              <a:rPr lang="en-US" dirty="0" err="1"/>
              <a:t>courseId</a:t>
            </a:r>
            <a:r>
              <a:rPr lang="en-US" dirty="0"/>
              <a:t>, </a:t>
            </a:r>
            <a:r>
              <a:rPr lang="en-US" dirty="0" err="1"/>
              <a:t>studentId</a:t>
            </a:r>
            <a:r>
              <a:rPr lang="en-US" dirty="0"/>
              <a:t>, grade, passed) VALUES ('40', '123', '99', '1’);</a:t>
            </a:r>
          </a:p>
          <a:p>
            <a:pPr marL="0" indent="0">
              <a:buNone/>
            </a:pPr>
            <a:endParaRPr lang="en-US" dirty="0"/>
          </a:p>
          <a:p>
            <a:pPr marL="0" indent="0">
              <a:buNone/>
            </a:pPr>
            <a:endParaRPr lang="en-US" dirty="0"/>
          </a:p>
          <a:p>
            <a:r>
              <a:rPr lang="en-US" dirty="0"/>
              <a:t>INSERT INTO grades (</a:t>
            </a:r>
            <a:r>
              <a:rPr lang="en-US" dirty="0" err="1"/>
              <a:t>courseId</a:t>
            </a:r>
            <a:r>
              <a:rPr lang="en-US" dirty="0"/>
              <a:t>, </a:t>
            </a:r>
            <a:r>
              <a:rPr lang="en-US" dirty="0" err="1"/>
              <a:t>studentId</a:t>
            </a:r>
            <a:r>
              <a:rPr lang="en-US" dirty="0"/>
              <a:t>, grade, passed) VALUES ('40’, ‘444', '99', '1’);</a:t>
            </a:r>
          </a:p>
          <a:p>
            <a:pPr marL="0" indent="0">
              <a:buNone/>
            </a:pPr>
            <a:endParaRPr lang="en-US" dirty="0"/>
          </a:p>
          <a:p>
            <a:pPr marL="0" indent="0">
              <a:buNone/>
            </a:pPr>
            <a:endParaRPr lang="en-US" dirty="0"/>
          </a:p>
        </p:txBody>
      </p:sp>
      <p:pic>
        <p:nvPicPr>
          <p:cNvPr id="4" name="תמונה 3">
            <a:extLst>
              <a:ext uri="{FF2B5EF4-FFF2-40B4-BE49-F238E27FC236}">
                <a16:creationId xmlns:a16="http://schemas.microsoft.com/office/drawing/2014/main" id="{AB8D1142-BC41-44EA-9C46-108746109D14}"/>
              </a:ext>
            </a:extLst>
          </p:cNvPr>
          <p:cNvPicPr>
            <a:picLocks noChangeAspect="1"/>
          </p:cNvPicPr>
          <p:nvPr/>
        </p:nvPicPr>
        <p:blipFill>
          <a:blip r:embed="rId2"/>
          <a:stretch>
            <a:fillRect/>
          </a:stretch>
        </p:blipFill>
        <p:spPr>
          <a:xfrm>
            <a:off x="685800" y="2819400"/>
            <a:ext cx="6498590" cy="819150"/>
          </a:xfrm>
          <a:prstGeom prst="rect">
            <a:avLst/>
          </a:prstGeom>
        </p:spPr>
      </p:pic>
      <p:grpSp>
        <p:nvGrpSpPr>
          <p:cNvPr id="5" name="קבוצה 4">
            <a:extLst>
              <a:ext uri="{FF2B5EF4-FFF2-40B4-BE49-F238E27FC236}">
                <a16:creationId xmlns:a16="http://schemas.microsoft.com/office/drawing/2014/main" id="{043AC23C-1402-4693-922F-AEBE844BD2AC}"/>
              </a:ext>
            </a:extLst>
          </p:cNvPr>
          <p:cNvGrpSpPr/>
          <p:nvPr/>
        </p:nvGrpSpPr>
        <p:grpSpPr>
          <a:xfrm>
            <a:off x="6324600" y="81719"/>
            <a:ext cx="2521362" cy="1264389"/>
            <a:chOff x="0" y="1219200"/>
            <a:chExt cx="4500079" cy="1873989"/>
          </a:xfrm>
        </p:grpSpPr>
        <p:pic>
          <p:nvPicPr>
            <p:cNvPr id="6" name="Picture 4">
              <a:extLst>
                <a:ext uri="{FF2B5EF4-FFF2-40B4-BE49-F238E27FC236}">
                  <a16:creationId xmlns:a16="http://schemas.microsoft.com/office/drawing/2014/main" id="{22339048-8808-443D-A835-45E8E8EB2E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4">
              <a:extLst>
                <a:ext uri="{FF2B5EF4-FFF2-40B4-BE49-F238E27FC236}">
                  <a16:creationId xmlns:a16="http://schemas.microsoft.com/office/drawing/2014/main" id="{37BD7276-00C9-44A3-8F92-2CD06CE642FA}"/>
                </a:ext>
              </a:extLst>
            </p:cNvPr>
            <p:cNvSpPr txBox="1"/>
            <p:nvPr/>
          </p:nvSpPr>
          <p:spPr>
            <a:xfrm>
              <a:off x="1447800" y="1219200"/>
              <a:ext cx="1905000" cy="369332"/>
            </a:xfrm>
            <a:prstGeom prst="rect">
              <a:avLst/>
            </a:prstGeom>
            <a:noFill/>
          </p:spPr>
          <p:txBody>
            <a:bodyPr wrap="square" rtlCol="0">
              <a:spAutoFit/>
            </a:bodyPr>
            <a:lstStyle/>
            <a:p>
              <a:r>
                <a:rPr lang="en-US" b="1" dirty="0"/>
                <a:t>students</a:t>
              </a:r>
            </a:p>
          </p:txBody>
        </p:sp>
      </p:grpSp>
      <p:pic>
        <p:nvPicPr>
          <p:cNvPr id="8" name="תמונה 7">
            <a:extLst>
              <a:ext uri="{FF2B5EF4-FFF2-40B4-BE49-F238E27FC236}">
                <a16:creationId xmlns:a16="http://schemas.microsoft.com/office/drawing/2014/main" id="{7117CACF-B8F2-4718-940B-6E4E7697E5B4}"/>
              </a:ext>
            </a:extLst>
          </p:cNvPr>
          <p:cNvPicPr>
            <a:picLocks noChangeAspect="1"/>
          </p:cNvPicPr>
          <p:nvPr/>
        </p:nvPicPr>
        <p:blipFill>
          <a:blip r:embed="rId4"/>
          <a:stretch>
            <a:fillRect/>
          </a:stretch>
        </p:blipFill>
        <p:spPr>
          <a:xfrm>
            <a:off x="1600200" y="5410200"/>
            <a:ext cx="3657600" cy="686874"/>
          </a:xfrm>
          <a:prstGeom prst="rect">
            <a:avLst/>
          </a:prstGeom>
        </p:spPr>
      </p:pic>
    </p:spTree>
    <p:extLst>
      <p:ext uri="{BB962C8B-B14F-4D97-AF65-F5344CB8AC3E}">
        <p14:creationId xmlns:p14="http://schemas.microsoft.com/office/powerpoint/2010/main" val="27344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a:t>
            </a:r>
          </a:p>
        </p:txBody>
      </p:sp>
      <p:sp>
        <p:nvSpPr>
          <p:cNvPr id="3" name="Content Placeholder 2"/>
          <p:cNvSpPr>
            <a:spLocks noGrp="1"/>
          </p:cNvSpPr>
          <p:nvPr>
            <p:ph idx="1"/>
          </p:nvPr>
        </p:nvSpPr>
        <p:spPr/>
        <p:txBody>
          <a:bodyPr/>
          <a:lstStyle/>
          <a:p>
            <a:r>
              <a:rPr lang="en-US" dirty="0"/>
              <a:t>DROP TABLE deletes a table:</a:t>
            </a:r>
          </a:p>
          <a:p>
            <a:pPr lvl="1"/>
            <a:r>
              <a:rPr lang="en-US" dirty="0"/>
              <a:t>DROP TABLE pet2</a:t>
            </a:r>
          </a:p>
          <a:p>
            <a:pPr lvl="1"/>
            <a:r>
              <a:rPr lang="en-US" dirty="0"/>
              <a:t>[DELETE TABLE pet2 – returns an error, since DELETE is used to remove entries (rows), with the following syntax: DELETE … FROM …]</a:t>
            </a:r>
          </a:p>
        </p:txBody>
      </p:sp>
    </p:spTree>
    <p:extLst>
      <p:ext uri="{BB962C8B-B14F-4D97-AF65-F5344CB8AC3E}">
        <p14:creationId xmlns:p14="http://schemas.microsoft.com/office/powerpoint/2010/main" val="29307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t>
            </a:r>
          </a:p>
        </p:txBody>
      </p:sp>
      <p:sp>
        <p:nvSpPr>
          <p:cNvPr id="3" name="Content Placeholder 2"/>
          <p:cNvSpPr>
            <a:spLocks noGrp="1"/>
          </p:cNvSpPr>
          <p:nvPr>
            <p:ph idx="1"/>
          </p:nvPr>
        </p:nvSpPr>
        <p:spPr/>
        <p:txBody>
          <a:bodyPr/>
          <a:lstStyle/>
          <a:p>
            <a:r>
              <a:rPr lang="en-US" dirty="0"/>
              <a:t>The command ALTER is used to modify a table:</a:t>
            </a:r>
          </a:p>
          <a:p>
            <a:pPr lvl="1"/>
            <a:r>
              <a:rPr lang="en-US" dirty="0"/>
              <a:t>ALTER TABLE pet ADD death DATE</a:t>
            </a:r>
          </a:p>
          <a:p>
            <a:pPr lvl="1"/>
            <a:r>
              <a:rPr lang="en-US" dirty="0"/>
              <a:t>ALTER TABLE pet DROP death</a:t>
            </a:r>
          </a:p>
        </p:txBody>
      </p:sp>
    </p:spTree>
    <p:extLst>
      <p:ext uri="{BB962C8B-B14F-4D97-AF65-F5344CB8AC3E}">
        <p14:creationId xmlns:p14="http://schemas.microsoft.com/office/powerpoint/2010/main" val="39340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Relational </a:t>
            </a:r>
            <a:r>
              <a:rPr lang="en-US" dirty="0"/>
              <a:t>Algebra</a:t>
            </a:r>
          </a:p>
        </p:txBody>
      </p:sp>
      <p:sp>
        <p:nvSpPr>
          <p:cNvPr id="3" name="Content Placeholder 2"/>
          <p:cNvSpPr>
            <a:spLocks noGrp="1"/>
          </p:cNvSpPr>
          <p:nvPr>
            <p:ph idx="1"/>
          </p:nvPr>
        </p:nvSpPr>
        <p:spPr>
          <a:xfrm>
            <a:off x="304800" y="1447800"/>
            <a:ext cx="8382000" cy="4525963"/>
          </a:xfrm>
        </p:spPr>
        <p:txBody>
          <a:bodyPr/>
          <a:lstStyle/>
          <a:p>
            <a:r>
              <a:rPr lang="en-US" dirty="0"/>
              <a:t>Relational algebra defines commands similar to those found in SQL (unfortunately with different names). Each command has a symbol.</a:t>
            </a:r>
          </a:p>
        </p:txBody>
      </p:sp>
      <p:pic>
        <p:nvPicPr>
          <p:cNvPr id="12290" name="Picture 2" descr="Image result for relational algeb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571500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4991100" y="3505200"/>
            <a:ext cx="1143000" cy="457200"/>
          </a:xfrm>
          <a:prstGeom prst="wedgeRectCallout">
            <a:avLst>
              <a:gd name="adj1" fmla="val -73845"/>
              <a:gd name="adj2" fmla="val 240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a:t>
            </a:r>
          </a:p>
        </p:txBody>
      </p:sp>
      <p:sp>
        <p:nvSpPr>
          <p:cNvPr id="5" name="Rectangular Callout 4"/>
          <p:cNvSpPr/>
          <p:nvPr/>
        </p:nvSpPr>
        <p:spPr>
          <a:xfrm>
            <a:off x="5105400" y="5562600"/>
            <a:ext cx="914400" cy="381000"/>
          </a:xfrm>
          <a:prstGeom prst="wedgeRectCallout">
            <a:avLst>
              <a:gd name="adj1" fmla="val -40110"/>
              <a:gd name="adj2" fmla="val -90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6" name="Rectangular Callout 5"/>
          <p:cNvSpPr/>
          <p:nvPr/>
        </p:nvSpPr>
        <p:spPr>
          <a:xfrm>
            <a:off x="3810000" y="6400800"/>
            <a:ext cx="4191000" cy="381000"/>
          </a:xfrm>
          <a:prstGeom prst="wedgeRectCallout">
            <a:avLst>
              <a:gd name="adj1" fmla="val -39760"/>
              <a:gd name="adj2" fmla="val -79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supported in SQL but can be emulated</a:t>
            </a:r>
          </a:p>
        </p:txBody>
      </p:sp>
      <p:sp>
        <p:nvSpPr>
          <p:cNvPr id="7" name="Rectangular Callout 6"/>
          <p:cNvSpPr/>
          <p:nvPr/>
        </p:nvSpPr>
        <p:spPr>
          <a:xfrm>
            <a:off x="76200" y="5029200"/>
            <a:ext cx="1447800" cy="533400"/>
          </a:xfrm>
          <a:prstGeom prst="wedgeRectCallout">
            <a:avLst>
              <a:gd name="adj1" fmla="val 57181"/>
              <a:gd name="adj2" fmla="val 27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Emulated using IN</a:t>
            </a:r>
          </a:p>
        </p:txBody>
      </p:sp>
      <p:sp>
        <p:nvSpPr>
          <p:cNvPr id="9" name="Rectangular Callout 8"/>
          <p:cNvSpPr/>
          <p:nvPr/>
        </p:nvSpPr>
        <p:spPr>
          <a:xfrm>
            <a:off x="76200" y="5715000"/>
            <a:ext cx="1447800" cy="533400"/>
          </a:xfrm>
          <a:prstGeom prst="wedgeRectCallout">
            <a:avLst>
              <a:gd name="adj1" fmla="val 60727"/>
              <a:gd name="adj2" fmla="val -21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Emulated using NOT IN</a:t>
            </a:r>
          </a:p>
        </p:txBody>
      </p:sp>
      <p:grpSp>
        <p:nvGrpSpPr>
          <p:cNvPr id="18" name="Group 17"/>
          <p:cNvGrpSpPr/>
          <p:nvPr/>
        </p:nvGrpSpPr>
        <p:grpSpPr>
          <a:xfrm>
            <a:off x="7227849" y="4806433"/>
            <a:ext cx="1839951" cy="1566566"/>
            <a:chOff x="7227849" y="4806433"/>
            <a:chExt cx="1839951" cy="1566566"/>
          </a:xfrm>
        </p:grpSpPr>
        <p:grpSp>
          <p:nvGrpSpPr>
            <p:cNvPr id="11" name="Group 21"/>
            <p:cNvGrpSpPr>
              <a:grpSpLocks/>
            </p:cNvGrpSpPr>
            <p:nvPr/>
          </p:nvGrpSpPr>
          <p:grpSpPr bwMode="auto">
            <a:xfrm>
              <a:off x="7239000" y="4876800"/>
              <a:ext cx="457200" cy="228600"/>
              <a:chOff x="1920" y="3696"/>
              <a:chExt cx="432" cy="192"/>
            </a:xfrm>
          </p:grpSpPr>
          <p:sp>
            <p:nvSpPr>
              <p:cNvPr id="12" name="Line 22"/>
              <p:cNvSpPr>
                <a:spLocks noChangeShapeType="1"/>
              </p:cNvSpPr>
              <p:nvPr/>
            </p:nvSpPr>
            <p:spPr bwMode="auto">
              <a:xfrm flipH="1">
                <a:off x="1968" y="3696"/>
                <a:ext cx="384"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Line 23"/>
              <p:cNvSpPr>
                <a:spLocks noChangeShapeType="1"/>
              </p:cNvSpPr>
              <p:nvPr/>
            </p:nvSpPr>
            <p:spPr bwMode="auto">
              <a:xfrm rot="16200000" flipH="1">
                <a:off x="2064" y="3600"/>
                <a:ext cx="192" cy="384"/>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Line 24"/>
              <p:cNvSpPr>
                <a:spLocks noChangeShapeType="1"/>
              </p:cNvSpPr>
              <p:nvPr/>
            </p:nvSpPr>
            <p:spPr bwMode="auto">
              <a:xfrm>
                <a:off x="1968" y="3696"/>
                <a:ext cx="0"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Line 25"/>
              <p:cNvSpPr>
                <a:spLocks noChangeShapeType="1"/>
              </p:cNvSpPr>
              <p:nvPr/>
            </p:nvSpPr>
            <p:spPr bwMode="auto">
              <a:xfrm>
                <a:off x="2352" y="3696"/>
                <a:ext cx="0"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Line 26"/>
              <p:cNvSpPr>
                <a:spLocks noChangeShapeType="1"/>
              </p:cNvSpPr>
              <p:nvPr/>
            </p:nvSpPr>
            <p:spPr bwMode="auto">
              <a:xfrm flipH="1">
                <a:off x="1920" y="369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 name="Line 27"/>
              <p:cNvSpPr>
                <a:spLocks noChangeShapeType="1"/>
              </p:cNvSpPr>
              <p:nvPr/>
            </p:nvSpPr>
            <p:spPr bwMode="auto">
              <a:xfrm flipH="1">
                <a:off x="1920" y="3888"/>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 name="TextBox 9"/>
            <p:cNvSpPr txBox="1"/>
            <p:nvPr/>
          </p:nvSpPr>
          <p:spPr>
            <a:xfrm>
              <a:off x="7848600" y="4806433"/>
              <a:ext cx="1219200" cy="369332"/>
            </a:xfrm>
            <a:prstGeom prst="rect">
              <a:avLst/>
            </a:prstGeom>
            <a:noFill/>
          </p:spPr>
          <p:txBody>
            <a:bodyPr wrap="square" rtlCol="0">
              <a:spAutoFit/>
            </a:bodyPr>
            <a:lstStyle/>
            <a:p>
              <a:r>
                <a:rPr lang="en-US" dirty="0"/>
                <a:t>Left join</a:t>
              </a:r>
            </a:p>
          </p:txBody>
        </p:sp>
        <p:sp>
          <p:nvSpPr>
            <p:cNvPr id="26" name="TextBox 25"/>
            <p:cNvSpPr txBox="1"/>
            <p:nvPr/>
          </p:nvSpPr>
          <p:spPr>
            <a:xfrm>
              <a:off x="7848600" y="5269468"/>
              <a:ext cx="1219200" cy="369332"/>
            </a:xfrm>
            <a:prstGeom prst="rect">
              <a:avLst/>
            </a:prstGeom>
            <a:noFill/>
          </p:spPr>
          <p:txBody>
            <a:bodyPr wrap="square" rtlCol="0">
              <a:spAutoFit/>
            </a:bodyPr>
            <a:lstStyle/>
            <a:p>
              <a:r>
                <a:rPr lang="en-US" dirty="0"/>
                <a:t>Right join</a:t>
              </a:r>
            </a:p>
          </p:txBody>
        </p:sp>
        <p:sp>
          <p:nvSpPr>
            <p:cNvPr id="34" name="TextBox 33"/>
            <p:cNvSpPr txBox="1"/>
            <p:nvPr/>
          </p:nvSpPr>
          <p:spPr>
            <a:xfrm>
              <a:off x="7848600" y="5726668"/>
              <a:ext cx="1219200" cy="646331"/>
            </a:xfrm>
            <a:prstGeom prst="rect">
              <a:avLst/>
            </a:prstGeom>
            <a:noFill/>
          </p:spPr>
          <p:txBody>
            <a:bodyPr wrap="square" rtlCol="0">
              <a:spAutoFit/>
            </a:bodyPr>
            <a:lstStyle/>
            <a:p>
              <a:r>
                <a:rPr lang="en-US" dirty="0"/>
                <a:t>Full outer join</a:t>
              </a:r>
            </a:p>
          </p:txBody>
        </p:sp>
        <p:grpSp>
          <p:nvGrpSpPr>
            <p:cNvPr id="35" name="Group 28"/>
            <p:cNvGrpSpPr>
              <a:grpSpLocks/>
            </p:cNvGrpSpPr>
            <p:nvPr/>
          </p:nvGrpSpPr>
          <p:grpSpPr bwMode="auto">
            <a:xfrm>
              <a:off x="7227849" y="5910147"/>
              <a:ext cx="490537" cy="228600"/>
              <a:chOff x="3408" y="3408"/>
              <a:chExt cx="309" cy="96"/>
            </a:xfrm>
          </p:grpSpPr>
          <p:grpSp>
            <p:nvGrpSpPr>
              <p:cNvPr id="36" name="Group 29"/>
              <p:cNvGrpSpPr>
                <a:grpSpLocks/>
              </p:cNvGrpSpPr>
              <p:nvPr/>
            </p:nvGrpSpPr>
            <p:grpSpPr bwMode="auto">
              <a:xfrm>
                <a:off x="3456" y="3408"/>
                <a:ext cx="261" cy="96"/>
                <a:chOff x="2592" y="3408"/>
                <a:chExt cx="261" cy="96"/>
              </a:xfrm>
            </p:grpSpPr>
            <p:sp>
              <p:nvSpPr>
                <p:cNvPr id="39" name="Line 30"/>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 name="Group 31"/>
                <p:cNvGrpSpPr>
                  <a:grpSpLocks/>
                </p:cNvGrpSpPr>
                <p:nvPr/>
              </p:nvGrpSpPr>
              <p:grpSpPr bwMode="auto">
                <a:xfrm>
                  <a:off x="2592" y="3408"/>
                  <a:ext cx="261" cy="96"/>
                  <a:chOff x="2955" y="3360"/>
                  <a:chExt cx="261" cy="96"/>
                </a:xfrm>
              </p:grpSpPr>
              <p:sp>
                <p:nvSpPr>
                  <p:cNvPr id="41" name="Line 32"/>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2" name="Group 33"/>
                  <p:cNvGrpSpPr>
                    <a:grpSpLocks/>
                  </p:cNvGrpSpPr>
                  <p:nvPr/>
                </p:nvGrpSpPr>
                <p:grpSpPr bwMode="auto">
                  <a:xfrm>
                    <a:off x="2955" y="3360"/>
                    <a:ext cx="261" cy="96"/>
                    <a:chOff x="2955" y="3360"/>
                    <a:chExt cx="261" cy="96"/>
                  </a:xfrm>
                </p:grpSpPr>
                <p:sp>
                  <p:nvSpPr>
                    <p:cNvPr id="43" name="Line 34"/>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4" name="Line 35"/>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5" name="Line 36"/>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 name="Line 37"/>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sp>
            <p:nvSpPr>
              <p:cNvPr id="37" name="Line 38"/>
              <p:cNvSpPr>
                <a:spLocks noChangeShapeType="1"/>
              </p:cNvSpPr>
              <p:nvPr/>
            </p:nvSpPr>
            <p:spPr bwMode="auto">
              <a:xfrm flipH="1">
                <a:off x="3408" y="3408"/>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Line 39"/>
              <p:cNvSpPr>
                <a:spLocks noChangeShapeType="1"/>
              </p:cNvSpPr>
              <p:nvPr/>
            </p:nvSpPr>
            <p:spPr bwMode="auto">
              <a:xfrm flipH="1">
                <a:off x="3408" y="3504"/>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7" name="Group 12"/>
            <p:cNvGrpSpPr>
              <a:grpSpLocks/>
            </p:cNvGrpSpPr>
            <p:nvPr/>
          </p:nvGrpSpPr>
          <p:grpSpPr bwMode="auto">
            <a:xfrm>
              <a:off x="7304842" y="5408341"/>
              <a:ext cx="414338" cy="228600"/>
              <a:chOff x="2592" y="3408"/>
              <a:chExt cx="261" cy="96"/>
            </a:xfrm>
          </p:grpSpPr>
          <p:sp>
            <p:nvSpPr>
              <p:cNvPr id="48" name="Line 13"/>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9" name="Group 14"/>
              <p:cNvGrpSpPr>
                <a:grpSpLocks/>
              </p:cNvGrpSpPr>
              <p:nvPr/>
            </p:nvGrpSpPr>
            <p:grpSpPr bwMode="auto">
              <a:xfrm>
                <a:off x="2592" y="3408"/>
                <a:ext cx="261" cy="96"/>
                <a:chOff x="2955" y="3360"/>
                <a:chExt cx="261" cy="96"/>
              </a:xfrm>
            </p:grpSpPr>
            <p:sp>
              <p:nvSpPr>
                <p:cNvPr id="50" name="Line 15"/>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1" name="Group 16"/>
                <p:cNvGrpSpPr>
                  <a:grpSpLocks/>
                </p:cNvGrpSpPr>
                <p:nvPr/>
              </p:nvGrpSpPr>
              <p:grpSpPr bwMode="auto">
                <a:xfrm>
                  <a:off x="2955" y="3360"/>
                  <a:ext cx="261" cy="96"/>
                  <a:chOff x="2955" y="3360"/>
                  <a:chExt cx="261" cy="96"/>
                </a:xfrm>
              </p:grpSpPr>
              <p:sp>
                <p:nvSpPr>
                  <p:cNvPr id="52" name="Line 17"/>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 name="Line 18"/>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 name="Line 19"/>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5" name="Line 20"/>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grpSp>
    </p:spTree>
    <p:extLst>
      <p:ext uri="{BB962C8B-B14F-4D97-AF65-F5344CB8AC3E}">
        <p14:creationId xmlns:p14="http://schemas.microsoft.com/office/powerpoint/2010/main" val="56232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Examples</a:t>
            </a:r>
          </a:p>
        </p:txBody>
      </p:sp>
      <p:sp>
        <p:nvSpPr>
          <p:cNvPr id="3" name="Content Placeholder 2"/>
          <p:cNvSpPr>
            <a:spLocks noGrp="1"/>
          </p:cNvSpPr>
          <p:nvPr>
            <p:ph idx="1"/>
          </p:nvPr>
        </p:nvSpPr>
        <p:spPr>
          <a:xfrm>
            <a:off x="457200" y="1600200"/>
            <a:ext cx="8229600" cy="4648199"/>
          </a:xfrm>
        </p:spPr>
        <p:txBody>
          <a:bodyPr/>
          <a:lstStyle/>
          <a:p>
            <a:r>
              <a:rPr lang="en-US" dirty="0"/>
              <a:t>SELECT </a:t>
            </a:r>
            <a:r>
              <a:rPr lang="en-US" dirty="0" err="1"/>
              <a:t>firstName</a:t>
            </a:r>
            <a:r>
              <a:rPr lang="en-US" dirty="0"/>
              <a:t>, id FROM students WHERE degree &gt; 1</a:t>
            </a:r>
          </a:p>
          <a:p>
            <a:endParaRPr lang="en-US" dirty="0"/>
          </a:p>
          <a:p>
            <a:r>
              <a:rPr lang="en-US" dirty="0"/>
              <a:t>SELECT </a:t>
            </a:r>
            <a:r>
              <a:rPr lang="en-US" dirty="0" err="1"/>
              <a:t>students.lastName</a:t>
            </a:r>
            <a:r>
              <a:rPr lang="en-US" dirty="0"/>
              <a:t>, students.id, </a:t>
            </a:r>
            <a:r>
              <a:rPr lang="en-US" dirty="0" err="1"/>
              <a:t>grades.grade</a:t>
            </a:r>
            <a:r>
              <a:rPr lang="en-US" dirty="0"/>
              <a:t> FROM students RIGHT JOIN grades ON </a:t>
            </a:r>
            <a:r>
              <a:rPr lang="en-US" dirty="0" err="1"/>
              <a:t>students.Id</a:t>
            </a:r>
            <a:r>
              <a:rPr lang="en-US" dirty="0"/>
              <a:t>=</a:t>
            </a:r>
            <a:r>
              <a:rPr lang="en-US" dirty="0" err="1"/>
              <a:t>grades.studentId</a:t>
            </a:r>
            <a:r>
              <a:rPr lang="en-US" dirty="0"/>
              <a:t> WHERE </a:t>
            </a:r>
            <a:r>
              <a:rPr lang="en-US" dirty="0" err="1"/>
              <a:t>grades.courseId</a:t>
            </a:r>
            <a:r>
              <a:rPr lang="en-US" dirty="0"/>
              <a:t>=20;</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71600" y="2667000"/>
            <a:ext cx="6876493" cy="483628"/>
          </a:xfrm>
          <a:prstGeom prst="rect">
            <a:avLst/>
          </a:prstGeom>
        </p:spPr>
      </p:pic>
      <p:grpSp>
        <p:nvGrpSpPr>
          <p:cNvPr id="4" name="Group 3"/>
          <p:cNvGrpSpPr/>
          <p:nvPr/>
        </p:nvGrpSpPr>
        <p:grpSpPr>
          <a:xfrm>
            <a:off x="152402" y="5714998"/>
            <a:ext cx="8485315" cy="365806"/>
            <a:chOff x="152402" y="5714998"/>
            <a:chExt cx="8485315" cy="365806"/>
          </a:xfrm>
        </p:grpSpPr>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52402" y="5714998"/>
              <a:ext cx="8485315" cy="365806"/>
            </a:xfrm>
            <a:prstGeom prst="rect">
              <a:avLst/>
            </a:prstGeom>
          </p:spPr>
        </p:pic>
        <p:grpSp>
          <p:nvGrpSpPr>
            <p:cNvPr id="15" name="Group 12"/>
            <p:cNvGrpSpPr>
              <a:grpSpLocks/>
            </p:cNvGrpSpPr>
            <p:nvPr/>
          </p:nvGrpSpPr>
          <p:grpSpPr bwMode="auto">
            <a:xfrm>
              <a:off x="5681662" y="5726151"/>
              <a:ext cx="414338" cy="228600"/>
              <a:chOff x="2592" y="3408"/>
              <a:chExt cx="261" cy="96"/>
            </a:xfrm>
          </p:grpSpPr>
          <p:sp>
            <p:nvSpPr>
              <p:cNvPr id="16" name="Line 13"/>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7" name="Group 14"/>
              <p:cNvGrpSpPr>
                <a:grpSpLocks/>
              </p:cNvGrpSpPr>
              <p:nvPr/>
            </p:nvGrpSpPr>
            <p:grpSpPr bwMode="auto">
              <a:xfrm>
                <a:off x="2592" y="3408"/>
                <a:ext cx="261" cy="96"/>
                <a:chOff x="2955" y="3360"/>
                <a:chExt cx="261" cy="96"/>
              </a:xfrm>
            </p:grpSpPr>
            <p:sp>
              <p:nvSpPr>
                <p:cNvPr id="18" name="Line 15"/>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9" name="Group 16"/>
                <p:cNvGrpSpPr>
                  <a:grpSpLocks/>
                </p:cNvGrpSpPr>
                <p:nvPr/>
              </p:nvGrpSpPr>
              <p:grpSpPr bwMode="auto">
                <a:xfrm>
                  <a:off x="2955" y="3360"/>
                  <a:ext cx="261" cy="96"/>
                  <a:chOff x="2955" y="3360"/>
                  <a:chExt cx="261" cy="96"/>
                </a:xfrm>
              </p:grpSpPr>
              <p:sp>
                <p:nvSpPr>
                  <p:cNvPr id="20" name="Line 17"/>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18"/>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19"/>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20"/>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grpSp>
    </p:spTree>
    <p:extLst>
      <p:ext uri="{BB962C8B-B14F-4D97-AF65-F5344CB8AC3E}">
        <p14:creationId xmlns:p14="http://schemas.microsoft.com/office/powerpoint/2010/main" val="2458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(unique)</a:t>
            </a:r>
          </a:p>
        </p:txBody>
      </p:sp>
      <p:sp>
        <p:nvSpPr>
          <p:cNvPr id="3" name="Content Placeholder 2"/>
          <p:cNvSpPr>
            <a:spLocks noGrp="1"/>
          </p:cNvSpPr>
          <p:nvPr>
            <p:ph idx="1"/>
          </p:nvPr>
        </p:nvSpPr>
        <p:spPr/>
        <p:txBody>
          <a:bodyPr/>
          <a:lstStyle/>
          <a:p>
            <a:r>
              <a:rPr lang="en-US" dirty="0"/>
              <a:t>SELECT DISTINCT year, semester FROM courses;</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1219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70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Keyword</a:t>
            </a:r>
          </a:p>
        </p:txBody>
      </p:sp>
      <p:sp>
        <p:nvSpPr>
          <p:cNvPr id="3" name="Content Placeholder 2"/>
          <p:cNvSpPr>
            <a:spLocks noGrp="1"/>
          </p:cNvSpPr>
          <p:nvPr>
            <p:ph idx="1"/>
          </p:nvPr>
        </p:nvSpPr>
        <p:spPr>
          <a:xfrm>
            <a:off x="457200" y="1600200"/>
            <a:ext cx="6096000" cy="4525963"/>
          </a:xfrm>
        </p:spPr>
        <p:txBody>
          <a:bodyPr/>
          <a:lstStyle/>
          <a:p>
            <a:r>
              <a:rPr lang="en-US" dirty="0"/>
              <a:t>SELECT id FROM students WHERE degree &lt; 2</a:t>
            </a:r>
          </a:p>
          <a:p>
            <a:r>
              <a:rPr lang="en-US" dirty="0"/>
              <a:t>SELECT age FROM students WHERE </a:t>
            </a:r>
            <a:r>
              <a:rPr lang="en-US" dirty="0" err="1"/>
              <a:t>firstName</a:t>
            </a:r>
            <a:r>
              <a:rPr lang="en-US" dirty="0"/>
              <a:t> LIKE '%i'</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681" y="3124200"/>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433" y="1199386"/>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0433" y="2133600"/>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940019"/>
            <a:ext cx="609600" cy="110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950238"/>
            <a:ext cx="609600" cy="133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4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fade">
                                      <p:cBhvr>
                                        <p:cTn id="3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conditions</a:t>
            </a:r>
            <a:endParaRPr lang="en-US" dirty="0"/>
          </a:p>
        </p:txBody>
      </p:sp>
      <p:sp>
        <p:nvSpPr>
          <p:cNvPr id="3" name="Content Placeholder 2"/>
          <p:cNvSpPr>
            <a:spLocks noGrp="1"/>
          </p:cNvSpPr>
          <p:nvPr>
            <p:ph idx="1"/>
          </p:nvPr>
        </p:nvSpPr>
        <p:spPr>
          <a:xfrm>
            <a:off x="304800" y="1600200"/>
            <a:ext cx="8763000" cy="4525963"/>
          </a:xfrm>
        </p:spPr>
        <p:txBody>
          <a:bodyPr>
            <a:normAutofit fontScale="92500" lnSpcReduction="10000"/>
          </a:bodyPr>
          <a:lstStyle/>
          <a:p>
            <a:r>
              <a:rPr lang="en-US" dirty="0"/>
              <a:t>&gt;, &lt;, =, &lt;=, &gt;=, &lt;&gt;</a:t>
            </a:r>
          </a:p>
          <a:p>
            <a:r>
              <a:rPr lang="en-US" dirty="0"/>
              <a:t>AND, OR, NOT</a:t>
            </a:r>
          </a:p>
          <a:p>
            <a:r>
              <a:rPr lang="en-US" dirty="0"/>
              <a:t>BETWEEN</a:t>
            </a:r>
          </a:p>
          <a:p>
            <a:pPr marL="0" indent="0">
              <a:buNone/>
            </a:pPr>
            <a:r>
              <a:rPr lang="en-US" sz="2600" dirty="0"/>
              <a:t>    - SELECT * FROM grades WHERE grade BETWEEN 80 AND 90</a:t>
            </a:r>
          </a:p>
          <a:p>
            <a:pPr marL="0" indent="0">
              <a:buNone/>
            </a:pPr>
            <a:endParaRPr lang="en-US" sz="1300" dirty="0"/>
          </a:p>
          <a:p>
            <a:r>
              <a:rPr lang="en-US" dirty="0"/>
              <a:t>IN</a:t>
            </a:r>
          </a:p>
          <a:p>
            <a:pPr marL="0" indent="0">
              <a:buNone/>
            </a:pPr>
            <a:r>
              <a:rPr lang="en-US" sz="2400" dirty="0"/>
              <a:t>    - SELECT * FROM grades WHERE </a:t>
            </a:r>
            <a:r>
              <a:rPr lang="en-US" sz="2400" dirty="0" err="1"/>
              <a:t>studentId</a:t>
            </a:r>
            <a:r>
              <a:rPr lang="en-US" sz="2400" dirty="0"/>
              <a:t> IN (111,444)</a:t>
            </a:r>
          </a:p>
          <a:p>
            <a:endParaRPr lang="en-US" dirty="0"/>
          </a:p>
          <a:p>
            <a:r>
              <a:rPr lang="en-US" dirty="0"/>
              <a:t>LIKE</a:t>
            </a:r>
          </a:p>
          <a:p>
            <a:pPr lvl="1"/>
            <a:r>
              <a:rPr lang="en-US" dirty="0"/>
              <a:t>SELECT * FROM students WHERE </a:t>
            </a:r>
            <a:r>
              <a:rPr lang="en-US" dirty="0" err="1"/>
              <a:t>firstName</a:t>
            </a:r>
            <a:r>
              <a:rPr lang="en-US" dirty="0"/>
              <a:t> LIKE '</a:t>
            </a:r>
            <a:r>
              <a:rPr lang="en-US" dirty="0" err="1"/>
              <a:t>Chay</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78" y="1371600"/>
            <a:ext cx="2321977" cy="147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739" y="3476625"/>
            <a:ext cx="2733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629150"/>
            <a:ext cx="2514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85" y="6110287"/>
            <a:ext cx="407215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20784"/>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8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fade">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52"/>
                                        </p:tgtEl>
                                        <p:attrNameLst>
                                          <p:attrName>style.visibility</p:attrName>
                                        </p:attrNameLst>
                                      </p:cBhvr>
                                      <p:to>
                                        <p:strVal val="visible"/>
                                      </p:to>
                                    </p:set>
                                    <p:animEffect transition="in" filter="fade">
                                      <p:cBhvr>
                                        <p:cTn id="6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idx="1"/>
          </p:nvPr>
        </p:nvSpPr>
        <p:spPr>
          <a:xfrm>
            <a:off x="304800" y="1181100"/>
            <a:ext cx="8534400" cy="5105400"/>
          </a:xfrm>
        </p:spPr>
        <p:txBody>
          <a:bodyPr>
            <a:normAutofit fontScale="92500" lnSpcReduction="10000"/>
          </a:bodyPr>
          <a:lstStyle/>
          <a:p>
            <a:r>
              <a:rPr lang="en-US" dirty="0"/>
              <a:t>SQL is Compositional: The result of a </a:t>
            </a:r>
            <a:br>
              <a:rPr lang="en-US" dirty="0"/>
            </a:br>
            <a:r>
              <a:rPr lang="en-US" dirty="0"/>
              <a:t>select query is a relation!</a:t>
            </a:r>
          </a:p>
          <a:p>
            <a:r>
              <a:rPr lang="en-US" dirty="0"/>
              <a:t>SELECT lecturer FROM courses WHERE id NOT IN (SELECT </a:t>
            </a:r>
            <a:r>
              <a:rPr lang="en-US" dirty="0" err="1"/>
              <a:t>courseId</a:t>
            </a:r>
            <a:r>
              <a:rPr lang="en-US" dirty="0"/>
              <a:t> FROM grades)</a:t>
            </a:r>
          </a:p>
          <a:p>
            <a:endParaRPr lang="en-US" dirty="0"/>
          </a:p>
          <a:p>
            <a:endParaRPr lang="en-US" dirty="0"/>
          </a:p>
          <a:p>
            <a:pPr marL="0" indent="0">
              <a:buNone/>
            </a:pPr>
            <a:r>
              <a:rPr lang="en-US" dirty="0"/>
              <a:t>Write an SQL query that lists all last names of students that failed:</a:t>
            </a:r>
          </a:p>
          <a:p>
            <a:r>
              <a:rPr lang="en-US" dirty="0"/>
              <a:t>SELECT </a:t>
            </a:r>
            <a:r>
              <a:rPr lang="en-US" dirty="0" err="1"/>
              <a:t>lastName</a:t>
            </a:r>
            <a:r>
              <a:rPr lang="en-US" dirty="0"/>
              <a:t> FROM student WHERE id IN (SELECT </a:t>
            </a:r>
            <a:r>
              <a:rPr lang="en-US" dirty="0" err="1"/>
              <a:t>studentId</a:t>
            </a:r>
            <a:r>
              <a:rPr lang="en-US" dirty="0"/>
              <a:t> FROM grades WHERE passed = 0)</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825" y="2795854"/>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727" y="211896"/>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050096"/>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ular Callout 7"/>
          <p:cNvSpPr/>
          <p:nvPr/>
        </p:nvSpPr>
        <p:spPr>
          <a:xfrm>
            <a:off x="1371600" y="3124200"/>
            <a:ext cx="2667000" cy="762000"/>
          </a:xfrm>
          <a:prstGeom prst="wedgeRectCallout">
            <a:avLst>
              <a:gd name="adj1" fmla="val -18355"/>
              <a:gd name="adj2" fmla="val -71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the lecturers that did not feed any grades yet.</a:t>
            </a: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048000"/>
            <a:ext cx="114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977" y="5943600"/>
            <a:ext cx="88542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71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animEffect transition="in" filter="fade">
                                      <p:cBhvr>
                                        <p:cTn id="31" dur="500"/>
                                        <p:tgtEl>
                                          <p:spTgt spid="10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243"/>
                                        </p:tgtEl>
                                        <p:attrNameLst>
                                          <p:attrName>style.visibility</p:attrName>
                                        </p:attrNameLst>
                                      </p:cBhvr>
                                      <p:to>
                                        <p:strVal val="visible"/>
                                      </p:to>
                                    </p:set>
                                    <p:animEffect transition="in" filter="fade">
                                      <p:cBhvr>
                                        <p:cTn id="46"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set operations</a:t>
            </a:r>
          </a:p>
        </p:txBody>
      </p:sp>
      <p:sp>
        <p:nvSpPr>
          <p:cNvPr id="3" name="Content Placeholder 2"/>
          <p:cNvSpPr>
            <a:spLocks noGrp="1"/>
          </p:cNvSpPr>
          <p:nvPr>
            <p:ph idx="1"/>
          </p:nvPr>
        </p:nvSpPr>
        <p:spPr>
          <a:xfrm>
            <a:off x="457200" y="1600200"/>
            <a:ext cx="8382000" cy="4525963"/>
          </a:xfrm>
        </p:spPr>
        <p:txBody>
          <a:bodyPr>
            <a:normAutofit fontScale="92500"/>
          </a:bodyPr>
          <a:lstStyle/>
          <a:p>
            <a:r>
              <a:rPr lang="en-US" dirty="0"/>
              <a:t>UNION</a:t>
            </a:r>
          </a:p>
          <a:p>
            <a:pPr lvl="1"/>
            <a:r>
              <a:rPr lang="en-US" dirty="0"/>
              <a:t>(SELECT </a:t>
            </a:r>
            <a:r>
              <a:rPr lang="en-US" dirty="0" err="1"/>
              <a:t>id,lastName</a:t>
            </a:r>
            <a:r>
              <a:rPr lang="en-US" dirty="0"/>
              <a:t> FROM students WHERE id &lt; 200) UNION (SELECT </a:t>
            </a:r>
            <a:r>
              <a:rPr lang="en-US" dirty="0" err="1"/>
              <a:t>id,lastName</a:t>
            </a:r>
            <a:r>
              <a:rPr lang="en-US" dirty="0"/>
              <a:t> FROM students WHERE id BETWEEN 300 AND 400)</a:t>
            </a:r>
          </a:p>
          <a:p>
            <a:endParaRPr lang="en-US" dirty="0"/>
          </a:p>
          <a:p>
            <a:r>
              <a:rPr lang="en-US" dirty="0"/>
              <a:t>The following are not supported in MySQL but can be easily emulated with equivalent queries:</a:t>
            </a:r>
          </a:p>
          <a:p>
            <a:pPr lvl="1"/>
            <a:r>
              <a:rPr lang="en-US" dirty="0"/>
              <a:t>INTERSECT</a:t>
            </a:r>
          </a:p>
          <a:p>
            <a:pPr lvl="1"/>
            <a:r>
              <a:rPr lang="en-US" dirty="0"/>
              <a:t>EXCEPT</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1920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987" y="3200400"/>
            <a:ext cx="11144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3100388" y="5562600"/>
            <a:ext cx="4138612" cy="685800"/>
          </a:xfrm>
          <a:prstGeom prst="wedgeRectCallout">
            <a:avLst>
              <a:gd name="adj1" fmla="val -62094"/>
              <a:gd name="adj2" fmla="val -435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emulated using "NOT IN"</a:t>
            </a:r>
          </a:p>
        </p:txBody>
      </p:sp>
      <p:sp>
        <p:nvSpPr>
          <p:cNvPr id="6" name="Rectangular Callout 5"/>
          <p:cNvSpPr/>
          <p:nvPr/>
        </p:nvSpPr>
        <p:spPr>
          <a:xfrm>
            <a:off x="3100388" y="4930966"/>
            <a:ext cx="4138612" cy="533400"/>
          </a:xfrm>
          <a:prstGeom prst="wedgeRectCallout">
            <a:avLst>
              <a:gd name="adj1" fmla="val -55438"/>
              <a:gd name="adj2" fmla="val -7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emulated  using "IN"</a:t>
            </a:r>
          </a:p>
        </p:txBody>
      </p:sp>
      <p:sp>
        <p:nvSpPr>
          <p:cNvPr id="7" name="Rectangular Callout 6"/>
          <p:cNvSpPr/>
          <p:nvPr/>
        </p:nvSpPr>
        <p:spPr>
          <a:xfrm>
            <a:off x="40192" y="2829448"/>
            <a:ext cx="1066800" cy="557212"/>
          </a:xfrm>
          <a:prstGeom prst="wedgeRectCallout">
            <a:avLst>
              <a:gd name="adj1" fmla="val 61331"/>
              <a:gd name="adj2" fmla="val -69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distinct</a:t>
            </a:r>
          </a:p>
        </p:txBody>
      </p:sp>
      <p:sp>
        <p:nvSpPr>
          <p:cNvPr id="9" name="Rectangular Callout 8"/>
          <p:cNvSpPr/>
          <p:nvPr/>
        </p:nvSpPr>
        <p:spPr>
          <a:xfrm>
            <a:off x="3200400" y="1219200"/>
            <a:ext cx="2514600" cy="785812"/>
          </a:xfrm>
          <a:prstGeom prst="wedgeRectCallout">
            <a:avLst>
              <a:gd name="adj1" fmla="val -72059"/>
              <a:gd name="adj2" fmla="val 71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attributes in both queries must match</a:t>
            </a:r>
          </a:p>
        </p:txBody>
      </p:sp>
    </p:spTree>
    <p:extLst>
      <p:ext uri="{BB962C8B-B14F-4D97-AF65-F5344CB8AC3E}">
        <p14:creationId xmlns:p14="http://schemas.microsoft.com/office/powerpoint/2010/main" val="253592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266"/>
                                        </p:tgtEl>
                                        <p:attrNameLst>
                                          <p:attrName>style.visibility</p:attrName>
                                        </p:attrNameLst>
                                      </p:cBhvr>
                                      <p:to>
                                        <p:strVal val="visible"/>
                                      </p:to>
                                    </p:set>
                                    <p:animEffect transition="in" filter="fade">
                                      <p:cBhvr>
                                        <p:cTn id="20" dur="500"/>
                                        <p:tgtEl>
                                          <p:spTgt spid="112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951.773"/>
  <p:tag name="LATEXADDIN" val="\documentclass{article}&#10;\usepackage{amsmath}&#10;\pagestyle{empty}&#10;\begin{document}&#10;&#10;$\Pi_{firstName,id}(\sigma_{(degree&gt;1)}(students))$&#10;&#10;&#10;\end{document}"/>
  <p:tag name="IGUANATEXSIZE" val="20"/>
  <p:tag name="IGUANATEXCURSOR" val="10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3601.253"/>
  <p:tag name="LATEXADDIN" val="\documentclass{article}&#10;\usepackage{amsmath}&#10;\pagestyle{empty}&#10;\begin{document}&#10;&#10;$\Pi_{(lastName,id,grade)}(\sigma_{(courseId=20)}(students \ \ \quad _{id=studentId} grades))$&#10;&#10;&#10;\end{document}"/>
  <p:tag name="IGUANATEXSIZE" val="20"/>
  <p:tag name="IGUANATEXCURSOR" val="107"/>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65188</TotalTime>
  <Words>2372</Words>
  <Application>Microsoft Office PowerPoint</Application>
  <PresentationFormat>On-screen Show (4:3)</PresentationFormat>
  <Paragraphs>322</Paragraphs>
  <Slides>44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SQL (Structured Query Language)</vt:lpstr>
      <vt:lpstr>SQL (Structured Query Language)</vt:lpstr>
      <vt:lpstr>Our tables</vt:lpstr>
      <vt:lpstr>SELECT Command</vt:lpstr>
      <vt:lpstr>DISTINCT (unique)</vt:lpstr>
      <vt:lpstr>WHERE Keyword</vt:lpstr>
      <vt:lpstr>conditions</vt:lpstr>
      <vt:lpstr>Nested Queries</vt:lpstr>
      <vt:lpstr>Basic set operations</vt:lpstr>
      <vt:lpstr>NULL</vt:lpstr>
      <vt:lpstr>3 Value Logic</vt:lpstr>
      <vt:lpstr>3 Value Logic Truth Tables</vt:lpstr>
      <vt:lpstr>3 Value Logic Truth Tables (filled)</vt:lpstr>
      <vt:lpstr>COALESCE</vt:lpstr>
      <vt:lpstr>INSERT INTO</vt:lpstr>
      <vt:lpstr>ORDER BY</vt:lpstr>
      <vt:lpstr>LIMIT</vt:lpstr>
      <vt:lpstr>Aggregate Functions</vt:lpstr>
      <vt:lpstr>GROUP BY</vt:lpstr>
      <vt:lpstr>GROUP BY (cont.)</vt:lpstr>
      <vt:lpstr>HAVING</vt:lpstr>
      <vt:lpstr>Query execution order</vt:lpstr>
      <vt:lpstr>students x grades</vt:lpstr>
      <vt:lpstr>INNER JOIN</vt:lpstr>
      <vt:lpstr>Multiple consecutive joins</vt:lpstr>
      <vt:lpstr>LEFT OUTER JOIN</vt:lpstr>
      <vt:lpstr>RIGHT OUTER JOIN</vt:lpstr>
      <vt:lpstr>FULL OUTER JOIN</vt:lpstr>
      <vt:lpstr>UPDATE</vt:lpstr>
      <vt:lpstr>DELETE</vt:lpstr>
      <vt:lpstr>CRUD</vt:lpstr>
      <vt:lpstr>CREATE TABLE</vt:lpstr>
      <vt:lpstr>Keys</vt:lpstr>
      <vt:lpstr>CREATE TABLE (with keys)</vt:lpstr>
      <vt:lpstr>PowerPoint Presentation</vt:lpstr>
      <vt:lpstr>PowerPoint Presentation</vt:lpstr>
      <vt:lpstr>Integrity Constraints</vt:lpstr>
      <vt:lpstr>Foreign Key</vt:lpstr>
      <vt:lpstr>Foreign Key</vt:lpstr>
      <vt:lpstr>Foreign Key</vt:lpstr>
      <vt:lpstr>DROP TABLE</vt:lpstr>
      <vt:lpstr>ALTER</vt:lpstr>
      <vt:lpstr>Relational Algebra</vt:lpstr>
      <vt:lpstr>Relational Algebra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User</dc:creator>
  <cp:lastModifiedBy>עמוס יהודה  עזריה/Amos Yehuda Azaria</cp:lastModifiedBy>
  <cp:revision>246</cp:revision>
  <dcterms:created xsi:type="dcterms:W3CDTF">2006-08-16T00:00:00Z</dcterms:created>
  <dcterms:modified xsi:type="dcterms:W3CDTF">2021-04-04T09:34:52Z</dcterms:modified>
</cp:coreProperties>
</file>