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66" r:id="rId3"/>
    <p:sldId id="269" r:id="rId4"/>
    <p:sldId id="257" r:id="rId5"/>
    <p:sldId id="258" r:id="rId6"/>
    <p:sldId id="270" r:id="rId7"/>
    <p:sldId id="268" r:id="rId8"/>
    <p:sldId id="261" r:id="rId9"/>
    <p:sldId id="282" r:id="rId10"/>
    <p:sldId id="256" r:id="rId11"/>
    <p:sldId id="262" r:id="rId12"/>
    <p:sldId id="263" r:id="rId13"/>
    <p:sldId id="264" r:id="rId14"/>
    <p:sldId id="277" r:id="rId15"/>
    <p:sldId id="259" r:id="rId16"/>
    <p:sldId id="279" r:id="rId17"/>
    <p:sldId id="265" r:id="rId18"/>
    <p:sldId id="271" r:id="rId19"/>
    <p:sldId id="267" r:id="rId20"/>
    <p:sldId id="278" r:id="rId21"/>
    <p:sldId id="273" r:id="rId22"/>
    <p:sldId id="276" r:id="rId23"/>
    <p:sldId id="281" r:id="rId24"/>
    <p:sldId id="272"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58" autoAdjust="0"/>
  </p:normalViewPr>
  <p:slideViewPr>
    <p:cSldViewPr>
      <p:cViewPr varScale="1">
        <p:scale>
          <a:sx n="73" d="100"/>
          <a:sy n="73" d="100"/>
        </p:scale>
        <p:origin x="118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69BFB6-82B1-4AAF-A65D-39331FC6AFD2}" type="datetimeFigureOut">
              <a:rPr lang="en-US" smtClean="0"/>
              <a:t>3/8/2020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797D6D-6B02-409A-B71B-672D78185E9F}" type="slidenum">
              <a:rPr lang="en-US" smtClean="0"/>
              <a:t>‹#›</a:t>
            </a:fld>
            <a:endParaRPr lang="en-US"/>
          </a:p>
        </p:txBody>
      </p:sp>
    </p:spTree>
    <p:extLst>
      <p:ext uri="{BB962C8B-B14F-4D97-AF65-F5344CB8AC3E}">
        <p14:creationId xmlns:p14="http://schemas.microsoft.com/office/powerpoint/2010/main" val="313328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except trivial: i.e. a set that includes the</a:t>
            </a:r>
            <a:r>
              <a:rPr lang="en-US" sz="1200" baseline="0" dirty="0"/>
              <a:t> non-prime itself</a:t>
            </a:r>
            <a:endParaRPr lang="en-US" sz="1200" dirty="0"/>
          </a:p>
          <a:p>
            <a:endParaRPr lang="en-US" dirty="0"/>
          </a:p>
        </p:txBody>
      </p:sp>
      <p:sp>
        <p:nvSpPr>
          <p:cNvPr id="4" name="Slide Number Placeholder 3"/>
          <p:cNvSpPr>
            <a:spLocks noGrp="1"/>
          </p:cNvSpPr>
          <p:nvPr>
            <p:ph type="sldNum" sz="quarter" idx="10"/>
          </p:nvPr>
        </p:nvSpPr>
        <p:spPr/>
        <p:txBody>
          <a:bodyPr/>
          <a:lstStyle/>
          <a:p>
            <a:fld id="{58797D6D-6B02-409A-B71B-672D78185E9F}" type="slidenum">
              <a:rPr lang="en-US" smtClean="0"/>
              <a:t>15</a:t>
            </a:fld>
            <a:endParaRPr lang="en-US"/>
          </a:p>
        </p:txBody>
      </p:sp>
    </p:spTree>
    <p:extLst>
      <p:ext uri="{BB962C8B-B14F-4D97-AF65-F5344CB8AC3E}">
        <p14:creationId xmlns:p14="http://schemas.microsoft.com/office/powerpoint/2010/main" val="46530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Passed is a computed attribute</a:t>
            </a:r>
            <a:r>
              <a:rPr lang="en-US" baseline="0" dirty="0"/>
              <a:t> </a:t>
            </a:r>
            <a:r>
              <a:rPr lang="en-US" dirty="0"/>
              <a:t>and can be totally removed. Another</a:t>
            </a:r>
            <a:r>
              <a:rPr lang="en-US" baseline="0" dirty="0"/>
              <a:t> example would be to use a verbal grade (instead of passed).</a:t>
            </a:r>
            <a:endParaRPr lang="en-US" dirty="0"/>
          </a:p>
        </p:txBody>
      </p:sp>
      <p:sp>
        <p:nvSpPr>
          <p:cNvPr id="4" name="Slide Number Placeholder 3"/>
          <p:cNvSpPr>
            <a:spLocks noGrp="1"/>
          </p:cNvSpPr>
          <p:nvPr>
            <p:ph type="sldNum" sz="quarter" idx="10"/>
          </p:nvPr>
        </p:nvSpPr>
        <p:spPr/>
        <p:txBody>
          <a:bodyPr/>
          <a:lstStyle/>
          <a:p>
            <a:fld id="{58797D6D-6B02-409A-B71B-672D78185E9F}" type="slidenum">
              <a:rPr lang="en-US" smtClean="0"/>
              <a:t>16</a:t>
            </a:fld>
            <a:endParaRPr lang="en-US"/>
          </a:p>
        </p:txBody>
      </p:sp>
    </p:spTree>
    <p:extLst>
      <p:ext uri="{BB962C8B-B14F-4D97-AF65-F5344CB8AC3E}">
        <p14:creationId xmlns:p14="http://schemas.microsoft.com/office/powerpoint/2010/main" val="345064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Super-keys</a:t>
            </a:r>
          </a:p>
        </p:txBody>
      </p:sp>
      <p:sp>
        <p:nvSpPr>
          <p:cNvPr id="4" name="Slide Number Placeholder 3"/>
          <p:cNvSpPr>
            <a:spLocks noGrp="1"/>
          </p:cNvSpPr>
          <p:nvPr>
            <p:ph type="sldNum" sz="quarter" idx="10"/>
          </p:nvPr>
        </p:nvSpPr>
        <p:spPr/>
        <p:txBody>
          <a:bodyPr/>
          <a:lstStyle/>
          <a:p>
            <a:fld id="{58797D6D-6B02-409A-B71B-672D78185E9F}" type="slidenum">
              <a:rPr lang="en-US" smtClean="0"/>
              <a:t>18</a:t>
            </a:fld>
            <a:endParaRPr lang="en-US"/>
          </a:p>
        </p:txBody>
      </p:sp>
    </p:spTree>
    <p:extLst>
      <p:ext uri="{BB962C8B-B14F-4D97-AF65-F5344CB8AC3E}">
        <p14:creationId xmlns:p14="http://schemas.microsoft.com/office/powerpoint/2010/main" val="298531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Normalization </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13446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Database</a:t>
            </a:r>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r>
              <a:rPr lang="en-US" dirty="0"/>
              <a:t>Every table should have a title. (e.g. students, grades, courses etc.)</a:t>
            </a:r>
          </a:p>
          <a:p>
            <a:r>
              <a:rPr lang="en-US" dirty="0"/>
              <a:t>A single table with attributes of student address and course lecturer, is not good.</a:t>
            </a:r>
          </a:p>
          <a:p>
            <a:r>
              <a:rPr lang="en-US" dirty="0"/>
              <a:t>Usually we don't want to hold derived values, especially if they need to be recalculated. E.g.:</a:t>
            </a:r>
          </a:p>
          <a:p>
            <a:pPr lvl="1"/>
            <a:r>
              <a:rPr lang="en-US" dirty="0"/>
              <a:t>If we have a date-of-birth attribute, we don't want to also have an age attribute. </a:t>
            </a:r>
          </a:p>
          <a:p>
            <a:pPr lvl="1"/>
            <a:r>
              <a:rPr lang="en-US" dirty="0"/>
              <a:t>In our example, ON the grades table, we have also grade and also passed.</a:t>
            </a:r>
          </a:p>
        </p:txBody>
      </p:sp>
    </p:spTree>
    <p:extLst>
      <p:ext uri="{BB962C8B-B14F-4D97-AF65-F5344CB8AC3E}">
        <p14:creationId xmlns:p14="http://schemas.microsoft.com/office/powerpoint/2010/main" val="4878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(=Normalized Form)</a:t>
            </a:r>
          </a:p>
        </p:txBody>
      </p:sp>
      <p:sp>
        <p:nvSpPr>
          <p:cNvPr id="3" name="Content Placeholder 2"/>
          <p:cNvSpPr>
            <a:spLocks noGrp="1"/>
          </p:cNvSpPr>
          <p:nvPr>
            <p:ph idx="1"/>
          </p:nvPr>
        </p:nvSpPr>
        <p:spPr/>
        <p:txBody>
          <a:bodyPr/>
          <a:lstStyle/>
          <a:p>
            <a:r>
              <a:rPr lang="en-US" dirty="0"/>
              <a:t>Every attribute must hold a single atomic value (</a:t>
            </a:r>
            <a:r>
              <a:rPr lang="en-US" dirty="0" err="1"/>
              <a:t>searchability</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1759325884"/>
              </p:ext>
            </p:extLst>
          </p:nvPr>
        </p:nvGraphicFramePr>
        <p:xfrm>
          <a:off x="1066800" y="3276600"/>
          <a:ext cx="5691750" cy="2392680"/>
        </p:xfrm>
        <a:graphic>
          <a:graphicData uri="http://schemas.openxmlformats.org/drawingml/2006/table">
            <a:tbl>
              <a:tblPr firstRow="1" bandRow="1">
                <a:tableStyleId>{5C22544A-7EE6-4342-B048-85BDC9FD1C3A}</a:tableStyleId>
              </a:tblPr>
              <a:tblGrid>
                <a:gridCol w="1163447">
                  <a:extLst>
                    <a:ext uri="{9D8B030D-6E8A-4147-A177-3AD203B41FA5}">
                      <a16:colId xmlns:a16="http://schemas.microsoft.com/office/drawing/2014/main" val="20000"/>
                    </a:ext>
                  </a:extLst>
                </a:gridCol>
                <a:gridCol w="1386713">
                  <a:extLst>
                    <a:ext uri="{9D8B030D-6E8A-4147-A177-3AD203B41FA5}">
                      <a16:colId xmlns:a16="http://schemas.microsoft.com/office/drawing/2014/main" val="20001"/>
                    </a:ext>
                  </a:extLst>
                </a:gridCol>
                <a:gridCol w="1531392">
                  <a:extLst>
                    <a:ext uri="{9D8B030D-6E8A-4147-A177-3AD203B41FA5}">
                      <a16:colId xmlns:a16="http://schemas.microsoft.com/office/drawing/2014/main" val="20002"/>
                    </a:ext>
                  </a:extLst>
                </a:gridCol>
                <a:gridCol w="1610198">
                  <a:extLst>
                    <a:ext uri="{9D8B030D-6E8A-4147-A177-3AD203B41FA5}">
                      <a16:colId xmlns:a16="http://schemas.microsoft.com/office/drawing/2014/main" val="20003"/>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Courses</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a:t>4244, 3423, 6734</a:t>
                      </a:r>
                    </a:p>
                  </a:txBody>
                  <a:tcPr/>
                </a:tc>
                <a:extLst>
                  <a:ext uri="{0D108BD9-81ED-4DB2-BD59-A6C34878D82A}">
                    <a16:rowId xmlns:a16="http://schemas.microsoft.com/office/drawing/2014/main" val="10001"/>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a:t>4244,</a:t>
                      </a:r>
                      <a:r>
                        <a:rPr lang="en-US" baseline="0" dirty="0"/>
                        <a:t> 5437</a:t>
                      </a:r>
                      <a:endParaRPr lang="en-US" dirty="0"/>
                    </a:p>
                  </a:txBody>
                  <a:tcPr/>
                </a:tc>
                <a:extLst>
                  <a:ext uri="{0D108BD9-81ED-4DB2-BD59-A6C34878D82A}">
                    <a16:rowId xmlns:a16="http://schemas.microsoft.com/office/drawing/2014/main" val="10002"/>
                  </a:ext>
                </a:extLst>
              </a:tr>
              <a:tr h="370840">
                <a:tc>
                  <a:txBody>
                    <a:bodyPr/>
                    <a:lstStyle/>
                    <a:p>
                      <a:r>
                        <a:rPr lang="en-US" dirty="0"/>
                        <a:t>754</a:t>
                      </a:r>
                    </a:p>
                  </a:txBody>
                  <a:tcPr/>
                </a:tc>
                <a:tc>
                  <a:txBody>
                    <a:bodyPr/>
                    <a:lstStyle/>
                    <a:p>
                      <a:r>
                        <a:rPr lang="en-US" dirty="0" err="1"/>
                        <a:t>Gabbi</a:t>
                      </a:r>
                      <a:endParaRPr lang="en-US" dirty="0"/>
                    </a:p>
                  </a:txBody>
                  <a:tcPr/>
                </a:tc>
                <a:tc>
                  <a:txBody>
                    <a:bodyPr/>
                    <a:lstStyle/>
                    <a:p>
                      <a:r>
                        <a:rPr lang="en-US" dirty="0" err="1"/>
                        <a:t>Matar</a:t>
                      </a:r>
                      <a:endParaRPr lang="en-US" dirty="0"/>
                    </a:p>
                  </a:txBody>
                  <a:tcPr/>
                </a:tc>
                <a:tc>
                  <a:txBody>
                    <a:bodyPr/>
                    <a:lstStyle/>
                    <a:p>
                      <a:r>
                        <a:rPr lang="en-US" dirty="0"/>
                        <a:t>4325, 6543, 564</a:t>
                      </a:r>
                    </a:p>
                  </a:txBody>
                  <a:tcPr/>
                </a:tc>
                <a:extLst>
                  <a:ext uri="{0D108BD9-81ED-4DB2-BD59-A6C34878D82A}">
                    <a16:rowId xmlns:a16="http://schemas.microsoft.com/office/drawing/2014/main" val="10003"/>
                  </a:ext>
                </a:extLst>
              </a:tr>
              <a:tr h="370840">
                <a:tc>
                  <a:txBody>
                    <a:bodyPr/>
                    <a:lstStyle/>
                    <a:p>
                      <a:r>
                        <a:rPr lang="en-US" dirty="0"/>
                        <a:t>327</a:t>
                      </a:r>
                    </a:p>
                  </a:txBody>
                  <a:tcPr/>
                </a:tc>
                <a:tc>
                  <a:txBody>
                    <a:bodyPr/>
                    <a:lstStyle/>
                    <a:p>
                      <a:r>
                        <a:rPr lang="en-US" dirty="0"/>
                        <a:t>Shay</a:t>
                      </a:r>
                    </a:p>
                  </a:txBody>
                  <a:tcPr/>
                </a:tc>
                <a:tc>
                  <a:txBody>
                    <a:bodyPr/>
                    <a:lstStyle/>
                    <a:p>
                      <a:r>
                        <a:rPr lang="en-US" dirty="0"/>
                        <a:t>Shalom</a:t>
                      </a:r>
                    </a:p>
                  </a:txBody>
                  <a:tcPr/>
                </a:tc>
                <a:tc>
                  <a:txBody>
                    <a:bodyPr/>
                    <a:lstStyle/>
                    <a:p>
                      <a:r>
                        <a:rPr lang="en-US" dirty="0"/>
                        <a:t>5324</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17427240"/>
              </p:ext>
            </p:extLst>
          </p:nvPr>
        </p:nvGraphicFramePr>
        <p:xfrm>
          <a:off x="1066800" y="2895600"/>
          <a:ext cx="5691750" cy="3708400"/>
        </p:xfrm>
        <a:graphic>
          <a:graphicData uri="http://schemas.openxmlformats.org/drawingml/2006/table">
            <a:tbl>
              <a:tblPr firstRow="1" bandRow="1">
                <a:tableStyleId>{5C22544A-7EE6-4342-B048-85BDC9FD1C3A}</a:tableStyleId>
              </a:tblPr>
              <a:tblGrid>
                <a:gridCol w="1163447">
                  <a:extLst>
                    <a:ext uri="{9D8B030D-6E8A-4147-A177-3AD203B41FA5}">
                      <a16:colId xmlns:a16="http://schemas.microsoft.com/office/drawing/2014/main" val="20000"/>
                    </a:ext>
                  </a:extLst>
                </a:gridCol>
                <a:gridCol w="1386713">
                  <a:extLst>
                    <a:ext uri="{9D8B030D-6E8A-4147-A177-3AD203B41FA5}">
                      <a16:colId xmlns:a16="http://schemas.microsoft.com/office/drawing/2014/main" val="20001"/>
                    </a:ext>
                  </a:extLst>
                </a:gridCol>
                <a:gridCol w="1531392">
                  <a:extLst>
                    <a:ext uri="{9D8B030D-6E8A-4147-A177-3AD203B41FA5}">
                      <a16:colId xmlns:a16="http://schemas.microsoft.com/office/drawing/2014/main" val="20002"/>
                    </a:ext>
                  </a:extLst>
                </a:gridCol>
                <a:gridCol w="1610198">
                  <a:extLst>
                    <a:ext uri="{9D8B030D-6E8A-4147-A177-3AD203B41FA5}">
                      <a16:colId xmlns:a16="http://schemas.microsoft.com/office/drawing/2014/main" val="20003"/>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Courses</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a:t>4244</a:t>
                      </a:r>
                    </a:p>
                  </a:txBody>
                  <a:tcPr/>
                </a:tc>
                <a:extLst>
                  <a:ext uri="{0D108BD9-81ED-4DB2-BD59-A6C34878D82A}">
                    <a16:rowId xmlns:a16="http://schemas.microsoft.com/office/drawing/2014/main" val="10001"/>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a:t>4244</a:t>
                      </a:r>
                    </a:p>
                  </a:txBody>
                  <a:tcPr/>
                </a:tc>
                <a:extLst>
                  <a:ext uri="{0D108BD9-81ED-4DB2-BD59-A6C34878D82A}">
                    <a16:rowId xmlns:a16="http://schemas.microsoft.com/office/drawing/2014/main" val="10002"/>
                  </a:ext>
                </a:extLst>
              </a:tr>
              <a:tr h="370840">
                <a:tc>
                  <a:txBody>
                    <a:bodyPr/>
                    <a:lstStyle/>
                    <a:p>
                      <a:r>
                        <a:rPr lang="en-US" dirty="0"/>
                        <a:t>754</a:t>
                      </a:r>
                    </a:p>
                  </a:txBody>
                  <a:tcPr/>
                </a:tc>
                <a:tc>
                  <a:txBody>
                    <a:bodyPr/>
                    <a:lstStyle/>
                    <a:p>
                      <a:r>
                        <a:rPr lang="en-US" dirty="0" err="1"/>
                        <a:t>Gabbi</a:t>
                      </a:r>
                      <a:endParaRPr lang="en-US" dirty="0"/>
                    </a:p>
                  </a:txBody>
                  <a:tcPr/>
                </a:tc>
                <a:tc>
                  <a:txBody>
                    <a:bodyPr/>
                    <a:lstStyle/>
                    <a:p>
                      <a:r>
                        <a:rPr lang="en-US" dirty="0" err="1"/>
                        <a:t>Matar</a:t>
                      </a:r>
                      <a:endParaRPr lang="en-US" dirty="0"/>
                    </a:p>
                  </a:txBody>
                  <a:tcPr/>
                </a:tc>
                <a:tc>
                  <a:txBody>
                    <a:bodyPr/>
                    <a:lstStyle/>
                    <a:p>
                      <a:r>
                        <a:rPr lang="en-US" dirty="0"/>
                        <a:t>4325</a:t>
                      </a:r>
                    </a:p>
                  </a:txBody>
                  <a:tcPr/>
                </a:tc>
                <a:extLst>
                  <a:ext uri="{0D108BD9-81ED-4DB2-BD59-A6C34878D82A}">
                    <a16:rowId xmlns:a16="http://schemas.microsoft.com/office/drawing/2014/main" val="10003"/>
                  </a:ext>
                </a:extLst>
              </a:tr>
              <a:tr h="370840">
                <a:tc>
                  <a:txBody>
                    <a:bodyPr/>
                    <a:lstStyle/>
                    <a:p>
                      <a:r>
                        <a:rPr lang="en-US" dirty="0"/>
                        <a:t>327</a:t>
                      </a:r>
                    </a:p>
                  </a:txBody>
                  <a:tcPr/>
                </a:tc>
                <a:tc>
                  <a:txBody>
                    <a:bodyPr/>
                    <a:lstStyle/>
                    <a:p>
                      <a:r>
                        <a:rPr lang="en-US" dirty="0"/>
                        <a:t>Shay</a:t>
                      </a:r>
                    </a:p>
                  </a:txBody>
                  <a:tcPr/>
                </a:tc>
                <a:tc>
                  <a:txBody>
                    <a:bodyPr/>
                    <a:lstStyle/>
                    <a:p>
                      <a:r>
                        <a:rPr lang="en-US" dirty="0"/>
                        <a:t>Shalom</a:t>
                      </a:r>
                    </a:p>
                  </a:txBody>
                  <a:tcPr/>
                </a:tc>
                <a:tc>
                  <a:txBody>
                    <a:bodyPr/>
                    <a:lstStyle/>
                    <a:p>
                      <a:r>
                        <a:rPr lang="en-US" dirty="0"/>
                        <a:t>5324</a:t>
                      </a:r>
                    </a:p>
                  </a:txBody>
                  <a:tcPr/>
                </a:tc>
                <a:extLst>
                  <a:ext uri="{0D108BD9-81ED-4DB2-BD59-A6C34878D82A}">
                    <a16:rowId xmlns:a16="http://schemas.microsoft.com/office/drawing/2014/main" val="10004"/>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a:t>3423</a:t>
                      </a:r>
                    </a:p>
                  </a:txBody>
                  <a:tcPr/>
                </a:tc>
                <a:extLst>
                  <a:ext uri="{0D108BD9-81ED-4DB2-BD59-A6C34878D82A}">
                    <a16:rowId xmlns:a16="http://schemas.microsoft.com/office/drawing/2014/main" val="10005"/>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a:t>6734</a:t>
                      </a:r>
                    </a:p>
                  </a:txBody>
                  <a:tcPr/>
                </a:tc>
                <a:extLst>
                  <a:ext uri="{0D108BD9-81ED-4DB2-BD59-A6C34878D82A}">
                    <a16:rowId xmlns:a16="http://schemas.microsoft.com/office/drawing/2014/main" val="10006"/>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baseline="0" dirty="0"/>
                        <a:t>5437</a:t>
                      </a:r>
                      <a:endParaRPr lang="en-US" dirty="0"/>
                    </a:p>
                  </a:txBody>
                  <a:tcPr/>
                </a:tc>
                <a:extLst>
                  <a:ext uri="{0D108BD9-81ED-4DB2-BD59-A6C34878D82A}">
                    <a16:rowId xmlns:a16="http://schemas.microsoft.com/office/drawing/2014/main" val="10007"/>
                  </a:ext>
                </a:extLst>
              </a:tr>
              <a:tr h="370840">
                <a:tc>
                  <a:txBody>
                    <a:bodyPr/>
                    <a:lstStyle/>
                    <a:p>
                      <a:r>
                        <a:rPr lang="en-US" dirty="0"/>
                        <a:t>754</a:t>
                      </a:r>
                    </a:p>
                  </a:txBody>
                  <a:tcPr/>
                </a:tc>
                <a:tc>
                  <a:txBody>
                    <a:bodyPr/>
                    <a:lstStyle/>
                    <a:p>
                      <a:r>
                        <a:rPr lang="en-US" dirty="0" err="1"/>
                        <a:t>Gabbi</a:t>
                      </a:r>
                      <a:endParaRPr lang="en-US" dirty="0"/>
                    </a:p>
                  </a:txBody>
                  <a:tcPr/>
                </a:tc>
                <a:tc>
                  <a:txBody>
                    <a:bodyPr/>
                    <a:lstStyle/>
                    <a:p>
                      <a:r>
                        <a:rPr lang="en-US" dirty="0" err="1"/>
                        <a:t>Matar</a:t>
                      </a:r>
                      <a:endParaRPr lang="en-US" dirty="0"/>
                    </a:p>
                  </a:txBody>
                  <a:tcPr/>
                </a:tc>
                <a:tc>
                  <a:txBody>
                    <a:bodyPr/>
                    <a:lstStyle/>
                    <a:p>
                      <a:r>
                        <a:rPr lang="en-US" dirty="0"/>
                        <a:t>6543</a:t>
                      </a:r>
                    </a:p>
                  </a:txBody>
                  <a:tcPr/>
                </a:tc>
                <a:extLst>
                  <a:ext uri="{0D108BD9-81ED-4DB2-BD59-A6C34878D82A}">
                    <a16:rowId xmlns:a16="http://schemas.microsoft.com/office/drawing/2014/main" val="10008"/>
                  </a:ext>
                </a:extLst>
              </a:tr>
              <a:tr h="370840">
                <a:tc>
                  <a:txBody>
                    <a:bodyPr/>
                    <a:lstStyle/>
                    <a:p>
                      <a:r>
                        <a:rPr lang="en-US" dirty="0"/>
                        <a:t>754</a:t>
                      </a:r>
                    </a:p>
                  </a:txBody>
                  <a:tcPr/>
                </a:tc>
                <a:tc>
                  <a:txBody>
                    <a:bodyPr/>
                    <a:lstStyle/>
                    <a:p>
                      <a:r>
                        <a:rPr lang="en-US" dirty="0" err="1"/>
                        <a:t>Gabbi</a:t>
                      </a:r>
                      <a:endParaRPr lang="en-US" dirty="0"/>
                    </a:p>
                  </a:txBody>
                  <a:tcPr/>
                </a:tc>
                <a:tc>
                  <a:txBody>
                    <a:bodyPr/>
                    <a:lstStyle/>
                    <a:p>
                      <a:r>
                        <a:rPr lang="en-US" dirty="0" err="1"/>
                        <a:t>Matar</a:t>
                      </a:r>
                      <a:endParaRPr lang="en-US" dirty="0"/>
                    </a:p>
                  </a:txBody>
                  <a:tcPr/>
                </a:tc>
                <a:tc>
                  <a:txBody>
                    <a:bodyPr/>
                    <a:lstStyle/>
                    <a:p>
                      <a:r>
                        <a:rPr lang="en-US" dirty="0"/>
                        <a:t>564</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3534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a:t>
            </a:r>
          </a:p>
        </p:txBody>
      </p:sp>
      <p:sp>
        <p:nvSpPr>
          <p:cNvPr id="3" name="Content Placeholder 2"/>
          <p:cNvSpPr>
            <a:spLocks noGrp="1"/>
          </p:cNvSpPr>
          <p:nvPr>
            <p:ph idx="1"/>
          </p:nvPr>
        </p:nvSpPr>
        <p:spPr>
          <a:xfrm>
            <a:off x="304800" y="1480237"/>
            <a:ext cx="8458200" cy="1447800"/>
          </a:xfrm>
        </p:spPr>
        <p:txBody>
          <a:bodyPr>
            <a:normAutofit fontScale="92500" lnSpcReduction="10000"/>
          </a:bodyPr>
          <a:lstStyle/>
          <a:p>
            <a:r>
              <a:rPr lang="en-US" dirty="0"/>
              <a:t> Table must be in 1NF</a:t>
            </a:r>
          </a:p>
          <a:p>
            <a:r>
              <a:rPr lang="en-US" dirty="0"/>
              <a:t> </a:t>
            </a:r>
            <a:r>
              <a:rPr lang="en-US" dirty="0">
                <a:solidFill>
                  <a:srgbClr val="FF0000"/>
                </a:solidFill>
              </a:rPr>
              <a:t>Non-prime</a:t>
            </a:r>
            <a:r>
              <a:rPr lang="en-US" dirty="0"/>
              <a:t> attributes do not depend on a (strict/proper) subset of a candidate key.</a:t>
            </a:r>
          </a:p>
        </p:txBody>
      </p:sp>
      <p:graphicFrame>
        <p:nvGraphicFramePr>
          <p:cNvPr id="4" name="Table 3"/>
          <p:cNvGraphicFramePr>
            <a:graphicFrameLocks noGrp="1"/>
          </p:cNvGraphicFramePr>
          <p:nvPr>
            <p:extLst>
              <p:ext uri="{D42A27DB-BD31-4B8C-83A1-F6EECF244321}">
                <p14:modId xmlns:p14="http://schemas.microsoft.com/office/powerpoint/2010/main" val="2226432202"/>
              </p:ext>
            </p:extLst>
          </p:nvPr>
        </p:nvGraphicFramePr>
        <p:xfrm>
          <a:off x="533400" y="3733800"/>
          <a:ext cx="8077200" cy="2931160"/>
        </p:xfrm>
        <a:graphic>
          <a:graphicData uri="http://schemas.openxmlformats.org/drawingml/2006/table">
            <a:tbl>
              <a:tblPr firstRow="1" bandRow="1">
                <a:tableStyleId>{5C22544A-7EE6-4342-B048-85BDC9FD1C3A}</a:tableStyleId>
              </a:tblPr>
              <a:tblGrid>
                <a:gridCol w="1301106">
                  <a:extLst>
                    <a:ext uri="{9D8B030D-6E8A-4147-A177-3AD203B41FA5}">
                      <a16:colId xmlns:a16="http://schemas.microsoft.com/office/drawing/2014/main" val="20000"/>
                    </a:ext>
                  </a:extLst>
                </a:gridCol>
                <a:gridCol w="1550789">
                  <a:extLst>
                    <a:ext uri="{9D8B030D-6E8A-4147-A177-3AD203B41FA5}">
                      <a16:colId xmlns:a16="http://schemas.microsoft.com/office/drawing/2014/main" val="20001"/>
                    </a:ext>
                  </a:extLst>
                </a:gridCol>
                <a:gridCol w="1518407">
                  <a:extLst>
                    <a:ext uri="{9D8B030D-6E8A-4147-A177-3AD203B41FA5}">
                      <a16:colId xmlns:a16="http://schemas.microsoft.com/office/drawing/2014/main" val="20002"/>
                    </a:ext>
                  </a:extLst>
                </a:gridCol>
                <a:gridCol w="1648003">
                  <a:extLst>
                    <a:ext uri="{9D8B030D-6E8A-4147-A177-3AD203B41FA5}">
                      <a16:colId xmlns:a16="http://schemas.microsoft.com/office/drawing/2014/main" val="20003"/>
                    </a:ext>
                  </a:extLst>
                </a:gridCol>
                <a:gridCol w="1029447">
                  <a:extLst>
                    <a:ext uri="{9D8B030D-6E8A-4147-A177-3AD203B41FA5}">
                      <a16:colId xmlns:a16="http://schemas.microsoft.com/office/drawing/2014/main" val="20004"/>
                    </a:ext>
                  </a:extLst>
                </a:gridCol>
                <a:gridCol w="1029448">
                  <a:extLst>
                    <a:ext uri="{9D8B030D-6E8A-4147-A177-3AD203B41FA5}">
                      <a16:colId xmlns:a16="http://schemas.microsoft.com/office/drawing/2014/main" val="20005"/>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Address</a:t>
                      </a:r>
                    </a:p>
                  </a:txBody>
                  <a:tcPr/>
                </a:tc>
                <a:tc>
                  <a:txBody>
                    <a:bodyPr/>
                    <a:lstStyle/>
                    <a:p>
                      <a:r>
                        <a:rPr lang="en-US" dirty="0" err="1"/>
                        <a:t>CourseId</a:t>
                      </a:r>
                      <a:endParaRPr lang="en-US" dirty="0"/>
                    </a:p>
                  </a:txBody>
                  <a:tcPr/>
                </a:tc>
                <a:tc>
                  <a:txBody>
                    <a:bodyPr/>
                    <a:lstStyle/>
                    <a:p>
                      <a:r>
                        <a:rPr lang="en-US" dirty="0"/>
                        <a:t>Grade</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err="1"/>
                        <a:t>Harambam</a:t>
                      </a:r>
                      <a:r>
                        <a:rPr lang="en-US" dirty="0"/>
                        <a:t> 45, Ariel</a:t>
                      </a:r>
                    </a:p>
                  </a:txBody>
                  <a:tcPr/>
                </a:tc>
                <a:tc>
                  <a:txBody>
                    <a:bodyPr/>
                    <a:lstStyle/>
                    <a:p>
                      <a:r>
                        <a:rPr lang="en-US" dirty="0"/>
                        <a:t>4244</a:t>
                      </a:r>
                    </a:p>
                  </a:txBody>
                  <a:tcPr/>
                </a:tc>
                <a:tc>
                  <a:txBody>
                    <a:bodyPr/>
                    <a:lstStyle/>
                    <a:p>
                      <a:r>
                        <a:rPr lang="en-US" dirty="0"/>
                        <a:t>87</a:t>
                      </a:r>
                    </a:p>
                  </a:txBody>
                  <a:tcPr/>
                </a:tc>
                <a:extLst>
                  <a:ext uri="{0D108BD9-81ED-4DB2-BD59-A6C34878D82A}">
                    <a16:rowId xmlns:a16="http://schemas.microsoft.com/office/drawing/2014/main" val="10001"/>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 Ariel</a:t>
                      </a:r>
                    </a:p>
                  </a:txBody>
                  <a:tcPr/>
                </a:tc>
                <a:tc>
                  <a:txBody>
                    <a:bodyPr/>
                    <a:lstStyle/>
                    <a:p>
                      <a:r>
                        <a:rPr lang="en-US" dirty="0"/>
                        <a:t>3423</a:t>
                      </a:r>
                    </a:p>
                  </a:txBody>
                  <a:tcPr/>
                </a:tc>
                <a:tc>
                  <a:txBody>
                    <a:bodyPr/>
                    <a:lstStyle/>
                    <a:p>
                      <a:r>
                        <a:rPr lang="en-US" dirty="0"/>
                        <a:t>65</a:t>
                      </a:r>
                    </a:p>
                  </a:txBody>
                  <a:tcPr/>
                </a:tc>
                <a:extLst>
                  <a:ext uri="{0D108BD9-81ED-4DB2-BD59-A6C34878D82A}">
                    <a16:rowId xmlns:a16="http://schemas.microsoft.com/office/drawing/2014/main" val="10002"/>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err="1"/>
                        <a:t>Hadekel</a:t>
                      </a:r>
                      <a:r>
                        <a:rPr lang="en-US" baseline="0" dirty="0"/>
                        <a:t> 12, </a:t>
                      </a:r>
                      <a:r>
                        <a:rPr lang="en-US" baseline="0" dirty="0" err="1"/>
                        <a:t>Herzeliya</a:t>
                      </a:r>
                      <a:endParaRPr lang="en-US" dirty="0"/>
                    </a:p>
                  </a:txBody>
                  <a:tcPr/>
                </a:tc>
                <a:tc>
                  <a:txBody>
                    <a:bodyPr/>
                    <a:lstStyle/>
                    <a:p>
                      <a:r>
                        <a:rPr lang="en-US" dirty="0"/>
                        <a:t>4244</a:t>
                      </a:r>
                    </a:p>
                  </a:txBody>
                  <a:tcPr/>
                </a:tc>
                <a:tc>
                  <a:txBody>
                    <a:bodyPr/>
                    <a:lstStyle/>
                    <a:p>
                      <a:r>
                        <a:rPr lang="en-US" dirty="0"/>
                        <a:t>86</a:t>
                      </a:r>
                    </a:p>
                  </a:txBody>
                  <a:tcPr/>
                </a:tc>
                <a:extLst>
                  <a:ext uri="{0D108BD9-81ED-4DB2-BD59-A6C34878D82A}">
                    <a16:rowId xmlns:a16="http://schemas.microsoft.com/office/drawing/2014/main" val="10003"/>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 Ariel</a:t>
                      </a:r>
                    </a:p>
                  </a:txBody>
                  <a:tcPr/>
                </a:tc>
                <a:tc>
                  <a:txBody>
                    <a:bodyPr/>
                    <a:lstStyle/>
                    <a:p>
                      <a:r>
                        <a:rPr lang="en-US" dirty="0"/>
                        <a:t>6734</a:t>
                      </a:r>
                    </a:p>
                  </a:txBody>
                  <a:tcPr/>
                </a:tc>
                <a:tc>
                  <a:txBody>
                    <a:bodyPr/>
                    <a:lstStyle/>
                    <a:p>
                      <a:r>
                        <a:rPr lang="en-US" dirty="0"/>
                        <a:t>80</a:t>
                      </a:r>
                    </a:p>
                  </a:txBody>
                  <a:tcPr/>
                </a:tc>
                <a:extLst>
                  <a:ext uri="{0D108BD9-81ED-4DB2-BD59-A6C34878D82A}">
                    <a16:rowId xmlns:a16="http://schemas.microsoft.com/office/drawing/2014/main" val="10004"/>
                  </a:ext>
                </a:extLst>
              </a:tr>
            </a:tbl>
          </a:graphicData>
        </a:graphic>
      </p:graphicFrame>
      <p:sp>
        <p:nvSpPr>
          <p:cNvPr id="5" name="Rectangular Callout 4"/>
          <p:cNvSpPr/>
          <p:nvPr/>
        </p:nvSpPr>
        <p:spPr>
          <a:xfrm>
            <a:off x="3429000" y="2895600"/>
            <a:ext cx="2057400" cy="495300"/>
          </a:xfrm>
          <a:prstGeom prst="wedgeRectCallout">
            <a:avLst>
              <a:gd name="adj1" fmla="val 13634"/>
              <a:gd name="adj2" fmla="val 105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key?</a:t>
            </a:r>
          </a:p>
        </p:txBody>
      </p:sp>
      <p:sp>
        <p:nvSpPr>
          <p:cNvPr id="6" name="Rectangular Callout 5"/>
          <p:cNvSpPr/>
          <p:nvPr/>
        </p:nvSpPr>
        <p:spPr>
          <a:xfrm>
            <a:off x="5486400" y="2895600"/>
            <a:ext cx="2286000" cy="495300"/>
          </a:xfrm>
          <a:prstGeom prst="wedgeRectCallout">
            <a:avLst>
              <a:gd name="adj1" fmla="val -30221"/>
              <a:gd name="adj2" fmla="val 84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StudentId+CourseId</a:t>
            </a:r>
            <a:endParaRPr lang="en-US" dirty="0"/>
          </a:p>
        </p:txBody>
      </p:sp>
      <p:sp>
        <p:nvSpPr>
          <p:cNvPr id="7" name="Rectangular Callout 6"/>
          <p:cNvSpPr/>
          <p:nvPr/>
        </p:nvSpPr>
        <p:spPr>
          <a:xfrm>
            <a:off x="457200" y="2895600"/>
            <a:ext cx="2971800" cy="762000"/>
          </a:xfrm>
          <a:prstGeom prst="wedgeRectCallout">
            <a:avLst>
              <a:gd name="adj1" fmla="val 63027"/>
              <a:gd name="adj2" fmla="val 73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 </a:t>
            </a:r>
            <a:r>
              <a:rPr lang="en-US" dirty="0" err="1"/>
              <a:t>StudentFirst</a:t>
            </a:r>
            <a:r>
              <a:rPr lang="en-US" dirty="0"/>
              <a:t>, </a:t>
            </a:r>
            <a:r>
              <a:rPr lang="en-US" dirty="0" err="1"/>
              <a:t>StudentLast</a:t>
            </a:r>
            <a:r>
              <a:rPr lang="en-US" dirty="0"/>
              <a:t> and Address depend only on </a:t>
            </a:r>
            <a:r>
              <a:rPr lang="en-US" dirty="0" err="1"/>
              <a:t>StudentId</a:t>
            </a:r>
            <a:endParaRPr lang="en-US" dirty="0"/>
          </a:p>
        </p:txBody>
      </p:sp>
    </p:spTree>
    <p:extLst>
      <p:ext uri="{BB962C8B-B14F-4D97-AF65-F5344CB8AC3E}">
        <p14:creationId xmlns:p14="http://schemas.microsoft.com/office/powerpoint/2010/main" val="282080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Table to Become 2NF</a:t>
            </a:r>
          </a:p>
        </p:txBody>
      </p:sp>
      <p:sp>
        <p:nvSpPr>
          <p:cNvPr id="3" name="Content Placeholder 2"/>
          <p:cNvSpPr>
            <a:spLocks noGrp="1"/>
          </p:cNvSpPr>
          <p:nvPr>
            <p:ph idx="1"/>
          </p:nvPr>
        </p:nvSpPr>
        <p:spPr/>
        <p:txBody>
          <a:bodyPr/>
          <a:lstStyle/>
          <a:p>
            <a:r>
              <a:rPr lang="en-US" dirty="0"/>
              <a:t>In order to correct a relation that is not in 2NF, we split the information into 2 tables:</a:t>
            </a:r>
          </a:p>
        </p:txBody>
      </p:sp>
      <p:graphicFrame>
        <p:nvGraphicFramePr>
          <p:cNvPr id="4" name="Table 3"/>
          <p:cNvGraphicFramePr>
            <a:graphicFrameLocks noGrp="1"/>
          </p:cNvGraphicFramePr>
          <p:nvPr>
            <p:extLst>
              <p:ext uri="{D42A27DB-BD31-4B8C-83A1-F6EECF244321}">
                <p14:modId xmlns:p14="http://schemas.microsoft.com/office/powerpoint/2010/main" val="424882194"/>
              </p:ext>
            </p:extLst>
          </p:nvPr>
        </p:nvGraphicFramePr>
        <p:xfrm>
          <a:off x="457200" y="2743200"/>
          <a:ext cx="8077200" cy="2931160"/>
        </p:xfrm>
        <a:graphic>
          <a:graphicData uri="http://schemas.openxmlformats.org/drawingml/2006/table">
            <a:tbl>
              <a:tblPr firstRow="1" bandRow="1">
                <a:tableStyleId>{5C22544A-7EE6-4342-B048-85BDC9FD1C3A}</a:tableStyleId>
              </a:tblPr>
              <a:tblGrid>
                <a:gridCol w="1301106">
                  <a:extLst>
                    <a:ext uri="{9D8B030D-6E8A-4147-A177-3AD203B41FA5}">
                      <a16:colId xmlns:a16="http://schemas.microsoft.com/office/drawing/2014/main" val="20000"/>
                    </a:ext>
                  </a:extLst>
                </a:gridCol>
                <a:gridCol w="1550789">
                  <a:extLst>
                    <a:ext uri="{9D8B030D-6E8A-4147-A177-3AD203B41FA5}">
                      <a16:colId xmlns:a16="http://schemas.microsoft.com/office/drawing/2014/main" val="20001"/>
                    </a:ext>
                  </a:extLst>
                </a:gridCol>
                <a:gridCol w="1518407">
                  <a:extLst>
                    <a:ext uri="{9D8B030D-6E8A-4147-A177-3AD203B41FA5}">
                      <a16:colId xmlns:a16="http://schemas.microsoft.com/office/drawing/2014/main" val="20002"/>
                    </a:ext>
                  </a:extLst>
                </a:gridCol>
                <a:gridCol w="1648003">
                  <a:extLst>
                    <a:ext uri="{9D8B030D-6E8A-4147-A177-3AD203B41FA5}">
                      <a16:colId xmlns:a16="http://schemas.microsoft.com/office/drawing/2014/main" val="20003"/>
                    </a:ext>
                  </a:extLst>
                </a:gridCol>
                <a:gridCol w="1029447">
                  <a:extLst>
                    <a:ext uri="{9D8B030D-6E8A-4147-A177-3AD203B41FA5}">
                      <a16:colId xmlns:a16="http://schemas.microsoft.com/office/drawing/2014/main" val="20004"/>
                    </a:ext>
                  </a:extLst>
                </a:gridCol>
                <a:gridCol w="1029448">
                  <a:extLst>
                    <a:ext uri="{9D8B030D-6E8A-4147-A177-3AD203B41FA5}">
                      <a16:colId xmlns:a16="http://schemas.microsoft.com/office/drawing/2014/main" val="20005"/>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Address</a:t>
                      </a:r>
                    </a:p>
                  </a:txBody>
                  <a:tcPr/>
                </a:tc>
                <a:tc>
                  <a:txBody>
                    <a:bodyPr/>
                    <a:lstStyle/>
                    <a:p>
                      <a:r>
                        <a:rPr lang="en-US" dirty="0" err="1"/>
                        <a:t>CourseId</a:t>
                      </a:r>
                      <a:endParaRPr lang="en-US" dirty="0"/>
                    </a:p>
                  </a:txBody>
                  <a:tcPr/>
                </a:tc>
                <a:tc>
                  <a:txBody>
                    <a:bodyPr/>
                    <a:lstStyle/>
                    <a:p>
                      <a:r>
                        <a:rPr lang="en-US" dirty="0"/>
                        <a:t>Grade</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err="1"/>
                        <a:t>Harambam</a:t>
                      </a:r>
                      <a:r>
                        <a:rPr lang="en-US" dirty="0"/>
                        <a:t> 45, Ariel</a:t>
                      </a:r>
                    </a:p>
                  </a:txBody>
                  <a:tcPr/>
                </a:tc>
                <a:tc>
                  <a:txBody>
                    <a:bodyPr/>
                    <a:lstStyle/>
                    <a:p>
                      <a:r>
                        <a:rPr lang="en-US" dirty="0"/>
                        <a:t>4244</a:t>
                      </a:r>
                    </a:p>
                  </a:txBody>
                  <a:tcPr/>
                </a:tc>
                <a:tc>
                  <a:txBody>
                    <a:bodyPr/>
                    <a:lstStyle/>
                    <a:p>
                      <a:r>
                        <a:rPr lang="en-US" dirty="0"/>
                        <a:t>87</a:t>
                      </a:r>
                    </a:p>
                  </a:txBody>
                  <a:tcPr/>
                </a:tc>
                <a:extLst>
                  <a:ext uri="{0D108BD9-81ED-4DB2-BD59-A6C34878D82A}">
                    <a16:rowId xmlns:a16="http://schemas.microsoft.com/office/drawing/2014/main" val="10001"/>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 Ariel</a:t>
                      </a:r>
                    </a:p>
                  </a:txBody>
                  <a:tcPr/>
                </a:tc>
                <a:tc>
                  <a:txBody>
                    <a:bodyPr/>
                    <a:lstStyle/>
                    <a:p>
                      <a:r>
                        <a:rPr lang="en-US" dirty="0"/>
                        <a:t>3423</a:t>
                      </a:r>
                    </a:p>
                  </a:txBody>
                  <a:tcPr/>
                </a:tc>
                <a:tc>
                  <a:txBody>
                    <a:bodyPr/>
                    <a:lstStyle/>
                    <a:p>
                      <a:r>
                        <a:rPr lang="en-US" dirty="0"/>
                        <a:t>65</a:t>
                      </a:r>
                    </a:p>
                  </a:txBody>
                  <a:tcPr/>
                </a:tc>
                <a:extLst>
                  <a:ext uri="{0D108BD9-81ED-4DB2-BD59-A6C34878D82A}">
                    <a16:rowId xmlns:a16="http://schemas.microsoft.com/office/drawing/2014/main" val="10002"/>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err="1"/>
                        <a:t>Hadekel</a:t>
                      </a:r>
                      <a:r>
                        <a:rPr lang="en-US" baseline="0" dirty="0"/>
                        <a:t> 12, </a:t>
                      </a:r>
                      <a:r>
                        <a:rPr lang="en-US" baseline="0" dirty="0" err="1"/>
                        <a:t>Herzeliya</a:t>
                      </a:r>
                      <a:endParaRPr lang="en-US" dirty="0"/>
                    </a:p>
                  </a:txBody>
                  <a:tcPr/>
                </a:tc>
                <a:tc>
                  <a:txBody>
                    <a:bodyPr/>
                    <a:lstStyle/>
                    <a:p>
                      <a:r>
                        <a:rPr lang="en-US" dirty="0"/>
                        <a:t>4244</a:t>
                      </a:r>
                    </a:p>
                  </a:txBody>
                  <a:tcPr/>
                </a:tc>
                <a:tc>
                  <a:txBody>
                    <a:bodyPr/>
                    <a:lstStyle/>
                    <a:p>
                      <a:r>
                        <a:rPr lang="en-US" dirty="0"/>
                        <a:t>86</a:t>
                      </a:r>
                    </a:p>
                  </a:txBody>
                  <a:tcPr/>
                </a:tc>
                <a:extLst>
                  <a:ext uri="{0D108BD9-81ED-4DB2-BD59-A6C34878D82A}">
                    <a16:rowId xmlns:a16="http://schemas.microsoft.com/office/drawing/2014/main" val="10003"/>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 Ariel</a:t>
                      </a:r>
                    </a:p>
                  </a:txBody>
                  <a:tcPr/>
                </a:tc>
                <a:tc>
                  <a:txBody>
                    <a:bodyPr/>
                    <a:lstStyle/>
                    <a:p>
                      <a:r>
                        <a:rPr lang="en-US" dirty="0"/>
                        <a:t>6734</a:t>
                      </a:r>
                    </a:p>
                  </a:txBody>
                  <a:tcPr/>
                </a:tc>
                <a:tc>
                  <a:txBody>
                    <a:bodyPr/>
                    <a:lstStyle/>
                    <a:p>
                      <a:r>
                        <a:rPr lang="en-US" dirty="0"/>
                        <a:t>80</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19550593"/>
              </p:ext>
            </p:extLst>
          </p:nvPr>
        </p:nvGraphicFramePr>
        <p:xfrm>
          <a:off x="76200" y="2667000"/>
          <a:ext cx="5555920" cy="1651000"/>
        </p:xfrm>
        <a:graphic>
          <a:graphicData uri="http://schemas.openxmlformats.org/drawingml/2006/table">
            <a:tbl>
              <a:tblPr firstRow="1" bandRow="1">
                <a:tableStyleId>{5C22544A-7EE6-4342-B048-85BDC9FD1C3A}</a:tableStyleId>
              </a:tblPr>
              <a:tblGrid>
                <a:gridCol w="1163447">
                  <a:extLst>
                    <a:ext uri="{9D8B030D-6E8A-4147-A177-3AD203B41FA5}">
                      <a16:colId xmlns:a16="http://schemas.microsoft.com/office/drawing/2014/main" val="20000"/>
                    </a:ext>
                  </a:extLst>
                </a:gridCol>
                <a:gridCol w="1386713">
                  <a:extLst>
                    <a:ext uri="{9D8B030D-6E8A-4147-A177-3AD203B41FA5}">
                      <a16:colId xmlns:a16="http://schemas.microsoft.com/office/drawing/2014/main" val="20001"/>
                    </a:ext>
                  </a:extLst>
                </a:gridCol>
                <a:gridCol w="1357757">
                  <a:extLst>
                    <a:ext uri="{9D8B030D-6E8A-4147-A177-3AD203B41FA5}">
                      <a16:colId xmlns:a16="http://schemas.microsoft.com/office/drawing/2014/main" val="20002"/>
                    </a:ext>
                  </a:extLst>
                </a:gridCol>
                <a:gridCol w="1648003">
                  <a:extLst>
                    <a:ext uri="{9D8B030D-6E8A-4147-A177-3AD203B41FA5}">
                      <a16:colId xmlns:a16="http://schemas.microsoft.com/office/drawing/2014/main" val="20003"/>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Address</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 Ariel</a:t>
                      </a:r>
                    </a:p>
                  </a:txBody>
                  <a:tcPr/>
                </a:tc>
                <a:extLst>
                  <a:ext uri="{0D108BD9-81ED-4DB2-BD59-A6C34878D82A}">
                    <a16:rowId xmlns:a16="http://schemas.microsoft.com/office/drawing/2014/main" val="10001"/>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err="1"/>
                        <a:t>Hadekel</a:t>
                      </a:r>
                      <a:r>
                        <a:rPr lang="en-US" baseline="0" dirty="0"/>
                        <a:t> 12, </a:t>
                      </a:r>
                      <a:r>
                        <a:rPr lang="en-US" baseline="0" dirty="0" err="1"/>
                        <a:t>Herzeliya</a:t>
                      </a:r>
                      <a:endParaRPr lang="en-US"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1679895"/>
              </p:ext>
            </p:extLst>
          </p:nvPr>
        </p:nvGraphicFramePr>
        <p:xfrm>
          <a:off x="5791200" y="2667000"/>
          <a:ext cx="3035872" cy="1854200"/>
        </p:xfrm>
        <a:graphic>
          <a:graphicData uri="http://schemas.openxmlformats.org/drawingml/2006/table">
            <a:tbl>
              <a:tblPr firstRow="1" bandRow="1">
                <a:tableStyleId>{5C22544A-7EE6-4342-B048-85BDC9FD1C3A}</a:tableStyleId>
              </a:tblPr>
              <a:tblGrid>
                <a:gridCol w="1163447">
                  <a:extLst>
                    <a:ext uri="{9D8B030D-6E8A-4147-A177-3AD203B41FA5}">
                      <a16:colId xmlns:a16="http://schemas.microsoft.com/office/drawing/2014/main" val="20000"/>
                    </a:ext>
                  </a:extLst>
                </a:gridCol>
                <a:gridCol w="1065911">
                  <a:extLst>
                    <a:ext uri="{9D8B030D-6E8A-4147-A177-3AD203B41FA5}">
                      <a16:colId xmlns:a16="http://schemas.microsoft.com/office/drawing/2014/main" val="20001"/>
                    </a:ext>
                  </a:extLst>
                </a:gridCol>
                <a:gridCol w="806514">
                  <a:extLst>
                    <a:ext uri="{9D8B030D-6E8A-4147-A177-3AD203B41FA5}">
                      <a16:colId xmlns:a16="http://schemas.microsoft.com/office/drawing/2014/main" val="20002"/>
                    </a:ext>
                  </a:extLst>
                </a:gridCol>
              </a:tblGrid>
              <a:tr h="370840">
                <a:tc>
                  <a:txBody>
                    <a:bodyPr/>
                    <a:lstStyle/>
                    <a:p>
                      <a:r>
                        <a:rPr lang="en-US" dirty="0" err="1"/>
                        <a:t>StudentId</a:t>
                      </a:r>
                      <a:endParaRPr lang="en-US" dirty="0"/>
                    </a:p>
                  </a:txBody>
                  <a:tcPr/>
                </a:tc>
                <a:tc>
                  <a:txBody>
                    <a:bodyPr/>
                    <a:lstStyle/>
                    <a:p>
                      <a:r>
                        <a:rPr lang="en-US" dirty="0" err="1"/>
                        <a:t>CourseId</a:t>
                      </a:r>
                      <a:endParaRPr lang="en-US" dirty="0"/>
                    </a:p>
                  </a:txBody>
                  <a:tcPr/>
                </a:tc>
                <a:tc>
                  <a:txBody>
                    <a:bodyPr/>
                    <a:lstStyle/>
                    <a:p>
                      <a:r>
                        <a:rPr lang="en-US" dirty="0"/>
                        <a:t>Grade</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4244</a:t>
                      </a:r>
                    </a:p>
                  </a:txBody>
                  <a:tcPr/>
                </a:tc>
                <a:tc>
                  <a:txBody>
                    <a:bodyPr/>
                    <a:lstStyle/>
                    <a:p>
                      <a:r>
                        <a:rPr lang="en-US" dirty="0"/>
                        <a:t>87</a:t>
                      </a:r>
                    </a:p>
                  </a:txBody>
                  <a:tcPr/>
                </a:tc>
                <a:extLst>
                  <a:ext uri="{0D108BD9-81ED-4DB2-BD59-A6C34878D82A}">
                    <a16:rowId xmlns:a16="http://schemas.microsoft.com/office/drawing/2014/main" val="10001"/>
                  </a:ext>
                </a:extLst>
              </a:tr>
              <a:tr h="370840">
                <a:tc>
                  <a:txBody>
                    <a:bodyPr/>
                    <a:lstStyle/>
                    <a:p>
                      <a:r>
                        <a:rPr lang="en-US" dirty="0"/>
                        <a:t>542</a:t>
                      </a:r>
                    </a:p>
                  </a:txBody>
                  <a:tcPr/>
                </a:tc>
                <a:tc>
                  <a:txBody>
                    <a:bodyPr/>
                    <a:lstStyle/>
                    <a:p>
                      <a:r>
                        <a:rPr lang="en-US" dirty="0"/>
                        <a:t>3423</a:t>
                      </a:r>
                    </a:p>
                  </a:txBody>
                  <a:tcPr/>
                </a:tc>
                <a:tc>
                  <a:txBody>
                    <a:bodyPr/>
                    <a:lstStyle/>
                    <a:p>
                      <a:r>
                        <a:rPr lang="en-US" dirty="0"/>
                        <a:t>65</a:t>
                      </a:r>
                    </a:p>
                  </a:txBody>
                  <a:tcPr/>
                </a:tc>
                <a:extLst>
                  <a:ext uri="{0D108BD9-81ED-4DB2-BD59-A6C34878D82A}">
                    <a16:rowId xmlns:a16="http://schemas.microsoft.com/office/drawing/2014/main" val="10002"/>
                  </a:ext>
                </a:extLst>
              </a:tr>
              <a:tr h="370840">
                <a:tc>
                  <a:txBody>
                    <a:bodyPr/>
                    <a:lstStyle/>
                    <a:p>
                      <a:r>
                        <a:rPr lang="en-US" dirty="0"/>
                        <a:t>956</a:t>
                      </a:r>
                    </a:p>
                  </a:txBody>
                  <a:tcPr/>
                </a:tc>
                <a:tc>
                  <a:txBody>
                    <a:bodyPr/>
                    <a:lstStyle/>
                    <a:p>
                      <a:r>
                        <a:rPr lang="en-US" dirty="0"/>
                        <a:t>4244</a:t>
                      </a:r>
                    </a:p>
                  </a:txBody>
                  <a:tcPr/>
                </a:tc>
                <a:tc>
                  <a:txBody>
                    <a:bodyPr/>
                    <a:lstStyle/>
                    <a:p>
                      <a:r>
                        <a:rPr lang="en-US" dirty="0"/>
                        <a:t>86</a:t>
                      </a:r>
                    </a:p>
                  </a:txBody>
                  <a:tcPr/>
                </a:tc>
                <a:extLst>
                  <a:ext uri="{0D108BD9-81ED-4DB2-BD59-A6C34878D82A}">
                    <a16:rowId xmlns:a16="http://schemas.microsoft.com/office/drawing/2014/main" val="10003"/>
                  </a:ext>
                </a:extLst>
              </a:tr>
              <a:tr h="370840">
                <a:tc>
                  <a:txBody>
                    <a:bodyPr/>
                    <a:lstStyle/>
                    <a:p>
                      <a:r>
                        <a:rPr lang="en-US" dirty="0"/>
                        <a:t>542</a:t>
                      </a:r>
                    </a:p>
                  </a:txBody>
                  <a:tcPr/>
                </a:tc>
                <a:tc>
                  <a:txBody>
                    <a:bodyPr/>
                    <a:lstStyle/>
                    <a:p>
                      <a:r>
                        <a:rPr lang="en-US" dirty="0"/>
                        <a:t>6734</a:t>
                      </a:r>
                    </a:p>
                  </a:txBody>
                  <a:tcPr/>
                </a:tc>
                <a:tc>
                  <a:txBody>
                    <a:bodyPr/>
                    <a:lstStyle/>
                    <a:p>
                      <a:r>
                        <a:rPr lang="en-US" dirty="0"/>
                        <a:t>80</a:t>
                      </a:r>
                    </a:p>
                  </a:txBody>
                  <a:tcPr/>
                </a:tc>
                <a:extLst>
                  <a:ext uri="{0D108BD9-81ED-4DB2-BD59-A6C34878D82A}">
                    <a16:rowId xmlns:a16="http://schemas.microsoft.com/office/drawing/2014/main" val="10004"/>
                  </a:ext>
                </a:extLst>
              </a:tr>
            </a:tbl>
          </a:graphicData>
        </a:graphic>
      </p:graphicFrame>
      <p:sp>
        <p:nvSpPr>
          <p:cNvPr id="7" name="Rectangular Callout 6"/>
          <p:cNvSpPr/>
          <p:nvPr/>
        </p:nvSpPr>
        <p:spPr>
          <a:xfrm>
            <a:off x="1524000" y="5791200"/>
            <a:ext cx="5867400" cy="990600"/>
          </a:xfrm>
          <a:prstGeom prst="wedgeRectCallout">
            <a:avLst>
              <a:gd name="adj1" fmla="val -18978"/>
              <a:gd name="adj2" fmla="val -67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the new tables have 20 cells in total, while the original table had 24 cells. The new tables have 105 characters (combined) while the old table had 143.</a:t>
            </a:r>
          </a:p>
        </p:txBody>
      </p:sp>
    </p:spTree>
    <p:extLst>
      <p:ext uri="{BB962C8B-B14F-4D97-AF65-F5344CB8AC3E}">
        <p14:creationId xmlns:p14="http://schemas.microsoft.com/office/powerpoint/2010/main" val="315014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(cont.)</a:t>
            </a:r>
          </a:p>
        </p:txBody>
      </p:sp>
      <p:sp>
        <p:nvSpPr>
          <p:cNvPr id="3" name="Content Placeholder 2"/>
          <p:cNvSpPr>
            <a:spLocks noGrp="1"/>
          </p:cNvSpPr>
          <p:nvPr>
            <p:ph idx="1"/>
          </p:nvPr>
        </p:nvSpPr>
        <p:spPr/>
        <p:txBody>
          <a:bodyPr>
            <a:normAutofit lnSpcReduction="10000"/>
          </a:bodyPr>
          <a:lstStyle/>
          <a:p>
            <a:r>
              <a:rPr lang="en-US" dirty="0"/>
              <a:t>Given: R(author, </a:t>
            </a:r>
            <a:r>
              <a:rPr lang="en-US" dirty="0" err="1"/>
              <a:t>bookId</a:t>
            </a:r>
            <a:r>
              <a:rPr lang="en-US" dirty="0"/>
              <a:t>, #pages)</a:t>
            </a:r>
          </a:p>
          <a:p>
            <a:r>
              <a:rPr lang="en-US" dirty="0"/>
              <a:t>What is the candidate key?</a:t>
            </a:r>
          </a:p>
          <a:p>
            <a:pPr lvl="1"/>
            <a:r>
              <a:rPr lang="en-US" dirty="0"/>
              <a:t>{author, </a:t>
            </a:r>
            <a:r>
              <a:rPr lang="en-US" dirty="0" err="1"/>
              <a:t>bookId</a:t>
            </a:r>
            <a:r>
              <a:rPr lang="en-US" dirty="0"/>
              <a:t>}</a:t>
            </a:r>
          </a:p>
          <a:p>
            <a:r>
              <a:rPr lang="en-US" dirty="0"/>
              <a:t>Is it in 2NF?</a:t>
            </a:r>
          </a:p>
          <a:p>
            <a:pPr lvl="1"/>
            <a:r>
              <a:rPr lang="en-US" dirty="0"/>
              <a:t>No:</a:t>
            </a:r>
          </a:p>
          <a:p>
            <a:pPr lvl="2"/>
            <a:r>
              <a:rPr lang="en-US" dirty="0" err="1"/>
              <a:t>bookId</a:t>
            </a:r>
            <a:r>
              <a:rPr lang="en-US" dirty="0"/>
              <a:t> </a:t>
            </a:r>
            <a:r>
              <a:rPr lang="en-US" dirty="0">
                <a:sym typeface="Wingdings" pitchFamily="2" charset="2"/>
              </a:rPr>
              <a:t> </a:t>
            </a:r>
            <a:r>
              <a:rPr lang="en-US" dirty="0"/>
              <a:t>#pages</a:t>
            </a:r>
          </a:p>
          <a:p>
            <a:pPr lvl="2"/>
            <a:r>
              <a:rPr lang="en-US" dirty="0"/>
              <a:t>{</a:t>
            </a:r>
            <a:r>
              <a:rPr lang="en-US" dirty="0" err="1"/>
              <a:t>bookId</a:t>
            </a:r>
            <a:r>
              <a:rPr lang="en-US" dirty="0"/>
              <a:t>} isn't a key</a:t>
            </a:r>
          </a:p>
          <a:p>
            <a:r>
              <a:rPr lang="en-US" dirty="0"/>
              <a:t>How to fix?</a:t>
            </a:r>
          </a:p>
          <a:p>
            <a:pPr lvl="1"/>
            <a:r>
              <a:rPr lang="en-US" dirty="0"/>
              <a:t>Split to R1(author, </a:t>
            </a:r>
            <a:r>
              <a:rPr lang="en-US" dirty="0" err="1"/>
              <a:t>bookId</a:t>
            </a:r>
            <a:r>
              <a:rPr lang="en-US" dirty="0"/>
              <a:t>) and R2(</a:t>
            </a:r>
            <a:r>
              <a:rPr lang="en-US" dirty="0" err="1"/>
              <a:t>bookId</a:t>
            </a:r>
            <a:r>
              <a:rPr lang="en-US" dirty="0"/>
              <a:t>, #pages)</a:t>
            </a:r>
          </a:p>
        </p:txBody>
      </p:sp>
    </p:spTree>
    <p:extLst>
      <p:ext uri="{BB962C8B-B14F-4D97-AF65-F5344CB8AC3E}">
        <p14:creationId xmlns:p14="http://schemas.microsoft.com/office/powerpoint/2010/main" val="307615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a:t>
            </a:r>
          </a:p>
        </p:txBody>
      </p:sp>
      <p:sp>
        <p:nvSpPr>
          <p:cNvPr id="3" name="Content Placeholder 2"/>
          <p:cNvSpPr>
            <a:spLocks noGrp="1"/>
          </p:cNvSpPr>
          <p:nvPr>
            <p:ph idx="1"/>
          </p:nvPr>
        </p:nvSpPr>
        <p:spPr>
          <a:xfrm>
            <a:off x="228600" y="1600200"/>
            <a:ext cx="8458200" cy="4525963"/>
          </a:xfrm>
        </p:spPr>
        <p:txBody>
          <a:bodyPr/>
          <a:lstStyle/>
          <a:p>
            <a:r>
              <a:rPr lang="en-US" dirty="0"/>
              <a:t>Table must be in 2NF</a:t>
            </a:r>
          </a:p>
          <a:p>
            <a:r>
              <a:rPr lang="en-US" dirty="0">
                <a:solidFill>
                  <a:srgbClr val="FF0000"/>
                </a:solidFill>
              </a:rPr>
              <a:t>Non-prime</a:t>
            </a:r>
            <a:r>
              <a:rPr lang="en-US" dirty="0"/>
              <a:t> attributes cannot depend on any set that isn't a super-key (transitive dependency).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9370998"/>
              </p:ext>
            </p:extLst>
          </p:nvPr>
        </p:nvGraphicFramePr>
        <p:xfrm>
          <a:off x="762000" y="3276600"/>
          <a:ext cx="7856268" cy="1112520"/>
        </p:xfrm>
        <a:graphic>
          <a:graphicData uri="http://schemas.openxmlformats.org/drawingml/2006/table">
            <a:tbl>
              <a:tblPr firstRow="1" bandRow="1">
                <a:tableStyleId>{5C22544A-7EE6-4342-B048-85BDC9FD1C3A}</a:tableStyleId>
              </a:tblPr>
              <a:tblGrid>
                <a:gridCol w="1163447">
                  <a:extLst>
                    <a:ext uri="{9D8B030D-6E8A-4147-A177-3AD203B41FA5}">
                      <a16:colId xmlns:a16="http://schemas.microsoft.com/office/drawing/2014/main" val="20000"/>
                    </a:ext>
                  </a:extLst>
                </a:gridCol>
                <a:gridCol w="1386713">
                  <a:extLst>
                    <a:ext uri="{9D8B030D-6E8A-4147-A177-3AD203B41FA5}">
                      <a16:colId xmlns:a16="http://schemas.microsoft.com/office/drawing/2014/main" val="20001"/>
                    </a:ext>
                  </a:extLst>
                </a:gridCol>
                <a:gridCol w="1357757">
                  <a:extLst>
                    <a:ext uri="{9D8B030D-6E8A-4147-A177-3AD203B41FA5}">
                      <a16:colId xmlns:a16="http://schemas.microsoft.com/office/drawing/2014/main" val="20002"/>
                    </a:ext>
                  </a:extLst>
                </a:gridCol>
                <a:gridCol w="1654683">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26868">
                  <a:extLst>
                    <a:ext uri="{9D8B030D-6E8A-4147-A177-3AD203B41FA5}">
                      <a16:colId xmlns:a16="http://schemas.microsoft.com/office/drawing/2014/main" val="20005"/>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Address</a:t>
                      </a:r>
                    </a:p>
                  </a:txBody>
                  <a:tcPr/>
                </a:tc>
                <a:tc>
                  <a:txBody>
                    <a:bodyPr/>
                    <a:lstStyle/>
                    <a:p>
                      <a:r>
                        <a:rPr lang="en-US" dirty="0"/>
                        <a:t>City</a:t>
                      </a:r>
                    </a:p>
                  </a:txBody>
                  <a:tcPr/>
                </a:tc>
                <a:tc>
                  <a:txBody>
                    <a:bodyPr/>
                    <a:lstStyle/>
                    <a:p>
                      <a:r>
                        <a:rPr lang="en-US" dirty="0"/>
                        <a:t>Zip</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Ariel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40743</a:t>
                      </a:r>
                    </a:p>
                  </a:txBody>
                  <a:tcPr/>
                </a:tc>
                <a:extLst>
                  <a:ext uri="{0D108BD9-81ED-4DB2-BD59-A6C34878D82A}">
                    <a16:rowId xmlns:a16="http://schemas.microsoft.com/office/drawing/2014/main" val="10001"/>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err="1"/>
                        <a:t>Hadekel</a:t>
                      </a:r>
                      <a:r>
                        <a:rPr lang="en-US" baseline="0" dirty="0"/>
                        <a:t> 12</a:t>
                      </a:r>
                      <a:endParaRPr lang="en-US" dirty="0"/>
                    </a:p>
                  </a:txBody>
                  <a:tcPr/>
                </a:tc>
                <a:tc>
                  <a:txBody>
                    <a:bodyPr/>
                    <a:lstStyle/>
                    <a:p>
                      <a:r>
                        <a:rPr lang="en-US" baseline="0" dirty="0" err="1"/>
                        <a:t>Herzeliya</a:t>
                      </a:r>
                      <a:endParaRPr lang="en-US" dirty="0"/>
                    </a:p>
                  </a:txBody>
                  <a:tcPr/>
                </a:tc>
                <a:tc>
                  <a:txBody>
                    <a:bodyPr/>
                    <a:lstStyle/>
                    <a:p>
                      <a:r>
                        <a:rPr lang="en-US" dirty="0"/>
                        <a:t>65475</a:t>
                      </a:r>
                    </a:p>
                  </a:txBody>
                  <a:tcPr/>
                </a:tc>
                <a:extLst>
                  <a:ext uri="{0D108BD9-81ED-4DB2-BD59-A6C34878D82A}">
                    <a16:rowId xmlns:a16="http://schemas.microsoft.com/office/drawing/2014/main" val="10002"/>
                  </a:ext>
                </a:extLst>
              </a:tr>
            </a:tbl>
          </a:graphicData>
        </a:graphic>
      </p:graphicFrame>
      <p:sp>
        <p:nvSpPr>
          <p:cNvPr id="5" name="Rectangular Callout 4"/>
          <p:cNvSpPr/>
          <p:nvPr/>
        </p:nvSpPr>
        <p:spPr>
          <a:xfrm>
            <a:off x="5715000" y="1143000"/>
            <a:ext cx="2209800" cy="838200"/>
          </a:xfrm>
          <a:prstGeom prst="wedgeRectCallout">
            <a:avLst>
              <a:gd name="adj1" fmla="val -29325"/>
              <a:gd name="adj2" fmla="val 85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 depends on Zip. (also Zip depends on {Address, City})</a:t>
            </a:r>
          </a:p>
        </p:txBody>
      </p:sp>
      <p:graphicFrame>
        <p:nvGraphicFramePr>
          <p:cNvPr id="6" name="Table 5"/>
          <p:cNvGraphicFramePr>
            <a:graphicFrameLocks noGrp="1"/>
          </p:cNvGraphicFramePr>
          <p:nvPr>
            <p:extLst>
              <p:ext uri="{D42A27DB-BD31-4B8C-83A1-F6EECF244321}">
                <p14:modId xmlns:p14="http://schemas.microsoft.com/office/powerpoint/2010/main" val="1395420548"/>
              </p:ext>
            </p:extLst>
          </p:nvPr>
        </p:nvGraphicFramePr>
        <p:xfrm>
          <a:off x="76200" y="4495800"/>
          <a:ext cx="6789468" cy="1112520"/>
        </p:xfrm>
        <a:graphic>
          <a:graphicData uri="http://schemas.openxmlformats.org/drawingml/2006/table">
            <a:tbl>
              <a:tblPr firstRow="1" bandRow="1">
                <a:tableStyleId>{5C22544A-7EE6-4342-B048-85BDC9FD1C3A}</a:tableStyleId>
              </a:tblPr>
              <a:tblGrid>
                <a:gridCol w="1163447">
                  <a:extLst>
                    <a:ext uri="{9D8B030D-6E8A-4147-A177-3AD203B41FA5}">
                      <a16:colId xmlns:a16="http://schemas.microsoft.com/office/drawing/2014/main" val="20000"/>
                    </a:ext>
                  </a:extLst>
                </a:gridCol>
                <a:gridCol w="1386713">
                  <a:extLst>
                    <a:ext uri="{9D8B030D-6E8A-4147-A177-3AD203B41FA5}">
                      <a16:colId xmlns:a16="http://schemas.microsoft.com/office/drawing/2014/main" val="20001"/>
                    </a:ext>
                  </a:extLst>
                </a:gridCol>
                <a:gridCol w="1357757">
                  <a:extLst>
                    <a:ext uri="{9D8B030D-6E8A-4147-A177-3AD203B41FA5}">
                      <a16:colId xmlns:a16="http://schemas.microsoft.com/office/drawing/2014/main" val="20002"/>
                    </a:ext>
                  </a:extLst>
                </a:gridCol>
                <a:gridCol w="1654683">
                  <a:extLst>
                    <a:ext uri="{9D8B030D-6E8A-4147-A177-3AD203B41FA5}">
                      <a16:colId xmlns:a16="http://schemas.microsoft.com/office/drawing/2014/main" val="20003"/>
                    </a:ext>
                  </a:extLst>
                </a:gridCol>
                <a:gridCol w="1226868">
                  <a:extLst>
                    <a:ext uri="{9D8B030D-6E8A-4147-A177-3AD203B41FA5}">
                      <a16:colId xmlns:a16="http://schemas.microsoft.com/office/drawing/2014/main" val="20004"/>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Address</a:t>
                      </a:r>
                    </a:p>
                  </a:txBody>
                  <a:tcPr/>
                </a:tc>
                <a:tc>
                  <a:txBody>
                    <a:bodyPr/>
                    <a:lstStyle/>
                    <a:p>
                      <a:r>
                        <a:rPr lang="en-US" dirty="0"/>
                        <a:t>Zip</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40743</a:t>
                      </a:r>
                    </a:p>
                  </a:txBody>
                  <a:tcPr/>
                </a:tc>
                <a:extLst>
                  <a:ext uri="{0D108BD9-81ED-4DB2-BD59-A6C34878D82A}">
                    <a16:rowId xmlns:a16="http://schemas.microsoft.com/office/drawing/2014/main" val="10001"/>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err="1"/>
                        <a:t>Hadekel</a:t>
                      </a:r>
                      <a:r>
                        <a:rPr lang="en-US" baseline="0" dirty="0"/>
                        <a:t> 12</a:t>
                      </a:r>
                      <a:endParaRPr lang="en-US" dirty="0"/>
                    </a:p>
                  </a:txBody>
                  <a:tcPr/>
                </a:tc>
                <a:tc>
                  <a:txBody>
                    <a:bodyPr/>
                    <a:lstStyle/>
                    <a:p>
                      <a:r>
                        <a:rPr lang="en-US" dirty="0"/>
                        <a:t>65475</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84396148"/>
              </p:ext>
            </p:extLst>
          </p:nvPr>
        </p:nvGraphicFramePr>
        <p:xfrm>
          <a:off x="7086600" y="4495800"/>
          <a:ext cx="1901821" cy="1112520"/>
        </p:xfrm>
        <a:graphic>
          <a:graphicData uri="http://schemas.openxmlformats.org/drawingml/2006/table">
            <a:tbl>
              <a:tblPr firstRow="1" bandRow="1">
                <a:tableStyleId>{5C22544A-7EE6-4342-B048-85BDC9FD1C3A}</a:tableStyleId>
              </a:tblPr>
              <a:tblGrid>
                <a:gridCol w="814705">
                  <a:extLst>
                    <a:ext uri="{9D8B030D-6E8A-4147-A177-3AD203B41FA5}">
                      <a16:colId xmlns:a16="http://schemas.microsoft.com/office/drawing/2014/main" val="20000"/>
                    </a:ext>
                  </a:extLst>
                </a:gridCol>
                <a:gridCol w="1087116">
                  <a:extLst>
                    <a:ext uri="{9D8B030D-6E8A-4147-A177-3AD203B41FA5}">
                      <a16:colId xmlns:a16="http://schemas.microsoft.com/office/drawing/2014/main" val="20001"/>
                    </a:ext>
                  </a:extLst>
                </a:gridCol>
              </a:tblGrid>
              <a:tr h="370840">
                <a:tc>
                  <a:txBody>
                    <a:bodyPr/>
                    <a:lstStyle/>
                    <a:p>
                      <a:r>
                        <a:rPr lang="en-US" dirty="0"/>
                        <a:t>Zip</a:t>
                      </a:r>
                    </a:p>
                  </a:txBody>
                  <a:tcPr/>
                </a:tc>
                <a:tc>
                  <a:txBody>
                    <a:bodyPr/>
                    <a:lstStyle/>
                    <a:p>
                      <a:r>
                        <a:rPr lang="en-US" dirty="0"/>
                        <a:t>City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40743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Ariel</a:t>
                      </a:r>
                    </a:p>
                  </a:txBody>
                  <a:tcPr/>
                </a:tc>
                <a:extLst>
                  <a:ext uri="{0D108BD9-81ED-4DB2-BD59-A6C34878D82A}">
                    <a16:rowId xmlns:a16="http://schemas.microsoft.com/office/drawing/2014/main" val="10001"/>
                  </a:ext>
                </a:extLst>
              </a:tr>
              <a:tr h="370840">
                <a:tc>
                  <a:txBody>
                    <a:bodyPr/>
                    <a:lstStyle/>
                    <a:p>
                      <a:r>
                        <a:rPr lang="en-US" dirty="0"/>
                        <a:t>65475</a:t>
                      </a:r>
                    </a:p>
                  </a:txBody>
                  <a:tcPr/>
                </a:tc>
                <a:tc>
                  <a:txBody>
                    <a:bodyPr/>
                    <a:lstStyle/>
                    <a:p>
                      <a:r>
                        <a:rPr lang="en-US" baseline="0" dirty="0" err="1"/>
                        <a:t>Herzeliya</a:t>
                      </a:r>
                      <a:endParaRPr lang="en-US"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1940080"/>
              </p:ext>
            </p:extLst>
          </p:nvPr>
        </p:nvGraphicFramePr>
        <p:xfrm>
          <a:off x="76200" y="5669280"/>
          <a:ext cx="5149003" cy="1112520"/>
        </p:xfrm>
        <a:graphic>
          <a:graphicData uri="http://schemas.openxmlformats.org/drawingml/2006/table">
            <a:tbl>
              <a:tblPr firstRow="1" bandRow="1">
                <a:tableStyleId>{5C22544A-7EE6-4342-B048-85BDC9FD1C3A}</a:tableStyleId>
              </a:tblPr>
              <a:tblGrid>
                <a:gridCol w="605155">
                  <a:extLst>
                    <a:ext uri="{9D8B030D-6E8A-4147-A177-3AD203B41FA5}">
                      <a16:colId xmlns:a16="http://schemas.microsoft.com/office/drawing/2014/main" val="20000"/>
                    </a:ext>
                  </a:extLst>
                </a:gridCol>
                <a:gridCol w="828421">
                  <a:extLst>
                    <a:ext uri="{9D8B030D-6E8A-4147-A177-3AD203B41FA5}">
                      <a16:colId xmlns:a16="http://schemas.microsoft.com/office/drawing/2014/main" val="20001"/>
                    </a:ext>
                  </a:extLst>
                </a:gridCol>
                <a:gridCol w="799465">
                  <a:extLst>
                    <a:ext uri="{9D8B030D-6E8A-4147-A177-3AD203B41FA5}">
                      <a16:colId xmlns:a16="http://schemas.microsoft.com/office/drawing/2014/main" val="20002"/>
                    </a:ext>
                  </a:extLst>
                </a:gridCol>
                <a:gridCol w="1551369">
                  <a:extLst>
                    <a:ext uri="{9D8B030D-6E8A-4147-A177-3AD203B41FA5}">
                      <a16:colId xmlns:a16="http://schemas.microsoft.com/office/drawing/2014/main" val="20003"/>
                    </a:ext>
                  </a:extLst>
                </a:gridCol>
                <a:gridCol w="1364593">
                  <a:extLst>
                    <a:ext uri="{9D8B030D-6E8A-4147-A177-3AD203B41FA5}">
                      <a16:colId xmlns:a16="http://schemas.microsoft.com/office/drawing/2014/main" val="20004"/>
                    </a:ext>
                  </a:extLst>
                </a:gridCol>
              </a:tblGrid>
              <a:tr h="370840">
                <a:tc>
                  <a:txBody>
                    <a:bodyPr/>
                    <a:lstStyle/>
                    <a:p>
                      <a:r>
                        <a:rPr lang="en-US" dirty="0" err="1"/>
                        <a:t>StId</a:t>
                      </a:r>
                      <a:endParaRPr lang="en-US" dirty="0"/>
                    </a:p>
                  </a:txBody>
                  <a:tcPr/>
                </a:tc>
                <a:tc>
                  <a:txBody>
                    <a:bodyPr/>
                    <a:lstStyle/>
                    <a:p>
                      <a:r>
                        <a:rPr lang="en-US" dirty="0" err="1"/>
                        <a:t>St</a:t>
                      </a:r>
                      <a:r>
                        <a:rPr lang="en-US" baseline="0" dirty="0" err="1"/>
                        <a:t>First</a:t>
                      </a:r>
                      <a:endParaRPr lang="en-US" dirty="0"/>
                    </a:p>
                  </a:txBody>
                  <a:tcPr/>
                </a:tc>
                <a:tc>
                  <a:txBody>
                    <a:bodyPr/>
                    <a:lstStyle/>
                    <a:p>
                      <a:r>
                        <a:rPr lang="en-US" dirty="0" err="1"/>
                        <a:t>StLast</a:t>
                      </a:r>
                      <a:endParaRPr lang="en-US" dirty="0"/>
                    </a:p>
                  </a:txBody>
                  <a:tcPr/>
                </a:tc>
                <a:tc>
                  <a:txBody>
                    <a:bodyPr/>
                    <a:lstStyle/>
                    <a:p>
                      <a:r>
                        <a:rPr lang="en-US" dirty="0"/>
                        <a:t>Address</a:t>
                      </a:r>
                    </a:p>
                  </a:txBody>
                  <a:tcPr/>
                </a:tc>
                <a:tc>
                  <a:txBody>
                    <a:bodyPr/>
                    <a:lstStyle/>
                    <a:p>
                      <a:r>
                        <a:rPr lang="en-US" dirty="0"/>
                        <a:t>City</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Ariel</a:t>
                      </a:r>
                    </a:p>
                  </a:txBody>
                  <a:tcPr/>
                </a:tc>
                <a:extLst>
                  <a:ext uri="{0D108BD9-81ED-4DB2-BD59-A6C34878D82A}">
                    <a16:rowId xmlns:a16="http://schemas.microsoft.com/office/drawing/2014/main" val="10001"/>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err="1"/>
                        <a:t>Hadekel</a:t>
                      </a:r>
                      <a:r>
                        <a:rPr lang="en-US" baseline="0" dirty="0"/>
                        <a:t> 12</a:t>
                      </a:r>
                      <a:endParaRPr lang="en-US" dirty="0"/>
                    </a:p>
                  </a:txBody>
                  <a:tcPr/>
                </a:tc>
                <a:tc>
                  <a:txBody>
                    <a:bodyPr/>
                    <a:lstStyle/>
                    <a:p>
                      <a:r>
                        <a:rPr lang="en-US" baseline="0" dirty="0" err="1"/>
                        <a:t>Herzeliya</a:t>
                      </a:r>
                      <a:endParaRPr lang="en-US" dirty="0"/>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75556967"/>
              </p:ext>
            </p:extLst>
          </p:nvPr>
        </p:nvGraphicFramePr>
        <p:xfrm>
          <a:off x="5424249" y="5667375"/>
          <a:ext cx="3399515" cy="1112520"/>
        </p:xfrm>
        <a:graphic>
          <a:graphicData uri="http://schemas.openxmlformats.org/drawingml/2006/table">
            <a:tbl>
              <a:tblPr firstRow="1" bandRow="1">
                <a:tableStyleId>{5C22544A-7EE6-4342-B048-85BDC9FD1C3A}</a:tableStyleId>
              </a:tblPr>
              <a:tblGrid>
                <a:gridCol w="1551369">
                  <a:extLst>
                    <a:ext uri="{9D8B030D-6E8A-4147-A177-3AD203B41FA5}">
                      <a16:colId xmlns:a16="http://schemas.microsoft.com/office/drawing/2014/main" val="20000"/>
                    </a:ext>
                  </a:extLst>
                </a:gridCol>
                <a:gridCol w="1085533">
                  <a:extLst>
                    <a:ext uri="{9D8B030D-6E8A-4147-A177-3AD203B41FA5}">
                      <a16:colId xmlns:a16="http://schemas.microsoft.com/office/drawing/2014/main" val="20001"/>
                    </a:ext>
                  </a:extLst>
                </a:gridCol>
                <a:gridCol w="762613">
                  <a:extLst>
                    <a:ext uri="{9D8B030D-6E8A-4147-A177-3AD203B41FA5}">
                      <a16:colId xmlns:a16="http://schemas.microsoft.com/office/drawing/2014/main" val="20002"/>
                    </a:ext>
                  </a:extLst>
                </a:gridCol>
              </a:tblGrid>
              <a:tr h="370840">
                <a:tc>
                  <a:txBody>
                    <a:bodyPr/>
                    <a:lstStyle/>
                    <a:p>
                      <a:r>
                        <a:rPr lang="en-US" dirty="0"/>
                        <a:t>Address</a:t>
                      </a:r>
                    </a:p>
                  </a:txBody>
                  <a:tcPr/>
                </a:tc>
                <a:tc>
                  <a:txBody>
                    <a:bodyPr/>
                    <a:lstStyle/>
                    <a:p>
                      <a:r>
                        <a:rPr lang="en-US" dirty="0"/>
                        <a:t>City</a:t>
                      </a:r>
                    </a:p>
                  </a:txBody>
                  <a:tcPr/>
                </a:tc>
                <a:tc>
                  <a:txBody>
                    <a:bodyPr/>
                    <a:lstStyle/>
                    <a:p>
                      <a:r>
                        <a:rPr lang="en-US" dirty="0"/>
                        <a:t>Zip</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Ariel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40743</a:t>
                      </a:r>
                    </a:p>
                  </a:txBody>
                  <a:tcPr/>
                </a:tc>
                <a:extLst>
                  <a:ext uri="{0D108BD9-81ED-4DB2-BD59-A6C34878D82A}">
                    <a16:rowId xmlns:a16="http://schemas.microsoft.com/office/drawing/2014/main" val="10001"/>
                  </a:ext>
                </a:extLst>
              </a:tr>
              <a:tr h="370840">
                <a:tc>
                  <a:txBody>
                    <a:bodyPr/>
                    <a:lstStyle/>
                    <a:p>
                      <a:r>
                        <a:rPr lang="en-US" dirty="0" err="1"/>
                        <a:t>Hadekel</a:t>
                      </a:r>
                      <a:r>
                        <a:rPr lang="en-US" baseline="0" dirty="0"/>
                        <a:t> 12</a:t>
                      </a:r>
                      <a:endParaRPr lang="en-US" dirty="0"/>
                    </a:p>
                  </a:txBody>
                  <a:tcPr/>
                </a:tc>
                <a:tc>
                  <a:txBody>
                    <a:bodyPr/>
                    <a:lstStyle/>
                    <a:p>
                      <a:r>
                        <a:rPr lang="en-US" baseline="0" dirty="0" err="1"/>
                        <a:t>Herzeliya</a:t>
                      </a:r>
                      <a:endParaRPr lang="en-US" dirty="0"/>
                    </a:p>
                  </a:txBody>
                  <a:tcPr/>
                </a:tc>
                <a:tc>
                  <a:txBody>
                    <a:bodyPr/>
                    <a:lstStyle/>
                    <a:p>
                      <a:r>
                        <a:rPr lang="en-US" dirty="0"/>
                        <a:t>65475</a:t>
                      </a:r>
                    </a:p>
                  </a:txBody>
                  <a:tcPr/>
                </a:tc>
                <a:extLst>
                  <a:ext uri="{0D108BD9-81ED-4DB2-BD59-A6C34878D82A}">
                    <a16:rowId xmlns:a16="http://schemas.microsoft.com/office/drawing/2014/main" val="10002"/>
                  </a:ext>
                </a:extLst>
              </a:tr>
            </a:tbl>
          </a:graphicData>
        </a:graphic>
      </p:graphicFrame>
      <p:sp>
        <p:nvSpPr>
          <p:cNvPr id="10" name="Oval 9"/>
          <p:cNvSpPr/>
          <p:nvPr/>
        </p:nvSpPr>
        <p:spPr>
          <a:xfrm>
            <a:off x="8077200" y="2667000"/>
            <a:ext cx="990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except trivial</a:t>
            </a:r>
          </a:p>
        </p:txBody>
      </p:sp>
    </p:spTree>
    <p:extLst>
      <p:ext uri="{BB962C8B-B14F-4D97-AF65-F5344CB8AC3E}">
        <p14:creationId xmlns:p14="http://schemas.microsoft.com/office/powerpoint/2010/main" val="260276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(cont.)</a:t>
            </a:r>
          </a:p>
        </p:txBody>
      </p:sp>
      <p:sp>
        <p:nvSpPr>
          <p:cNvPr id="3" name="Content Placeholder 2"/>
          <p:cNvSpPr>
            <a:spLocks noGrp="1"/>
          </p:cNvSpPr>
          <p:nvPr>
            <p:ph idx="1"/>
          </p:nvPr>
        </p:nvSpPr>
        <p:spPr/>
        <p:txBody>
          <a:bodyPr>
            <a:normAutofit fontScale="62500" lnSpcReduction="20000"/>
          </a:bodyPr>
          <a:lstStyle/>
          <a:p>
            <a:r>
              <a:rPr lang="en-US" dirty="0"/>
              <a:t>Given: R1(</a:t>
            </a:r>
            <a:r>
              <a:rPr lang="en-US" dirty="0" err="1"/>
              <a:t>studentId</a:t>
            </a:r>
            <a:r>
              <a:rPr lang="en-US" dirty="0"/>
              <a:t>, </a:t>
            </a:r>
            <a:r>
              <a:rPr lang="en-US" dirty="0" err="1"/>
              <a:t>courseId</a:t>
            </a:r>
            <a:r>
              <a:rPr lang="en-US" dirty="0"/>
              <a:t>, grade, passed), [R2(</a:t>
            </a:r>
            <a:r>
              <a:rPr lang="en-US" dirty="0" err="1"/>
              <a:t>courseId</a:t>
            </a:r>
            <a:r>
              <a:rPr lang="en-US" dirty="0"/>
              <a:t>, </a:t>
            </a:r>
            <a:r>
              <a:rPr lang="en-US" dirty="0" err="1"/>
              <a:t>passingGrade</a:t>
            </a:r>
            <a:r>
              <a:rPr lang="en-US" dirty="0"/>
              <a:t>)]</a:t>
            </a:r>
          </a:p>
          <a:p>
            <a:r>
              <a:rPr lang="en-US" dirty="0"/>
              <a:t>What is the candidate key in R1?</a:t>
            </a:r>
          </a:p>
          <a:p>
            <a:pPr lvl="1"/>
            <a:r>
              <a:rPr lang="en-US" dirty="0"/>
              <a:t>{</a:t>
            </a:r>
            <a:r>
              <a:rPr lang="en-US" dirty="0" err="1"/>
              <a:t>studentId</a:t>
            </a:r>
            <a:r>
              <a:rPr lang="en-US" dirty="0"/>
              <a:t>, </a:t>
            </a:r>
            <a:r>
              <a:rPr lang="en-US" dirty="0" err="1"/>
              <a:t>courseId</a:t>
            </a:r>
            <a:r>
              <a:rPr lang="en-US" dirty="0"/>
              <a:t>}</a:t>
            </a:r>
          </a:p>
          <a:p>
            <a:r>
              <a:rPr lang="en-US" dirty="0"/>
              <a:t>What are the (non trivial) dependencies?</a:t>
            </a:r>
          </a:p>
          <a:p>
            <a:pPr lvl="1"/>
            <a:r>
              <a:rPr lang="en-US" dirty="0"/>
              <a:t>{</a:t>
            </a:r>
            <a:r>
              <a:rPr lang="en-US" dirty="0" err="1"/>
              <a:t>studentId</a:t>
            </a:r>
            <a:r>
              <a:rPr lang="en-US" dirty="0"/>
              <a:t>, </a:t>
            </a:r>
            <a:r>
              <a:rPr lang="en-US" dirty="0" err="1"/>
              <a:t>courseId</a:t>
            </a:r>
            <a:r>
              <a:rPr lang="en-US" dirty="0"/>
              <a:t>} </a:t>
            </a:r>
            <a:r>
              <a:rPr lang="en-US" dirty="0">
                <a:sym typeface="Wingdings" pitchFamily="2" charset="2"/>
              </a:rPr>
              <a:t> grade</a:t>
            </a:r>
          </a:p>
          <a:p>
            <a:pPr lvl="1"/>
            <a:r>
              <a:rPr lang="en-US" dirty="0"/>
              <a:t>{</a:t>
            </a:r>
            <a:r>
              <a:rPr lang="en-US" dirty="0" err="1"/>
              <a:t>studentId</a:t>
            </a:r>
            <a:r>
              <a:rPr lang="en-US" dirty="0"/>
              <a:t>, </a:t>
            </a:r>
            <a:r>
              <a:rPr lang="en-US" dirty="0" err="1"/>
              <a:t>courseId</a:t>
            </a:r>
            <a:r>
              <a:rPr lang="en-US" dirty="0"/>
              <a:t>} </a:t>
            </a:r>
            <a:r>
              <a:rPr lang="en-US" dirty="0">
                <a:sym typeface="Wingdings" pitchFamily="2" charset="2"/>
              </a:rPr>
              <a:t> passed</a:t>
            </a:r>
            <a:endParaRPr lang="en-US" dirty="0"/>
          </a:p>
          <a:p>
            <a:pPr lvl="1"/>
            <a:r>
              <a:rPr lang="en-US" dirty="0"/>
              <a:t>{</a:t>
            </a:r>
            <a:r>
              <a:rPr lang="en-US" dirty="0" err="1"/>
              <a:t>courseId</a:t>
            </a:r>
            <a:r>
              <a:rPr lang="en-US" dirty="0"/>
              <a:t>, grade} </a:t>
            </a:r>
            <a:r>
              <a:rPr lang="en-US" dirty="0">
                <a:sym typeface="Wingdings" pitchFamily="2" charset="2"/>
              </a:rPr>
              <a:t> passed</a:t>
            </a:r>
            <a:endParaRPr lang="en-US" dirty="0"/>
          </a:p>
          <a:p>
            <a:r>
              <a:rPr lang="en-US" dirty="0"/>
              <a:t>Is it in 2NF?</a:t>
            </a:r>
          </a:p>
          <a:p>
            <a:pPr lvl="1"/>
            <a:r>
              <a:rPr lang="en-US" dirty="0"/>
              <a:t>Yes.</a:t>
            </a:r>
          </a:p>
          <a:p>
            <a:pPr lvl="2"/>
            <a:r>
              <a:rPr lang="en-US" dirty="0"/>
              <a:t>No attribute (including 'passed') is dependent on a subset of a key.</a:t>
            </a:r>
          </a:p>
          <a:p>
            <a:r>
              <a:rPr lang="en-US" dirty="0"/>
              <a:t>Is it in 3NF?</a:t>
            </a:r>
          </a:p>
          <a:p>
            <a:pPr lvl="1"/>
            <a:r>
              <a:rPr lang="en-US" dirty="0"/>
              <a:t>No:</a:t>
            </a:r>
          </a:p>
          <a:p>
            <a:pPr lvl="2"/>
            <a:r>
              <a:rPr lang="en-US" dirty="0"/>
              <a:t>passed is non-prime</a:t>
            </a:r>
          </a:p>
          <a:p>
            <a:pPr lvl="2"/>
            <a:r>
              <a:rPr lang="en-US" dirty="0"/>
              <a:t>{</a:t>
            </a:r>
            <a:r>
              <a:rPr lang="en-US" dirty="0" err="1"/>
              <a:t>courseId</a:t>
            </a:r>
            <a:r>
              <a:rPr lang="en-US" dirty="0"/>
              <a:t>, grade} </a:t>
            </a:r>
            <a:r>
              <a:rPr lang="en-US" dirty="0">
                <a:sym typeface="Wingdings" pitchFamily="2" charset="2"/>
              </a:rPr>
              <a:t> </a:t>
            </a:r>
            <a:r>
              <a:rPr lang="en-US" dirty="0"/>
              <a:t>passed</a:t>
            </a:r>
          </a:p>
          <a:p>
            <a:pPr lvl="2"/>
            <a:r>
              <a:rPr lang="en-US" dirty="0"/>
              <a:t>{</a:t>
            </a:r>
            <a:r>
              <a:rPr lang="en-US" dirty="0" err="1"/>
              <a:t>courseId</a:t>
            </a:r>
            <a:r>
              <a:rPr lang="en-US" dirty="0"/>
              <a:t>, grade} isn't a </a:t>
            </a:r>
            <a:r>
              <a:rPr lang="en-US" dirty="0" err="1"/>
              <a:t>superkey</a:t>
            </a:r>
            <a:endParaRPr lang="en-US" dirty="0"/>
          </a:p>
        </p:txBody>
      </p:sp>
    </p:spTree>
    <p:extLst>
      <p:ext uri="{BB962C8B-B14F-4D97-AF65-F5344CB8AC3E}">
        <p14:creationId xmlns:p14="http://schemas.microsoft.com/office/powerpoint/2010/main" val="21511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Boyce and </a:t>
            </a:r>
            <a:r>
              <a:rPr lang="en-US" dirty="0" err="1"/>
              <a:t>Codd</a:t>
            </a:r>
            <a:r>
              <a:rPr lang="en-US" dirty="0"/>
              <a:t> Normal Form (BCNF)</a:t>
            </a:r>
          </a:p>
        </p:txBody>
      </p:sp>
      <p:sp>
        <p:nvSpPr>
          <p:cNvPr id="3" name="Content Placeholder 2"/>
          <p:cNvSpPr>
            <a:spLocks noGrp="1"/>
          </p:cNvSpPr>
          <p:nvPr>
            <p:ph idx="1"/>
          </p:nvPr>
        </p:nvSpPr>
        <p:spPr>
          <a:xfrm>
            <a:off x="457200" y="1600200"/>
            <a:ext cx="8382000" cy="4190999"/>
          </a:xfrm>
        </p:spPr>
        <p:txBody>
          <a:bodyPr>
            <a:normAutofit fontScale="85000" lnSpcReduction="20000"/>
          </a:bodyPr>
          <a:lstStyle/>
          <a:p>
            <a:r>
              <a:rPr lang="en-US" dirty="0"/>
              <a:t>BCNF is sometimes referred to as 3.5NF.</a:t>
            </a:r>
          </a:p>
          <a:p>
            <a:r>
              <a:rPr lang="en-US" dirty="0"/>
              <a:t>Table must be in 3NF.</a:t>
            </a:r>
          </a:p>
          <a:p>
            <a:r>
              <a:rPr lang="en-US" dirty="0"/>
              <a:t>For </a:t>
            </a:r>
            <a:r>
              <a:rPr lang="en-US" dirty="0">
                <a:solidFill>
                  <a:srgbClr val="FF0000"/>
                </a:solidFill>
              </a:rPr>
              <a:t>any</a:t>
            </a:r>
            <a:r>
              <a:rPr lang="en-US" dirty="0"/>
              <a:t> two sets, X, Y, (Y</a:t>
            </a:r>
            <a:r>
              <a:rPr lang="en-US" dirty="0">
                <a:latin typeface="MS UI Gothic"/>
                <a:ea typeface="MS UI Gothic"/>
              </a:rPr>
              <a:t>⊈</a:t>
            </a:r>
            <a:r>
              <a:rPr lang="en-US" dirty="0"/>
              <a:t>X) such that X</a:t>
            </a:r>
            <a:r>
              <a:rPr lang="en-US" dirty="0">
                <a:sym typeface="Wingdings" pitchFamily="2" charset="2"/>
              </a:rPr>
              <a:t>Y, X is a super-key.</a:t>
            </a:r>
          </a:p>
          <a:p>
            <a:r>
              <a:rPr lang="en-US" dirty="0">
                <a:sym typeface="Wingdings" pitchFamily="2" charset="2"/>
              </a:rPr>
              <a:t>Note that while, Y may (by definition) be a group, we can assume that Y is a single attribute.</a:t>
            </a:r>
          </a:p>
          <a:p>
            <a:r>
              <a:rPr lang="en-US" dirty="0">
                <a:sym typeface="Wingdings" pitchFamily="2" charset="2"/>
              </a:rPr>
              <a:t>Note that if Y is prime, but </a:t>
            </a:r>
            <a:r>
              <a:rPr lang="en-US" dirty="0"/>
              <a:t>X</a:t>
            </a:r>
            <a:r>
              <a:rPr lang="en-US" dirty="0">
                <a:sym typeface="Wingdings" pitchFamily="2" charset="2"/>
              </a:rPr>
              <a:t>Y, and X is not a super-key, while the table might be in 3NF, it is not in BCNF.</a:t>
            </a:r>
          </a:p>
          <a:p>
            <a:r>
              <a:rPr lang="en-US" dirty="0">
                <a:sym typeface="Wingdings" pitchFamily="2" charset="2"/>
              </a:rPr>
              <a:t>True or false?</a:t>
            </a:r>
          </a:p>
          <a:p>
            <a:pPr lvl="1"/>
            <a:r>
              <a:rPr lang="en-US" dirty="0"/>
              <a:t>Any 3NF relation with a single candidate key is also in BCNF.</a:t>
            </a:r>
          </a:p>
          <a:p>
            <a:endParaRPr lang="en-US" dirty="0"/>
          </a:p>
        </p:txBody>
      </p:sp>
      <p:sp>
        <p:nvSpPr>
          <p:cNvPr id="4" name="Rounded Rectangle 3"/>
          <p:cNvSpPr/>
          <p:nvPr/>
        </p:nvSpPr>
        <p:spPr>
          <a:xfrm>
            <a:off x="2286000" y="5562600"/>
            <a:ext cx="5867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True: </a:t>
            </a:r>
            <a:r>
              <a:rPr lang="en-US" dirty="0"/>
              <a:t>if Y is non-prime then from 3NF we get that X is a super-key. If Y is prime, assume by contradiction that X is not a super-key, if we replace Y with X in Y's candidate key (and minimize) we get a second candidate key (since Y</a:t>
            </a:r>
            <a:r>
              <a:rPr lang="en-US" dirty="0">
                <a:latin typeface="MS UI Gothic"/>
                <a:ea typeface="MS UI Gothic"/>
              </a:rPr>
              <a:t>⊈</a:t>
            </a:r>
            <a:r>
              <a:rPr lang="en-US" dirty="0"/>
              <a:t>X)</a:t>
            </a:r>
          </a:p>
        </p:txBody>
      </p:sp>
    </p:spTree>
    <p:extLst>
      <p:ext uri="{BB962C8B-B14F-4D97-AF65-F5344CB8AC3E}">
        <p14:creationId xmlns:p14="http://schemas.microsoft.com/office/powerpoint/2010/main" val="383037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BCNF (3.5NF) example</a:t>
            </a:r>
          </a:p>
        </p:txBody>
      </p:sp>
      <p:sp>
        <p:nvSpPr>
          <p:cNvPr id="5" name="Content Placeholder 4"/>
          <p:cNvSpPr>
            <a:spLocks noGrp="1"/>
          </p:cNvSpPr>
          <p:nvPr>
            <p:ph idx="1"/>
          </p:nvPr>
        </p:nvSpPr>
        <p:spPr>
          <a:xfrm>
            <a:off x="457200" y="1600200"/>
            <a:ext cx="8229600" cy="4876800"/>
          </a:xfrm>
        </p:spPr>
        <p:txBody>
          <a:bodyPr>
            <a:normAutofit fontScale="85000" lnSpcReduction="20000"/>
          </a:bodyPr>
          <a:lstStyle/>
          <a:p>
            <a:r>
              <a:rPr lang="en-US" dirty="0"/>
              <a:t>Dependencies:</a:t>
            </a:r>
          </a:p>
          <a:p>
            <a:pPr lvl="1"/>
            <a:r>
              <a:rPr lang="en-US" dirty="0"/>
              <a:t>Zip </a:t>
            </a:r>
            <a:r>
              <a:rPr lang="en-US" dirty="0">
                <a:sym typeface="Wingdings" pitchFamily="2" charset="2"/>
              </a:rPr>
              <a:t> City</a:t>
            </a:r>
          </a:p>
          <a:p>
            <a:pPr lvl="1"/>
            <a:r>
              <a:rPr lang="en-US" dirty="0">
                <a:sym typeface="Wingdings" pitchFamily="2" charset="2"/>
              </a:rPr>
              <a:t>{Street, City}  Zip</a:t>
            </a:r>
          </a:p>
          <a:p>
            <a:r>
              <a:rPr lang="en-US" dirty="0">
                <a:sym typeface="Wingdings" pitchFamily="2" charset="2"/>
              </a:rPr>
              <a:t>Candidate-Keys:</a:t>
            </a:r>
          </a:p>
          <a:p>
            <a:pPr lvl="1"/>
            <a:r>
              <a:rPr lang="en-US" dirty="0">
                <a:sym typeface="Wingdings" pitchFamily="2" charset="2"/>
              </a:rPr>
              <a:t>{Street, Zip}</a:t>
            </a:r>
          </a:p>
          <a:p>
            <a:pPr lvl="1"/>
            <a:r>
              <a:rPr lang="en-US" dirty="0">
                <a:sym typeface="Wingdings" pitchFamily="2" charset="2"/>
              </a:rPr>
              <a:t>{Street, City}</a:t>
            </a:r>
          </a:p>
          <a:p>
            <a:r>
              <a:rPr lang="en-US" dirty="0">
                <a:sym typeface="Wingdings" pitchFamily="2" charset="2"/>
              </a:rPr>
              <a:t>Super-Keys:</a:t>
            </a:r>
          </a:p>
          <a:p>
            <a:pPr lvl="1"/>
            <a:r>
              <a:rPr lang="en-US" dirty="0">
                <a:sym typeface="Wingdings" pitchFamily="2" charset="2"/>
              </a:rPr>
              <a:t>{Street, City, Zip}</a:t>
            </a:r>
          </a:p>
          <a:p>
            <a:r>
              <a:rPr lang="en-US" dirty="0">
                <a:sym typeface="Wingdings" pitchFamily="2" charset="2"/>
              </a:rPr>
              <a:t>3NF?</a:t>
            </a:r>
          </a:p>
          <a:p>
            <a:pPr lvl="1"/>
            <a:r>
              <a:rPr lang="en-US" dirty="0">
                <a:sym typeface="Wingdings" pitchFamily="2" charset="2"/>
              </a:rPr>
              <a:t>Yes (all attributes are prime)</a:t>
            </a:r>
          </a:p>
          <a:p>
            <a:r>
              <a:rPr lang="en-US" dirty="0">
                <a:sym typeface="Wingdings" pitchFamily="2" charset="2"/>
              </a:rPr>
              <a:t>BCNF?</a:t>
            </a:r>
          </a:p>
          <a:p>
            <a:pPr lvl="1"/>
            <a:r>
              <a:rPr lang="en-US" dirty="0">
                <a:sym typeface="Wingdings" pitchFamily="2" charset="2"/>
              </a:rPr>
              <a:t>No, Zip  City, but {Zip} is not a super-key!</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211086254"/>
              </p:ext>
            </p:extLst>
          </p:nvPr>
        </p:nvGraphicFramePr>
        <p:xfrm>
          <a:off x="4038600" y="1295400"/>
          <a:ext cx="4876800" cy="14782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142240">
                <a:tc>
                  <a:txBody>
                    <a:bodyPr/>
                    <a:lstStyle/>
                    <a:p>
                      <a:pPr algn="ctr"/>
                      <a:r>
                        <a:rPr lang="en-US" dirty="0"/>
                        <a:t>Street</a:t>
                      </a:r>
                    </a:p>
                  </a:txBody>
                  <a:tcPr/>
                </a:tc>
                <a:tc>
                  <a:txBody>
                    <a:bodyPr/>
                    <a:lstStyle/>
                    <a:p>
                      <a:pPr algn="ctr"/>
                      <a:r>
                        <a:rPr lang="en-US" dirty="0"/>
                        <a:t>City</a:t>
                      </a:r>
                    </a:p>
                  </a:txBody>
                  <a:tcPr/>
                </a:tc>
                <a:tc>
                  <a:txBody>
                    <a:bodyPr/>
                    <a:lstStyle/>
                    <a:p>
                      <a:pPr algn="ctr"/>
                      <a:r>
                        <a:rPr lang="en-US" dirty="0"/>
                        <a:t>Zip</a:t>
                      </a:r>
                    </a:p>
                  </a:txBody>
                  <a:tcPr/>
                </a:tc>
                <a:extLst>
                  <a:ext uri="{0D108BD9-81ED-4DB2-BD59-A6C34878D82A}">
                    <a16:rowId xmlns:a16="http://schemas.microsoft.com/office/drawing/2014/main" val="10000"/>
                  </a:ext>
                </a:extLst>
              </a:tr>
              <a:tr h="370840">
                <a:tc>
                  <a:txBody>
                    <a:bodyPr/>
                    <a:lstStyle/>
                    <a:p>
                      <a:pPr algn="ctr"/>
                      <a:r>
                        <a:rPr lang="en-US" dirty="0" err="1"/>
                        <a:t>Gilboa</a:t>
                      </a:r>
                      <a:r>
                        <a:rPr lang="en-US" dirty="0"/>
                        <a:t> 32</a:t>
                      </a:r>
                    </a:p>
                  </a:txBody>
                  <a:tcPr/>
                </a:tc>
                <a:tc>
                  <a:txBody>
                    <a:bodyPr/>
                    <a:lstStyle/>
                    <a:p>
                      <a:pPr algn="ctr"/>
                      <a:r>
                        <a:rPr lang="en-US" dirty="0"/>
                        <a:t>Ariel</a:t>
                      </a:r>
                    </a:p>
                  </a:txBody>
                  <a:tcPr/>
                </a:tc>
                <a:tc>
                  <a:txBody>
                    <a:bodyPr/>
                    <a:lstStyle/>
                    <a:p>
                      <a:pPr algn="ctr"/>
                      <a:r>
                        <a:rPr lang="en-US" dirty="0"/>
                        <a:t>40726</a:t>
                      </a:r>
                    </a:p>
                  </a:txBody>
                  <a:tcPr/>
                </a:tc>
                <a:extLst>
                  <a:ext uri="{0D108BD9-81ED-4DB2-BD59-A6C34878D82A}">
                    <a16:rowId xmlns:a16="http://schemas.microsoft.com/office/drawing/2014/main" val="10001"/>
                  </a:ext>
                </a:extLst>
              </a:tr>
              <a:tr h="370840">
                <a:tc>
                  <a:txBody>
                    <a:bodyPr/>
                    <a:lstStyle/>
                    <a:p>
                      <a:pPr algn="ctr"/>
                      <a:r>
                        <a:rPr lang="en-US" dirty="0" err="1"/>
                        <a:t>Hatamar</a:t>
                      </a:r>
                      <a:r>
                        <a:rPr lang="en-US" baseline="0" dirty="0"/>
                        <a:t> 12</a:t>
                      </a:r>
                      <a:endParaRPr lang="en-US" dirty="0"/>
                    </a:p>
                  </a:txBody>
                  <a:tcPr/>
                </a:tc>
                <a:tc>
                  <a:txBody>
                    <a:bodyPr/>
                    <a:lstStyle/>
                    <a:p>
                      <a:pPr algn="ctr"/>
                      <a:r>
                        <a:rPr lang="en-US" dirty="0"/>
                        <a:t>Jerusalem</a:t>
                      </a:r>
                    </a:p>
                  </a:txBody>
                  <a:tcPr/>
                </a:tc>
                <a:tc>
                  <a:txBody>
                    <a:bodyPr/>
                    <a:lstStyle/>
                    <a:p>
                      <a:pPr algn="ctr"/>
                      <a:r>
                        <a:rPr lang="en-US" dirty="0"/>
                        <a:t>33673</a:t>
                      </a:r>
                    </a:p>
                  </a:txBody>
                  <a:tcPr/>
                </a:tc>
                <a:extLst>
                  <a:ext uri="{0D108BD9-81ED-4DB2-BD59-A6C34878D82A}">
                    <a16:rowId xmlns:a16="http://schemas.microsoft.com/office/drawing/2014/main" val="10002"/>
                  </a:ext>
                </a:extLst>
              </a:tr>
              <a:tr h="370840">
                <a:tc>
                  <a:txBody>
                    <a:bodyPr/>
                    <a:lstStyle/>
                    <a:p>
                      <a:pPr algn="ctr"/>
                      <a:r>
                        <a:rPr lang="en-US" dirty="0"/>
                        <a:t>Goren 45</a:t>
                      </a:r>
                    </a:p>
                  </a:txBody>
                  <a:tcPr/>
                </a:tc>
                <a:tc>
                  <a:txBody>
                    <a:bodyPr/>
                    <a:lstStyle/>
                    <a:p>
                      <a:pPr algn="ctr"/>
                      <a:r>
                        <a:rPr lang="en-US" dirty="0"/>
                        <a:t>Haifa</a:t>
                      </a:r>
                    </a:p>
                  </a:txBody>
                  <a:tcPr/>
                </a:tc>
                <a:tc>
                  <a:txBody>
                    <a:bodyPr/>
                    <a:lstStyle/>
                    <a:p>
                      <a:pPr algn="ctr"/>
                      <a:r>
                        <a:rPr lang="en-US" dirty="0"/>
                        <a:t>88645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129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1-3.5NF</a:t>
            </a:r>
          </a:p>
        </p:txBody>
      </p:sp>
      <p:sp>
        <p:nvSpPr>
          <p:cNvPr id="3" name="Content Placeholder 2"/>
          <p:cNvSpPr>
            <a:spLocks noGrp="1"/>
          </p:cNvSpPr>
          <p:nvPr>
            <p:ph idx="1"/>
          </p:nvPr>
        </p:nvSpPr>
        <p:spPr>
          <a:xfrm>
            <a:off x="457200" y="1600200"/>
            <a:ext cx="8534400" cy="4525963"/>
          </a:xfrm>
        </p:spPr>
        <p:txBody>
          <a:bodyPr/>
          <a:lstStyle/>
          <a:p>
            <a:r>
              <a:rPr lang="en-US" dirty="0"/>
              <a:t>The data depends on the key (1NF), the whole key (2NF) and nothing but the key (3NF + 3.5NF)</a:t>
            </a:r>
          </a:p>
        </p:txBody>
      </p:sp>
      <p:pic>
        <p:nvPicPr>
          <p:cNvPr id="1026" name="Picture 2" descr="Image result for the truth the whole truth and nothing but the tru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124200"/>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83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p>
        </p:txBody>
      </p:sp>
      <p:sp>
        <p:nvSpPr>
          <p:cNvPr id="3" name="Content Placeholder 2"/>
          <p:cNvSpPr>
            <a:spLocks noGrp="1"/>
          </p:cNvSpPr>
          <p:nvPr>
            <p:ph idx="1"/>
          </p:nvPr>
        </p:nvSpPr>
        <p:spPr>
          <a:xfrm>
            <a:off x="457200" y="1600200"/>
            <a:ext cx="8305800" cy="4525963"/>
          </a:xfrm>
        </p:spPr>
        <p:txBody>
          <a:bodyPr>
            <a:normAutofit fontScale="92500" lnSpcReduction="10000"/>
          </a:bodyPr>
          <a:lstStyle/>
          <a:p>
            <a:r>
              <a:rPr lang="en-US" dirty="0"/>
              <a:t>An attribute (or set of attributes), B, is said to be dependent of another attribute (or set of attributes), A, if there exists a relation (function) such that A </a:t>
            </a:r>
            <a:r>
              <a:rPr lang="en-US" dirty="0">
                <a:sym typeface="Wingdings" pitchFamily="2" charset="2"/>
              </a:rPr>
              <a:t> B.</a:t>
            </a:r>
          </a:p>
          <a:p>
            <a:r>
              <a:rPr lang="en-US" dirty="0"/>
              <a:t>In other words, if given A, it is not possible for an entry to have two different values for B, we say that A</a:t>
            </a:r>
            <a:r>
              <a:rPr lang="en-US" dirty="0">
                <a:sym typeface="Wingdings" pitchFamily="2" charset="2"/>
              </a:rPr>
              <a:t>B.</a:t>
            </a:r>
          </a:p>
          <a:p>
            <a:r>
              <a:rPr lang="en-US" dirty="0">
                <a:sym typeface="Wingdings" pitchFamily="2" charset="2"/>
              </a:rPr>
              <a:t>For example, A = student ID, B=student first name.</a:t>
            </a:r>
          </a:p>
          <a:p>
            <a:r>
              <a:rPr lang="en-US" dirty="0">
                <a:sym typeface="Wingdings" pitchFamily="2" charset="2"/>
              </a:rPr>
              <a:t>This dependency is also called functional dependency (B is functionally dependent of A).</a:t>
            </a:r>
          </a:p>
        </p:txBody>
      </p:sp>
    </p:spTree>
    <p:extLst>
      <p:ext uri="{BB962C8B-B14F-4D97-AF65-F5344CB8AC3E}">
        <p14:creationId xmlns:p14="http://schemas.microsoft.com/office/powerpoint/2010/main" val="159166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(cont.)</a:t>
            </a:r>
          </a:p>
        </p:txBody>
      </p:sp>
      <p:sp>
        <p:nvSpPr>
          <p:cNvPr id="3" name="Content Placeholder 2"/>
          <p:cNvSpPr>
            <a:spLocks noGrp="1"/>
          </p:cNvSpPr>
          <p:nvPr>
            <p:ph idx="1"/>
          </p:nvPr>
        </p:nvSpPr>
        <p:spPr>
          <a:xfrm>
            <a:off x="457200" y="1600200"/>
            <a:ext cx="8382000" cy="4525963"/>
          </a:xfrm>
        </p:spPr>
        <p:txBody>
          <a:bodyPr>
            <a:normAutofit fontScale="77500" lnSpcReduction="20000"/>
          </a:bodyPr>
          <a:lstStyle/>
          <a:p>
            <a:r>
              <a:rPr lang="en-US" dirty="0"/>
              <a:t>Look at the following table used in a mobile company:</a:t>
            </a:r>
          </a:p>
          <a:p>
            <a:r>
              <a:rPr lang="en-US" sz="2800" dirty="0"/>
              <a:t>R(</a:t>
            </a:r>
            <a:r>
              <a:rPr lang="en-US" sz="2800" dirty="0" err="1"/>
              <a:t>mobilePhoneNum</a:t>
            </a:r>
            <a:r>
              <a:rPr lang="en-US" sz="2800" dirty="0"/>
              <a:t>, </a:t>
            </a:r>
            <a:r>
              <a:rPr lang="en-US" sz="2800" dirty="0" err="1"/>
              <a:t>simSerialNumber</a:t>
            </a:r>
            <a:r>
              <a:rPr lang="en-US" sz="2800" dirty="0"/>
              <a:t>, </a:t>
            </a:r>
            <a:r>
              <a:rPr lang="en-US" sz="2800" dirty="0" err="1"/>
              <a:t>callDateTime</a:t>
            </a:r>
            <a:r>
              <a:rPr lang="en-US" sz="2800" dirty="0"/>
              <a:t>)</a:t>
            </a:r>
            <a:r>
              <a:rPr lang="en-US" sz="2400" dirty="0"/>
              <a:t> </a:t>
            </a:r>
          </a:p>
          <a:p>
            <a:r>
              <a:rPr lang="en-US" sz="2400" dirty="0"/>
              <a:t>(Assume that once a phone number is burnt into a SIM card it can't be changed)</a:t>
            </a:r>
          </a:p>
          <a:p>
            <a:r>
              <a:rPr lang="en-US" sz="2800" dirty="0"/>
              <a:t>Is it BCNF?</a:t>
            </a:r>
          </a:p>
          <a:p>
            <a:r>
              <a:rPr lang="en-US" dirty="0"/>
              <a:t>Dependencies:</a:t>
            </a:r>
          </a:p>
          <a:p>
            <a:pPr lvl="1"/>
            <a:r>
              <a:rPr lang="en-US" dirty="0" err="1"/>
              <a:t>simSerialNumber</a:t>
            </a:r>
            <a:r>
              <a:rPr lang="en-US" dirty="0"/>
              <a:t> </a:t>
            </a:r>
            <a:r>
              <a:rPr lang="en-US" dirty="0">
                <a:sym typeface="Wingdings" pitchFamily="2" charset="2"/>
              </a:rPr>
              <a:t> </a:t>
            </a:r>
            <a:r>
              <a:rPr lang="en-US" dirty="0" err="1"/>
              <a:t>mobilePhoneNum</a:t>
            </a:r>
            <a:endParaRPr lang="en-US" dirty="0">
              <a:sym typeface="Wingdings" pitchFamily="2" charset="2"/>
            </a:endParaRPr>
          </a:p>
          <a:p>
            <a:pPr lvl="1"/>
            <a:r>
              <a:rPr lang="en-US" dirty="0"/>
              <a:t>{</a:t>
            </a:r>
            <a:r>
              <a:rPr lang="en-US" dirty="0" err="1"/>
              <a:t>callDateTime</a:t>
            </a:r>
            <a:r>
              <a:rPr lang="en-US" dirty="0"/>
              <a:t>, </a:t>
            </a:r>
            <a:r>
              <a:rPr lang="en-US" dirty="0" err="1"/>
              <a:t>mobilePhoneNum</a:t>
            </a:r>
            <a:r>
              <a:rPr lang="en-US" dirty="0">
                <a:sym typeface="Wingdings" pitchFamily="2" charset="2"/>
              </a:rPr>
              <a:t>}  </a:t>
            </a:r>
            <a:r>
              <a:rPr lang="en-US" dirty="0" err="1"/>
              <a:t>simSerialNumber</a:t>
            </a:r>
            <a:r>
              <a:rPr lang="en-US" dirty="0"/>
              <a:t> </a:t>
            </a:r>
            <a:endParaRPr lang="en-US" dirty="0">
              <a:sym typeface="Wingdings" pitchFamily="2" charset="2"/>
            </a:endParaRPr>
          </a:p>
          <a:p>
            <a:r>
              <a:rPr lang="en-US" dirty="0">
                <a:sym typeface="Wingdings" pitchFamily="2" charset="2"/>
              </a:rPr>
              <a:t>Candidate-keys:</a:t>
            </a:r>
          </a:p>
          <a:p>
            <a:pPr lvl="1"/>
            <a:r>
              <a:rPr lang="en-US" dirty="0">
                <a:sym typeface="Wingdings" pitchFamily="2" charset="2"/>
              </a:rPr>
              <a:t>{</a:t>
            </a:r>
            <a:r>
              <a:rPr lang="en-US" dirty="0" err="1">
                <a:sym typeface="Wingdings" pitchFamily="2" charset="2"/>
              </a:rPr>
              <a:t>callDateTime</a:t>
            </a:r>
            <a:r>
              <a:rPr lang="en-US" dirty="0">
                <a:sym typeface="Wingdings" pitchFamily="2" charset="2"/>
              </a:rPr>
              <a:t>, </a:t>
            </a:r>
            <a:r>
              <a:rPr lang="en-US" dirty="0" err="1"/>
              <a:t>simSerialNumber</a:t>
            </a:r>
            <a:r>
              <a:rPr lang="en-US" dirty="0"/>
              <a:t> </a:t>
            </a:r>
            <a:r>
              <a:rPr lang="en-US" dirty="0">
                <a:sym typeface="Wingdings" pitchFamily="2" charset="2"/>
              </a:rPr>
              <a:t>}</a:t>
            </a:r>
          </a:p>
          <a:p>
            <a:pPr lvl="1"/>
            <a:r>
              <a:rPr lang="en-US" dirty="0">
                <a:sym typeface="Wingdings" pitchFamily="2" charset="2"/>
              </a:rPr>
              <a:t>{</a:t>
            </a:r>
            <a:r>
              <a:rPr lang="en-US" dirty="0" err="1">
                <a:sym typeface="Wingdings" pitchFamily="2" charset="2"/>
              </a:rPr>
              <a:t>callDateTime</a:t>
            </a:r>
            <a:r>
              <a:rPr lang="en-US" dirty="0">
                <a:sym typeface="Wingdings" pitchFamily="2" charset="2"/>
              </a:rPr>
              <a:t>, </a:t>
            </a:r>
            <a:r>
              <a:rPr lang="en-US" dirty="0" err="1"/>
              <a:t>mobilePhoneNum</a:t>
            </a:r>
            <a:r>
              <a:rPr lang="en-US" dirty="0">
                <a:sym typeface="Wingdings" pitchFamily="2" charset="2"/>
              </a:rPr>
              <a:t>}</a:t>
            </a:r>
          </a:p>
          <a:p>
            <a:r>
              <a:rPr lang="en-US" dirty="0" err="1"/>
              <a:t>simSerialNumber</a:t>
            </a:r>
            <a:r>
              <a:rPr lang="en-US" dirty="0"/>
              <a:t> </a:t>
            </a:r>
            <a:r>
              <a:rPr lang="en-US" dirty="0">
                <a:sym typeface="Wingdings" pitchFamily="2" charset="2"/>
              </a:rPr>
              <a:t> </a:t>
            </a:r>
            <a:r>
              <a:rPr lang="en-US" dirty="0" err="1"/>
              <a:t>mobilePhoneNum</a:t>
            </a:r>
            <a:r>
              <a:rPr lang="en-US" dirty="0">
                <a:sym typeface="Wingdings" pitchFamily="2" charset="2"/>
              </a:rPr>
              <a:t>, but {</a:t>
            </a:r>
            <a:r>
              <a:rPr lang="en-US" dirty="0" err="1"/>
              <a:t>simSerialNumber</a:t>
            </a:r>
            <a:r>
              <a:rPr lang="en-US" dirty="0">
                <a:sym typeface="Wingdings" pitchFamily="2" charset="2"/>
              </a:rPr>
              <a:t>} is not a super-key.</a:t>
            </a:r>
          </a:p>
        </p:txBody>
      </p:sp>
    </p:spTree>
    <p:extLst>
      <p:ext uri="{BB962C8B-B14F-4D97-AF65-F5344CB8AC3E}">
        <p14:creationId xmlns:p14="http://schemas.microsoft.com/office/powerpoint/2010/main" val="86261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4NF</a:t>
            </a:r>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US" dirty="0"/>
              <a:t>Look at the following table:</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key is:</a:t>
            </a:r>
          </a:p>
          <a:p>
            <a:pPr lvl="1"/>
            <a:r>
              <a:rPr lang="en-US" dirty="0"/>
              <a:t> {</a:t>
            </a:r>
            <a:r>
              <a:rPr lang="en-US" dirty="0" err="1"/>
              <a:t>studentId</a:t>
            </a:r>
            <a:r>
              <a:rPr lang="en-US" dirty="0"/>
              <a:t>, department, </a:t>
            </a:r>
            <a:r>
              <a:rPr lang="en-US" dirty="0" err="1"/>
              <a:t>sportTeam</a:t>
            </a:r>
            <a:r>
              <a:rPr lang="en-US" dirty="0"/>
              <a:t>}</a:t>
            </a:r>
          </a:p>
          <a:p>
            <a:r>
              <a:rPr lang="en-US" dirty="0"/>
              <a:t>It doesn't violate NF 1-3.5</a:t>
            </a:r>
          </a:p>
          <a:p>
            <a:r>
              <a:rPr lang="en-US" dirty="0"/>
              <a:t>But still it seems wrong:</a:t>
            </a:r>
          </a:p>
          <a:p>
            <a:pPr lvl="1"/>
            <a:r>
              <a:rPr lang="en-US" dirty="0"/>
              <a:t>What happens if 111 joins another </a:t>
            </a:r>
            <a:r>
              <a:rPr lang="en-US" dirty="0" err="1"/>
              <a:t>sprotTeam</a:t>
            </a:r>
            <a:r>
              <a:rPr lang="en-US" dirty="0"/>
              <a:t>?</a:t>
            </a:r>
          </a:p>
          <a:p>
            <a:pPr lvl="1"/>
            <a:r>
              <a:rPr lang="en-US" dirty="0"/>
              <a:t>What happens if 222 joins another department?</a:t>
            </a:r>
          </a:p>
        </p:txBody>
      </p:sp>
      <p:graphicFrame>
        <p:nvGraphicFramePr>
          <p:cNvPr id="6" name="Content Placeholder 3"/>
          <p:cNvGraphicFramePr>
            <a:graphicFrameLocks/>
          </p:cNvGraphicFramePr>
          <p:nvPr>
            <p:extLst>
              <p:ext uri="{D42A27DB-BD31-4B8C-83A1-F6EECF244321}">
                <p14:modId xmlns:p14="http://schemas.microsoft.com/office/powerpoint/2010/main" val="1307857097"/>
              </p:ext>
            </p:extLst>
          </p:nvPr>
        </p:nvGraphicFramePr>
        <p:xfrm>
          <a:off x="2514600" y="1661160"/>
          <a:ext cx="4495800" cy="222504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370840">
                <a:tc>
                  <a:txBody>
                    <a:bodyPr/>
                    <a:lstStyle/>
                    <a:p>
                      <a:r>
                        <a:rPr lang="en-US" dirty="0" err="1"/>
                        <a:t>StudentId</a:t>
                      </a:r>
                      <a:endParaRPr lang="en-US" dirty="0"/>
                    </a:p>
                  </a:txBody>
                  <a:tcPr/>
                </a:tc>
                <a:tc>
                  <a:txBody>
                    <a:bodyPr/>
                    <a:lstStyle/>
                    <a:p>
                      <a:r>
                        <a:rPr lang="en-US" dirty="0"/>
                        <a:t>Department</a:t>
                      </a:r>
                    </a:p>
                  </a:txBody>
                  <a:tcPr/>
                </a:tc>
                <a:tc>
                  <a:txBody>
                    <a:bodyPr/>
                    <a:lstStyle/>
                    <a:p>
                      <a:r>
                        <a:rPr lang="en-US" dirty="0" err="1"/>
                        <a:t>SportTeam</a:t>
                      </a:r>
                      <a:endParaRPr lang="en-US" dirty="0"/>
                    </a:p>
                  </a:txBody>
                  <a:tcPr/>
                </a:tc>
                <a:extLst>
                  <a:ext uri="{0D108BD9-81ED-4DB2-BD59-A6C34878D82A}">
                    <a16:rowId xmlns:a16="http://schemas.microsoft.com/office/drawing/2014/main" val="10000"/>
                  </a:ext>
                </a:extLst>
              </a:tr>
              <a:tr h="370840">
                <a:tc>
                  <a:txBody>
                    <a:bodyPr/>
                    <a:lstStyle/>
                    <a:p>
                      <a:r>
                        <a:rPr lang="en-US" dirty="0"/>
                        <a:t>111</a:t>
                      </a:r>
                    </a:p>
                  </a:txBody>
                  <a:tcPr/>
                </a:tc>
                <a:tc>
                  <a:txBody>
                    <a:bodyPr/>
                    <a:lstStyle/>
                    <a:p>
                      <a:r>
                        <a:rPr lang="en-US" dirty="0"/>
                        <a:t>CS</a:t>
                      </a:r>
                    </a:p>
                  </a:txBody>
                  <a:tcPr/>
                </a:tc>
                <a:tc>
                  <a:txBody>
                    <a:bodyPr/>
                    <a:lstStyle/>
                    <a:p>
                      <a:r>
                        <a:rPr lang="en-US" dirty="0"/>
                        <a:t>Soccer</a:t>
                      </a:r>
                    </a:p>
                  </a:txBody>
                  <a:tcPr/>
                </a:tc>
                <a:extLst>
                  <a:ext uri="{0D108BD9-81ED-4DB2-BD59-A6C34878D82A}">
                    <a16:rowId xmlns:a16="http://schemas.microsoft.com/office/drawing/2014/main" val="10001"/>
                  </a:ext>
                </a:extLst>
              </a:tr>
              <a:tr h="370840">
                <a:tc>
                  <a:txBody>
                    <a:bodyPr/>
                    <a:lstStyle/>
                    <a:p>
                      <a:r>
                        <a:rPr lang="en-US" dirty="0"/>
                        <a:t>111</a:t>
                      </a:r>
                    </a:p>
                  </a:txBody>
                  <a:tcPr/>
                </a:tc>
                <a:tc>
                  <a:txBody>
                    <a:bodyPr/>
                    <a:lstStyle/>
                    <a:p>
                      <a:r>
                        <a:rPr lang="en-US" dirty="0"/>
                        <a:t>Biology</a:t>
                      </a:r>
                    </a:p>
                  </a:txBody>
                  <a:tcPr/>
                </a:tc>
                <a:tc>
                  <a:txBody>
                    <a:bodyPr/>
                    <a:lstStyle/>
                    <a:p>
                      <a:r>
                        <a:rPr lang="en-US" dirty="0"/>
                        <a:t>Soccer</a:t>
                      </a:r>
                    </a:p>
                  </a:txBody>
                  <a:tcPr/>
                </a:tc>
                <a:extLst>
                  <a:ext uri="{0D108BD9-81ED-4DB2-BD59-A6C34878D82A}">
                    <a16:rowId xmlns:a16="http://schemas.microsoft.com/office/drawing/2014/main" val="10002"/>
                  </a:ext>
                </a:extLst>
              </a:tr>
              <a:tr h="370840">
                <a:tc>
                  <a:txBody>
                    <a:bodyPr/>
                    <a:lstStyle/>
                    <a:p>
                      <a:r>
                        <a:rPr lang="en-US" dirty="0"/>
                        <a:t>222</a:t>
                      </a:r>
                    </a:p>
                  </a:txBody>
                  <a:tcPr/>
                </a:tc>
                <a:tc>
                  <a:txBody>
                    <a:bodyPr/>
                    <a:lstStyle/>
                    <a:p>
                      <a:r>
                        <a:rPr lang="en-US" dirty="0"/>
                        <a:t>Biology</a:t>
                      </a:r>
                    </a:p>
                  </a:txBody>
                  <a:tcPr/>
                </a:tc>
                <a:tc>
                  <a:txBody>
                    <a:bodyPr/>
                    <a:lstStyle/>
                    <a:p>
                      <a:r>
                        <a:rPr lang="en-US" dirty="0"/>
                        <a:t>Basketball</a:t>
                      </a:r>
                    </a:p>
                  </a:txBody>
                  <a:tcPr/>
                </a:tc>
                <a:extLst>
                  <a:ext uri="{0D108BD9-81ED-4DB2-BD59-A6C34878D82A}">
                    <a16:rowId xmlns:a16="http://schemas.microsoft.com/office/drawing/2014/main" val="10003"/>
                  </a:ext>
                </a:extLst>
              </a:tr>
              <a:tr h="370840">
                <a:tc>
                  <a:txBody>
                    <a:bodyPr/>
                    <a:lstStyle/>
                    <a:p>
                      <a:r>
                        <a:rPr lang="en-US" dirty="0"/>
                        <a:t>222</a:t>
                      </a:r>
                    </a:p>
                  </a:txBody>
                  <a:tcPr/>
                </a:tc>
                <a:tc>
                  <a:txBody>
                    <a:bodyPr/>
                    <a:lstStyle/>
                    <a:p>
                      <a:r>
                        <a:rPr lang="en-US" dirty="0"/>
                        <a:t>Biology</a:t>
                      </a:r>
                    </a:p>
                  </a:txBody>
                  <a:tcPr/>
                </a:tc>
                <a:tc>
                  <a:txBody>
                    <a:bodyPr/>
                    <a:lstStyle/>
                    <a:p>
                      <a:r>
                        <a:rPr lang="en-US" dirty="0"/>
                        <a:t>Soccer</a:t>
                      </a:r>
                    </a:p>
                  </a:txBody>
                  <a:tcPr/>
                </a:tc>
                <a:extLst>
                  <a:ext uri="{0D108BD9-81ED-4DB2-BD59-A6C34878D82A}">
                    <a16:rowId xmlns:a16="http://schemas.microsoft.com/office/drawing/2014/main" val="10004"/>
                  </a:ext>
                </a:extLst>
              </a:tr>
              <a:tr h="370840">
                <a:tc>
                  <a:txBody>
                    <a:bodyPr/>
                    <a:lstStyle/>
                    <a:p>
                      <a:r>
                        <a:rPr lang="en-US" dirty="0"/>
                        <a:t>333</a:t>
                      </a:r>
                    </a:p>
                  </a:txBody>
                  <a:tcPr/>
                </a:tc>
                <a:tc>
                  <a:txBody>
                    <a:bodyPr/>
                    <a:lstStyle/>
                    <a:p>
                      <a:r>
                        <a:rPr lang="en-US" dirty="0"/>
                        <a:t>CS</a:t>
                      </a:r>
                    </a:p>
                  </a:txBody>
                  <a:tcPr/>
                </a:tc>
                <a:tc>
                  <a:txBody>
                    <a:bodyPr/>
                    <a:lstStyle/>
                    <a:p>
                      <a:r>
                        <a:rPr lang="en-US" dirty="0"/>
                        <a:t>Basketball</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81127691"/>
              </p:ext>
            </p:extLst>
          </p:nvPr>
        </p:nvGraphicFramePr>
        <p:xfrm>
          <a:off x="2514600" y="1447800"/>
          <a:ext cx="4495800" cy="296672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370840">
                <a:tc>
                  <a:txBody>
                    <a:bodyPr/>
                    <a:lstStyle/>
                    <a:p>
                      <a:r>
                        <a:rPr lang="en-US" dirty="0" err="1"/>
                        <a:t>StudentId</a:t>
                      </a:r>
                      <a:endParaRPr lang="en-US" dirty="0"/>
                    </a:p>
                  </a:txBody>
                  <a:tcPr/>
                </a:tc>
                <a:tc>
                  <a:txBody>
                    <a:bodyPr/>
                    <a:lstStyle/>
                    <a:p>
                      <a:r>
                        <a:rPr lang="en-US" dirty="0"/>
                        <a:t>Department</a:t>
                      </a:r>
                    </a:p>
                  </a:txBody>
                  <a:tcPr/>
                </a:tc>
                <a:tc>
                  <a:txBody>
                    <a:bodyPr/>
                    <a:lstStyle/>
                    <a:p>
                      <a:r>
                        <a:rPr lang="en-US" dirty="0" err="1"/>
                        <a:t>SportTeam</a:t>
                      </a:r>
                      <a:endParaRPr lang="en-US" dirty="0"/>
                    </a:p>
                  </a:txBody>
                  <a:tcPr/>
                </a:tc>
                <a:extLst>
                  <a:ext uri="{0D108BD9-81ED-4DB2-BD59-A6C34878D82A}">
                    <a16:rowId xmlns:a16="http://schemas.microsoft.com/office/drawing/2014/main" val="10000"/>
                  </a:ext>
                </a:extLst>
              </a:tr>
              <a:tr h="370840">
                <a:tc>
                  <a:txBody>
                    <a:bodyPr/>
                    <a:lstStyle/>
                    <a:p>
                      <a:r>
                        <a:rPr lang="en-US" dirty="0"/>
                        <a:t>111</a:t>
                      </a:r>
                    </a:p>
                  </a:txBody>
                  <a:tcPr/>
                </a:tc>
                <a:tc>
                  <a:txBody>
                    <a:bodyPr/>
                    <a:lstStyle/>
                    <a:p>
                      <a:r>
                        <a:rPr lang="en-US" dirty="0"/>
                        <a:t>CS</a:t>
                      </a:r>
                    </a:p>
                  </a:txBody>
                  <a:tcPr/>
                </a:tc>
                <a:tc>
                  <a:txBody>
                    <a:bodyPr/>
                    <a:lstStyle/>
                    <a:p>
                      <a:r>
                        <a:rPr lang="en-US" dirty="0"/>
                        <a:t>Soccer</a:t>
                      </a:r>
                    </a:p>
                  </a:txBody>
                  <a:tcPr/>
                </a:tc>
                <a:extLst>
                  <a:ext uri="{0D108BD9-81ED-4DB2-BD59-A6C34878D82A}">
                    <a16:rowId xmlns:a16="http://schemas.microsoft.com/office/drawing/2014/main" val="10001"/>
                  </a:ext>
                </a:extLst>
              </a:tr>
              <a:tr h="370840">
                <a:tc>
                  <a:txBody>
                    <a:bodyPr/>
                    <a:lstStyle/>
                    <a:p>
                      <a:r>
                        <a:rPr lang="en-US" dirty="0"/>
                        <a:t>111</a:t>
                      </a:r>
                    </a:p>
                  </a:txBody>
                  <a:tcPr/>
                </a:tc>
                <a:tc>
                  <a:txBody>
                    <a:bodyPr/>
                    <a:lstStyle/>
                    <a:p>
                      <a:r>
                        <a:rPr lang="en-US" dirty="0"/>
                        <a:t>Biology</a:t>
                      </a:r>
                    </a:p>
                  </a:txBody>
                  <a:tcPr/>
                </a:tc>
                <a:tc>
                  <a:txBody>
                    <a:bodyPr/>
                    <a:lstStyle/>
                    <a:p>
                      <a:r>
                        <a:rPr lang="en-US" dirty="0"/>
                        <a:t>Soccer</a:t>
                      </a:r>
                    </a:p>
                  </a:txBody>
                  <a:tcPr/>
                </a:tc>
                <a:extLst>
                  <a:ext uri="{0D108BD9-81ED-4DB2-BD59-A6C34878D82A}">
                    <a16:rowId xmlns:a16="http://schemas.microsoft.com/office/drawing/2014/main" val="10002"/>
                  </a:ext>
                </a:extLst>
              </a:tr>
              <a:tr h="370840">
                <a:tc>
                  <a:txBody>
                    <a:bodyPr/>
                    <a:lstStyle/>
                    <a:p>
                      <a:r>
                        <a:rPr lang="en-US" dirty="0"/>
                        <a:t>111</a:t>
                      </a:r>
                    </a:p>
                  </a:txBody>
                  <a:tcPr/>
                </a:tc>
                <a:tc>
                  <a:txBody>
                    <a:bodyPr/>
                    <a:lstStyle/>
                    <a:p>
                      <a:r>
                        <a:rPr lang="en-US" dirty="0"/>
                        <a:t>CS</a:t>
                      </a:r>
                    </a:p>
                  </a:txBody>
                  <a:tcPr/>
                </a:tc>
                <a:tc>
                  <a:txBody>
                    <a:bodyPr/>
                    <a:lstStyle/>
                    <a:p>
                      <a:r>
                        <a:rPr lang="en-US" dirty="0"/>
                        <a:t>Baseball</a:t>
                      </a:r>
                    </a:p>
                  </a:txBody>
                  <a:tcPr/>
                </a:tc>
                <a:extLst>
                  <a:ext uri="{0D108BD9-81ED-4DB2-BD59-A6C34878D82A}">
                    <a16:rowId xmlns:a16="http://schemas.microsoft.com/office/drawing/2014/main" val="10003"/>
                  </a:ext>
                </a:extLst>
              </a:tr>
              <a:tr h="370840">
                <a:tc>
                  <a:txBody>
                    <a:bodyPr/>
                    <a:lstStyle/>
                    <a:p>
                      <a:r>
                        <a:rPr lang="en-US" dirty="0"/>
                        <a:t>111</a:t>
                      </a:r>
                    </a:p>
                  </a:txBody>
                  <a:tcPr/>
                </a:tc>
                <a:tc>
                  <a:txBody>
                    <a:bodyPr/>
                    <a:lstStyle/>
                    <a:p>
                      <a:r>
                        <a:rPr lang="en-US" dirty="0"/>
                        <a:t>Biology</a:t>
                      </a:r>
                    </a:p>
                  </a:txBody>
                  <a:tcPr/>
                </a:tc>
                <a:tc>
                  <a:txBody>
                    <a:bodyPr/>
                    <a:lstStyle/>
                    <a:p>
                      <a:r>
                        <a:rPr lang="en-US" dirty="0"/>
                        <a:t>Baseball</a:t>
                      </a:r>
                    </a:p>
                  </a:txBody>
                  <a:tcPr/>
                </a:tc>
                <a:extLst>
                  <a:ext uri="{0D108BD9-81ED-4DB2-BD59-A6C34878D82A}">
                    <a16:rowId xmlns:a16="http://schemas.microsoft.com/office/drawing/2014/main" val="10004"/>
                  </a:ext>
                </a:extLst>
              </a:tr>
              <a:tr h="370840">
                <a:tc>
                  <a:txBody>
                    <a:bodyPr/>
                    <a:lstStyle/>
                    <a:p>
                      <a:r>
                        <a:rPr lang="en-US" dirty="0"/>
                        <a:t>222</a:t>
                      </a:r>
                    </a:p>
                  </a:txBody>
                  <a:tcPr/>
                </a:tc>
                <a:tc>
                  <a:txBody>
                    <a:bodyPr/>
                    <a:lstStyle/>
                    <a:p>
                      <a:r>
                        <a:rPr lang="en-US" dirty="0"/>
                        <a:t>Biology</a:t>
                      </a:r>
                    </a:p>
                  </a:txBody>
                  <a:tcPr/>
                </a:tc>
                <a:tc>
                  <a:txBody>
                    <a:bodyPr/>
                    <a:lstStyle/>
                    <a:p>
                      <a:r>
                        <a:rPr lang="en-US" dirty="0"/>
                        <a:t>Basketball</a:t>
                      </a:r>
                    </a:p>
                  </a:txBody>
                  <a:tcPr/>
                </a:tc>
                <a:extLst>
                  <a:ext uri="{0D108BD9-81ED-4DB2-BD59-A6C34878D82A}">
                    <a16:rowId xmlns:a16="http://schemas.microsoft.com/office/drawing/2014/main" val="10005"/>
                  </a:ext>
                </a:extLst>
              </a:tr>
              <a:tr h="370840">
                <a:tc>
                  <a:txBody>
                    <a:bodyPr/>
                    <a:lstStyle/>
                    <a:p>
                      <a:r>
                        <a:rPr lang="en-US" dirty="0"/>
                        <a:t>222</a:t>
                      </a:r>
                    </a:p>
                  </a:txBody>
                  <a:tcPr/>
                </a:tc>
                <a:tc>
                  <a:txBody>
                    <a:bodyPr/>
                    <a:lstStyle/>
                    <a:p>
                      <a:r>
                        <a:rPr lang="en-US" dirty="0"/>
                        <a:t>Biology</a:t>
                      </a:r>
                    </a:p>
                  </a:txBody>
                  <a:tcPr/>
                </a:tc>
                <a:tc>
                  <a:txBody>
                    <a:bodyPr/>
                    <a:lstStyle/>
                    <a:p>
                      <a:r>
                        <a:rPr lang="en-US" dirty="0"/>
                        <a:t>Soccer</a:t>
                      </a:r>
                    </a:p>
                  </a:txBody>
                  <a:tcPr/>
                </a:tc>
                <a:extLst>
                  <a:ext uri="{0D108BD9-81ED-4DB2-BD59-A6C34878D82A}">
                    <a16:rowId xmlns:a16="http://schemas.microsoft.com/office/drawing/2014/main" val="10006"/>
                  </a:ext>
                </a:extLst>
              </a:tr>
              <a:tr h="370840">
                <a:tc>
                  <a:txBody>
                    <a:bodyPr/>
                    <a:lstStyle/>
                    <a:p>
                      <a:r>
                        <a:rPr lang="en-US" dirty="0"/>
                        <a:t>333</a:t>
                      </a:r>
                    </a:p>
                  </a:txBody>
                  <a:tcPr/>
                </a:tc>
                <a:tc>
                  <a:txBody>
                    <a:bodyPr/>
                    <a:lstStyle/>
                    <a:p>
                      <a:r>
                        <a:rPr lang="en-US" dirty="0"/>
                        <a:t>CS</a:t>
                      </a:r>
                    </a:p>
                  </a:txBody>
                  <a:tcPr/>
                </a:tc>
                <a:tc>
                  <a:txBody>
                    <a:bodyPr/>
                    <a:lstStyle/>
                    <a:p>
                      <a:r>
                        <a:rPr lang="en-US" dirty="0"/>
                        <a:t>Basketball</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4297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4NF (cont.)</a:t>
            </a:r>
          </a:p>
        </p:txBody>
      </p:sp>
      <p:sp>
        <p:nvSpPr>
          <p:cNvPr id="5" name="Content Placeholder 4"/>
          <p:cNvSpPr>
            <a:spLocks noGrp="1"/>
          </p:cNvSpPr>
          <p:nvPr>
            <p:ph idx="1"/>
          </p:nvPr>
        </p:nvSpPr>
        <p:spPr>
          <a:xfrm>
            <a:off x="304800" y="1600200"/>
            <a:ext cx="8229600" cy="4525963"/>
          </a:xfrm>
        </p:spPr>
        <p:txBody>
          <a:bodyPr>
            <a:normAutofit fontScale="77500" lnSpcReduction="20000"/>
          </a:bodyPr>
          <a:lstStyle/>
          <a:p>
            <a:r>
              <a:rPr lang="en-US" dirty="0"/>
              <a:t>4NF requires BCNF + no multivalued dependencies.</a:t>
            </a:r>
          </a:p>
          <a:p>
            <a:r>
              <a:rPr lang="en-US" dirty="0"/>
              <a:t>A multivalued dependency occurs when the presence of one or more rows in a table implies the presence of one or more other rows in that same table.</a:t>
            </a:r>
          </a:p>
          <a:p>
            <a:r>
              <a:rPr lang="en-US" dirty="0"/>
              <a:t>That is, from observing some </a:t>
            </a:r>
            <a:r>
              <a:rPr lang="en-US" i="1" dirty="0"/>
              <a:t>rows,</a:t>
            </a:r>
            <a:r>
              <a:rPr lang="en-US" dirty="0"/>
              <a:t> one can deduce the presence of other rows.</a:t>
            </a:r>
            <a:endParaRPr lang="en-US" i="1" dirty="0"/>
          </a:p>
          <a:p>
            <a:r>
              <a:rPr lang="en-US" dirty="0"/>
              <a:t>In our example, both the </a:t>
            </a:r>
            <a:r>
              <a:rPr lang="en-US" dirty="0" err="1"/>
              <a:t>sportTeam</a:t>
            </a:r>
            <a:r>
              <a:rPr lang="en-US" dirty="0"/>
              <a:t> and the department are independent of each-other, but both are multivalued dependent on </a:t>
            </a:r>
            <a:r>
              <a:rPr lang="en-US" dirty="0" err="1"/>
              <a:t>studentId</a:t>
            </a:r>
            <a:r>
              <a:rPr lang="en-US" dirty="0"/>
              <a:t>.</a:t>
            </a:r>
          </a:p>
          <a:p>
            <a:r>
              <a:rPr lang="en-US" dirty="0"/>
              <a:t>We write this as:</a:t>
            </a:r>
          </a:p>
          <a:p>
            <a:pPr lvl="1"/>
            <a:r>
              <a:rPr lang="en-US" dirty="0" err="1"/>
              <a:t>studentId</a:t>
            </a:r>
            <a:r>
              <a:rPr lang="en-US" dirty="0"/>
              <a:t> --&gt;&gt; department</a:t>
            </a:r>
          </a:p>
          <a:p>
            <a:pPr lvl="1"/>
            <a:r>
              <a:rPr lang="en-US" dirty="0" err="1"/>
              <a:t>studentId</a:t>
            </a:r>
            <a:r>
              <a:rPr lang="en-US" dirty="0"/>
              <a:t> --&gt;&gt; </a:t>
            </a:r>
            <a:r>
              <a:rPr lang="en-US" dirty="0" err="1"/>
              <a:t>sportTeam</a:t>
            </a:r>
            <a:endParaRPr lang="en-US" dirty="0"/>
          </a:p>
          <a:p>
            <a:r>
              <a:rPr lang="en-US" dirty="0"/>
              <a:t>Every table should hold a single "idea" or "theme"!</a:t>
            </a:r>
          </a:p>
        </p:txBody>
      </p:sp>
      <p:graphicFrame>
        <p:nvGraphicFramePr>
          <p:cNvPr id="4" name="Content Placeholder 3"/>
          <p:cNvGraphicFramePr>
            <a:graphicFrameLocks/>
          </p:cNvGraphicFramePr>
          <p:nvPr>
            <p:extLst>
              <p:ext uri="{D42A27DB-BD31-4B8C-83A1-F6EECF244321}">
                <p14:modId xmlns:p14="http://schemas.microsoft.com/office/powerpoint/2010/main" val="1183681506"/>
              </p:ext>
            </p:extLst>
          </p:nvPr>
        </p:nvGraphicFramePr>
        <p:xfrm>
          <a:off x="1752600" y="3733800"/>
          <a:ext cx="4495800" cy="148336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370840">
                <a:tc>
                  <a:txBody>
                    <a:bodyPr/>
                    <a:lstStyle/>
                    <a:p>
                      <a:r>
                        <a:rPr lang="en-US" dirty="0" err="1"/>
                        <a:t>StudentId</a:t>
                      </a:r>
                      <a:endParaRPr lang="en-US" dirty="0"/>
                    </a:p>
                  </a:txBody>
                  <a:tcPr/>
                </a:tc>
                <a:tc>
                  <a:txBody>
                    <a:bodyPr/>
                    <a:lstStyle/>
                    <a:p>
                      <a:r>
                        <a:rPr lang="en-US" dirty="0"/>
                        <a:t>Department</a:t>
                      </a:r>
                    </a:p>
                  </a:txBody>
                  <a:tcPr/>
                </a:tc>
                <a:tc>
                  <a:txBody>
                    <a:bodyPr/>
                    <a:lstStyle/>
                    <a:p>
                      <a:r>
                        <a:rPr lang="en-US" dirty="0" err="1"/>
                        <a:t>SportTeam</a:t>
                      </a:r>
                      <a:endParaRPr lang="en-US" dirty="0"/>
                    </a:p>
                  </a:txBody>
                  <a:tcPr/>
                </a:tc>
                <a:extLst>
                  <a:ext uri="{0D108BD9-81ED-4DB2-BD59-A6C34878D82A}">
                    <a16:rowId xmlns:a16="http://schemas.microsoft.com/office/drawing/2014/main" val="10000"/>
                  </a:ext>
                </a:extLst>
              </a:tr>
              <a:tr h="370840">
                <a:tc>
                  <a:txBody>
                    <a:bodyPr/>
                    <a:lstStyle/>
                    <a:p>
                      <a:r>
                        <a:rPr lang="en-US" dirty="0"/>
                        <a:t>111</a:t>
                      </a:r>
                    </a:p>
                  </a:txBody>
                  <a:tcPr/>
                </a:tc>
                <a:tc>
                  <a:txBody>
                    <a:bodyPr/>
                    <a:lstStyle/>
                    <a:p>
                      <a:r>
                        <a:rPr lang="en-US" dirty="0"/>
                        <a:t>CS</a:t>
                      </a:r>
                    </a:p>
                  </a:txBody>
                  <a:tcPr/>
                </a:tc>
                <a:tc>
                  <a:txBody>
                    <a:bodyPr/>
                    <a:lstStyle/>
                    <a:p>
                      <a:r>
                        <a:rPr lang="en-US" dirty="0"/>
                        <a:t>Soccer</a:t>
                      </a:r>
                    </a:p>
                  </a:txBody>
                  <a:tcPr/>
                </a:tc>
                <a:extLst>
                  <a:ext uri="{0D108BD9-81ED-4DB2-BD59-A6C34878D82A}">
                    <a16:rowId xmlns:a16="http://schemas.microsoft.com/office/drawing/2014/main" val="10001"/>
                  </a:ext>
                </a:extLst>
              </a:tr>
              <a:tr h="370840">
                <a:tc>
                  <a:txBody>
                    <a:bodyPr/>
                    <a:lstStyle/>
                    <a:p>
                      <a:r>
                        <a:rPr lang="en-US" dirty="0"/>
                        <a:t>111</a:t>
                      </a:r>
                    </a:p>
                  </a:txBody>
                  <a:tcPr/>
                </a:tc>
                <a:tc>
                  <a:txBody>
                    <a:bodyPr/>
                    <a:lstStyle/>
                    <a:p>
                      <a:r>
                        <a:rPr lang="en-US" dirty="0"/>
                        <a:t>Biology</a:t>
                      </a:r>
                    </a:p>
                  </a:txBody>
                  <a:tcPr/>
                </a:tc>
                <a:tc>
                  <a:txBody>
                    <a:bodyPr/>
                    <a:lstStyle/>
                    <a:p>
                      <a:r>
                        <a:rPr lang="en-US" dirty="0"/>
                        <a:t>Soccer</a:t>
                      </a:r>
                    </a:p>
                  </a:txBody>
                  <a:tcPr/>
                </a:tc>
                <a:extLst>
                  <a:ext uri="{0D108BD9-81ED-4DB2-BD59-A6C34878D82A}">
                    <a16:rowId xmlns:a16="http://schemas.microsoft.com/office/drawing/2014/main" val="10002"/>
                  </a:ext>
                </a:extLst>
              </a:tr>
              <a:tr h="370840">
                <a:tc>
                  <a:txBody>
                    <a:bodyPr/>
                    <a:lstStyle/>
                    <a:p>
                      <a:r>
                        <a:rPr lang="en-US" dirty="0"/>
                        <a:t>111</a:t>
                      </a:r>
                    </a:p>
                  </a:txBody>
                  <a:tcPr/>
                </a:tc>
                <a:tc>
                  <a:txBody>
                    <a:bodyPr/>
                    <a:lstStyle/>
                    <a:p>
                      <a:r>
                        <a:rPr lang="en-US" dirty="0"/>
                        <a:t>CS</a:t>
                      </a:r>
                    </a:p>
                  </a:txBody>
                  <a:tcPr/>
                </a:tc>
                <a:tc>
                  <a:txBody>
                    <a:bodyPr/>
                    <a:lstStyle/>
                    <a:p>
                      <a:r>
                        <a:rPr lang="en-US" dirty="0"/>
                        <a:t>Baseball</a:t>
                      </a:r>
                    </a:p>
                  </a:txBody>
                  <a:tcPr/>
                </a:tc>
                <a:extLst>
                  <a:ext uri="{0D108BD9-81ED-4DB2-BD59-A6C34878D82A}">
                    <a16:rowId xmlns:a16="http://schemas.microsoft.com/office/drawing/2014/main" val="1000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201010105"/>
              </p:ext>
            </p:extLst>
          </p:nvPr>
        </p:nvGraphicFramePr>
        <p:xfrm>
          <a:off x="1752600" y="3733800"/>
          <a:ext cx="4495800" cy="185420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370840">
                <a:tc>
                  <a:txBody>
                    <a:bodyPr/>
                    <a:lstStyle/>
                    <a:p>
                      <a:r>
                        <a:rPr lang="en-US" dirty="0" err="1"/>
                        <a:t>StudentId</a:t>
                      </a:r>
                      <a:endParaRPr lang="en-US" dirty="0"/>
                    </a:p>
                  </a:txBody>
                  <a:tcPr/>
                </a:tc>
                <a:tc>
                  <a:txBody>
                    <a:bodyPr/>
                    <a:lstStyle/>
                    <a:p>
                      <a:r>
                        <a:rPr lang="en-US" dirty="0"/>
                        <a:t>Department</a:t>
                      </a:r>
                    </a:p>
                  </a:txBody>
                  <a:tcPr/>
                </a:tc>
                <a:tc>
                  <a:txBody>
                    <a:bodyPr/>
                    <a:lstStyle/>
                    <a:p>
                      <a:r>
                        <a:rPr lang="en-US" dirty="0" err="1"/>
                        <a:t>SportTeam</a:t>
                      </a:r>
                      <a:endParaRPr lang="en-US" dirty="0"/>
                    </a:p>
                  </a:txBody>
                  <a:tcPr/>
                </a:tc>
                <a:extLst>
                  <a:ext uri="{0D108BD9-81ED-4DB2-BD59-A6C34878D82A}">
                    <a16:rowId xmlns:a16="http://schemas.microsoft.com/office/drawing/2014/main" val="10000"/>
                  </a:ext>
                </a:extLst>
              </a:tr>
              <a:tr h="370840">
                <a:tc>
                  <a:txBody>
                    <a:bodyPr/>
                    <a:lstStyle/>
                    <a:p>
                      <a:r>
                        <a:rPr lang="en-US" dirty="0"/>
                        <a:t>111</a:t>
                      </a:r>
                    </a:p>
                  </a:txBody>
                  <a:tcPr/>
                </a:tc>
                <a:tc>
                  <a:txBody>
                    <a:bodyPr/>
                    <a:lstStyle/>
                    <a:p>
                      <a:r>
                        <a:rPr lang="en-US" dirty="0"/>
                        <a:t>CS</a:t>
                      </a:r>
                    </a:p>
                  </a:txBody>
                  <a:tcPr/>
                </a:tc>
                <a:tc>
                  <a:txBody>
                    <a:bodyPr/>
                    <a:lstStyle/>
                    <a:p>
                      <a:r>
                        <a:rPr lang="en-US" dirty="0"/>
                        <a:t>Soccer</a:t>
                      </a:r>
                    </a:p>
                  </a:txBody>
                  <a:tcPr/>
                </a:tc>
                <a:extLst>
                  <a:ext uri="{0D108BD9-81ED-4DB2-BD59-A6C34878D82A}">
                    <a16:rowId xmlns:a16="http://schemas.microsoft.com/office/drawing/2014/main" val="10001"/>
                  </a:ext>
                </a:extLst>
              </a:tr>
              <a:tr h="370840">
                <a:tc>
                  <a:txBody>
                    <a:bodyPr/>
                    <a:lstStyle/>
                    <a:p>
                      <a:r>
                        <a:rPr lang="en-US" dirty="0"/>
                        <a:t>111</a:t>
                      </a:r>
                    </a:p>
                  </a:txBody>
                  <a:tcPr/>
                </a:tc>
                <a:tc>
                  <a:txBody>
                    <a:bodyPr/>
                    <a:lstStyle/>
                    <a:p>
                      <a:r>
                        <a:rPr lang="en-US" dirty="0"/>
                        <a:t>Biology</a:t>
                      </a:r>
                    </a:p>
                  </a:txBody>
                  <a:tcPr/>
                </a:tc>
                <a:tc>
                  <a:txBody>
                    <a:bodyPr/>
                    <a:lstStyle/>
                    <a:p>
                      <a:r>
                        <a:rPr lang="en-US" dirty="0"/>
                        <a:t>Soccer</a:t>
                      </a:r>
                    </a:p>
                  </a:txBody>
                  <a:tcPr/>
                </a:tc>
                <a:extLst>
                  <a:ext uri="{0D108BD9-81ED-4DB2-BD59-A6C34878D82A}">
                    <a16:rowId xmlns:a16="http://schemas.microsoft.com/office/drawing/2014/main" val="10002"/>
                  </a:ext>
                </a:extLst>
              </a:tr>
              <a:tr h="370840">
                <a:tc>
                  <a:txBody>
                    <a:bodyPr/>
                    <a:lstStyle/>
                    <a:p>
                      <a:r>
                        <a:rPr lang="en-US" dirty="0"/>
                        <a:t>111</a:t>
                      </a:r>
                    </a:p>
                  </a:txBody>
                  <a:tcPr/>
                </a:tc>
                <a:tc>
                  <a:txBody>
                    <a:bodyPr/>
                    <a:lstStyle/>
                    <a:p>
                      <a:r>
                        <a:rPr lang="en-US" dirty="0"/>
                        <a:t>CS</a:t>
                      </a:r>
                    </a:p>
                  </a:txBody>
                  <a:tcPr/>
                </a:tc>
                <a:tc>
                  <a:txBody>
                    <a:bodyPr/>
                    <a:lstStyle/>
                    <a:p>
                      <a:r>
                        <a:rPr lang="en-US" dirty="0"/>
                        <a:t>Baseball</a:t>
                      </a:r>
                    </a:p>
                  </a:txBody>
                  <a:tcPr/>
                </a:tc>
                <a:extLst>
                  <a:ext uri="{0D108BD9-81ED-4DB2-BD59-A6C34878D82A}">
                    <a16:rowId xmlns:a16="http://schemas.microsoft.com/office/drawing/2014/main" val="10003"/>
                  </a:ext>
                </a:extLst>
              </a:tr>
              <a:tr h="370840">
                <a:tc>
                  <a:txBody>
                    <a:bodyPr/>
                    <a:lstStyle/>
                    <a:p>
                      <a:r>
                        <a:rPr lang="en-US" dirty="0"/>
                        <a:t>111</a:t>
                      </a:r>
                    </a:p>
                  </a:txBody>
                  <a:tcPr/>
                </a:tc>
                <a:tc>
                  <a:txBody>
                    <a:bodyPr/>
                    <a:lstStyle/>
                    <a:p>
                      <a:r>
                        <a:rPr lang="en-US" dirty="0"/>
                        <a:t>Biology</a:t>
                      </a:r>
                    </a:p>
                  </a:txBody>
                  <a:tcPr/>
                </a:tc>
                <a:tc>
                  <a:txBody>
                    <a:bodyPr/>
                    <a:lstStyle/>
                    <a:p>
                      <a:r>
                        <a:rPr lang="en-US" dirty="0"/>
                        <a:t>Baseball</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4817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 presetClass="exit" presetSubtype="0" fill="hold" nodeType="withEffect">
                                  <p:stCondLst>
                                    <p:cond delay="0"/>
                                  </p:stCondLst>
                                  <p:childTnLst>
                                    <p:set>
                                      <p:cBhvr>
                                        <p:cTn id="29" dur="1" fill="hold">
                                          <p:stCondLst>
                                            <p:cond delay="0"/>
                                          </p:stCondLst>
                                        </p:cTn>
                                        <p:tgtEl>
                                          <p:spTgt spid="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par>
                                <p:cTn id="35" presetID="1" presetClass="exit" presetSubtype="0" fill="hold"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fade">
                                      <p:cBhvr>
                                        <p:cTn id="44" dur="500"/>
                                        <p:tgtEl>
                                          <p:spTgt spid="5">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Multivalued Dependency </a:t>
            </a:r>
            <a:br>
              <a:rPr lang="en-US" dirty="0"/>
            </a:br>
            <a:r>
              <a:rPr lang="en-US" dirty="0"/>
              <a:t>(Formal Definition)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342900" lvl="1" indent="-342900">
              <a:buFont typeface="Arial" pitchFamily="34" charset="0"/>
              <a:buChar char="•"/>
            </a:pPr>
            <a:r>
              <a:rPr lang="en-US" dirty="0" err="1"/>
              <a:t>Multidependency</a:t>
            </a:r>
            <a:r>
              <a:rPr lang="en-US" dirty="0"/>
              <a:t> is a condition on the existence of rows (entries / tuples / entities) in the relation.</a:t>
            </a:r>
          </a:p>
          <a:p>
            <a:pPr marL="342900" lvl="1" indent="-342900">
              <a:buFont typeface="Arial" pitchFamily="34" charset="0"/>
              <a:buChar char="•"/>
            </a:pPr>
            <a:r>
              <a:rPr lang="en-US" dirty="0"/>
              <a:t>Given two sets of attributes, A, and B, we say that A </a:t>
            </a:r>
            <a:r>
              <a:rPr lang="en-US" dirty="0" err="1"/>
              <a:t>multidetermines</a:t>
            </a:r>
            <a:r>
              <a:rPr lang="en-US" dirty="0"/>
              <a:t> B (A --&gt;&gt; B) if:</a:t>
            </a:r>
          </a:p>
          <a:p>
            <a:pPr marL="742950" lvl="2" indent="-342900"/>
            <a:r>
              <a:rPr lang="en-US" dirty="0"/>
              <a:t>Let C = R \ (A U B)  (that is, all the rest of the attributes)</a:t>
            </a:r>
          </a:p>
          <a:p>
            <a:pPr marL="742950" lvl="2" indent="-342900"/>
            <a:r>
              <a:rPr lang="en-US" dirty="0"/>
              <a:t>Given rows x and y, such that:</a:t>
            </a:r>
          </a:p>
          <a:p>
            <a:pPr marL="1200150" lvl="3" indent="-342900"/>
            <a:r>
              <a:rPr lang="en-US" dirty="0"/>
              <a:t> x[A] = y[A] and </a:t>
            </a:r>
          </a:p>
          <a:p>
            <a:pPr marL="1200150" lvl="3" indent="-342900"/>
            <a:r>
              <a:rPr lang="en-US" dirty="0"/>
              <a:t>x[B] ≠ y[B] and </a:t>
            </a:r>
          </a:p>
          <a:p>
            <a:pPr marL="1200150" lvl="3" indent="-342900"/>
            <a:r>
              <a:rPr lang="en-US" dirty="0"/>
              <a:t>x[C] ≠ y[C]</a:t>
            </a:r>
          </a:p>
          <a:p>
            <a:pPr marL="742950" lvl="2" indent="-342900"/>
            <a:r>
              <a:rPr lang="en-US" dirty="0"/>
              <a:t>Entails that, there exists a row z, such that:</a:t>
            </a:r>
          </a:p>
          <a:p>
            <a:pPr marL="1200150" lvl="3" indent="-342900"/>
            <a:r>
              <a:rPr lang="en-US" dirty="0"/>
              <a:t>z[A] = x[A]  ( = y[A]) and </a:t>
            </a:r>
          </a:p>
          <a:p>
            <a:pPr marL="1200150" lvl="3" indent="-342900"/>
            <a:r>
              <a:rPr lang="en-US" dirty="0"/>
              <a:t>z[B] = x[B] and </a:t>
            </a:r>
          </a:p>
          <a:p>
            <a:pPr marL="1200150" lvl="3" indent="-342900"/>
            <a:r>
              <a:rPr lang="en-US" dirty="0"/>
              <a:t>z[C] = y[C]</a:t>
            </a:r>
          </a:p>
          <a:p>
            <a:pPr marL="1200150" lvl="3" indent="-342900"/>
            <a:endParaRPr lang="en-US" dirty="0"/>
          </a:p>
          <a:p>
            <a:pPr marL="342900" lvl="1" indent="-342900">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9203260"/>
              </p:ext>
            </p:extLst>
          </p:nvPr>
        </p:nvGraphicFramePr>
        <p:xfrm>
          <a:off x="7086600" y="4572000"/>
          <a:ext cx="1785619" cy="1854200"/>
        </p:xfrm>
        <a:graphic>
          <a:graphicData uri="http://schemas.openxmlformats.org/drawingml/2006/table">
            <a:tbl>
              <a:tblPr firstRow="1" firstCol="1" bandRow="1">
                <a:tableStyleId>{5C22544A-7EE6-4342-B048-85BDC9FD1C3A}</a:tableStyleId>
              </a:tblPr>
              <a:tblGrid>
                <a:gridCol w="405130">
                  <a:extLst>
                    <a:ext uri="{9D8B030D-6E8A-4147-A177-3AD203B41FA5}">
                      <a16:colId xmlns:a16="http://schemas.microsoft.com/office/drawing/2014/main" val="20000"/>
                    </a:ext>
                  </a:extLst>
                </a:gridCol>
                <a:gridCol w="460692">
                  <a:extLst>
                    <a:ext uri="{9D8B030D-6E8A-4147-A177-3AD203B41FA5}">
                      <a16:colId xmlns:a16="http://schemas.microsoft.com/office/drawing/2014/main" val="20001"/>
                    </a:ext>
                  </a:extLst>
                </a:gridCol>
                <a:gridCol w="471805">
                  <a:extLst>
                    <a:ext uri="{9D8B030D-6E8A-4147-A177-3AD203B41FA5}">
                      <a16:colId xmlns:a16="http://schemas.microsoft.com/office/drawing/2014/main" val="20002"/>
                    </a:ext>
                  </a:extLst>
                </a:gridCol>
                <a:gridCol w="447992">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0000"/>
                  </a:ext>
                </a:extLst>
              </a:tr>
              <a:tr h="370840">
                <a:tc>
                  <a:txBody>
                    <a:bodyPr/>
                    <a:lstStyle/>
                    <a:p>
                      <a:pPr algn="ctr"/>
                      <a:r>
                        <a:rPr lang="en-US" dirty="0"/>
                        <a:t>x</a:t>
                      </a:r>
                    </a:p>
                  </a:txBody>
                  <a:tcPr/>
                </a:tc>
                <a:tc>
                  <a:txBody>
                    <a:bodyPr/>
                    <a:lstStyle/>
                    <a:p>
                      <a:pPr algn="ctr"/>
                      <a:r>
                        <a:rPr lang="en-US" dirty="0"/>
                        <a:t>a1</a:t>
                      </a:r>
                    </a:p>
                  </a:txBody>
                  <a:tcPr/>
                </a:tc>
                <a:tc>
                  <a:txBody>
                    <a:bodyPr/>
                    <a:lstStyle/>
                    <a:p>
                      <a:pPr algn="ctr"/>
                      <a:r>
                        <a:rPr lang="en-US" dirty="0"/>
                        <a:t>b1</a:t>
                      </a:r>
                    </a:p>
                  </a:txBody>
                  <a:tcPr/>
                </a:tc>
                <a:tc>
                  <a:txBody>
                    <a:bodyPr/>
                    <a:lstStyle/>
                    <a:p>
                      <a:pPr algn="ctr"/>
                      <a:r>
                        <a:rPr lang="en-US" dirty="0"/>
                        <a:t>c1</a:t>
                      </a:r>
                    </a:p>
                  </a:txBody>
                  <a:tcPr/>
                </a:tc>
                <a:extLst>
                  <a:ext uri="{0D108BD9-81ED-4DB2-BD59-A6C34878D82A}">
                    <a16:rowId xmlns:a16="http://schemas.microsoft.com/office/drawing/2014/main" val="10001"/>
                  </a:ext>
                </a:extLst>
              </a:tr>
              <a:tr h="370840">
                <a:tc>
                  <a:txBody>
                    <a:bodyPr/>
                    <a:lstStyle/>
                    <a:p>
                      <a:pPr algn="ctr"/>
                      <a:r>
                        <a:rPr lang="en-US" dirty="0"/>
                        <a:t>y</a:t>
                      </a:r>
                    </a:p>
                  </a:txBody>
                  <a:tcPr/>
                </a:tc>
                <a:tc>
                  <a:txBody>
                    <a:bodyPr/>
                    <a:lstStyle/>
                    <a:p>
                      <a:pPr algn="ctr"/>
                      <a:r>
                        <a:rPr lang="en-US" dirty="0"/>
                        <a:t>a1</a:t>
                      </a:r>
                    </a:p>
                  </a:txBody>
                  <a:tcPr/>
                </a:tc>
                <a:tc>
                  <a:txBody>
                    <a:bodyPr/>
                    <a:lstStyle/>
                    <a:p>
                      <a:pPr algn="ctr"/>
                      <a:r>
                        <a:rPr lang="en-US" dirty="0"/>
                        <a:t>b2</a:t>
                      </a:r>
                    </a:p>
                  </a:txBody>
                  <a:tcPr/>
                </a:tc>
                <a:tc>
                  <a:txBody>
                    <a:bodyPr/>
                    <a:lstStyle/>
                    <a:p>
                      <a:pPr algn="ctr"/>
                      <a:r>
                        <a:rPr lang="en-US" dirty="0"/>
                        <a:t>c2</a:t>
                      </a:r>
                    </a:p>
                  </a:txBody>
                  <a:tcPr/>
                </a:tc>
                <a:extLst>
                  <a:ext uri="{0D108BD9-81ED-4DB2-BD59-A6C34878D82A}">
                    <a16:rowId xmlns:a16="http://schemas.microsoft.com/office/drawing/2014/main" val="10002"/>
                  </a:ext>
                </a:extLst>
              </a:tr>
              <a:tr h="370840">
                <a:tc>
                  <a:txBody>
                    <a:bodyPr/>
                    <a:lstStyle/>
                    <a:p>
                      <a:pPr algn="ctr"/>
                      <a:r>
                        <a:rPr lang="en-US" dirty="0"/>
                        <a:t>z</a:t>
                      </a:r>
                    </a:p>
                  </a:txBody>
                  <a:tcPr/>
                </a:tc>
                <a:tc>
                  <a:txBody>
                    <a:bodyPr/>
                    <a:lstStyle/>
                    <a:p>
                      <a:pPr algn="ctr"/>
                      <a:r>
                        <a:rPr lang="en-US" dirty="0"/>
                        <a:t>a1</a:t>
                      </a:r>
                    </a:p>
                  </a:txBody>
                  <a:tcPr/>
                </a:tc>
                <a:tc>
                  <a:txBody>
                    <a:bodyPr/>
                    <a:lstStyle/>
                    <a:p>
                      <a:pPr algn="ctr"/>
                      <a:r>
                        <a:rPr lang="en-US" dirty="0"/>
                        <a:t>b1</a:t>
                      </a:r>
                    </a:p>
                  </a:txBody>
                  <a:tcPr/>
                </a:tc>
                <a:tc>
                  <a:txBody>
                    <a:bodyPr/>
                    <a:lstStyle/>
                    <a:p>
                      <a:pPr algn="ctr"/>
                      <a:r>
                        <a:rPr lang="en-US" dirty="0"/>
                        <a:t>c2</a:t>
                      </a:r>
                    </a:p>
                  </a:txBody>
                  <a:tcPr/>
                </a:tc>
                <a:extLst>
                  <a:ext uri="{0D108BD9-81ED-4DB2-BD59-A6C34878D82A}">
                    <a16:rowId xmlns:a16="http://schemas.microsoft.com/office/drawing/2014/main" val="10003"/>
                  </a:ext>
                </a:extLst>
              </a:tr>
              <a:tr h="370840">
                <a:tc>
                  <a:txBody>
                    <a:bodyPr/>
                    <a:lstStyle/>
                    <a:p>
                      <a:pPr algn="ctr"/>
                      <a:r>
                        <a:rPr lang="en-US" dirty="0"/>
                        <a:t>w</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7214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5NF</a:t>
            </a:r>
          </a:p>
        </p:txBody>
      </p:sp>
      <p:sp>
        <p:nvSpPr>
          <p:cNvPr id="3" name="Content Placeholder 2"/>
          <p:cNvSpPr>
            <a:spLocks noGrp="1"/>
          </p:cNvSpPr>
          <p:nvPr>
            <p:ph idx="1"/>
          </p:nvPr>
        </p:nvSpPr>
        <p:spPr/>
        <p:txBody>
          <a:bodyPr>
            <a:normAutofit fontScale="85000" lnSpcReduction="10000"/>
          </a:bodyPr>
          <a:lstStyle/>
          <a:p>
            <a:r>
              <a:rPr lang="en-US" dirty="0"/>
              <a:t>5NF is related to situations in which some rules are applied on the rows of the table. In such situations if the table can be decomposed into smaller tables by removing redundant data, the table is not in 5NF.</a:t>
            </a:r>
          </a:p>
          <a:p>
            <a:r>
              <a:rPr lang="en-US" dirty="0"/>
              <a:t>"Only in rare situations does a 4NF table not conform to the higher normal form 5NF. These are situations in which a complex real-world constraint governing the valid combinations of attribute values in the 4NF table is not implicit in the structure of that table." (Wikipedia)</a:t>
            </a:r>
          </a:p>
          <a:p>
            <a:r>
              <a:rPr lang="en-US" dirty="0"/>
              <a:t>Therefore, we won't be dealing with 5NF.</a:t>
            </a:r>
          </a:p>
        </p:txBody>
      </p:sp>
    </p:spTree>
    <p:extLst>
      <p:ext uri="{BB962C8B-B14F-4D97-AF65-F5344CB8AC3E}">
        <p14:creationId xmlns:p14="http://schemas.microsoft.com/office/powerpoint/2010/main" val="3248207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What NF is the following relation:</a:t>
            </a:r>
          </a:p>
          <a:p>
            <a:pPr lvl="1"/>
            <a:r>
              <a:rPr lang="en-US" dirty="0"/>
              <a:t>R(A,B,C,D) </a:t>
            </a:r>
          </a:p>
          <a:p>
            <a:pPr lvl="1"/>
            <a:r>
              <a:rPr lang="en-US" dirty="0"/>
              <a:t>{A,B}</a:t>
            </a:r>
            <a:r>
              <a:rPr lang="en-US" dirty="0">
                <a:sym typeface="Wingdings" pitchFamily="2" charset="2"/>
              </a:rPr>
              <a:t>D</a:t>
            </a:r>
            <a:endParaRPr lang="en-US" dirty="0"/>
          </a:p>
          <a:p>
            <a:pPr lvl="1"/>
            <a:r>
              <a:rPr lang="en-US" dirty="0"/>
              <a:t>{A,D}</a:t>
            </a:r>
            <a:r>
              <a:rPr lang="en-US" dirty="0">
                <a:sym typeface="Wingdings" pitchFamily="2" charset="2"/>
              </a:rPr>
              <a:t>C</a:t>
            </a:r>
          </a:p>
          <a:p>
            <a:r>
              <a:rPr lang="en-US" dirty="0">
                <a:sym typeface="Wingdings" pitchFamily="2" charset="2"/>
              </a:rPr>
              <a:t>What are the candidate key(s)?</a:t>
            </a:r>
          </a:p>
          <a:p>
            <a:r>
              <a:rPr lang="en-US" dirty="0">
                <a:sym typeface="Wingdings" pitchFamily="2" charset="2"/>
              </a:rPr>
              <a:t>Is it in 2NF?</a:t>
            </a:r>
          </a:p>
          <a:p>
            <a:r>
              <a:rPr lang="en-US" dirty="0">
                <a:sym typeface="Wingdings" pitchFamily="2" charset="2"/>
              </a:rPr>
              <a:t>Is it in 3NF?</a:t>
            </a:r>
            <a:endParaRPr lang="en-US" dirty="0"/>
          </a:p>
        </p:txBody>
      </p:sp>
      <p:sp>
        <p:nvSpPr>
          <p:cNvPr id="4" name="Rectangle 3"/>
          <p:cNvSpPr/>
          <p:nvPr/>
        </p:nvSpPr>
        <p:spPr>
          <a:xfrm>
            <a:off x="3886200" y="4648200"/>
            <a:ext cx="4267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have an attribute that appears only on the right of the dependency list, what may we conclude?</a:t>
            </a:r>
          </a:p>
        </p:txBody>
      </p:sp>
      <p:sp>
        <p:nvSpPr>
          <p:cNvPr id="5" name="Rectangle 4"/>
          <p:cNvSpPr/>
          <p:nvPr/>
        </p:nvSpPr>
        <p:spPr>
          <a:xfrm>
            <a:off x="3886200" y="5715000"/>
            <a:ext cx="4267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have an attribute that does not appear on the right of the dependency list, what may we conclude?</a:t>
            </a:r>
          </a:p>
        </p:txBody>
      </p:sp>
    </p:spTree>
    <p:extLst>
      <p:ext uri="{BB962C8B-B14F-4D97-AF65-F5344CB8AC3E}">
        <p14:creationId xmlns:p14="http://schemas.microsoft.com/office/powerpoint/2010/main" val="330311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p>
        </p:txBody>
      </p:sp>
      <p:sp>
        <p:nvSpPr>
          <p:cNvPr id="3" name="Content Placeholder 2"/>
          <p:cNvSpPr>
            <a:spLocks noGrp="1"/>
          </p:cNvSpPr>
          <p:nvPr>
            <p:ph idx="1"/>
          </p:nvPr>
        </p:nvSpPr>
        <p:spPr>
          <a:xfrm>
            <a:off x="228600" y="1524000"/>
            <a:ext cx="8458200" cy="4525963"/>
          </a:xfrm>
        </p:spPr>
        <p:txBody>
          <a:bodyPr/>
          <a:lstStyle/>
          <a:p>
            <a:r>
              <a:rPr lang="en-US" dirty="0"/>
              <a:t>Obviously, for every B such that B</a:t>
            </a:r>
            <a:r>
              <a:rPr lang="en-US" dirty="0">
                <a:latin typeface="MS UI Gothic"/>
                <a:ea typeface="MS UI Gothic"/>
              </a:rPr>
              <a:t>⊆</a:t>
            </a:r>
            <a:r>
              <a:rPr lang="en-US" dirty="0"/>
              <a:t>A, we have that A </a:t>
            </a:r>
            <a:r>
              <a:rPr lang="en-US" dirty="0">
                <a:sym typeface="Wingdings" pitchFamily="2" charset="2"/>
              </a:rPr>
              <a:t> B.</a:t>
            </a:r>
          </a:p>
          <a:p>
            <a:pPr lvl="1"/>
            <a:r>
              <a:rPr lang="en-US" dirty="0"/>
              <a:t> E.g.: A = </a:t>
            </a:r>
            <a:r>
              <a:rPr lang="en-US" dirty="0" err="1"/>
              <a:t>stFirstName</a:t>
            </a:r>
            <a:r>
              <a:rPr lang="en-US" dirty="0"/>
              <a:t>, </a:t>
            </a:r>
            <a:r>
              <a:rPr lang="en-US" dirty="0" err="1"/>
              <a:t>stLastName</a:t>
            </a:r>
            <a:r>
              <a:rPr lang="en-US" dirty="0"/>
              <a:t>. B = </a:t>
            </a:r>
            <a:r>
              <a:rPr lang="en-US" dirty="0" err="1"/>
              <a:t>stFirstName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0321354"/>
              </p:ext>
            </p:extLst>
          </p:nvPr>
        </p:nvGraphicFramePr>
        <p:xfrm>
          <a:off x="685800" y="3849934"/>
          <a:ext cx="7602092" cy="1854200"/>
        </p:xfrm>
        <a:graphic>
          <a:graphicData uri="http://schemas.openxmlformats.org/drawingml/2006/table">
            <a:tbl>
              <a:tblPr firstRow="1" bandRow="1">
                <a:tableStyleId>{5C22544A-7EE6-4342-B048-85BDC9FD1C3A}</a:tableStyleId>
              </a:tblPr>
              <a:tblGrid>
                <a:gridCol w="2534793">
                  <a:extLst>
                    <a:ext uri="{9D8B030D-6E8A-4147-A177-3AD203B41FA5}">
                      <a16:colId xmlns:a16="http://schemas.microsoft.com/office/drawing/2014/main" val="20000"/>
                    </a:ext>
                  </a:extLst>
                </a:gridCol>
                <a:gridCol w="2987127">
                  <a:extLst>
                    <a:ext uri="{9D8B030D-6E8A-4147-A177-3AD203B41FA5}">
                      <a16:colId xmlns:a16="http://schemas.microsoft.com/office/drawing/2014/main" val="20001"/>
                    </a:ext>
                  </a:extLst>
                </a:gridCol>
                <a:gridCol w="2080172">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Dependency?</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{Street, City, State}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Zip code</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Day of week</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Date = {Day, Month,</a:t>
                      </a:r>
                      <a:r>
                        <a:rPr lang="en-US" baseline="0" dirty="0"/>
                        <a:t> </a:t>
                      </a:r>
                      <a:r>
                        <a:rPr lang="en-US" dirty="0"/>
                        <a:t>Year}</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First Name</a:t>
                      </a:r>
                    </a:p>
                  </a:txBody>
                  <a:tcPr/>
                </a:tc>
                <a:tc>
                  <a:txBody>
                    <a:bodyPr/>
                    <a:lstStyle/>
                    <a:p>
                      <a:pPr algn="ctr"/>
                      <a:r>
                        <a:rPr lang="en-US" dirty="0"/>
                        <a:t>Last Name</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{University, Department}</a:t>
                      </a:r>
                    </a:p>
                  </a:txBody>
                  <a:tcPr/>
                </a:tc>
                <a:tc>
                  <a:txBody>
                    <a:bodyPr/>
                    <a:lstStyle/>
                    <a:p>
                      <a:pPr algn="ctr"/>
                      <a:r>
                        <a:rPr lang="en-US" dirty="0" err="1"/>
                        <a:t>DepartmentHeadId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6629399" y="4237672"/>
            <a:ext cx="1066800" cy="369332"/>
          </a:xfrm>
          <a:prstGeom prst="rect">
            <a:avLst/>
          </a:prstGeom>
          <a:noFill/>
        </p:spPr>
        <p:txBody>
          <a:bodyPr wrap="square" rtlCol="0">
            <a:spAutoFit/>
          </a:bodyPr>
          <a:lstStyle/>
          <a:p>
            <a:r>
              <a:rPr lang="en-US" dirty="0"/>
              <a:t>A</a:t>
            </a:r>
            <a:r>
              <a:rPr lang="en-US" dirty="0">
                <a:sym typeface="Wingdings" pitchFamily="2" charset="2"/>
              </a:rPr>
              <a:t>B</a:t>
            </a:r>
            <a:endParaRPr lang="en-US" dirty="0"/>
          </a:p>
        </p:txBody>
      </p:sp>
      <p:sp>
        <p:nvSpPr>
          <p:cNvPr id="6" name="TextBox 5"/>
          <p:cNvSpPr txBox="1"/>
          <p:nvPr/>
        </p:nvSpPr>
        <p:spPr>
          <a:xfrm>
            <a:off x="6629399" y="4607004"/>
            <a:ext cx="838200" cy="369332"/>
          </a:xfrm>
          <a:prstGeom prst="rect">
            <a:avLst/>
          </a:prstGeom>
          <a:noFill/>
        </p:spPr>
        <p:txBody>
          <a:bodyPr wrap="square" rtlCol="0">
            <a:spAutoFit/>
          </a:bodyPr>
          <a:lstStyle/>
          <a:p>
            <a:r>
              <a:rPr lang="en-US" dirty="0"/>
              <a:t>B</a:t>
            </a:r>
            <a:r>
              <a:rPr lang="en-US" dirty="0">
                <a:sym typeface="Wingdings" pitchFamily="2" charset="2"/>
              </a:rPr>
              <a:t>A</a:t>
            </a:r>
            <a:endParaRPr lang="en-US" dirty="0"/>
          </a:p>
        </p:txBody>
      </p:sp>
      <p:sp>
        <p:nvSpPr>
          <p:cNvPr id="7" name="TextBox 6"/>
          <p:cNvSpPr txBox="1"/>
          <p:nvPr/>
        </p:nvSpPr>
        <p:spPr>
          <a:xfrm>
            <a:off x="6629399" y="4976336"/>
            <a:ext cx="762000" cy="369332"/>
          </a:xfrm>
          <a:prstGeom prst="rect">
            <a:avLst/>
          </a:prstGeom>
          <a:noFill/>
        </p:spPr>
        <p:txBody>
          <a:bodyPr wrap="square" rtlCol="0">
            <a:spAutoFit/>
          </a:bodyPr>
          <a:lstStyle/>
          <a:p>
            <a:r>
              <a:rPr lang="en-US" dirty="0"/>
              <a:t>None</a:t>
            </a:r>
          </a:p>
        </p:txBody>
      </p:sp>
      <p:sp>
        <p:nvSpPr>
          <p:cNvPr id="8" name="TextBox 7"/>
          <p:cNvSpPr txBox="1"/>
          <p:nvPr/>
        </p:nvSpPr>
        <p:spPr>
          <a:xfrm>
            <a:off x="6095999" y="5345668"/>
            <a:ext cx="1905000" cy="369332"/>
          </a:xfrm>
          <a:prstGeom prst="rect">
            <a:avLst/>
          </a:prstGeom>
          <a:noFill/>
        </p:spPr>
        <p:txBody>
          <a:bodyPr wrap="square" rtlCol="0">
            <a:spAutoFit/>
          </a:bodyPr>
          <a:lstStyle/>
          <a:p>
            <a:r>
              <a:rPr lang="en-US" dirty="0"/>
              <a:t>A</a:t>
            </a:r>
            <a:r>
              <a:rPr lang="en-US" dirty="0">
                <a:sym typeface="Wingdings" pitchFamily="2" charset="2"/>
              </a:rPr>
              <a:t>B a</a:t>
            </a:r>
            <a:r>
              <a:rPr lang="en-US" dirty="0"/>
              <a:t>nd B</a:t>
            </a:r>
            <a:r>
              <a:rPr lang="en-US" dirty="0">
                <a:sym typeface="Wingdings" pitchFamily="2" charset="2"/>
              </a:rPr>
              <a:t>A</a:t>
            </a:r>
            <a:endParaRPr lang="en-US" dirty="0"/>
          </a:p>
        </p:txBody>
      </p:sp>
    </p:spTree>
    <p:extLst>
      <p:ext uri="{BB962C8B-B14F-4D97-AF65-F5344CB8AC3E}">
        <p14:creationId xmlns:p14="http://schemas.microsoft.com/office/powerpoint/2010/main" val="292420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Keys</a:t>
            </a:r>
            <a:br>
              <a:rPr lang="en-US" dirty="0"/>
            </a:br>
            <a:r>
              <a:rPr lang="en-US" dirty="0"/>
              <a:t>(Candidate keys, Minimal Super-Key)</a:t>
            </a:r>
          </a:p>
        </p:txBody>
      </p:sp>
      <p:sp>
        <p:nvSpPr>
          <p:cNvPr id="3" name="Content Placeholder 2"/>
          <p:cNvSpPr>
            <a:spLocks noGrp="1"/>
          </p:cNvSpPr>
          <p:nvPr>
            <p:ph idx="1"/>
          </p:nvPr>
        </p:nvSpPr>
        <p:spPr>
          <a:xfrm>
            <a:off x="304800" y="1447800"/>
            <a:ext cx="8610600" cy="4525963"/>
          </a:xfrm>
        </p:spPr>
        <p:txBody>
          <a:bodyPr>
            <a:normAutofit fontScale="92500"/>
          </a:bodyPr>
          <a:lstStyle/>
          <a:p>
            <a:r>
              <a:rPr lang="en-US" dirty="0"/>
              <a:t>A minimal set of attributes that determines an entry. That is, all other attributes are dependent on the key E.g.:</a:t>
            </a:r>
          </a:p>
          <a:p>
            <a:pPr lvl="1"/>
            <a:r>
              <a:rPr lang="en-US" dirty="0"/>
              <a:t>Student id in student table.</a:t>
            </a:r>
          </a:p>
          <a:p>
            <a:pPr lvl="1"/>
            <a:r>
              <a:rPr lang="en-US" dirty="0"/>
              <a:t>Course table: {id} or {name, year, semester}.</a:t>
            </a:r>
          </a:p>
          <a:p>
            <a:r>
              <a:rPr lang="en-US" dirty="0"/>
              <a:t>Is student name a key?</a:t>
            </a:r>
          </a:p>
          <a:p>
            <a:pPr lvl="1"/>
            <a:r>
              <a:rPr lang="en-US" dirty="0"/>
              <a:t>No (there may be multiple students with the same name)</a:t>
            </a:r>
          </a:p>
          <a:p>
            <a:r>
              <a:rPr lang="en-US" dirty="0"/>
              <a:t>What would be a key for the grades table?</a:t>
            </a:r>
          </a:p>
          <a:p>
            <a:pPr lvl="1"/>
            <a:r>
              <a:rPr lang="en-US" dirty="0"/>
              <a:t>Student id + course id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5409619"/>
            <a:ext cx="2286000" cy="144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03779" cy="128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0"/>
            <a:ext cx="401612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334000" y="2438400"/>
            <a:ext cx="3048000" cy="838200"/>
          </a:xfrm>
          <a:prstGeom prst="wedgeRectCallout">
            <a:avLst>
              <a:gd name="adj1" fmla="val -106853"/>
              <a:gd name="adj2" fmla="val -48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Minimal set: </a:t>
            </a:r>
            <a:r>
              <a:rPr lang="en-US" dirty="0"/>
              <a:t>removal of any attribute from the set, will no longer determine the entry.</a:t>
            </a:r>
          </a:p>
        </p:txBody>
      </p:sp>
    </p:spTree>
    <p:extLst>
      <p:ext uri="{BB962C8B-B14F-4D97-AF65-F5344CB8AC3E}">
        <p14:creationId xmlns:p14="http://schemas.microsoft.com/office/powerpoint/2010/main" val="330650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 </a:t>
            </a:r>
            <a:r>
              <a:rPr lang="en-US"/>
              <a:t>(cont</a:t>
            </a:r>
            <a:r>
              <a:rPr lang="en-US" dirty="0" err="1"/>
              <a:t>.</a:t>
            </a:r>
            <a:r>
              <a:rPr lang="en-US" dirty="0"/>
              <a:t>)</a:t>
            </a:r>
          </a:p>
        </p:txBody>
      </p:sp>
      <p:sp>
        <p:nvSpPr>
          <p:cNvPr id="3" name="Content Placeholder 2"/>
          <p:cNvSpPr>
            <a:spLocks noGrp="1"/>
          </p:cNvSpPr>
          <p:nvPr>
            <p:ph idx="1"/>
          </p:nvPr>
        </p:nvSpPr>
        <p:spPr/>
        <p:txBody>
          <a:bodyPr/>
          <a:lstStyle/>
          <a:p>
            <a:r>
              <a:rPr lang="en-US" dirty="0"/>
              <a:t>A single table can have more than one set of keys (both being minimal), e.g.:</a:t>
            </a:r>
          </a:p>
          <a:p>
            <a:pPr lvl="1"/>
            <a:r>
              <a:rPr lang="en-US" dirty="0"/>
              <a:t>R(university, department, </a:t>
            </a:r>
            <a:r>
              <a:rPr lang="en-US" dirty="0" err="1"/>
              <a:t>depHeadId</a:t>
            </a:r>
            <a:r>
              <a:rPr lang="en-US" dirty="0"/>
              <a:t>)</a:t>
            </a:r>
          </a:p>
          <a:p>
            <a:pPr lvl="2"/>
            <a:r>
              <a:rPr lang="en-US" dirty="0" err="1"/>
              <a:t>depHeadId</a:t>
            </a:r>
            <a:endParaRPr lang="en-US" dirty="0"/>
          </a:p>
          <a:p>
            <a:pPr lvl="2"/>
            <a:r>
              <a:rPr lang="en-US" dirty="0"/>
              <a:t>{university, department}</a:t>
            </a:r>
          </a:p>
          <a:p>
            <a:endParaRPr lang="en-US" dirty="0"/>
          </a:p>
        </p:txBody>
      </p:sp>
      <p:sp>
        <p:nvSpPr>
          <p:cNvPr id="4" name="Rounded Rectangle 3"/>
          <p:cNvSpPr/>
          <p:nvPr/>
        </p:nvSpPr>
        <p:spPr>
          <a:xfrm>
            <a:off x="5029200" y="3276600"/>
            <a:ext cx="3733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Assuming every department has a single head, and a person can be a department head of a single department in a single university.</a:t>
            </a:r>
          </a:p>
        </p:txBody>
      </p:sp>
    </p:spTree>
    <p:extLst>
      <p:ext uri="{BB962C8B-B14F-4D97-AF65-F5344CB8AC3E}">
        <p14:creationId xmlns:p14="http://schemas.microsoft.com/office/powerpoint/2010/main" val="330330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 / Non-Prime</a:t>
            </a:r>
          </a:p>
        </p:txBody>
      </p:sp>
      <p:sp>
        <p:nvSpPr>
          <p:cNvPr id="3" name="Content Placeholder 2"/>
          <p:cNvSpPr>
            <a:spLocks noGrp="1"/>
          </p:cNvSpPr>
          <p:nvPr>
            <p:ph idx="1"/>
          </p:nvPr>
        </p:nvSpPr>
        <p:spPr/>
        <p:txBody>
          <a:bodyPr/>
          <a:lstStyle/>
          <a:p>
            <a:r>
              <a:rPr lang="en-US" dirty="0"/>
              <a:t>Prime attributes are attributes that are part of some candidate-key.</a:t>
            </a:r>
          </a:p>
          <a:p>
            <a:r>
              <a:rPr lang="en-US" dirty="0"/>
              <a:t>Similarly, non-prime attributes are attributes that are not part of any candidate-key.</a:t>
            </a:r>
          </a:p>
        </p:txBody>
      </p:sp>
    </p:spTree>
    <p:extLst>
      <p:ext uri="{BB962C8B-B14F-4D97-AF65-F5344CB8AC3E}">
        <p14:creationId xmlns:p14="http://schemas.microsoft.com/office/powerpoint/2010/main" val="258501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Super-Key</a:t>
            </a:r>
          </a:p>
        </p:txBody>
      </p:sp>
      <p:sp>
        <p:nvSpPr>
          <p:cNvPr id="3" name="Content Placeholder 2"/>
          <p:cNvSpPr>
            <a:spLocks noGrp="1"/>
          </p:cNvSpPr>
          <p:nvPr>
            <p:ph idx="1"/>
          </p:nvPr>
        </p:nvSpPr>
        <p:spPr/>
        <p:txBody>
          <a:bodyPr/>
          <a:lstStyle/>
          <a:p>
            <a:r>
              <a:rPr lang="en-US" b="1" dirty="0"/>
              <a:t>Any</a:t>
            </a:r>
            <a:r>
              <a:rPr lang="en-US" dirty="0"/>
              <a:t> set of attributes that determines an entry.</a:t>
            </a:r>
          </a:p>
          <a:p>
            <a:pPr lvl="1"/>
            <a:r>
              <a:rPr lang="en-US" dirty="0"/>
              <a:t>E.g. the whole set of attributes.</a:t>
            </a:r>
          </a:p>
          <a:p>
            <a:r>
              <a:rPr lang="en-US" dirty="0"/>
              <a:t>Same as candidate key, just without the minimal requirement.</a:t>
            </a:r>
          </a:p>
        </p:txBody>
      </p:sp>
    </p:spTree>
    <p:extLst>
      <p:ext uri="{BB962C8B-B14F-4D97-AF65-F5344CB8AC3E}">
        <p14:creationId xmlns:p14="http://schemas.microsoft.com/office/powerpoint/2010/main" val="312287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lstStyle/>
          <a:p>
            <a:r>
              <a:rPr lang="en-US" sz="2800" dirty="0"/>
              <a:t>What is the problem with the following relation?</a:t>
            </a:r>
          </a:p>
          <a:p>
            <a:endParaRPr lang="en-US" dirty="0"/>
          </a:p>
          <a:p>
            <a:r>
              <a:rPr lang="en-US" dirty="0"/>
              <a:t>And with this one?</a:t>
            </a:r>
          </a:p>
        </p:txBody>
      </p:sp>
      <p:graphicFrame>
        <p:nvGraphicFramePr>
          <p:cNvPr id="4" name="Table 3"/>
          <p:cNvGraphicFramePr>
            <a:graphicFrameLocks noGrp="1"/>
          </p:cNvGraphicFramePr>
          <p:nvPr>
            <p:extLst>
              <p:ext uri="{D42A27DB-BD31-4B8C-83A1-F6EECF244321}">
                <p14:modId xmlns:p14="http://schemas.microsoft.com/office/powerpoint/2010/main" val="443941895"/>
              </p:ext>
            </p:extLst>
          </p:nvPr>
        </p:nvGraphicFramePr>
        <p:xfrm>
          <a:off x="1066800" y="2255520"/>
          <a:ext cx="5691750" cy="2392680"/>
        </p:xfrm>
        <a:graphic>
          <a:graphicData uri="http://schemas.openxmlformats.org/drawingml/2006/table">
            <a:tbl>
              <a:tblPr firstRow="1" bandRow="1">
                <a:tableStyleId>{5C22544A-7EE6-4342-B048-85BDC9FD1C3A}</a:tableStyleId>
              </a:tblPr>
              <a:tblGrid>
                <a:gridCol w="1163447">
                  <a:extLst>
                    <a:ext uri="{9D8B030D-6E8A-4147-A177-3AD203B41FA5}">
                      <a16:colId xmlns:a16="http://schemas.microsoft.com/office/drawing/2014/main" val="20000"/>
                    </a:ext>
                  </a:extLst>
                </a:gridCol>
                <a:gridCol w="1386713">
                  <a:extLst>
                    <a:ext uri="{9D8B030D-6E8A-4147-A177-3AD203B41FA5}">
                      <a16:colId xmlns:a16="http://schemas.microsoft.com/office/drawing/2014/main" val="20001"/>
                    </a:ext>
                  </a:extLst>
                </a:gridCol>
                <a:gridCol w="1531392">
                  <a:extLst>
                    <a:ext uri="{9D8B030D-6E8A-4147-A177-3AD203B41FA5}">
                      <a16:colId xmlns:a16="http://schemas.microsoft.com/office/drawing/2014/main" val="20002"/>
                    </a:ext>
                  </a:extLst>
                </a:gridCol>
                <a:gridCol w="1610198">
                  <a:extLst>
                    <a:ext uri="{9D8B030D-6E8A-4147-A177-3AD203B41FA5}">
                      <a16:colId xmlns:a16="http://schemas.microsoft.com/office/drawing/2014/main" val="20003"/>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Courses</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a:t>4244, 3423, 6734</a:t>
                      </a:r>
                    </a:p>
                  </a:txBody>
                  <a:tcPr/>
                </a:tc>
                <a:extLst>
                  <a:ext uri="{0D108BD9-81ED-4DB2-BD59-A6C34878D82A}">
                    <a16:rowId xmlns:a16="http://schemas.microsoft.com/office/drawing/2014/main" val="10001"/>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a:t>4244,</a:t>
                      </a:r>
                      <a:r>
                        <a:rPr lang="en-US" baseline="0" dirty="0"/>
                        <a:t> 5437</a:t>
                      </a:r>
                      <a:endParaRPr lang="en-US" dirty="0"/>
                    </a:p>
                  </a:txBody>
                  <a:tcPr/>
                </a:tc>
                <a:extLst>
                  <a:ext uri="{0D108BD9-81ED-4DB2-BD59-A6C34878D82A}">
                    <a16:rowId xmlns:a16="http://schemas.microsoft.com/office/drawing/2014/main" val="10002"/>
                  </a:ext>
                </a:extLst>
              </a:tr>
              <a:tr h="370840">
                <a:tc>
                  <a:txBody>
                    <a:bodyPr/>
                    <a:lstStyle/>
                    <a:p>
                      <a:r>
                        <a:rPr lang="en-US" dirty="0"/>
                        <a:t>754</a:t>
                      </a:r>
                    </a:p>
                  </a:txBody>
                  <a:tcPr/>
                </a:tc>
                <a:tc>
                  <a:txBody>
                    <a:bodyPr/>
                    <a:lstStyle/>
                    <a:p>
                      <a:r>
                        <a:rPr lang="en-US" dirty="0" err="1"/>
                        <a:t>Gabbi</a:t>
                      </a:r>
                      <a:endParaRPr lang="en-US" dirty="0"/>
                    </a:p>
                  </a:txBody>
                  <a:tcPr/>
                </a:tc>
                <a:tc>
                  <a:txBody>
                    <a:bodyPr/>
                    <a:lstStyle/>
                    <a:p>
                      <a:r>
                        <a:rPr lang="en-US" dirty="0" err="1"/>
                        <a:t>Matar</a:t>
                      </a:r>
                      <a:endParaRPr lang="en-US" dirty="0"/>
                    </a:p>
                  </a:txBody>
                  <a:tcPr/>
                </a:tc>
                <a:tc>
                  <a:txBody>
                    <a:bodyPr/>
                    <a:lstStyle/>
                    <a:p>
                      <a:r>
                        <a:rPr lang="en-US" dirty="0"/>
                        <a:t>4325, 6543, 564</a:t>
                      </a:r>
                    </a:p>
                  </a:txBody>
                  <a:tcPr/>
                </a:tc>
                <a:extLst>
                  <a:ext uri="{0D108BD9-81ED-4DB2-BD59-A6C34878D82A}">
                    <a16:rowId xmlns:a16="http://schemas.microsoft.com/office/drawing/2014/main" val="10003"/>
                  </a:ext>
                </a:extLst>
              </a:tr>
              <a:tr h="370840">
                <a:tc>
                  <a:txBody>
                    <a:bodyPr/>
                    <a:lstStyle/>
                    <a:p>
                      <a:r>
                        <a:rPr lang="en-US" dirty="0"/>
                        <a:t>327</a:t>
                      </a:r>
                    </a:p>
                  </a:txBody>
                  <a:tcPr/>
                </a:tc>
                <a:tc>
                  <a:txBody>
                    <a:bodyPr/>
                    <a:lstStyle/>
                    <a:p>
                      <a:r>
                        <a:rPr lang="en-US" dirty="0"/>
                        <a:t>Shay</a:t>
                      </a:r>
                    </a:p>
                  </a:txBody>
                  <a:tcPr/>
                </a:tc>
                <a:tc>
                  <a:txBody>
                    <a:bodyPr/>
                    <a:lstStyle/>
                    <a:p>
                      <a:r>
                        <a:rPr lang="en-US" dirty="0"/>
                        <a:t>Shalom</a:t>
                      </a:r>
                    </a:p>
                  </a:txBody>
                  <a:tcPr/>
                </a:tc>
                <a:tc>
                  <a:txBody>
                    <a:bodyPr/>
                    <a:lstStyle/>
                    <a:p>
                      <a:r>
                        <a:rPr lang="en-US" dirty="0"/>
                        <a:t>5324</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01402002"/>
              </p:ext>
            </p:extLst>
          </p:nvPr>
        </p:nvGraphicFramePr>
        <p:xfrm>
          <a:off x="533400" y="3733800"/>
          <a:ext cx="8077200" cy="2931160"/>
        </p:xfrm>
        <a:graphic>
          <a:graphicData uri="http://schemas.openxmlformats.org/drawingml/2006/table">
            <a:tbl>
              <a:tblPr firstRow="1" bandRow="1">
                <a:tableStyleId>{5C22544A-7EE6-4342-B048-85BDC9FD1C3A}</a:tableStyleId>
              </a:tblPr>
              <a:tblGrid>
                <a:gridCol w="1301106">
                  <a:extLst>
                    <a:ext uri="{9D8B030D-6E8A-4147-A177-3AD203B41FA5}">
                      <a16:colId xmlns:a16="http://schemas.microsoft.com/office/drawing/2014/main" val="20000"/>
                    </a:ext>
                  </a:extLst>
                </a:gridCol>
                <a:gridCol w="1550789">
                  <a:extLst>
                    <a:ext uri="{9D8B030D-6E8A-4147-A177-3AD203B41FA5}">
                      <a16:colId xmlns:a16="http://schemas.microsoft.com/office/drawing/2014/main" val="20001"/>
                    </a:ext>
                  </a:extLst>
                </a:gridCol>
                <a:gridCol w="1518407">
                  <a:extLst>
                    <a:ext uri="{9D8B030D-6E8A-4147-A177-3AD203B41FA5}">
                      <a16:colId xmlns:a16="http://schemas.microsoft.com/office/drawing/2014/main" val="20002"/>
                    </a:ext>
                  </a:extLst>
                </a:gridCol>
                <a:gridCol w="1648003">
                  <a:extLst>
                    <a:ext uri="{9D8B030D-6E8A-4147-A177-3AD203B41FA5}">
                      <a16:colId xmlns:a16="http://schemas.microsoft.com/office/drawing/2014/main" val="20003"/>
                    </a:ext>
                  </a:extLst>
                </a:gridCol>
                <a:gridCol w="1029447">
                  <a:extLst>
                    <a:ext uri="{9D8B030D-6E8A-4147-A177-3AD203B41FA5}">
                      <a16:colId xmlns:a16="http://schemas.microsoft.com/office/drawing/2014/main" val="20004"/>
                    </a:ext>
                  </a:extLst>
                </a:gridCol>
                <a:gridCol w="1029448">
                  <a:extLst>
                    <a:ext uri="{9D8B030D-6E8A-4147-A177-3AD203B41FA5}">
                      <a16:colId xmlns:a16="http://schemas.microsoft.com/office/drawing/2014/main" val="20005"/>
                    </a:ext>
                  </a:extLst>
                </a:gridCol>
              </a:tblGrid>
              <a:tr h="370840">
                <a:tc>
                  <a:txBody>
                    <a:bodyPr/>
                    <a:lstStyle/>
                    <a:p>
                      <a:r>
                        <a:rPr lang="en-US" dirty="0" err="1"/>
                        <a:t>StudentId</a:t>
                      </a:r>
                      <a:endParaRPr lang="en-US" dirty="0"/>
                    </a:p>
                  </a:txBody>
                  <a:tcPr/>
                </a:tc>
                <a:tc>
                  <a:txBody>
                    <a:bodyPr/>
                    <a:lstStyle/>
                    <a:p>
                      <a:r>
                        <a:rPr lang="en-US" dirty="0" err="1"/>
                        <a:t>Student</a:t>
                      </a:r>
                      <a:r>
                        <a:rPr lang="en-US" baseline="0" dirty="0" err="1"/>
                        <a:t>First</a:t>
                      </a:r>
                      <a:endParaRPr lang="en-US" dirty="0"/>
                    </a:p>
                  </a:txBody>
                  <a:tcPr/>
                </a:tc>
                <a:tc>
                  <a:txBody>
                    <a:bodyPr/>
                    <a:lstStyle/>
                    <a:p>
                      <a:r>
                        <a:rPr lang="en-US" dirty="0" err="1"/>
                        <a:t>StudentLast</a:t>
                      </a:r>
                      <a:endParaRPr lang="en-US" dirty="0"/>
                    </a:p>
                  </a:txBody>
                  <a:tcPr/>
                </a:tc>
                <a:tc>
                  <a:txBody>
                    <a:bodyPr/>
                    <a:lstStyle/>
                    <a:p>
                      <a:r>
                        <a:rPr lang="en-US" dirty="0"/>
                        <a:t>Address</a:t>
                      </a:r>
                    </a:p>
                  </a:txBody>
                  <a:tcPr/>
                </a:tc>
                <a:tc>
                  <a:txBody>
                    <a:bodyPr/>
                    <a:lstStyle/>
                    <a:p>
                      <a:r>
                        <a:rPr lang="en-US" dirty="0" err="1"/>
                        <a:t>CourseId</a:t>
                      </a:r>
                      <a:endParaRPr lang="en-US" dirty="0"/>
                    </a:p>
                  </a:txBody>
                  <a:tcPr/>
                </a:tc>
                <a:tc>
                  <a:txBody>
                    <a:bodyPr/>
                    <a:lstStyle/>
                    <a:p>
                      <a:r>
                        <a:rPr lang="en-US" dirty="0"/>
                        <a:t>Grade</a:t>
                      </a:r>
                    </a:p>
                  </a:txBody>
                  <a:tcPr/>
                </a:tc>
                <a:extLst>
                  <a:ext uri="{0D108BD9-81ED-4DB2-BD59-A6C34878D82A}">
                    <a16:rowId xmlns:a16="http://schemas.microsoft.com/office/drawing/2014/main" val="10000"/>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r>
                        <a:rPr lang="en-US" dirty="0" err="1"/>
                        <a:t>Harambam</a:t>
                      </a:r>
                      <a:r>
                        <a:rPr lang="en-US" dirty="0"/>
                        <a:t> 45, Ariel</a:t>
                      </a:r>
                    </a:p>
                  </a:txBody>
                  <a:tcPr/>
                </a:tc>
                <a:tc>
                  <a:txBody>
                    <a:bodyPr/>
                    <a:lstStyle/>
                    <a:p>
                      <a:r>
                        <a:rPr lang="en-US" dirty="0"/>
                        <a:t>4244</a:t>
                      </a:r>
                    </a:p>
                  </a:txBody>
                  <a:tcPr/>
                </a:tc>
                <a:tc>
                  <a:txBody>
                    <a:bodyPr/>
                    <a:lstStyle/>
                    <a:p>
                      <a:r>
                        <a:rPr lang="en-US" dirty="0"/>
                        <a:t>87</a:t>
                      </a:r>
                    </a:p>
                  </a:txBody>
                  <a:tcPr/>
                </a:tc>
                <a:extLst>
                  <a:ext uri="{0D108BD9-81ED-4DB2-BD59-A6C34878D82A}">
                    <a16:rowId xmlns:a16="http://schemas.microsoft.com/office/drawing/2014/main" val="10001"/>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 Ariel</a:t>
                      </a:r>
                    </a:p>
                  </a:txBody>
                  <a:tcPr/>
                </a:tc>
                <a:tc>
                  <a:txBody>
                    <a:bodyPr/>
                    <a:lstStyle/>
                    <a:p>
                      <a:r>
                        <a:rPr lang="en-US" dirty="0"/>
                        <a:t>3423</a:t>
                      </a:r>
                    </a:p>
                  </a:txBody>
                  <a:tcPr/>
                </a:tc>
                <a:tc>
                  <a:txBody>
                    <a:bodyPr/>
                    <a:lstStyle/>
                    <a:p>
                      <a:r>
                        <a:rPr lang="en-US" dirty="0"/>
                        <a:t>65</a:t>
                      </a:r>
                    </a:p>
                  </a:txBody>
                  <a:tcPr/>
                </a:tc>
                <a:extLst>
                  <a:ext uri="{0D108BD9-81ED-4DB2-BD59-A6C34878D82A}">
                    <a16:rowId xmlns:a16="http://schemas.microsoft.com/office/drawing/2014/main" val="10002"/>
                  </a:ext>
                </a:extLst>
              </a:tr>
              <a:tr h="370840">
                <a:tc>
                  <a:txBody>
                    <a:bodyPr/>
                    <a:lstStyle/>
                    <a:p>
                      <a:r>
                        <a:rPr lang="en-US" dirty="0"/>
                        <a:t>956</a:t>
                      </a:r>
                    </a:p>
                  </a:txBody>
                  <a:tcPr/>
                </a:tc>
                <a:tc>
                  <a:txBody>
                    <a:bodyPr/>
                    <a:lstStyle/>
                    <a:p>
                      <a:r>
                        <a:rPr lang="en-US" dirty="0"/>
                        <a:t>Tamar</a:t>
                      </a:r>
                    </a:p>
                  </a:txBody>
                  <a:tcPr/>
                </a:tc>
                <a:tc>
                  <a:txBody>
                    <a:bodyPr/>
                    <a:lstStyle/>
                    <a:p>
                      <a:r>
                        <a:rPr lang="en-US" dirty="0" err="1"/>
                        <a:t>Atiya</a:t>
                      </a:r>
                      <a:endParaRPr lang="en-US" dirty="0"/>
                    </a:p>
                  </a:txBody>
                  <a:tcPr/>
                </a:tc>
                <a:tc>
                  <a:txBody>
                    <a:bodyPr/>
                    <a:lstStyle/>
                    <a:p>
                      <a:r>
                        <a:rPr lang="en-US" dirty="0" err="1"/>
                        <a:t>Hadekel</a:t>
                      </a:r>
                      <a:r>
                        <a:rPr lang="en-US" baseline="0" dirty="0"/>
                        <a:t> 12, </a:t>
                      </a:r>
                      <a:r>
                        <a:rPr lang="en-US" baseline="0" dirty="0" err="1"/>
                        <a:t>Herzeliya</a:t>
                      </a:r>
                      <a:endParaRPr lang="en-US" dirty="0"/>
                    </a:p>
                  </a:txBody>
                  <a:tcPr/>
                </a:tc>
                <a:tc>
                  <a:txBody>
                    <a:bodyPr/>
                    <a:lstStyle/>
                    <a:p>
                      <a:r>
                        <a:rPr lang="en-US" dirty="0"/>
                        <a:t>4244</a:t>
                      </a:r>
                    </a:p>
                  </a:txBody>
                  <a:tcPr/>
                </a:tc>
                <a:tc>
                  <a:txBody>
                    <a:bodyPr/>
                    <a:lstStyle/>
                    <a:p>
                      <a:r>
                        <a:rPr lang="en-US" dirty="0"/>
                        <a:t>86</a:t>
                      </a:r>
                    </a:p>
                  </a:txBody>
                  <a:tcPr/>
                </a:tc>
                <a:extLst>
                  <a:ext uri="{0D108BD9-81ED-4DB2-BD59-A6C34878D82A}">
                    <a16:rowId xmlns:a16="http://schemas.microsoft.com/office/drawing/2014/main" val="10003"/>
                  </a:ext>
                </a:extLst>
              </a:tr>
              <a:tr h="370840">
                <a:tc>
                  <a:txBody>
                    <a:bodyPr/>
                    <a:lstStyle/>
                    <a:p>
                      <a:r>
                        <a:rPr lang="en-US" dirty="0"/>
                        <a:t>542</a:t>
                      </a:r>
                    </a:p>
                  </a:txBody>
                  <a:tcPr/>
                </a:tc>
                <a:tc>
                  <a:txBody>
                    <a:bodyPr/>
                    <a:lstStyle/>
                    <a:p>
                      <a:r>
                        <a:rPr lang="en-US" dirty="0"/>
                        <a:t>Yossi</a:t>
                      </a:r>
                    </a:p>
                  </a:txBody>
                  <a:tcPr/>
                </a:tc>
                <a:tc>
                  <a:txBody>
                    <a:bodyPr/>
                    <a:lstStyle/>
                    <a:p>
                      <a:r>
                        <a:rPr lang="en-US" dirty="0" err="1"/>
                        <a:t>Agasi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Harambam</a:t>
                      </a:r>
                      <a:r>
                        <a:rPr lang="en-US" dirty="0"/>
                        <a:t> 45, Ariel</a:t>
                      </a:r>
                    </a:p>
                  </a:txBody>
                  <a:tcPr/>
                </a:tc>
                <a:tc>
                  <a:txBody>
                    <a:bodyPr/>
                    <a:lstStyle/>
                    <a:p>
                      <a:r>
                        <a:rPr lang="en-US" dirty="0"/>
                        <a:t>6734</a:t>
                      </a:r>
                    </a:p>
                  </a:txBody>
                  <a:tcPr/>
                </a:tc>
                <a:tc>
                  <a:txBody>
                    <a:bodyPr/>
                    <a:lstStyle/>
                    <a:p>
                      <a:r>
                        <a:rPr lang="en-US" dirty="0"/>
                        <a:t>80</a:t>
                      </a:r>
                    </a:p>
                  </a:txBody>
                  <a:tcPr/>
                </a:tc>
                <a:extLst>
                  <a:ext uri="{0D108BD9-81ED-4DB2-BD59-A6C34878D82A}">
                    <a16:rowId xmlns:a16="http://schemas.microsoft.com/office/drawing/2014/main" val="10004"/>
                  </a:ext>
                </a:extLst>
              </a:tr>
            </a:tbl>
          </a:graphicData>
        </a:graphic>
      </p:graphicFrame>
      <p:sp>
        <p:nvSpPr>
          <p:cNvPr id="6" name="Rectangular Callout 5"/>
          <p:cNvSpPr/>
          <p:nvPr/>
        </p:nvSpPr>
        <p:spPr>
          <a:xfrm>
            <a:off x="7086600" y="2286000"/>
            <a:ext cx="1981200" cy="1295400"/>
          </a:xfrm>
          <a:prstGeom prst="wedgeRectCallout">
            <a:avLst>
              <a:gd name="adj1" fmla="val -89230"/>
              <a:gd name="adj2" fmla="val 8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values for a single attribute. How can we get all students in 3423?</a:t>
            </a:r>
          </a:p>
        </p:txBody>
      </p:sp>
      <p:sp>
        <p:nvSpPr>
          <p:cNvPr id="7" name="Rectangular Callout 6"/>
          <p:cNvSpPr/>
          <p:nvPr/>
        </p:nvSpPr>
        <p:spPr>
          <a:xfrm>
            <a:off x="533400" y="2362200"/>
            <a:ext cx="3352800" cy="1066800"/>
          </a:xfrm>
          <a:prstGeom prst="wedgeRectCallout">
            <a:avLst>
              <a:gd name="adj1" fmla="val 48170"/>
              <a:gd name="adj2" fmla="val 80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Heavy redundancy.</a:t>
            </a:r>
          </a:p>
          <a:p>
            <a:pPr algn="ctr"/>
            <a:r>
              <a:rPr lang="en-US" dirty="0"/>
              <a:t>What happens when we update student's address? And what if we delete all grades of a student?</a:t>
            </a:r>
          </a:p>
        </p:txBody>
      </p:sp>
    </p:spTree>
    <p:extLst>
      <p:ext uri="{BB962C8B-B14F-4D97-AF65-F5344CB8AC3E}">
        <p14:creationId xmlns:p14="http://schemas.microsoft.com/office/powerpoint/2010/main" val="16854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4"/>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6" grpId="1"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What's the difference between these pictures?</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141691"/>
            <a:ext cx="4114800" cy="27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141691"/>
            <a:ext cx="4114800" cy="27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790700" y="5029200"/>
            <a:ext cx="541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Every table should hold a single "idea" or "theme".</a:t>
            </a:r>
          </a:p>
        </p:txBody>
      </p:sp>
      <p:pic>
        <p:nvPicPr>
          <p:cNvPr id="7" name="Picture 3">
            <a:extLst>
              <a:ext uri="{FF2B5EF4-FFF2-40B4-BE49-F238E27FC236}">
                <a16:creationId xmlns:a16="http://schemas.microsoft.com/office/drawing/2014/main" id="{E378F0D6-EDEB-4967-928C-041420E80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907120"/>
            <a:ext cx="1066800" cy="92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A8EE0C1C-EB79-423A-91F2-6A0B808B1E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949" y="4902494"/>
            <a:ext cx="781451" cy="832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77400</TotalTime>
  <Words>2241</Words>
  <Application>Microsoft Office PowerPoint</Application>
  <PresentationFormat>On-screen Show (4:3)</PresentationFormat>
  <Paragraphs>553</Paragraphs>
  <Slides>25</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MS UI Gothic</vt:lpstr>
      <vt:lpstr>Arial</vt:lpstr>
      <vt:lpstr>Calibri</vt:lpstr>
      <vt:lpstr>Office Theme</vt:lpstr>
      <vt:lpstr>Normalization </vt:lpstr>
      <vt:lpstr>Dependencies</vt:lpstr>
      <vt:lpstr>Dependencies</vt:lpstr>
      <vt:lpstr>Keys (Candidate keys, Minimal Super-Key)</vt:lpstr>
      <vt:lpstr>Keys (cont.)</vt:lpstr>
      <vt:lpstr>Prime / Non-Prime</vt:lpstr>
      <vt:lpstr>Super-Key</vt:lpstr>
      <vt:lpstr>Normalization</vt:lpstr>
      <vt:lpstr>What's the difference between these pictures?</vt:lpstr>
      <vt:lpstr>Building a Database</vt:lpstr>
      <vt:lpstr>1NF (=Normalized Form)</vt:lpstr>
      <vt:lpstr>2NF</vt:lpstr>
      <vt:lpstr>Fixing Table to Become 2NF</vt:lpstr>
      <vt:lpstr>2NF (cont.)</vt:lpstr>
      <vt:lpstr>3NF</vt:lpstr>
      <vt:lpstr>3NF (cont.)</vt:lpstr>
      <vt:lpstr>Boyce and Codd Normal Form (BCNF)</vt:lpstr>
      <vt:lpstr>BCNF (3.5NF) example</vt:lpstr>
      <vt:lpstr>1-3.5NF</vt:lpstr>
      <vt:lpstr>BCNF (cont.)</vt:lpstr>
      <vt:lpstr>4NF</vt:lpstr>
      <vt:lpstr>4NF (cont.)</vt:lpstr>
      <vt:lpstr>Multivalued Dependency  (Formal Definition)</vt:lpstr>
      <vt:lpstr>5NF</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Database</dc:title>
  <dc:creator>User</dc:creator>
  <cp:lastModifiedBy>עמוס יהודה  עזריה/Amos Yehuda Azaria</cp:lastModifiedBy>
  <cp:revision>111</cp:revision>
  <dcterms:created xsi:type="dcterms:W3CDTF">2006-08-16T00:00:00Z</dcterms:created>
  <dcterms:modified xsi:type="dcterms:W3CDTF">2020-03-18T08:05:37Z</dcterms:modified>
</cp:coreProperties>
</file>