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9" r:id="rId3"/>
    <p:sldId id="257" r:id="rId4"/>
    <p:sldId id="258" r:id="rId5"/>
    <p:sldId id="260" r:id="rId6"/>
    <p:sldId id="280" r:id="rId7"/>
    <p:sldId id="275" r:id="rId8"/>
    <p:sldId id="276" r:id="rId9"/>
    <p:sldId id="277" r:id="rId10"/>
    <p:sldId id="278" r:id="rId11"/>
    <p:sldId id="284" r:id="rId12"/>
    <p:sldId id="287" r:id="rId13"/>
    <p:sldId id="289" r:id="rId14"/>
    <p:sldId id="292" r:id="rId15"/>
    <p:sldId id="285" r:id="rId16"/>
    <p:sldId id="294" r:id="rId17"/>
    <p:sldId id="288" r:id="rId18"/>
    <p:sldId id="290" r:id="rId19"/>
    <p:sldId id="291" r:id="rId20"/>
    <p:sldId id="293" r:id="rId21"/>
    <p:sldId id="283" r:id="rId22"/>
    <p:sldId id="295" r:id="rId23"/>
    <p:sldId id="296" r:id="rId24"/>
    <p:sldId id="261" r:id="rId25"/>
    <p:sldId id="262" r:id="rId26"/>
    <p:sldId id="266" r:id="rId27"/>
    <p:sldId id="263" r:id="rId28"/>
    <p:sldId id="264" r:id="rId29"/>
    <p:sldId id="269" r:id="rId30"/>
    <p:sldId id="267" r:id="rId31"/>
    <p:sldId id="268" r:id="rId32"/>
    <p:sldId id="298" r:id="rId33"/>
    <p:sldId id="265" r:id="rId34"/>
    <p:sldId id="271" r:id="rId35"/>
    <p:sldId id="273" r:id="rId36"/>
    <p:sldId id="274" r:id="rId37"/>
    <p:sldId id="279" r:id="rId38"/>
    <p:sldId id="281" r:id="rId39"/>
    <p:sldId id="282" r:id="rId40"/>
    <p:sldId id="272" r:id="rId41"/>
    <p:sldId id="29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522" autoAdjust="0"/>
  </p:normalViewPr>
  <p:slideViewPr>
    <p:cSldViewPr>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ABAA73-B4A5-4B82-BE9C-CAFC143BA80E}" type="datetimeFigureOut">
              <a:rPr lang="en-US" smtClean="0"/>
              <a:t>4/20/2020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EDF37F-A4FB-412B-BFD2-27E4EE6DE937}" type="slidenum">
              <a:rPr lang="en-US" smtClean="0"/>
              <a:t>‹#›</a:t>
            </a:fld>
            <a:endParaRPr lang="en-US"/>
          </a:p>
        </p:txBody>
      </p:sp>
    </p:spTree>
    <p:extLst>
      <p:ext uri="{BB962C8B-B14F-4D97-AF65-F5344CB8AC3E}">
        <p14:creationId xmlns:p14="http://schemas.microsoft.com/office/powerpoint/2010/main" val="2736724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only here to organize</a:t>
            </a:r>
            <a:r>
              <a:rPr lang="en-US" baseline="0" dirty="0"/>
              <a:t> your understanding of XML for those of you already familiar with HTML.</a:t>
            </a:r>
            <a:endParaRPr lang="en-US" dirty="0"/>
          </a:p>
        </p:txBody>
      </p:sp>
      <p:sp>
        <p:nvSpPr>
          <p:cNvPr id="4" name="Slide Number Placeholder 3"/>
          <p:cNvSpPr>
            <a:spLocks noGrp="1"/>
          </p:cNvSpPr>
          <p:nvPr>
            <p:ph type="sldNum" sz="quarter" idx="10"/>
          </p:nvPr>
        </p:nvSpPr>
        <p:spPr/>
        <p:txBody>
          <a:bodyPr/>
          <a:lstStyle/>
          <a:p>
            <a:fld id="{CEEDF37F-A4FB-412B-BFD2-27E4EE6DE937}" type="slidenum">
              <a:rPr lang="en-US" smtClean="0"/>
              <a:t>6</a:t>
            </a:fld>
            <a:endParaRPr lang="en-US"/>
          </a:p>
        </p:txBody>
      </p:sp>
    </p:spTree>
    <p:extLst>
      <p:ext uri="{BB962C8B-B14F-4D97-AF65-F5344CB8AC3E}">
        <p14:creationId xmlns:p14="http://schemas.microsoft.com/office/powerpoint/2010/main" val="312864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ELEMENT_NODE</a:t>
            </a:r>
          </a:p>
          <a:p>
            <a:r>
              <a:rPr lang="en-US" dirty="0">
                <a:effectLst/>
              </a:rPr>
              <a:t>ATTRIBUTE_NODE</a:t>
            </a:r>
          </a:p>
          <a:p>
            <a:r>
              <a:rPr lang="en-US" dirty="0">
                <a:effectLst/>
              </a:rPr>
              <a:t>COMMENT_NODE</a:t>
            </a:r>
          </a:p>
          <a:p>
            <a:r>
              <a:rPr lang="en-US" dirty="0">
                <a:effectLst/>
              </a:rPr>
              <a:t>(TEXT_NODE)</a:t>
            </a:r>
          </a:p>
          <a:p>
            <a:r>
              <a:rPr lang="en-US" dirty="0">
                <a:effectLst/>
              </a:rPr>
              <a:t>(CDATA_SECTION_NODE)</a:t>
            </a:r>
          </a:p>
          <a:p>
            <a:r>
              <a:rPr lang="en-US" dirty="0">
                <a:effectLst/>
              </a:rPr>
              <a:t>(NOTATION_NODE)</a:t>
            </a:r>
          </a:p>
          <a:p>
            <a:r>
              <a:rPr lang="en-US" dirty="0">
                <a:effectLst/>
              </a:rPr>
              <a:t>…</a:t>
            </a:r>
            <a:endParaRPr lang="en-US" dirty="0"/>
          </a:p>
        </p:txBody>
      </p:sp>
      <p:sp>
        <p:nvSpPr>
          <p:cNvPr id="4" name="Slide Number Placeholder 3"/>
          <p:cNvSpPr>
            <a:spLocks noGrp="1"/>
          </p:cNvSpPr>
          <p:nvPr>
            <p:ph type="sldNum" sz="quarter" idx="10"/>
          </p:nvPr>
        </p:nvSpPr>
        <p:spPr/>
        <p:txBody>
          <a:bodyPr/>
          <a:lstStyle/>
          <a:p>
            <a:fld id="{CEEDF37F-A4FB-412B-BFD2-27E4EE6DE937}" type="slidenum">
              <a:rPr lang="en-US" smtClean="0"/>
              <a:t>9</a:t>
            </a:fld>
            <a:endParaRPr lang="en-US"/>
          </a:p>
        </p:txBody>
      </p:sp>
    </p:spTree>
    <p:extLst>
      <p:ext uri="{BB962C8B-B14F-4D97-AF65-F5344CB8AC3E}">
        <p14:creationId xmlns:p14="http://schemas.microsoft.com/office/powerpoint/2010/main" val="2655853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EDF37F-A4FB-412B-BFD2-27E4EE6DE937}" type="slidenum">
              <a:rPr lang="en-US" smtClean="0"/>
              <a:t>10</a:t>
            </a:fld>
            <a:endParaRPr lang="en-US"/>
          </a:p>
        </p:txBody>
      </p:sp>
    </p:spTree>
    <p:extLst>
      <p:ext uri="{BB962C8B-B14F-4D97-AF65-F5344CB8AC3E}">
        <p14:creationId xmlns:p14="http://schemas.microsoft.com/office/powerpoint/2010/main" val="555025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XPath</a:t>
            </a:r>
            <a:r>
              <a:rPr lang="en-US" dirty="0"/>
              <a:t> returns an XML! (like SELECT in SQL returns a relation). </a:t>
            </a:r>
          </a:p>
          <a:p>
            <a:endParaRPr lang="en-US" dirty="0"/>
          </a:p>
        </p:txBody>
      </p:sp>
      <p:sp>
        <p:nvSpPr>
          <p:cNvPr id="4" name="Slide Number Placeholder 3"/>
          <p:cNvSpPr>
            <a:spLocks noGrp="1"/>
          </p:cNvSpPr>
          <p:nvPr>
            <p:ph type="sldNum" sz="quarter" idx="10"/>
          </p:nvPr>
        </p:nvSpPr>
        <p:spPr/>
        <p:txBody>
          <a:bodyPr/>
          <a:lstStyle/>
          <a:p>
            <a:fld id="{CEEDF37F-A4FB-412B-BFD2-27E4EE6DE937}" type="slidenum">
              <a:rPr lang="en-US" smtClean="0"/>
              <a:t>11</a:t>
            </a:fld>
            <a:endParaRPr lang="en-US"/>
          </a:p>
        </p:txBody>
      </p:sp>
    </p:spTree>
    <p:extLst>
      <p:ext uri="{BB962C8B-B14F-4D97-AF65-F5344CB8AC3E}">
        <p14:creationId xmlns:p14="http://schemas.microsoft.com/office/powerpoint/2010/main" val="4085991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age|dob</a:t>
            </a:r>
            <a:r>
              <a:rPr lang="en-US" dirty="0"/>
              <a:t>)</a:t>
            </a:r>
            <a:r>
              <a:rPr lang="en-US" baseline="0" dirty="0"/>
              <a:t> must contain either age or dob</a:t>
            </a:r>
            <a:endParaRPr lang="en-US" dirty="0"/>
          </a:p>
        </p:txBody>
      </p:sp>
      <p:sp>
        <p:nvSpPr>
          <p:cNvPr id="4" name="Slide Number Placeholder 3"/>
          <p:cNvSpPr>
            <a:spLocks noGrp="1"/>
          </p:cNvSpPr>
          <p:nvPr>
            <p:ph type="sldNum" sz="quarter" idx="10"/>
          </p:nvPr>
        </p:nvSpPr>
        <p:spPr/>
        <p:txBody>
          <a:bodyPr/>
          <a:lstStyle/>
          <a:p>
            <a:fld id="{CEEDF37F-A4FB-412B-BFD2-27E4EE6DE937}" type="slidenum">
              <a:rPr lang="en-US" smtClean="0"/>
              <a:t>25</a:t>
            </a:fld>
            <a:endParaRPr lang="en-US"/>
          </a:p>
        </p:txBody>
      </p:sp>
    </p:spTree>
    <p:extLst>
      <p:ext uri="{BB962C8B-B14F-4D97-AF65-F5344CB8AC3E}">
        <p14:creationId xmlns:p14="http://schemas.microsoft.com/office/powerpoint/2010/main" val="976514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a:t>
            </a:r>
            <a:r>
              <a:rPr lang="en-US" baseline="0" dirty="0"/>
              <a:t> can switch all "</a:t>
            </a:r>
            <a:r>
              <a:rPr lang="en-US" baseline="0" dirty="0" err="1"/>
              <a:t>xs</a:t>
            </a:r>
            <a:r>
              <a:rPr lang="en-US" baseline="0" dirty="0"/>
              <a:t>" with any other alias. It looks weird that "</a:t>
            </a:r>
            <a:r>
              <a:rPr lang="en-US" baseline="0" dirty="0" err="1"/>
              <a:t>xs:schema</a:t>
            </a:r>
            <a:r>
              <a:rPr lang="en-US" baseline="0" dirty="0"/>
              <a:t>" appears before we define "</a:t>
            </a:r>
            <a:r>
              <a:rPr lang="en-US" baseline="0" dirty="0" err="1"/>
              <a:t>xs</a:t>
            </a:r>
            <a:r>
              <a:rPr lang="en-US" baseline="0"/>
              <a:t>".</a:t>
            </a: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don't add &lt;</a:t>
            </a:r>
            <a:r>
              <a:rPr lang="en-US" dirty="0" err="1"/>
              <a:t>xs:attribute</a:t>
            </a:r>
            <a:r>
              <a:rPr lang="en-US" dirty="0"/>
              <a:t> name="degree" type="</a:t>
            </a:r>
            <a:r>
              <a:rPr lang="en-US" dirty="0" err="1"/>
              <a:t>xs:string</a:t>
            </a:r>
            <a:r>
              <a:rPr lang="en-US" dirty="0"/>
              <a:t>"&gt;, we will get an</a:t>
            </a:r>
            <a:r>
              <a:rPr lang="en-US" baseline="0" dirty="0"/>
              <a:t> error: </a:t>
            </a:r>
            <a:r>
              <a:rPr lang="en-US" dirty="0"/>
              <a:t>"Attribute 'degree' is not allowed to appear in element 'Student'</a:t>
            </a:r>
            <a:r>
              <a:rPr lang="en-US" baseline="0" dirty="0"/>
              <a:t> "</a:t>
            </a:r>
            <a:endParaRPr lang="en-US" dirty="0"/>
          </a:p>
        </p:txBody>
      </p:sp>
      <p:sp>
        <p:nvSpPr>
          <p:cNvPr id="4" name="Slide Number Placeholder 3"/>
          <p:cNvSpPr>
            <a:spLocks noGrp="1"/>
          </p:cNvSpPr>
          <p:nvPr>
            <p:ph type="sldNum" sz="quarter" idx="10"/>
          </p:nvPr>
        </p:nvSpPr>
        <p:spPr/>
        <p:txBody>
          <a:bodyPr/>
          <a:lstStyle/>
          <a:p>
            <a:fld id="{CEEDF37F-A4FB-412B-BFD2-27E4EE6DE937}" type="slidenum">
              <a:rPr lang="en-US" smtClean="0"/>
              <a:t>27</a:t>
            </a:fld>
            <a:endParaRPr lang="en-US"/>
          </a:p>
        </p:txBody>
      </p:sp>
    </p:spTree>
    <p:extLst>
      <p:ext uri="{BB962C8B-B14F-4D97-AF65-F5344CB8AC3E}">
        <p14:creationId xmlns:p14="http://schemas.microsoft.com/office/powerpoint/2010/main" val="3685646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xpathtester.com/xpath"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central.maven.org/maven2/org/json/json/20140107/json-20140107.jar"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XML and JSON</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2396396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229600" cy="5410200"/>
          </a:xfrm>
        </p:spPr>
        <p:txBody>
          <a:bodyPr>
            <a:normAutofit fontScale="40000" lnSpcReduction="20000"/>
          </a:bodyPr>
          <a:lstStyle/>
          <a:p>
            <a:pPr marL="0" indent="0">
              <a:buNone/>
            </a:pPr>
            <a:r>
              <a:rPr lang="en-US" dirty="0"/>
              <a:t>&lt;?xml version="1.0"?&gt;</a:t>
            </a:r>
          </a:p>
          <a:p>
            <a:pPr marL="0" indent="0">
              <a:buNone/>
            </a:pPr>
            <a:r>
              <a:rPr lang="en-US" dirty="0"/>
              <a:t>&lt;University&gt;</a:t>
            </a:r>
          </a:p>
          <a:p>
            <a:pPr marL="0" indent="0">
              <a:buNone/>
            </a:pPr>
            <a:r>
              <a:rPr lang="en-US" dirty="0"/>
              <a:t>  &lt;Student degree="PhD"&gt;</a:t>
            </a:r>
          </a:p>
          <a:p>
            <a:pPr marL="0" indent="0">
              <a:buNone/>
            </a:pPr>
            <a:r>
              <a:rPr lang="en-US" dirty="0"/>
              <a:t>      &lt;</a:t>
            </a:r>
            <a:r>
              <a:rPr lang="en-US" dirty="0" err="1"/>
              <a:t>FirstName</a:t>
            </a:r>
            <a:r>
              <a:rPr lang="en-US" dirty="0"/>
              <a:t>&gt;</a:t>
            </a:r>
            <a:r>
              <a:rPr lang="en-US" dirty="0" err="1"/>
              <a:t>Chaya</a:t>
            </a:r>
            <a:r>
              <a:rPr lang="en-US" dirty="0"/>
              <a:t>&lt;/</a:t>
            </a:r>
            <a:r>
              <a:rPr lang="en-US" dirty="0" err="1"/>
              <a:t>FirstName</a:t>
            </a:r>
            <a:r>
              <a:rPr lang="en-US" dirty="0"/>
              <a:t>&gt;</a:t>
            </a:r>
          </a:p>
          <a:p>
            <a:pPr marL="0" indent="0">
              <a:buNone/>
            </a:pPr>
            <a:r>
              <a:rPr lang="en-US" dirty="0"/>
              <a:t>      &lt;</a:t>
            </a:r>
            <a:r>
              <a:rPr lang="en-US" dirty="0" err="1"/>
              <a:t>LastName</a:t>
            </a:r>
            <a:r>
              <a:rPr lang="en-US" dirty="0"/>
              <a:t>&gt;Glass&lt;/</a:t>
            </a:r>
            <a:r>
              <a:rPr lang="en-US" dirty="0" err="1"/>
              <a:t>LastName</a:t>
            </a:r>
            <a:r>
              <a:rPr lang="en-US" dirty="0"/>
              <a:t>&gt;</a:t>
            </a:r>
          </a:p>
          <a:p>
            <a:pPr marL="0" indent="0">
              <a:buNone/>
            </a:pPr>
            <a:r>
              <a:rPr lang="en-US" dirty="0"/>
              <a:t>      &lt;id&gt;111&lt;/id&gt;</a:t>
            </a:r>
          </a:p>
          <a:p>
            <a:pPr marL="0" indent="0">
              <a:buNone/>
            </a:pPr>
            <a:r>
              <a:rPr lang="en-US" dirty="0"/>
              <a:t>      &lt;age&gt;21&lt;/age&gt;</a:t>
            </a:r>
          </a:p>
          <a:p>
            <a:pPr marL="0" indent="0">
              <a:buNone/>
            </a:pPr>
            <a:r>
              <a:rPr lang="en-US" dirty="0"/>
              <a:t>      &lt;Address&gt;</a:t>
            </a:r>
          </a:p>
          <a:p>
            <a:pPr marL="0" indent="0">
              <a:buNone/>
            </a:pPr>
            <a:r>
              <a:rPr lang="en-US" dirty="0"/>
              <a:t>           &lt;Street&gt;</a:t>
            </a:r>
            <a:r>
              <a:rPr lang="en-US" dirty="0" err="1"/>
              <a:t>Hatamr</a:t>
            </a:r>
            <a:r>
              <a:rPr lang="en-US" dirty="0"/>
              <a:t> 5&lt;/Street&gt;</a:t>
            </a:r>
          </a:p>
          <a:p>
            <a:pPr marL="0" indent="0">
              <a:buNone/>
            </a:pPr>
            <a:r>
              <a:rPr lang="en-US" dirty="0"/>
              <a:t>           &lt;City&gt;Ariel&lt;/City&gt;</a:t>
            </a:r>
          </a:p>
          <a:p>
            <a:pPr marL="0" indent="0">
              <a:buNone/>
            </a:pPr>
            <a:r>
              <a:rPr lang="en-US" dirty="0"/>
              <a:t>           &lt;Zip&gt;40792&lt;/Zip&gt;</a:t>
            </a:r>
          </a:p>
          <a:p>
            <a:pPr marL="0" indent="0">
              <a:buNone/>
            </a:pPr>
            <a:r>
              <a:rPr lang="en-US" dirty="0"/>
              <a:t>      &lt;/Address&gt;</a:t>
            </a:r>
          </a:p>
          <a:p>
            <a:pPr marL="0" indent="0">
              <a:buNone/>
            </a:pPr>
            <a:r>
              <a:rPr lang="en-US" dirty="0"/>
              <a:t>  &lt;/Student&gt;</a:t>
            </a:r>
          </a:p>
          <a:p>
            <a:pPr marL="0" indent="0">
              <a:buNone/>
            </a:pPr>
            <a:r>
              <a:rPr lang="en-US" dirty="0"/>
              <a:t>  &lt;Student&gt;</a:t>
            </a:r>
          </a:p>
          <a:p>
            <a:pPr marL="0" indent="0">
              <a:buNone/>
            </a:pPr>
            <a:r>
              <a:rPr lang="en-US" dirty="0"/>
              <a:t>      &lt;</a:t>
            </a:r>
            <a:r>
              <a:rPr lang="en-US" dirty="0" err="1"/>
              <a:t>FirstName</a:t>
            </a:r>
            <a:r>
              <a:rPr lang="en-US" dirty="0"/>
              <a:t>&gt;Tal&lt;/</a:t>
            </a:r>
            <a:r>
              <a:rPr lang="en-US" dirty="0" err="1"/>
              <a:t>FirstName</a:t>
            </a:r>
            <a:r>
              <a:rPr lang="en-US" dirty="0"/>
              <a:t>&gt;</a:t>
            </a:r>
          </a:p>
          <a:p>
            <a:pPr marL="0" indent="0">
              <a:buNone/>
            </a:pPr>
            <a:r>
              <a:rPr lang="en-US" dirty="0"/>
              <a:t>      &lt;</a:t>
            </a:r>
            <a:r>
              <a:rPr lang="en-US" dirty="0" err="1"/>
              <a:t>LastName</a:t>
            </a:r>
            <a:r>
              <a:rPr lang="en-US" dirty="0"/>
              <a:t>&gt;Negev&lt;/</a:t>
            </a:r>
            <a:r>
              <a:rPr lang="en-US" dirty="0" err="1"/>
              <a:t>LastName</a:t>
            </a:r>
            <a:r>
              <a:rPr lang="en-US" dirty="0"/>
              <a:t>&gt;</a:t>
            </a:r>
          </a:p>
          <a:p>
            <a:pPr marL="0" indent="0">
              <a:buNone/>
            </a:pPr>
            <a:r>
              <a:rPr lang="en-US" dirty="0"/>
              <a:t>      &lt;id&gt;222&lt;/id&gt;</a:t>
            </a:r>
          </a:p>
          <a:p>
            <a:pPr marL="0" indent="0">
              <a:buNone/>
            </a:pPr>
            <a:r>
              <a:rPr lang="en-US" dirty="0"/>
              <a:t>      &lt;Address&gt;</a:t>
            </a:r>
          </a:p>
          <a:p>
            <a:pPr marL="0" indent="0">
              <a:buNone/>
            </a:pPr>
            <a:r>
              <a:rPr lang="en-US" dirty="0"/>
              <a:t>           &lt;Street&gt;</a:t>
            </a:r>
            <a:r>
              <a:rPr lang="en-US" dirty="0" err="1"/>
              <a:t>Rotem</a:t>
            </a:r>
            <a:r>
              <a:rPr lang="en-US" dirty="0"/>
              <a:t> 53&lt;/Street&gt;</a:t>
            </a:r>
          </a:p>
          <a:p>
            <a:pPr marL="0" indent="0">
              <a:buNone/>
            </a:pPr>
            <a:r>
              <a:rPr lang="en-US" dirty="0"/>
              <a:t>           &lt;City&gt;Jerusalem&lt;/City&gt;</a:t>
            </a:r>
          </a:p>
          <a:p>
            <a:pPr marL="0" indent="0">
              <a:buNone/>
            </a:pPr>
            <a:r>
              <a:rPr lang="en-US" dirty="0"/>
              <a:t>           &lt;Zip&gt;54287&lt;/Zip&gt;</a:t>
            </a:r>
          </a:p>
          <a:p>
            <a:pPr marL="0" indent="0">
              <a:buNone/>
            </a:pPr>
            <a:r>
              <a:rPr lang="en-US" dirty="0"/>
              <a:t>      &lt;/Address&gt;</a:t>
            </a:r>
          </a:p>
          <a:p>
            <a:pPr marL="0" indent="0">
              <a:buNone/>
            </a:pPr>
            <a:r>
              <a:rPr lang="en-US" dirty="0"/>
              <a:t>  &lt;/Student&gt;</a:t>
            </a:r>
          </a:p>
          <a:p>
            <a:pPr marL="0" indent="0">
              <a:buNone/>
            </a:pPr>
            <a:r>
              <a:rPr lang="en-US" dirty="0"/>
              <a:t>  &lt;Student/&gt;</a:t>
            </a:r>
          </a:p>
          <a:p>
            <a:pPr marL="0" indent="0">
              <a:buNone/>
            </a:pPr>
            <a:r>
              <a:rPr lang="en-US" dirty="0"/>
              <a:t>&lt;!-- A comment about the file… --&gt;</a:t>
            </a:r>
          </a:p>
          <a:p>
            <a:pPr marL="0" indent="0">
              <a:buNone/>
            </a:pPr>
            <a:r>
              <a:rPr lang="en-US" dirty="0"/>
              <a:t>&lt;/University&gt;</a:t>
            </a:r>
          </a:p>
        </p:txBody>
      </p:sp>
      <p:sp>
        <p:nvSpPr>
          <p:cNvPr id="11" name="Content Placeholder 2"/>
          <p:cNvSpPr txBox="1">
            <a:spLocks/>
          </p:cNvSpPr>
          <p:nvPr/>
        </p:nvSpPr>
        <p:spPr>
          <a:xfrm>
            <a:off x="3048000" y="914400"/>
            <a:ext cx="5867400" cy="39623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err="1"/>
              <a:t>System.out.println</a:t>
            </a:r>
            <a:r>
              <a:rPr lang="en-US" sz="2000" dirty="0"/>
              <a:t>(</a:t>
            </a:r>
            <a:r>
              <a:rPr lang="en-US" sz="2000" dirty="0" err="1"/>
              <a:t>studentList.get</a:t>
            </a:r>
            <a:r>
              <a:rPr lang="en-US" sz="2000" dirty="0"/>
              <a:t>(0).</a:t>
            </a:r>
            <a:r>
              <a:rPr lang="en-US" sz="2000" dirty="0" err="1"/>
              <a:t>lastName</a:t>
            </a:r>
            <a:r>
              <a:rPr lang="en-US" sz="2000" dirty="0"/>
              <a:t>)</a:t>
            </a:r>
          </a:p>
          <a:p>
            <a:pPr lvl="1"/>
            <a:r>
              <a:rPr lang="en-US" sz="1800" dirty="0"/>
              <a:t>Glass</a:t>
            </a:r>
          </a:p>
          <a:p>
            <a:r>
              <a:rPr lang="en-US" sz="2000" dirty="0" err="1"/>
              <a:t>System.out.println</a:t>
            </a:r>
            <a:r>
              <a:rPr lang="en-US" sz="2000" dirty="0"/>
              <a:t>(</a:t>
            </a:r>
            <a:r>
              <a:rPr lang="en-US" sz="2000" dirty="0" err="1"/>
              <a:t>studentList.get</a:t>
            </a:r>
            <a:r>
              <a:rPr lang="en-US" sz="2000" dirty="0"/>
              <a:t>(1).address.zip)</a:t>
            </a:r>
          </a:p>
          <a:p>
            <a:pPr lvl="1"/>
            <a:r>
              <a:rPr lang="en-US" sz="1800" dirty="0"/>
              <a:t>54287</a:t>
            </a:r>
          </a:p>
          <a:p>
            <a:r>
              <a:rPr lang="en-US" sz="2000" dirty="0" err="1"/>
              <a:t>System.out.println</a:t>
            </a:r>
            <a:r>
              <a:rPr lang="en-US" sz="2000" dirty="0"/>
              <a:t>(</a:t>
            </a:r>
            <a:r>
              <a:rPr lang="en-US" sz="2000" dirty="0" err="1"/>
              <a:t>studentList.get</a:t>
            </a:r>
            <a:r>
              <a:rPr lang="en-US" sz="2000" dirty="0"/>
              <a:t>(2).id)</a:t>
            </a:r>
          </a:p>
          <a:p>
            <a:pPr lvl="1"/>
            <a:r>
              <a:rPr lang="en-US" sz="1800" dirty="0"/>
              <a:t>0</a:t>
            </a:r>
          </a:p>
          <a:p>
            <a:r>
              <a:rPr lang="en-US" sz="2000" dirty="0" err="1"/>
              <a:t>System.out.println</a:t>
            </a:r>
            <a:r>
              <a:rPr lang="en-US" sz="2000" dirty="0"/>
              <a:t>(</a:t>
            </a:r>
            <a:r>
              <a:rPr lang="en-US" sz="2000" dirty="0" err="1"/>
              <a:t>studentList.get</a:t>
            </a:r>
            <a:r>
              <a:rPr lang="en-US" sz="2000" dirty="0"/>
              <a:t>(3).</a:t>
            </a:r>
            <a:r>
              <a:rPr lang="en-US" sz="2000" dirty="0" err="1"/>
              <a:t>lastName</a:t>
            </a:r>
            <a:r>
              <a:rPr lang="en-US" sz="2000" dirty="0"/>
              <a:t>)</a:t>
            </a:r>
          </a:p>
          <a:p>
            <a:pPr lvl="1"/>
            <a:r>
              <a:rPr lang="en-US" sz="1800" dirty="0" err="1"/>
              <a:t>IndexOutOfBoundsException</a:t>
            </a:r>
            <a:r>
              <a:rPr lang="en-US" sz="1800" dirty="0"/>
              <a:t>…</a:t>
            </a:r>
          </a:p>
          <a:p>
            <a:r>
              <a:rPr lang="en-US" sz="2000" dirty="0" err="1"/>
              <a:t>System.out.println</a:t>
            </a:r>
            <a:r>
              <a:rPr lang="en-US" sz="2000" dirty="0"/>
              <a:t>(</a:t>
            </a:r>
            <a:r>
              <a:rPr lang="en-US" sz="2000" dirty="0" err="1"/>
              <a:t>studentList.get</a:t>
            </a:r>
            <a:r>
              <a:rPr lang="en-US" sz="2000" dirty="0"/>
              <a:t>(0).degree)</a:t>
            </a:r>
          </a:p>
          <a:p>
            <a:pPr lvl="1"/>
            <a:r>
              <a:rPr lang="en-US" sz="1800" dirty="0"/>
              <a:t>Won't even compile (we just printed the degree…)</a:t>
            </a:r>
          </a:p>
        </p:txBody>
      </p:sp>
    </p:spTree>
    <p:extLst>
      <p:ext uri="{BB962C8B-B14F-4D97-AF65-F5344CB8AC3E}">
        <p14:creationId xmlns:p14="http://schemas.microsoft.com/office/powerpoint/2010/main" val="55638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fade">
                                      <p:cBhvr>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xEl>
                                              <p:pRg st="7" end="7"/>
                                            </p:txEl>
                                          </p:spTgt>
                                        </p:tgtEl>
                                        <p:attrNameLst>
                                          <p:attrName>style.visibility</p:attrName>
                                        </p:attrNameLst>
                                      </p:cBhvr>
                                      <p:to>
                                        <p:strVal val="visible"/>
                                      </p:to>
                                    </p:set>
                                    <p:animEffect transition="in" filter="fade">
                                      <p:cBhvr>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xEl>
                                              <p:pRg st="8" end="8"/>
                                            </p:txEl>
                                          </p:spTgt>
                                        </p:tgtEl>
                                        <p:attrNameLst>
                                          <p:attrName>style.visibility</p:attrName>
                                        </p:attrNameLst>
                                      </p:cBhvr>
                                      <p:to>
                                        <p:strVal val="visible"/>
                                      </p:to>
                                    </p:set>
                                    <p:animEffect transition="in" filter="fade">
                                      <p:cBhvr>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xEl>
                                              <p:pRg st="9" end="9"/>
                                            </p:txEl>
                                          </p:spTgt>
                                        </p:tgtEl>
                                        <p:attrNameLst>
                                          <p:attrName>style.visibility</p:attrName>
                                        </p:attrNameLst>
                                      </p:cBhvr>
                                      <p:to>
                                        <p:strVal val="visible"/>
                                      </p:to>
                                    </p:set>
                                    <p:animEffect transition="in" filter="fade">
                                      <p:cBhvr>
                                        <p:cTn id="52"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XPATH</a:t>
            </a:r>
          </a:p>
        </p:txBody>
      </p:sp>
      <p:sp>
        <p:nvSpPr>
          <p:cNvPr id="3" name="Content Placeholder 2"/>
          <p:cNvSpPr>
            <a:spLocks noGrp="1"/>
          </p:cNvSpPr>
          <p:nvPr>
            <p:ph idx="1"/>
          </p:nvPr>
        </p:nvSpPr>
        <p:spPr/>
        <p:txBody>
          <a:bodyPr>
            <a:normAutofit/>
          </a:bodyPr>
          <a:lstStyle/>
          <a:p>
            <a:r>
              <a:rPr lang="en-US" dirty="0"/>
              <a:t>XPATH allows us to point to a specific node/value in an XML.</a:t>
            </a:r>
          </a:p>
          <a:p>
            <a:r>
              <a:rPr lang="en-US" dirty="0"/>
              <a:t>We don't need to traverse the whole tree, if we are only interested in a specific node.</a:t>
            </a:r>
          </a:p>
          <a:p>
            <a:r>
              <a:rPr lang="en-US" dirty="0"/>
              <a:t>You can try using </a:t>
            </a:r>
            <a:r>
              <a:rPr lang="en-US" dirty="0" err="1"/>
              <a:t>XPath</a:t>
            </a:r>
            <a:r>
              <a:rPr lang="en-US" dirty="0"/>
              <a:t> (and XQuery) at: </a:t>
            </a:r>
            <a:r>
              <a:rPr lang="en-US" dirty="0">
                <a:hlinkClick r:id="rId3"/>
              </a:rPr>
              <a:t>http://www.xpathtester.com/xpath</a:t>
            </a:r>
            <a:r>
              <a:rPr lang="en-US" dirty="0"/>
              <a:t>  </a:t>
            </a:r>
          </a:p>
          <a:p>
            <a:endParaRPr lang="en-US" dirty="0"/>
          </a:p>
        </p:txBody>
      </p:sp>
    </p:spTree>
    <p:extLst>
      <p:ext uri="{BB962C8B-B14F-4D97-AF65-F5344CB8AC3E}">
        <p14:creationId xmlns:p14="http://schemas.microsoft.com/office/powerpoint/2010/main" val="388125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XPATH Example (Java)</a:t>
            </a:r>
          </a:p>
        </p:txBody>
      </p:sp>
      <p:sp>
        <p:nvSpPr>
          <p:cNvPr id="3" name="Content Placeholder 2"/>
          <p:cNvSpPr>
            <a:spLocks noGrp="1"/>
          </p:cNvSpPr>
          <p:nvPr>
            <p:ph idx="1"/>
          </p:nvPr>
        </p:nvSpPr>
        <p:spPr/>
        <p:txBody>
          <a:bodyPr>
            <a:normAutofit/>
          </a:bodyPr>
          <a:lstStyle/>
          <a:p>
            <a:r>
              <a:rPr lang="en-US" dirty="0"/>
              <a:t>Suppose we would like to obtain the city of the second student's element.</a:t>
            </a:r>
          </a:p>
          <a:p>
            <a:endParaRPr lang="en-US" dirty="0"/>
          </a:p>
          <a:p>
            <a:r>
              <a:rPr lang="en-US" b="1" dirty="0"/>
              <a:t>University/Student[2]/Address/City</a:t>
            </a:r>
            <a:endParaRPr lang="en-US" dirty="0"/>
          </a:p>
          <a:p>
            <a:r>
              <a:rPr lang="en-US" dirty="0"/>
              <a:t>Usage example in Java:</a:t>
            </a:r>
          </a:p>
          <a:p>
            <a:pPr marL="457200" lvl="1" indent="0">
              <a:buNone/>
            </a:pPr>
            <a:r>
              <a:rPr lang="en-US" sz="2000" dirty="0" err="1"/>
              <a:t>XPathFactory</a:t>
            </a:r>
            <a:r>
              <a:rPr lang="en-US" sz="2000" dirty="0"/>
              <a:t> </a:t>
            </a:r>
            <a:r>
              <a:rPr lang="en-US" sz="2000" dirty="0" err="1"/>
              <a:t>xPathfactory</a:t>
            </a:r>
            <a:r>
              <a:rPr lang="en-US" sz="2000" dirty="0"/>
              <a:t> = </a:t>
            </a:r>
            <a:r>
              <a:rPr lang="en-US" sz="2000" dirty="0" err="1"/>
              <a:t>XPathFactory.</a:t>
            </a:r>
            <a:r>
              <a:rPr lang="en-US" sz="2000" i="1" dirty="0" err="1"/>
              <a:t>newInstance</a:t>
            </a:r>
            <a:r>
              <a:rPr lang="en-US" sz="2000" dirty="0"/>
              <a:t>();</a:t>
            </a:r>
            <a:br>
              <a:rPr lang="en-US" sz="2000" dirty="0"/>
            </a:br>
            <a:r>
              <a:rPr lang="en-US" sz="2000" dirty="0" err="1"/>
              <a:t>XPath</a:t>
            </a:r>
            <a:r>
              <a:rPr lang="en-US" sz="2000" dirty="0"/>
              <a:t> </a:t>
            </a:r>
            <a:r>
              <a:rPr lang="en-US" sz="2000" dirty="0" err="1"/>
              <a:t>xpath</a:t>
            </a:r>
            <a:r>
              <a:rPr lang="en-US" sz="2000" dirty="0"/>
              <a:t> = </a:t>
            </a:r>
            <a:r>
              <a:rPr lang="en-US" sz="2000" dirty="0" err="1"/>
              <a:t>xPathfactory.newXPath</a:t>
            </a:r>
            <a:r>
              <a:rPr lang="en-US" sz="2000" dirty="0"/>
              <a:t>();</a:t>
            </a:r>
            <a:br>
              <a:rPr lang="en-US" sz="2000" dirty="0"/>
            </a:br>
            <a:r>
              <a:rPr lang="en-US" sz="2000" dirty="0" err="1"/>
              <a:t>XPathExpression</a:t>
            </a:r>
            <a:r>
              <a:rPr lang="en-US" sz="2000" dirty="0"/>
              <a:t> </a:t>
            </a:r>
            <a:r>
              <a:rPr lang="en-US" sz="2000" dirty="0" err="1"/>
              <a:t>expr</a:t>
            </a:r>
            <a:r>
              <a:rPr lang="en-US" sz="2000" dirty="0"/>
              <a:t> = </a:t>
            </a:r>
            <a:r>
              <a:rPr lang="en-US" sz="2000" dirty="0" err="1"/>
              <a:t>xpath.compile</a:t>
            </a:r>
            <a:r>
              <a:rPr lang="en-US" sz="2000" dirty="0"/>
              <a:t>("University/Student[2]/Address/City");</a:t>
            </a:r>
            <a:br>
              <a:rPr lang="en-US" sz="2000" dirty="0"/>
            </a:br>
            <a:r>
              <a:rPr lang="en-US" sz="2000" dirty="0"/>
              <a:t>String city = (String)</a:t>
            </a:r>
            <a:r>
              <a:rPr lang="en-US" sz="2000" dirty="0" err="1"/>
              <a:t>expr.evaluate</a:t>
            </a:r>
            <a:r>
              <a:rPr lang="en-US" sz="2000" dirty="0"/>
              <a:t>(</a:t>
            </a:r>
            <a:r>
              <a:rPr lang="en-US" sz="2000" dirty="0" err="1"/>
              <a:t>xmlDoc</a:t>
            </a:r>
            <a:r>
              <a:rPr lang="en-US" sz="2000" dirty="0"/>
              <a:t>, </a:t>
            </a:r>
            <a:r>
              <a:rPr lang="en-US" sz="2000" dirty="0" err="1"/>
              <a:t>XPathConstants.</a:t>
            </a:r>
            <a:r>
              <a:rPr lang="en-US" sz="2000" b="1" i="1" dirty="0" err="1"/>
              <a:t>STRING</a:t>
            </a:r>
            <a:r>
              <a:rPr lang="en-US" sz="2000" dirty="0"/>
              <a:t>); </a:t>
            </a:r>
          </a:p>
        </p:txBody>
      </p:sp>
      <p:sp>
        <p:nvSpPr>
          <p:cNvPr id="4" name="Rectangular Callout 3"/>
          <p:cNvSpPr/>
          <p:nvPr/>
        </p:nvSpPr>
        <p:spPr>
          <a:xfrm>
            <a:off x="6096000" y="2209800"/>
            <a:ext cx="2971800" cy="1143000"/>
          </a:xfrm>
          <a:prstGeom prst="wedgeRectCallout">
            <a:avLst>
              <a:gd name="adj1" fmla="val -66970"/>
              <a:gd name="adj2" fmla="val 323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XPATH basic syntax resembles the syntax used in file systems, but has many more operations.</a:t>
            </a:r>
          </a:p>
        </p:txBody>
      </p:sp>
      <p:sp>
        <p:nvSpPr>
          <p:cNvPr id="5" name="Rectangular Callout 4"/>
          <p:cNvSpPr/>
          <p:nvPr/>
        </p:nvSpPr>
        <p:spPr>
          <a:xfrm>
            <a:off x="990600" y="2667000"/>
            <a:ext cx="3124200" cy="533400"/>
          </a:xfrm>
          <a:prstGeom prst="wedgeRectCallout">
            <a:avLst>
              <a:gd name="adj1" fmla="val 46471"/>
              <a:gd name="adj2" fmla="val 820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based (first item is Student[1] not Student[0])</a:t>
            </a:r>
          </a:p>
        </p:txBody>
      </p:sp>
    </p:spTree>
    <p:extLst>
      <p:ext uri="{BB962C8B-B14F-4D97-AF65-F5344CB8AC3E}">
        <p14:creationId xmlns:p14="http://schemas.microsoft.com/office/powerpoint/2010/main" val="144939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University/Student[2]/Address/City</a:t>
            </a:r>
          </a:p>
        </p:txBody>
      </p:sp>
      <p:sp>
        <p:nvSpPr>
          <p:cNvPr id="3" name="Content Placeholder 2"/>
          <p:cNvSpPr>
            <a:spLocks noGrp="1"/>
          </p:cNvSpPr>
          <p:nvPr>
            <p:ph idx="1"/>
          </p:nvPr>
        </p:nvSpPr>
        <p:spPr/>
        <p:txBody>
          <a:bodyPr/>
          <a:lstStyle/>
          <a:p>
            <a:pPr marL="0" indent="0">
              <a:buNone/>
            </a:pPr>
            <a:r>
              <a:rPr lang="en-US" dirty="0"/>
              <a:t>&lt;City&gt;Jerusalem&lt;/City&gt;</a:t>
            </a:r>
          </a:p>
        </p:txBody>
      </p:sp>
      <p:grpSp>
        <p:nvGrpSpPr>
          <p:cNvPr id="6" name="Group 5"/>
          <p:cNvGrpSpPr/>
          <p:nvPr/>
        </p:nvGrpSpPr>
        <p:grpSpPr>
          <a:xfrm>
            <a:off x="6858000" y="1219200"/>
            <a:ext cx="2819400" cy="5410200"/>
            <a:chOff x="6858000" y="1219200"/>
            <a:chExt cx="2819400" cy="5410200"/>
          </a:xfrm>
        </p:grpSpPr>
        <p:sp>
          <p:nvSpPr>
            <p:cNvPr id="4" name="Content Placeholder 2"/>
            <p:cNvSpPr txBox="1">
              <a:spLocks/>
            </p:cNvSpPr>
            <p:nvPr/>
          </p:nvSpPr>
          <p:spPr>
            <a:xfrm>
              <a:off x="6858000" y="1524000"/>
              <a:ext cx="2819400" cy="510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a:t>&lt;?xml version="1.0"?&gt;</a:t>
              </a:r>
            </a:p>
            <a:p>
              <a:pPr marL="0" indent="0">
                <a:buFont typeface="Arial" pitchFamily="34" charset="0"/>
                <a:buNone/>
              </a:pPr>
              <a:r>
                <a:rPr lang="en-US" sz="1000" dirty="0"/>
                <a:t>&lt;University&gt;</a:t>
              </a:r>
            </a:p>
            <a:p>
              <a:pPr marL="0" indent="0">
                <a:buFont typeface="Arial" pitchFamily="34" charset="0"/>
                <a:buNone/>
              </a:pPr>
              <a:r>
                <a:rPr lang="en-US" sz="1000" dirty="0"/>
                <a:t>  &lt;Student degree="PhD"&gt;</a:t>
              </a:r>
            </a:p>
            <a:p>
              <a:pPr marL="0" indent="0">
                <a:buFont typeface="Arial" pitchFamily="34" charset="0"/>
                <a:buNone/>
              </a:pPr>
              <a:r>
                <a:rPr lang="en-US" sz="1000" dirty="0"/>
                <a:t>      &lt;</a:t>
              </a:r>
              <a:r>
                <a:rPr lang="en-US" sz="1000" dirty="0" err="1"/>
                <a:t>FirstName</a:t>
              </a:r>
              <a:r>
                <a:rPr lang="en-US" sz="1000" dirty="0"/>
                <a:t>&gt;</a:t>
              </a:r>
              <a:r>
                <a:rPr lang="en-US" sz="1000" dirty="0" err="1"/>
                <a:t>Chaya</a:t>
              </a:r>
              <a:r>
                <a:rPr lang="en-US" sz="1000" dirty="0"/>
                <a:t>&lt;/</a:t>
              </a:r>
              <a:r>
                <a:rPr lang="en-US" sz="1000" dirty="0" err="1"/>
                <a:t>FirstName</a:t>
              </a:r>
              <a:r>
                <a:rPr lang="en-US" sz="1000" dirty="0"/>
                <a:t>&gt;</a:t>
              </a:r>
            </a:p>
            <a:p>
              <a:pPr marL="0" indent="0">
                <a:buFont typeface="Arial" pitchFamily="34" charset="0"/>
                <a:buNone/>
              </a:pPr>
              <a:r>
                <a:rPr lang="en-US" sz="1000" dirty="0"/>
                <a:t>      &lt;</a:t>
              </a:r>
              <a:r>
                <a:rPr lang="en-US" sz="1000" dirty="0" err="1"/>
                <a:t>LastName</a:t>
              </a:r>
              <a:r>
                <a:rPr lang="en-US" sz="1000" dirty="0"/>
                <a:t>&gt;Glass&lt;/</a:t>
              </a:r>
              <a:r>
                <a:rPr lang="en-US" sz="1000" dirty="0" err="1"/>
                <a:t>LastName</a:t>
              </a:r>
              <a:r>
                <a:rPr lang="en-US" sz="1000" dirty="0"/>
                <a:t>&gt;</a:t>
              </a:r>
            </a:p>
            <a:p>
              <a:pPr marL="0" indent="0">
                <a:buFont typeface="Arial" pitchFamily="34" charset="0"/>
                <a:buNone/>
              </a:pPr>
              <a:r>
                <a:rPr lang="en-US" sz="1000" dirty="0"/>
                <a:t>      &lt;id&gt;111&lt;/id&gt;</a:t>
              </a:r>
            </a:p>
            <a:p>
              <a:pPr marL="0" indent="0">
                <a:buFont typeface="Arial" pitchFamily="34" charset="0"/>
                <a:buNone/>
              </a:pPr>
              <a:r>
                <a:rPr lang="en-US" sz="1000" dirty="0"/>
                <a:t>      &lt;age&gt;21&lt;/age&gt;</a:t>
              </a:r>
            </a:p>
            <a:p>
              <a:pPr marL="0" indent="0">
                <a:buFont typeface="Arial" pitchFamily="34" charset="0"/>
                <a:buNone/>
              </a:pPr>
              <a:r>
                <a:rPr lang="en-US" sz="1000" dirty="0"/>
                <a:t>      &lt;Address&gt;</a:t>
              </a:r>
            </a:p>
            <a:p>
              <a:pPr marL="0" indent="0">
                <a:buFont typeface="Arial" pitchFamily="34" charset="0"/>
                <a:buNone/>
              </a:pPr>
              <a:r>
                <a:rPr lang="en-US" sz="1000" dirty="0"/>
                <a:t>           &lt;Street&gt;</a:t>
              </a:r>
              <a:r>
                <a:rPr lang="en-US" sz="1000" dirty="0" err="1"/>
                <a:t>Hatamr</a:t>
              </a:r>
              <a:r>
                <a:rPr lang="en-US" sz="1000" dirty="0"/>
                <a:t> 5&lt;/Street&gt;</a:t>
              </a:r>
            </a:p>
            <a:p>
              <a:pPr marL="0" indent="0">
                <a:buFont typeface="Arial" pitchFamily="34" charset="0"/>
                <a:buNone/>
              </a:pPr>
              <a:r>
                <a:rPr lang="en-US" sz="1000" dirty="0"/>
                <a:t>           &lt;City&gt;Ariel&lt;/City&gt;</a:t>
              </a:r>
            </a:p>
            <a:p>
              <a:pPr marL="0" indent="0">
                <a:buFont typeface="Arial" pitchFamily="34" charset="0"/>
                <a:buNone/>
              </a:pPr>
              <a:r>
                <a:rPr lang="en-US" sz="1000" dirty="0"/>
                <a:t>           &lt;Zip&gt;40792&lt;/Zip&gt;</a:t>
              </a:r>
            </a:p>
            <a:p>
              <a:pPr marL="0" indent="0">
                <a:buFont typeface="Arial" pitchFamily="34" charset="0"/>
                <a:buNone/>
              </a:pPr>
              <a:r>
                <a:rPr lang="en-US" sz="1000" dirty="0"/>
                <a:t>      &lt;/Address&gt;</a:t>
              </a:r>
            </a:p>
            <a:p>
              <a:pPr marL="0" indent="0">
                <a:buFont typeface="Arial" pitchFamily="34" charset="0"/>
                <a:buNone/>
              </a:pPr>
              <a:r>
                <a:rPr lang="en-US" sz="1000" dirty="0"/>
                <a:t>  &lt;/Student&gt;</a:t>
              </a:r>
            </a:p>
            <a:p>
              <a:pPr marL="0" indent="0">
                <a:buFont typeface="Arial" pitchFamily="34" charset="0"/>
                <a:buNone/>
              </a:pPr>
              <a:r>
                <a:rPr lang="en-US" sz="1000" dirty="0"/>
                <a:t>  &lt;Student&gt;</a:t>
              </a:r>
            </a:p>
            <a:p>
              <a:pPr marL="0" indent="0">
                <a:buFont typeface="Arial" pitchFamily="34" charset="0"/>
                <a:buNone/>
              </a:pPr>
              <a:r>
                <a:rPr lang="en-US" sz="1000" dirty="0"/>
                <a:t>      &lt;</a:t>
              </a:r>
              <a:r>
                <a:rPr lang="en-US" sz="1000" dirty="0" err="1"/>
                <a:t>FirstName</a:t>
              </a:r>
              <a:r>
                <a:rPr lang="en-US" sz="1000" dirty="0"/>
                <a:t>&gt;Tal&lt;/</a:t>
              </a:r>
              <a:r>
                <a:rPr lang="en-US" sz="1000" dirty="0" err="1"/>
                <a:t>FirstName</a:t>
              </a:r>
              <a:r>
                <a:rPr lang="en-US" sz="1000" dirty="0"/>
                <a:t>&gt;</a:t>
              </a:r>
            </a:p>
            <a:p>
              <a:pPr marL="0" indent="0">
                <a:buFont typeface="Arial" pitchFamily="34" charset="0"/>
                <a:buNone/>
              </a:pPr>
              <a:r>
                <a:rPr lang="en-US" sz="1000" dirty="0"/>
                <a:t>      &lt;</a:t>
              </a:r>
              <a:r>
                <a:rPr lang="en-US" sz="1000" dirty="0" err="1"/>
                <a:t>LastName</a:t>
              </a:r>
              <a:r>
                <a:rPr lang="en-US" sz="1000" dirty="0"/>
                <a:t>&gt;Negev&lt;/</a:t>
              </a:r>
              <a:r>
                <a:rPr lang="en-US" sz="1000" dirty="0" err="1"/>
                <a:t>LastName</a:t>
              </a:r>
              <a:r>
                <a:rPr lang="en-US" sz="1000" dirty="0"/>
                <a:t>&gt;</a:t>
              </a:r>
            </a:p>
            <a:p>
              <a:pPr marL="0" indent="0">
                <a:buFont typeface="Arial" pitchFamily="34" charset="0"/>
                <a:buNone/>
              </a:pPr>
              <a:r>
                <a:rPr lang="en-US" sz="1000" dirty="0"/>
                <a:t>      &lt;id&gt;222&lt;/id&gt;</a:t>
              </a:r>
            </a:p>
            <a:p>
              <a:pPr marL="0" indent="0">
                <a:buFont typeface="Arial" pitchFamily="34" charset="0"/>
                <a:buNone/>
              </a:pPr>
              <a:r>
                <a:rPr lang="en-US" sz="1000" dirty="0"/>
                <a:t>      &lt;Address&gt;</a:t>
              </a:r>
            </a:p>
            <a:p>
              <a:pPr marL="0" indent="0">
                <a:buFont typeface="Arial" pitchFamily="34" charset="0"/>
                <a:buNone/>
              </a:pPr>
              <a:r>
                <a:rPr lang="en-US" sz="1000" dirty="0"/>
                <a:t>           &lt;Street&gt;</a:t>
              </a:r>
              <a:r>
                <a:rPr lang="en-US" sz="1000" dirty="0" err="1"/>
                <a:t>Rotem</a:t>
              </a:r>
              <a:r>
                <a:rPr lang="en-US" sz="1000" dirty="0"/>
                <a:t> 53&lt;/Street&gt;</a:t>
              </a:r>
            </a:p>
            <a:p>
              <a:pPr marL="0" indent="0">
                <a:buFont typeface="Arial" pitchFamily="34" charset="0"/>
                <a:buNone/>
              </a:pPr>
              <a:r>
                <a:rPr lang="en-US" sz="1000" dirty="0"/>
                <a:t>           &lt;City&gt;Jerusalem&lt;/City&gt;</a:t>
              </a:r>
            </a:p>
            <a:p>
              <a:pPr marL="0" indent="0">
                <a:buFont typeface="Arial" pitchFamily="34" charset="0"/>
                <a:buNone/>
              </a:pPr>
              <a:r>
                <a:rPr lang="en-US" sz="1000" dirty="0"/>
                <a:t>           &lt;Zip&gt;54287&lt;/Zip&gt;</a:t>
              </a:r>
            </a:p>
            <a:p>
              <a:pPr marL="0" indent="0">
                <a:buFont typeface="Arial" pitchFamily="34" charset="0"/>
                <a:buNone/>
              </a:pPr>
              <a:r>
                <a:rPr lang="en-US" sz="1000" dirty="0"/>
                <a:t>      &lt;/Address&gt;</a:t>
              </a:r>
            </a:p>
            <a:p>
              <a:pPr marL="0" indent="0">
                <a:buFont typeface="Arial" pitchFamily="34" charset="0"/>
                <a:buNone/>
              </a:pPr>
              <a:r>
                <a:rPr lang="en-US" sz="1000" dirty="0"/>
                <a:t>  &lt;/Student&gt;</a:t>
              </a:r>
            </a:p>
            <a:p>
              <a:pPr marL="0" indent="0">
                <a:buFont typeface="Arial" pitchFamily="34" charset="0"/>
                <a:buNone/>
              </a:pPr>
              <a:r>
                <a:rPr lang="en-US" sz="1000" dirty="0"/>
                <a:t>  &lt;Student/&gt;</a:t>
              </a:r>
            </a:p>
            <a:p>
              <a:pPr marL="0" indent="0">
                <a:buFont typeface="Arial" pitchFamily="34" charset="0"/>
                <a:buNone/>
              </a:pPr>
              <a:r>
                <a:rPr lang="en-US" sz="1000" dirty="0"/>
                <a:t>&lt;!-- A comment about the file... </a:t>
              </a:r>
              <a:r>
                <a:rPr lang="en-US" sz="1000" dirty="0">
                  <a:sym typeface="Wingdings" pitchFamily="2" charset="2"/>
                </a:rPr>
                <a:t>--&gt;</a:t>
              </a:r>
              <a:endParaRPr lang="en-US" sz="1000" dirty="0"/>
            </a:p>
            <a:p>
              <a:pPr marL="0" indent="0">
                <a:buFont typeface="Arial" pitchFamily="34" charset="0"/>
                <a:buNone/>
              </a:pPr>
              <a:r>
                <a:rPr lang="en-US" sz="1000" dirty="0"/>
                <a:t>&lt;/University&gt;</a:t>
              </a:r>
            </a:p>
          </p:txBody>
        </p:sp>
        <p:sp>
          <p:nvSpPr>
            <p:cNvPr id="5" name="TextBox 4"/>
            <p:cNvSpPr txBox="1"/>
            <p:nvPr/>
          </p:nvSpPr>
          <p:spPr>
            <a:xfrm>
              <a:off x="6858000" y="1219200"/>
              <a:ext cx="1981200" cy="307777"/>
            </a:xfrm>
            <a:prstGeom prst="rect">
              <a:avLst/>
            </a:prstGeom>
            <a:noFill/>
          </p:spPr>
          <p:txBody>
            <a:bodyPr wrap="square" rtlCol="0">
              <a:spAutoFit/>
            </a:bodyPr>
            <a:lstStyle/>
            <a:p>
              <a:r>
                <a:rPr lang="en-US" sz="1400" dirty="0"/>
                <a:t>Original XML</a:t>
              </a:r>
            </a:p>
          </p:txBody>
        </p:sp>
      </p:grpSp>
    </p:spTree>
    <p:extLst>
      <p:ext uri="{BB962C8B-B14F-4D97-AF65-F5344CB8AC3E}">
        <p14:creationId xmlns:p14="http://schemas.microsoft.com/office/powerpoint/2010/main" val="2620971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XPath</a:t>
            </a:r>
            <a:r>
              <a:rPr lang="en-US" dirty="0"/>
              <a:t> Selecting Attributes</a:t>
            </a:r>
          </a:p>
        </p:txBody>
      </p:sp>
      <p:sp>
        <p:nvSpPr>
          <p:cNvPr id="3" name="Content Placeholder 2"/>
          <p:cNvSpPr>
            <a:spLocks noGrp="1"/>
          </p:cNvSpPr>
          <p:nvPr>
            <p:ph idx="1"/>
          </p:nvPr>
        </p:nvSpPr>
        <p:spPr/>
        <p:txBody>
          <a:bodyPr>
            <a:normAutofit fontScale="92500" lnSpcReduction="20000"/>
          </a:bodyPr>
          <a:lstStyle/>
          <a:p>
            <a:r>
              <a:rPr lang="en-US" dirty="0"/>
              <a:t>We add @ for selecting an attribute:</a:t>
            </a:r>
          </a:p>
          <a:p>
            <a:pPr lvl="1"/>
            <a:r>
              <a:rPr lang="en-US" dirty="0"/>
              <a:t>University/Student[1]/@degree</a:t>
            </a:r>
          </a:p>
          <a:p>
            <a:pPr lvl="1"/>
            <a:r>
              <a:rPr lang="en-US" dirty="0"/>
              <a:t>This just returns a string ("PhD"), not an XML!</a:t>
            </a:r>
          </a:p>
          <a:p>
            <a:r>
              <a:rPr lang="en-US" dirty="0"/>
              <a:t>The following seems to return an XML (after adding an attribute to the second student):</a:t>
            </a:r>
          </a:p>
          <a:p>
            <a:pPr lvl="1"/>
            <a:r>
              <a:rPr lang="en-US" dirty="0"/>
              <a:t>University/Student/@degree</a:t>
            </a:r>
          </a:p>
          <a:p>
            <a:pPr marL="914400" lvl="2" indent="0">
              <a:buNone/>
            </a:pPr>
            <a:r>
              <a:rPr lang="en-US" dirty="0"/>
              <a:t>&lt;?xml version="1.0" encoding="UTF-8"?&gt;</a:t>
            </a:r>
          </a:p>
          <a:p>
            <a:pPr marL="914400" lvl="2" indent="0">
              <a:buNone/>
            </a:pPr>
            <a:r>
              <a:rPr lang="en-US" dirty="0"/>
              <a:t>&lt;result&gt;</a:t>
            </a:r>
          </a:p>
          <a:p>
            <a:pPr marL="914400" lvl="2" indent="0">
              <a:buNone/>
            </a:pPr>
            <a:r>
              <a:rPr lang="en-US" dirty="0"/>
              <a:t>    PhD</a:t>
            </a:r>
          </a:p>
          <a:p>
            <a:pPr marL="914400" lvl="2" indent="0">
              <a:buNone/>
            </a:pPr>
            <a:r>
              <a:rPr lang="en-US" dirty="0"/>
              <a:t>    BSc</a:t>
            </a:r>
          </a:p>
          <a:p>
            <a:pPr marL="914400" lvl="2" indent="0">
              <a:buNone/>
            </a:pPr>
            <a:r>
              <a:rPr lang="en-US" dirty="0"/>
              <a:t>&lt;/result&gt;</a:t>
            </a:r>
          </a:p>
        </p:txBody>
      </p:sp>
    </p:spTree>
    <p:extLst>
      <p:ext uri="{BB962C8B-B14F-4D97-AF65-F5344CB8AC3E}">
        <p14:creationId xmlns:p14="http://schemas.microsoft.com/office/powerpoint/2010/main" val="4275268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XPath</a:t>
            </a:r>
            <a:r>
              <a:rPr lang="en-US" dirty="0"/>
              <a:t> conditions</a:t>
            </a:r>
          </a:p>
        </p:txBody>
      </p:sp>
      <p:sp>
        <p:nvSpPr>
          <p:cNvPr id="3" name="Content Placeholder 2"/>
          <p:cNvSpPr>
            <a:spLocks noGrp="1"/>
          </p:cNvSpPr>
          <p:nvPr>
            <p:ph idx="1"/>
          </p:nvPr>
        </p:nvSpPr>
        <p:spPr/>
        <p:txBody>
          <a:bodyPr/>
          <a:lstStyle/>
          <a:p>
            <a:r>
              <a:rPr lang="en-US" dirty="0" err="1"/>
              <a:t>XPath</a:t>
            </a:r>
            <a:r>
              <a:rPr lang="en-US" dirty="0"/>
              <a:t> supports adding conditions in brackets.</a:t>
            </a:r>
          </a:p>
          <a:p>
            <a:r>
              <a:rPr lang="en-US" dirty="0"/>
              <a:t>Example:</a:t>
            </a:r>
          </a:p>
          <a:p>
            <a:pPr lvl="1"/>
            <a:r>
              <a:rPr lang="en-US" dirty="0"/>
              <a:t>doc("students.xml")/University/Student[age&lt;25]</a:t>
            </a:r>
          </a:p>
        </p:txBody>
      </p:sp>
      <p:sp>
        <p:nvSpPr>
          <p:cNvPr id="4" name="TextBox 3"/>
          <p:cNvSpPr txBox="1"/>
          <p:nvPr/>
        </p:nvSpPr>
        <p:spPr>
          <a:xfrm>
            <a:off x="1060938" y="3429000"/>
            <a:ext cx="4343400" cy="2893100"/>
          </a:xfrm>
          <a:prstGeom prst="rect">
            <a:avLst/>
          </a:prstGeom>
          <a:noFill/>
        </p:spPr>
        <p:txBody>
          <a:bodyPr wrap="square" rtlCol="0">
            <a:spAutoFit/>
          </a:bodyPr>
          <a:lstStyle/>
          <a:p>
            <a:r>
              <a:rPr lang="en-US" sz="1600" dirty="0"/>
              <a:t>&lt;Student degree="PhD"&gt;</a:t>
            </a:r>
          </a:p>
          <a:p>
            <a:r>
              <a:rPr lang="en-US" sz="1600" dirty="0"/>
              <a:t>      &lt;</a:t>
            </a:r>
            <a:r>
              <a:rPr lang="en-US" sz="1600" dirty="0" err="1"/>
              <a:t>FirstName</a:t>
            </a:r>
            <a:r>
              <a:rPr lang="en-US" sz="1600" dirty="0"/>
              <a:t>&gt;</a:t>
            </a:r>
            <a:r>
              <a:rPr lang="en-US" sz="1600" dirty="0" err="1"/>
              <a:t>Chaya</a:t>
            </a:r>
            <a:r>
              <a:rPr lang="en-US" sz="1600" dirty="0"/>
              <a:t>&lt;/</a:t>
            </a:r>
            <a:r>
              <a:rPr lang="en-US" sz="1600" dirty="0" err="1"/>
              <a:t>FirstName</a:t>
            </a:r>
            <a:r>
              <a:rPr lang="en-US" sz="1600" dirty="0"/>
              <a:t>&gt;</a:t>
            </a:r>
          </a:p>
          <a:p>
            <a:r>
              <a:rPr lang="en-US" sz="1600" dirty="0"/>
              <a:t>      &lt;</a:t>
            </a:r>
            <a:r>
              <a:rPr lang="en-US" sz="1600" dirty="0" err="1"/>
              <a:t>LastName</a:t>
            </a:r>
            <a:r>
              <a:rPr lang="en-US" sz="1600" dirty="0"/>
              <a:t>&gt;Glass&lt;/</a:t>
            </a:r>
            <a:r>
              <a:rPr lang="en-US" sz="1600" dirty="0" err="1"/>
              <a:t>LastName</a:t>
            </a:r>
            <a:r>
              <a:rPr lang="en-US" sz="1600" dirty="0"/>
              <a:t>&gt;</a:t>
            </a:r>
          </a:p>
          <a:p>
            <a:r>
              <a:rPr lang="en-US" sz="1600" dirty="0"/>
              <a:t>      &lt;id&gt;111&lt;/id&gt;</a:t>
            </a:r>
          </a:p>
          <a:p>
            <a:r>
              <a:rPr lang="en-US" sz="1600" dirty="0"/>
              <a:t>      &lt;age&gt;21&lt;/age&gt;</a:t>
            </a:r>
          </a:p>
          <a:p>
            <a:r>
              <a:rPr lang="en-US" sz="1600" dirty="0"/>
              <a:t>      &lt;Address&gt;</a:t>
            </a:r>
          </a:p>
          <a:p>
            <a:r>
              <a:rPr lang="en-US" sz="1600" dirty="0"/>
              <a:t>           &lt;Street&gt;</a:t>
            </a:r>
            <a:r>
              <a:rPr lang="en-US" sz="1600" dirty="0" err="1"/>
              <a:t>Hatamr</a:t>
            </a:r>
            <a:r>
              <a:rPr lang="en-US" sz="1600" dirty="0"/>
              <a:t> 5&lt;/Street&gt;</a:t>
            </a:r>
          </a:p>
          <a:p>
            <a:r>
              <a:rPr lang="en-US" sz="1600" dirty="0"/>
              <a:t>           &lt;City&gt;Ariel&lt;/City&gt;</a:t>
            </a:r>
          </a:p>
          <a:p>
            <a:r>
              <a:rPr lang="en-US" sz="1600" dirty="0"/>
              <a:t>           &lt;Zip&gt;40792&lt;/Zip&gt;</a:t>
            </a:r>
          </a:p>
          <a:p>
            <a:r>
              <a:rPr lang="en-US" sz="1600" dirty="0"/>
              <a:t>      &lt;/Address&gt;</a:t>
            </a:r>
          </a:p>
          <a:p>
            <a:r>
              <a:rPr lang="en-US" sz="1600" dirty="0"/>
              <a:t>  &lt;/Student&gt;</a:t>
            </a:r>
          </a:p>
        </p:txBody>
      </p:sp>
    </p:spTree>
    <p:extLst>
      <p:ext uri="{BB962C8B-B14F-4D97-AF65-F5344CB8AC3E}">
        <p14:creationId xmlns:p14="http://schemas.microsoft.com/office/powerpoint/2010/main" val="283766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Last Names of All Students Under 25</a:t>
            </a:r>
          </a:p>
        </p:txBody>
      </p:sp>
      <p:sp>
        <p:nvSpPr>
          <p:cNvPr id="3" name="Content Placeholder 2"/>
          <p:cNvSpPr>
            <a:spLocks noGrp="1"/>
          </p:cNvSpPr>
          <p:nvPr>
            <p:ph idx="1"/>
          </p:nvPr>
        </p:nvSpPr>
        <p:spPr/>
        <p:txBody>
          <a:bodyPr/>
          <a:lstStyle/>
          <a:p>
            <a:pPr marL="342900" lvl="1" indent="-342900">
              <a:buFont typeface="Arial" pitchFamily="34" charset="0"/>
              <a:buChar char="•"/>
            </a:pPr>
            <a:r>
              <a:rPr lang="en-US" dirty="0"/>
              <a:t>We can continue our query also after a condition!</a:t>
            </a:r>
          </a:p>
          <a:p>
            <a:pPr marL="342900" lvl="1" indent="-342900">
              <a:buFont typeface="Arial" pitchFamily="34" charset="0"/>
              <a:buChar char="•"/>
            </a:pPr>
            <a:r>
              <a:rPr lang="en-US" dirty="0"/>
              <a:t>/University/Student[age&lt;25]/</a:t>
            </a:r>
            <a:r>
              <a:rPr lang="en-US" dirty="0" err="1"/>
              <a:t>LastName</a:t>
            </a:r>
            <a:endParaRPr lang="en-US" dirty="0"/>
          </a:p>
          <a:p>
            <a:pPr lvl="1"/>
            <a:r>
              <a:rPr lang="en-US" dirty="0"/>
              <a:t>&lt;</a:t>
            </a:r>
            <a:r>
              <a:rPr lang="en-US" dirty="0" err="1"/>
              <a:t>LastName</a:t>
            </a:r>
            <a:r>
              <a:rPr lang="en-US" dirty="0"/>
              <a:t>&gt;Glass&lt;/</a:t>
            </a:r>
            <a:r>
              <a:rPr lang="en-US" dirty="0" err="1"/>
              <a:t>LastName</a:t>
            </a:r>
            <a:r>
              <a:rPr lang="en-US" dirty="0"/>
              <a:t>&gt;</a:t>
            </a:r>
          </a:p>
        </p:txBody>
      </p:sp>
    </p:spTree>
    <p:extLst>
      <p:ext uri="{BB962C8B-B14F-4D97-AF65-F5344CB8AC3E}">
        <p14:creationId xmlns:p14="http://schemas.microsoft.com/office/powerpoint/2010/main" val="524140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Operations</a:t>
            </a:r>
          </a:p>
        </p:txBody>
      </p:sp>
      <p:sp>
        <p:nvSpPr>
          <p:cNvPr id="3" name="Content Placeholder 2"/>
          <p:cNvSpPr>
            <a:spLocks noGrp="1"/>
          </p:cNvSpPr>
          <p:nvPr>
            <p:ph idx="1"/>
          </p:nvPr>
        </p:nvSpPr>
        <p:spPr>
          <a:xfrm>
            <a:off x="457200" y="1600200"/>
            <a:ext cx="6781800" cy="4876800"/>
          </a:xfrm>
        </p:spPr>
        <p:txBody>
          <a:bodyPr>
            <a:normAutofit fontScale="92500" lnSpcReduction="10000"/>
          </a:bodyPr>
          <a:lstStyle/>
          <a:p>
            <a:r>
              <a:rPr lang="en-US" dirty="0"/>
              <a:t>Or |:</a:t>
            </a:r>
          </a:p>
          <a:p>
            <a:pPr lvl="1"/>
            <a:r>
              <a:rPr lang="en-US" dirty="0"/>
              <a:t>University/Student/</a:t>
            </a:r>
            <a:r>
              <a:rPr lang="en-US" dirty="0" err="1"/>
              <a:t>FirstName</a:t>
            </a:r>
            <a:r>
              <a:rPr lang="en-US" dirty="0"/>
              <a:t> | /University/Student/Address</a:t>
            </a:r>
          </a:p>
          <a:p>
            <a:r>
              <a:rPr lang="en-US" dirty="0"/>
              <a:t>All descendants (recursive) //</a:t>
            </a:r>
          </a:p>
          <a:p>
            <a:pPr lvl="1"/>
            <a:r>
              <a:rPr lang="en-US" dirty="0"/>
              <a:t>University//Street</a:t>
            </a:r>
          </a:p>
          <a:p>
            <a:r>
              <a:rPr lang="en-US" dirty="0"/>
              <a:t>All elements *</a:t>
            </a:r>
          </a:p>
          <a:p>
            <a:pPr lvl="1"/>
            <a:r>
              <a:rPr lang="en-US" dirty="0"/>
              <a:t>University/Student/*</a:t>
            </a:r>
          </a:p>
          <a:p>
            <a:r>
              <a:rPr lang="en-US" dirty="0"/>
              <a:t>Parent path /..</a:t>
            </a:r>
          </a:p>
          <a:p>
            <a:pPr lvl="1"/>
            <a:r>
              <a:rPr lang="en-US" sz="2200" dirty="0"/>
              <a:t>/University/Student/Address[Zip=40792]/../</a:t>
            </a:r>
            <a:r>
              <a:rPr lang="en-US" sz="2200" dirty="0" err="1"/>
              <a:t>FirstName</a:t>
            </a:r>
            <a:endParaRPr lang="en-US" sz="2200" dirty="0"/>
          </a:p>
          <a:p>
            <a:r>
              <a:rPr lang="en-US" dirty="0"/>
              <a:t>All ancestors /ancestor::*</a:t>
            </a:r>
          </a:p>
        </p:txBody>
      </p:sp>
      <p:grpSp>
        <p:nvGrpSpPr>
          <p:cNvPr id="5" name="Group 4"/>
          <p:cNvGrpSpPr/>
          <p:nvPr/>
        </p:nvGrpSpPr>
        <p:grpSpPr>
          <a:xfrm>
            <a:off x="6858000" y="1066800"/>
            <a:ext cx="2819400" cy="5410200"/>
            <a:chOff x="6858000" y="1219200"/>
            <a:chExt cx="2819400" cy="5410200"/>
          </a:xfrm>
        </p:grpSpPr>
        <p:sp>
          <p:nvSpPr>
            <p:cNvPr id="6" name="Content Placeholder 2"/>
            <p:cNvSpPr txBox="1">
              <a:spLocks/>
            </p:cNvSpPr>
            <p:nvPr/>
          </p:nvSpPr>
          <p:spPr>
            <a:xfrm>
              <a:off x="6858000" y="1524000"/>
              <a:ext cx="2819400" cy="510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a:t>&lt;?xml version="1.0"?&gt;</a:t>
              </a:r>
            </a:p>
            <a:p>
              <a:pPr marL="0" indent="0">
                <a:buFont typeface="Arial" pitchFamily="34" charset="0"/>
                <a:buNone/>
              </a:pPr>
              <a:r>
                <a:rPr lang="en-US" sz="1000" dirty="0"/>
                <a:t>&lt;University&gt;</a:t>
              </a:r>
            </a:p>
            <a:p>
              <a:pPr marL="0" indent="0">
                <a:buFont typeface="Arial" pitchFamily="34" charset="0"/>
                <a:buNone/>
              </a:pPr>
              <a:r>
                <a:rPr lang="en-US" sz="1000" dirty="0"/>
                <a:t>  &lt;Student degree="PhD"&gt;</a:t>
              </a:r>
            </a:p>
            <a:p>
              <a:pPr marL="0" indent="0">
                <a:buFont typeface="Arial" pitchFamily="34" charset="0"/>
                <a:buNone/>
              </a:pPr>
              <a:r>
                <a:rPr lang="en-US" sz="1000" dirty="0"/>
                <a:t>      &lt;</a:t>
              </a:r>
              <a:r>
                <a:rPr lang="en-US" sz="1000" dirty="0" err="1"/>
                <a:t>FirstName</a:t>
              </a:r>
              <a:r>
                <a:rPr lang="en-US" sz="1000" dirty="0"/>
                <a:t>&gt;</a:t>
              </a:r>
              <a:r>
                <a:rPr lang="en-US" sz="1000" dirty="0" err="1"/>
                <a:t>Chaya</a:t>
              </a:r>
              <a:r>
                <a:rPr lang="en-US" sz="1000" dirty="0"/>
                <a:t>&lt;/</a:t>
              </a:r>
              <a:r>
                <a:rPr lang="en-US" sz="1000" dirty="0" err="1"/>
                <a:t>FirstName</a:t>
              </a:r>
              <a:r>
                <a:rPr lang="en-US" sz="1000" dirty="0"/>
                <a:t>&gt;</a:t>
              </a:r>
            </a:p>
            <a:p>
              <a:pPr marL="0" indent="0">
                <a:buFont typeface="Arial" pitchFamily="34" charset="0"/>
                <a:buNone/>
              </a:pPr>
              <a:r>
                <a:rPr lang="en-US" sz="1000" dirty="0"/>
                <a:t>      &lt;</a:t>
              </a:r>
              <a:r>
                <a:rPr lang="en-US" sz="1000" dirty="0" err="1"/>
                <a:t>LastName</a:t>
              </a:r>
              <a:r>
                <a:rPr lang="en-US" sz="1000" dirty="0"/>
                <a:t>&gt;Glass&lt;/</a:t>
              </a:r>
              <a:r>
                <a:rPr lang="en-US" sz="1000" dirty="0" err="1"/>
                <a:t>LastName</a:t>
              </a:r>
              <a:r>
                <a:rPr lang="en-US" sz="1000" dirty="0"/>
                <a:t>&gt;</a:t>
              </a:r>
            </a:p>
            <a:p>
              <a:pPr marL="0" indent="0">
                <a:buFont typeface="Arial" pitchFamily="34" charset="0"/>
                <a:buNone/>
              </a:pPr>
              <a:r>
                <a:rPr lang="en-US" sz="1000" dirty="0"/>
                <a:t>      &lt;id&gt;111&lt;/id&gt;</a:t>
              </a:r>
            </a:p>
            <a:p>
              <a:pPr marL="0" indent="0">
                <a:buFont typeface="Arial" pitchFamily="34" charset="0"/>
                <a:buNone/>
              </a:pPr>
              <a:r>
                <a:rPr lang="en-US" sz="1000" dirty="0"/>
                <a:t>      &lt;age&gt;21&lt;/age&gt;</a:t>
              </a:r>
            </a:p>
            <a:p>
              <a:pPr marL="0" indent="0">
                <a:buFont typeface="Arial" pitchFamily="34" charset="0"/>
                <a:buNone/>
              </a:pPr>
              <a:r>
                <a:rPr lang="en-US" sz="1000" dirty="0"/>
                <a:t>      &lt;Address&gt;</a:t>
              </a:r>
            </a:p>
            <a:p>
              <a:pPr marL="0" indent="0">
                <a:buFont typeface="Arial" pitchFamily="34" charset="0"/>
                <a:buNone/>
              </a:pPr>
              <a:r>
                <a:rPr lang="en-US" sz="1000" dirty="0"/>
                <a:t>           &lt;Street&gt;</a:t>
              </a:r>
              <a:r>
                <a:rPr lang="en-US" sz="1000" dirty="0" err="1"/>
                <a:t>Hatamr</a:t>
              </a:r>
              <a:r>
                <a:rPr lang="en-US" sz="1000" dirty="0"/>
                <a:t> 5&lt;/Street&gt;</a:t>
              </a:r>
            </a:p>
            <a:p>
              <a:pPr marL="0" indent="0">
                <a:buFont typeface="Arial" pitchFamily="34" charset="0"/>
                <a:buNone/>
              </a:pPr>
              <a:r>
                <a:rPr lang="en-US" sz="1000" dirty="0"/>
                <a:t>           &lt;City&gt;Ariel&lt;/City&gt;</a:t>
              </a:r>
            </a:p>
            <a:p>
              <a:pPr marL="0" indent="0">
                <a:buFont typeface="Arial" pitchFamily="34" charset="0"/>
                <a:buNone/>
              </a:pPr>
              <a:r>
                <a:rPr lang="en-US" sz="1000" dirty="0"/>
                <a:t>           &lt;Zip&gt;40792&lt;/Zip&gt;</a:t>
              </a:r>
            </a:p>
            <a:p>
              <a:pPr marL="0" indent="0">
                <a:buFont typeface="Arial" pitchFamily="34" charset="0"/>
                <a:buNone/>
              </a:pPr>
              <a:r>
                <a:rPr lang="en-US" sz="1000" dirty="0"/>
                <a:t>      &lt;/Address&gt;</a:t>
              </a:r>
            </a:p>
            <a:p>
              <a:pPr marL="0" indent="0">
                <a:buFont typeface="Arial" pitchFamily="34" charset="0"/>
                <a:buNone/>
              </a:pPr>
              <a:r>
                <a:rPr lang="en-US" sz="1000" dirty="0"/>
                <a:t>  &lt;/Student&gt;</a:t>
              </a:r>
            </a:p>
            <a:p>
              <a:pPr marL="0" indent="0">
                <a:buFont typeface="Arial" pitchFamily="34" charset="0"/>
                <a:buNone/>
              </a:pPr>
              <a:r>
                <a:rPr lang="en-US" sz="1000" dirty="0"/>
                <a:t>  &lt;Student&gt;</a:t>
              </a:r>
            </a:p>
            <a:p>
              <a:pPr marL="0" indent="0">
                <a:buFont typeface="Arial" pitchFamily="34" charset="0"/>
                <a:buNone/>
              </a:pPr>
              <a:r>
                <a:rPr lang="en-US" sz="1000" dirty="0"/>
                <a:t>      &lt;</a:t>
              </a:r>
              <a:r>
                <a:rPr lang="en-US" sz="1000" dirty="0" err="1"/>
                <a:t>FirstName</a:t>
              </a:r>
              <a:r>
                <a:rPr lang="en-US" sz="1000" dirty="0"/>
                <a:t>&gt;Tal&lt;/</a:t>
              </a:r>
              <a:r>
                <a:rPr lang="en-US" sz="1000" dirty="0" err="1"/>
                <a:t>FirstName</a:t>
              </a:r>
              <a:r>
                <a:rPr lang="en-US" sz="1000" dirty="0"/>
                <a:t>&gt;</a:t>
              </a:r>
            </a:p>
            <a:p>
              <a:pPr marL="0" indent="0">
                <a:buFont typeface="Arial" pitchFamily="34" charset="0"/>
                <a:buNone/>
              </a:pPr>
              <a:r>
                <a:rPr lang="en-US" sz="1000" dirty="0"/>
                <a:t>      &lt;</a:t>
              </a:r>
              <a:r>
                <a:rPr lang="en-US" sz="1000" dirty="0" err="1"/>
                <a:t>LastName</a:t>
              </a:r>
              <a:r>
                <a:rPr lang="en-US" sz="1000" dirty="0"/>
                <a:t>&gt;Negev&lt;/</a:t>
              </a:r>
              <a:r>
                <a:rPr lang="en-US" sz="1000" dirty="0" err="1"/>
                <a:t>LastName</a:t>
              </a:r>
              <a:r>
                <a:rPr lang="en-US" sz="1000" dirty="0"/>
                <a:t>&gt;</a:t>
              </a:r>
            </a:p>
            <a:p>
              <a:pPr marL="0" indent="0">
                <a:buFont typeface="Arial" pitchFamily="34" charset="0"/>
                <a:buNone/>
              </a:pPr>
              <a:r>
                <a:rPr lang="en-US" sz="1000" dirty="0"/>
                <a:t>      &lt;id&gt;222&lt;/id&gt;</a:t>
              </a:r>
            </a:p>
            <a:p>
              <a:pPr marL="0" indent="0">
                <a:buFont typeface="Arial" pitchFamily="34" charset="0"/>
                <a:buNone/>
              </a:pPr>
              <a:r>
                <a:rPr lang="en-US" sz="1000" dirty="0"/>
                <a:t>      &lt;Address&gt;</a:t>
              </a:r>
            </a:p>
            <a:p>
              <a:pPr marL="0" indent="0">
                <a:buFont typeface="Arial" pitchFamily="34" charset="0"/>
                <a:buNone/>
              </a:pPr>
              <a:r>
                <a:rPr lang="en-US" sz="1000" dirty="0"/>
                <a:t>           &lt;Street&gt;</a:t>
              </a:r>
              <a:r>
                <a:rPr lang="en-US" sz="1000" dirty="0" err="1"/>
                <a:t>Rotem</a:t>
              </a:r>
              <a:r>
                <a:rPr lang="en-US" sz="1000" dirty="0"/>
                <a:t> 53&lt;/Street&gt;</a:t>
              </a:r>
            </a:p>
            <a:p>
              <a:pPr marL="0" indent="0">
                <a:buFont typeface="Arial" pitchFamily="34" charset="0"/>
                <a:buNone/>
              </a:pPr>
              <a:r>
                <a:rPr lang="en-US" sz="1000" dirty="0"/>
                <a:t>           &lt;City&gt;Jerusalem&lt;/City&gt;</a:t>
              </a:r>
            </a:p>
            <a:p>
              <a:pPr marL="0" indent="0">
                <a:buFont typeface="Arial" pitchFamily="34" charset="0"/>
                <a:buNone/>
              </a:pPr>
              <a:r>
                <a:rPr lang="en-US" sz="1000" dirty="0"/>
                <a:t>           &lt;Zip&gt;54287&lt;/Zip&gt;</a:t>
              </a:r>
            </a:p>
            <a:p>
              <a:pPr marL="0" indent="0">
                <a:buFont typeface="Arial" pitchFamily="34" charset="0"/>
                <a:buNone/>
              </a:pPr>
              <a:r>
                <a:rPr lang="en-US" sz="1000" dirty="0"/>
                <a:t>      &lt;/Address&gt;</a:t>
              </a:r>
            </a:p>
            <a:p>
              <a:pPr marL="0" indent="0">
                <a:buFont typeface="Arial" pitchFamily="34" charset="0"/>
                <a:buNone/>
              </a:pPr>
              <a:r>
                <a:rPr lang="en-US" sz="1000" dirty="0"/>
                <a:t>  &lt;/Student&gt;</a:t>
              </a:r>
            </a:p>
            <a:p>
              <a:pPr marL="0" indent="0">
                <a:buFont typeface="Arial" pitchFamily="34" charset="0"/>
                <a:buNone/>
              </a:pPr>
              <a:r>
                <a:rPr lang="en-US" sz="1000" dirty="0"/>
                <a:t>  &lt;Student/&gt;</a:t>
              </a:r>
            </a:p>
            <a:p>
              <a:pPr marL="0" indent="0">
                <a:buFont typeface="Arial" pitchFamily="34" charset="0"/>
                <a:buNone/>
              </a:pPr>
              <a:r>
                <a:rPr lang="en-US" sz="1000" dirty="0"/>
                <a:t>&lt;!-- A comment about the file... </a:t>
              </a:r>
              <a:r>
                <a:rPr lang="en-US" sz="1000" dirty="0">
                  <a:sym typeface="Wingdings" pitchFamily="2" charset="2"/>
                </a:rPr>
                <a:t>--&gt;</a:t>
              </a:r>
              <a:endParaRPr lang="en-US" sz="1000" dirty="0"/>
            </a:p>
            <a:p>
              <a:pPr marL="0" indent="0">
                <a:buFont typeface="Arial" pitchFamily="34" charset="0"/>
                <a:buNone/>
              </a:pPr>
              <a:r>
                <a:rPr lang="en-US" sz="1000" dirty="0"/>
                <a:t>&lt;/University&gt;</a:t>
              </a:r>
            </a:p>
          </p:txBody>
        </p:sp>
        <p:sp>
          <p:nvSpPr>
            <p:cNvPr id="7" name="TextBox 6"/>
            <p:cNvSpPr txBox="1"/>
            <p:nvPr/>
          </p:nvSpPr>
          <p:spPr>
            <a:xfrm>
              <a:off x="6858000" y="1219200"/>
              <a:ext cx="1981200" cy="307777"/>
            </a:xfrm>
            <a:prstGeom prst="rect">
              <a:avLst/>
            </a:prstGeom>
            <a:noFill/>
          </p:spPr>
          <p:txBody>
            <a:bodyPr wrap="square" rtlCol="0">
              <a:spAutoFit/>
            </a:bodyPr>
            <a:lstStyle/>
            <a:p>
              <a:r>
                <a:rPr lang="en-US" sz="1400" dirty="0"/>
                <a:t>Original XML</a:t>
              </a:r>
            </a:p>
          </p:txBody>
        </p:sp>
      </p:grpSp>
    </p:spTree>
    <p:extLst>
      <p:ext uri="{BB962C8B-B14F-4D97-AF65-F5344CB8AC3E}">
        <p14:creationId xmlns:p14="http://schemas.microsoft.com/office/powerpoint/2010/main" val="2393032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University/Student/</a:t>
            </a:r>
            <a:r>
              <a:rPr lang="en-US" dirty="0" err="1"/>
              <a:t>FirstName</a:t>
            </a:r>
            <a:r>
              <a:rPr lang="en-US" dirty="0"/>
              <a:t> | /University/Student/Address</a:t>
            </a:r>
          </a:p>
        </p:txBody>
      </p:sp>
      <p:sp>
        <p:nvSpPr>
          <p:cNvPr id="3" name="Content Placeholder 2"/>
          <p:cNvSpPr>
            <a:spLocks noGrp="1"/>
          </p:cNvSpPr>
          <p:nvPr>
            <p:ph idx="1"/>
          </p:nvPr>
        </p:nvSpPr>
        <p:spPr>
          <a:xfrm>
            <a:off x="457200" y="1600200"/>
            <a:ext cx="3810000" cy="5029200"/>
          </a:xfrm>
        </p:spPr>
        <p:txBody>
          <a:bodyPr>
            <a:noAutofit/>
          </a:bodyPr>
          <a:lstStyle/>
          <a:p>
            <a:pPr marL="0" indent="0">
              <a:buNone/>
            </a:pPr>
            <a:r>
              <a:rPr lang="en-US" sz="1400" dirty="0"/>
              <a:t>&lt;?xml version="1.0" encoding="UTF-8"?&gt;</a:t>
            </a:r>
          </a:p>
          <a:p>
            <a:pPr marL="0" indent="0">
              <a:buNone/>
            </a:pPr>
            <a:r>
              <a:rPr lang="en-US" sz="1400" dirty="0"/>
              <a:t>&lt;result&gt;</a:t>
            </a:r>
          </a:p>
          <a:p>
            <a:pPr marL="0" indent="0">
              <a:buNone/>
            </a:pPr>
            <a:r>
              <a:rPr lang="en-US" sz="1400" dirty="0"/>
              <a:t>&lt;</a:t>
            </a:r>
            <a:r>
              <a:rPr lang="en-US" sz="1400" dirty="0" err="1"/>
              <a:t>FirstName</a:t>
            </a:r>
            <a:r>
              <a:rPr lang="en-US" sz="1400" dirty="0"/>
              <a:t>&gt;</a:t>
            </a:r>
            <a:r>
              <a:rPr lang="en-US" sz="1400" dirty="0" err="1"/>
              <a:t>Chaya</a:t>
            </a:r>
            <a:r>
              <a:rPr lang="en-US" sz="1400" dirty="0"/>
              <a:t>&lt;/</a:t>
            </a:r>
            <a:r>
              <a:rPr lang="en-US" sz="1400" dirty="0" err="1"/>
              <a:t>FirstName</a:t>
            </a:r>
            <a:r>
              <a:rPr lang="en-US" sz="1400" dirty="0"/>
              <a:t>&gt;</a:t>
            </a:r>
          </a:p>
          <a:p>
            <a:pPr marL="0" indent="0">
              <a:buNone/>
            </a:pPr>
            <a:endParaRPr lang="en-US" sz="1400" dirty="0"/>
          </a:p>
          <a:p>
            <a:pPr marL="0" indent="0">
              <a:buNone/>
            </a:pPr>
            <a:r>
              <a:rPr lang="en-US" sz="1400" dirty="0"/>
              <a:t>&lt;Address&gt;</a:t>
            </a:r>
          </a:p>
          <a:p>
            <a:pPr marL="0" indent="0">
              <a:buNone/>
            </a:pPr>
            <a:r>
              <a:rPr lang="en-US" sz="1400" dirty="0"/>
              <a:t>           &lt;Street&gt;</a:t>
            </a:r>
            <a:r>
              <a:rPr lang="en-US" sz="1400" dirty="0" err="1"/>
              <a:t>Hatamr</a:t>
            </a:r>
            <a:r>
              <a:rPr lang="en-US" sz="1400" dirty="0"/>
              <a:t> 5&lt;/Street&gt;</a:t>
            </a:r>
          </a:p>
          <a:p>
            <a:pPr marL="0" indent="0">
              <a:buNone/>
            </a:pPr>
            <a:r>
              <a:rPr lang="en-US" sz="1400" dirty="0"/>
              <a:t>           &lt;City&gt;Ariel&lt;/City&gt;</a:t>
            </a:r>
          </a:p>
          <a:p>
            <a:pPr marL="0" indent="0">
              <a:buNone/>
            </a:pPr>
            <a:r>
              <a:rPr lang="en-US" sz="1400" dirty="0"/>
              <a:t>           &lt;Zip&gt;40792&lt;/Zip&gt;</a:t>
            </a:r>
          </a:p>
          <a:p>
            <a:pPr marL="0" indent="0">
              <a:buNone/>
            </a:pPr>
            <a:r>
              <a:rPr lang="en-US" sz="1400" dirty="0"/>
              <a:t>      &lt;/Address&gt;</a:t>
            </a:r>
          </a:p>
          <a:p>
            <a:pPr marL="0" indent="0">
              <a:buNone/>
            </a:pPr>
            <a:endParaRPr lang="en-US" sz="1400" dirty="0"/>
          </a:p>
          <a:p>
            <a:pPr marL="0" indent="0">
              <a:buNone/>
            </a:pPr>
            <a:r>
              <a:rPr lang="en-US" sz="1400" dirty="0"/>
              <a:t>&lt;</a:t>
            </a:r>
            <a:r>
              <a:rPr lang="en-US" sz="1400" dirty="0" err="1"/>
              <a:t>FirstName</a:t>
            </a:r>
            <a:r>
              <a:rPr lang="en-US" sz="1400" dirty="0"/>
              <a:t>&gt;Tal&lt;/</a:t>
            </a:r>
            <a:r>
              <a:rPr lang="en-US" sz="1400" dirty="0" err="1"/>
              <a:t>FirstName</a:t>
            </a:r>
            <a:r>
              <a:rPr lang="en-US" sz="1400" dirty="0"/>
              <a:t>&gt;</a:t>
            </a:r>
          </a:p>
          <a:p>
            <a:pPr marL="0" indent="0">
              <a:buNone/>
            </a:pPr>
            <a:endParaRPr lang="en-US" sz="1400" dirty="0"/>
          </a:p>
          <a:p>
            <a:pPr marL="0" indent="0">
              <a:buNone/>
            </a:pPr>
            <a:r>
              <a:rPr lang="en-US" sz="1400" dirty="0"/>
              <a:t>&lt;Address&gt;</a:t>
            </a:r>
          </a:p>
          <a:p>
            <a:pPr marL="0" indent="0">
              <a:buNone/>
            </a:pPr>
            <a:r>
              <a:rPr lang="en-US" sz="1400" dirty="0"/>
              <a:t>           &lt;Street&gt;</a:t>
            </a:r>
            <a:r>
              <a:rPr lang="en-US" sz="1400" dirty="0" err="1"/>
              <a:t>Rotem</a:t>
            </a:r>
            <a:r>
              <a:rPr lang="en-US" sz="1400" dirty="0"/>
              <a:t> 53&lt;/Street&gt;</a:t>
            </a:r>
          </a:p>
          <a:p>
            <a:pPr marL="0" indent="0">
              <a:buNone/>
            </a:pPr>
            <a:r>
              <a:rPr lang="en-US" sz="1400" dirty="0"/>
              <a:t>           &lt;City&gt;Jerusalem&lt;/City&gt;</a:t>
            </a:r>
          </a:p>
          <a:p>
            <a:pPr marL="0" indent="0">
              <a:buNone/>
            </a:pPr>
            <a:r>
              <a:rPr lang="en-US" sz="1400" dirty="0"/>
              <a:t>           &lt;Zip&gt;54287&lt;/Zip&gt;</a:t>
            </a:r>
          </a:p>
          <a:p>
            <a:pPr marL="0" indent="0">
              <a:buNone/>
            </a:pPr>
            <a:r>
              <a:rPr lang="en-US" sz="1400" dirty="0"/>
              <a:t>      &lt;/Address&gt;</a:t>
            </a:r>
          </a:p>
          <a:p>
            <a:pPr marL="0" indent="0">
              <a:buNone/>
            </a:pPr>
            <a:endParaRPr lang="en-US" sz="1400" dirty="0"/>
          </a:p>
          <a:p>
            <a:pPr marL="0" indent="0">
              <a:buNone/>
            </a:pPr>
            <a:r>
              <a:rPr lang="en-US" sz="1400" dirty="0"/>
              <a:t>&lt;/result&gt;</a:t>
            </a:r>
          </a:p>
        </p:txBody>
      </p:sp>
      <p:grpSp>
        <p:nvGrpSpPr>
          <p:cNvPr id="5" name="Group 4"/>
          <p:cNvGrpSpPr/>
          <p:nvPr/>
        </p:nvGrpSpPr>
        <p:grpSpPr>
          <a:xfrm>
            <a:off x="6858000" y="1447800"/>
            <a:ext cx="2819400" cy="5410200"/>
            <a:chOff x="6858000" y="1219200"/>
            <a:chExt cx="2819400" cy="5410200"/>
          </a:xfrm>
        </p:grpSpPr>
        <p:sp>
          <p:nvSpPr>
            <p:cNvPr id="6" name="Content Placeholder 2"/>
            <p:cNvSpPr txBox="1">
              <a:spLocks/>
            </p:cNvSpPr>
            <p:nvPr/>
          </p:nvSpPr>
          <p:spPr>
            <a:xfrm>
              <a:off x="6858000" y="1524000"/>
              <a:ext cx="2819400" cy="510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a:t>&lt;?xml version="1.0"?&gt;</a:t>
              </a:r>
            </a:p>
            <a:p>
              <a:pPr marL="0" indent="0">
                <a:buFont typeface="Arial" pitchFamily="34" charset="0"/>
                <a:buNone/>
              </a:pPr>
              <a:r>
                <a:rPr lang="en-US" sz="1000" dirty="0"/>
                <a:t>&lt;University&gt;</a:t>
              </a:r>
            </a:p>
            <a:p>
              <a:pPr marL="0" indent="0">
                <a:buFont typeface="Arial" pitchFamily="34" charset="0"/>
                <a:buNone/>
              </a:pPr>
              <a:r>
                <a:rPr lang="en-US" sz="1000" dirty="0"/>
                <a:t>  &lt;Student degree="PhD"&gt;</a:t>
              </a:r>
            </a:p>
            <a:p>
              <a:pPr marL="0" indent="0">
                <a:buFont typeface="Arial" pitchFamily="34" charset="0"/>
                <a:buNone/>
              </a:pPr>
              <a:r>
                <a:rPr lang="en-US" sz="1000" dirty="0"/>
                <a:t>      &lt;</a:t>
              </a:r>
              <a:r>
                <a:rPr lang="en-US" sz="1000" dirty="0" err="1"/>
                <a:t>FirstName</a:t>
              </a:r>
              <a:r>
                <a:rPr lang="en-US" sz="1000" dirty="0"/>
                <a:t>&gt;</a:t>
              </a:r>
              <a:r>
                <a:rPr lang="en-US" sz="1000" dirty="0" err="1"/>
                <a:t>Chaya</a:t>
              </a:r>
              <a:r>
                <a:rPr lang="en-US" sz="1000" dirty="0"/>
                <a:t>&lt;/</a:t>
              </a:r>
              <a:r>
                <a:rPr lang="en-US" sz="1000" dirty="0" err="1"/>
                <a:t>FirstName</a:t>
              </a:r>
              <a:r>
                <a:rPr lang="en-US" sz="1000" dirty="0"/>
                <a:t>&gt;</a:t>
              </a:r>
            </a:p>
            <a:p>
              <a:pPr marL="0" indent="0">
                <a:buFont typeface="Arial" pitchFamily="34" charset="0"/>
                <a:buNone/>
              </a:pPr>
              <a:r>
                <a:rPr lang="en-US" sz="1000" dirty="0"/>
                <a:t>      &lt;</a:t>
              </a:r>
              <a:r>
                <a:rPr lang="en-US" sz="1000" dirty="0" err="1"/>
                <a:t>LastName</a:t>
              </a:r>
              <a:r>
                <a:rPr lang="en-US" sz="1000" dirty="0"/>
                <a:t>&gt;Glass&lt;/</a:t>
              </a:r>
              <a:r>
                <a:rPr lang="en-US" sz="1000" dirty="0" err="1"/>
                <a:t>LastName</a:t>
              </a:r>
              <a:r>
                <a:rPr lang="en-US" sz="1000" dirty="0"/>
                <a:t>&gt;</a:t>
              </a:r>
            </a:p>
            <a:p>
              <a:pPr marL="0" indent="0">
                <a:buFont typeface="Arial" pitchFamily="34" charset="0"/>
                <a:buNone/>
              </a:pPr>
              <a:r>
                <a:rPr lang="en-US" sz="1000" dirty="0"/>
                <a:t>      &lt;id&gt;111&lt;/id&gt;</a:t>
              </a:r>
            </a:p>
            <a:p>
              <a:pPr marL="0" indent="0">
                <a:buFont typeface="Arial" pitchFamily="34" charset="0"/>
                <a:buNone/>
              </a:pPr>
              <a:r>
                <a:rPr lang="en-US" sz="1000" dirty="0"/>
                <a:t>      &lt;age&gt;21&lt;/age&gt;</a:t>
              </a:r>
            </a:p>
            <a:p>
              <a:pPr marL="0" indent="0">
                <a:buFont typeface="Arial" pitchFamily="34" charset="0"/>
                <a:buNone/>
              </a:pPr>
              <a:r>
                <a:rPr lang="en-US" sz="1000" dirty="0"/>
                <a:t>      &lt;Address&gt;</a:t>
              </a:r>
            </a:p>
            <a:p>
              <a:pPr marL="0" indent="0">
                <a:buFont typeface="Arial" pitchFamily="34" charset="0"/>
                <a:buNone/>
              </a:pPr>
              <a:r>
                <a:rPr lang="en-US" sz="1000" dirty="0"/>
                <a:t>           &lt;Street&gt;</a:t>
              </a:r>
              <a:r>
                <a:rPr lang="en-US" sz="1000" dirty="0" err="1"/>
                <a:t>Hatamr</a:t>
              </a:r>
              <a:r>
                <a:rPr lang="en-US" sz="1000" dirty="0"/>
                <a:t> 5&lt;/Street&gt;</a:t>
              </a:r>
            </a:p>
            <a:p>
              <a:pPr marL="0" indent="0">
                <a:buFont typeface="Arial" pitchFamily="34" charset="0"/>
                <a:buNone/>
              </a:pPr>
              <a:r>
                <a:rPr lang="en-US" sz="1000" dirty="0"/>
                <a:t>           &lt;City&gt;Ariel&lt;/City&gt;</a:t>
              </a:r>
            </a:p>
            <a:p>
              <a:pPr marL="0" indent="0">
                <a:buFont typeface="Arial" pitchFamily="34" charset="0"/>
                <a:buNone/>
              </a:pPr>
              <a:r>
                <a:rPr lang="en-US" sz="1000" dirty="0"/>
                <a:t>           &lt;Zip&gt;40792&lt;/Zip&gt;</a:t>
              </a:r>
            </a:p>
            <a:p>
              <a:pPr marL="0" indent="0">
                <a:buFont typeface="Arial" pitchFamily="34" charset="0"/>
                <a:buNone/>
              </a:pPr>
              <a:r>
                <a:rPr lang="en-US" sz="1000" dirty="0"/>
                <a:t>      &lt;/Address&gt;</a:t>
              </a:r>
            </a:p>
            <a:p>
              <a:pPr marL="0" indent="0">
                <a:buFont typeface="Arial" pitchFamily="34" charset="0"/>
                <a:buNone/>
              </a:pPr>
              <a:r>
                <a:rPr lang="en-US" sz="1000" dirty="0"/>
                <a:t>  &lt;/Student&gt;</a:t>
              </a:r>
            </a:p>
            <a:p>
              <a:pPr marL="0" indent="0">
                <a:buFont typeface="Arial" pitchFamily="34" charset="0"/>
                <a:buNone/>
              </a:pPr>
              <a:r>
                <a:rPr lang="en-US" sz="1000" dirty="0"/>
                <a:t>  &lt;Student&gt;</a:t>
              </a:r>
            </a:p>
            <a:p>
              <a:pPr marL="0" indent="0">
                <a:buFont typeface="Arial" pitchFamily="34" charset="0"/>
                <a:buNone/>
              </a:pPr>
              <a:r>
                <a:rPr lang="en-US" sz="1000" dirty="0"/>
                <a:t>      &lt;</a:t>
              </a:r>
              <a:r>
                <a:rPr lang="en-US" sz="1000" dirty="0" err="1"/>
                <a:t>FirstName</a:t>
              </a:r>
              <a:r>
                <a:rPr lang="en-US" sz="1000" dirty="0"/>
                <a:t>&gt;Tal&lt;/</a:t>
              </a:r>
              <a:r>
                <a:rPr lang="en-US" sz="1000" dirty="0" err="1"/>
                <a:t>FirstName</a:t>
              </a:r>
              <a:r>
                <a:rPr lang="en-US" sz="1000" dirty="0"/>
                <a:t>&gt;</a:t>
              </a:r>
            </a:p>
            <a:p>
              <a:pPr marL="0" indent="0">
                <a:buFont typeface="Arial" pitchFamily="34" charset="0"/>
                <a:buNone/>
              </a:pPr>
              <a:r>
                <a:rPr lang="en-US" sz="1000" dirty="0"/>
                <a:t>      &lt;</a:t>
              </a:r>
              <a:r>
                <a:rPr lang="en-US" sz="1000" dirty="0" err="1"/>
                <a:t>LastName</a:t>
              </a:r>
              <a:r>
                <a:rPr lang="en-US" sz="1000" dirty="0"/>
                <a:t>&gt;Negev&lt;/</a:t>
              </a:r>
              <a:r>
                <a:rPr lang="en-US" sz="1000" dirty="0" err="1"/>
                <a:t>LastName</a:t>
              </a:r>
              <a:r>
                <a:rPr lang="en-US" sz="1000" dirty="0"/>
                <a:t>&gt;</a:t>
              </a:r>
            </a:p>
            <a:p>
              <a:pPr marL="0" indent="0">
                <a:buFont typeface="Arial" pitchFamily="34" charset="0"/>
                <a:buNone/>
              </a:pPr>
              <a:r>
                <a:rPr lang="en-US" sz="1000" dirty="0"/>
                <a:t>      &lt;id&gt;222&lt;/id&gt;</a:t>
              </a:r>
            </a:p>
            <a:p>
              <a:pPr marL="0" indent="0">
                <a:buFont typeface="Arial" pitchFamily="34" charset="0"/>
                <a:buNone/>
              </a:pPr>
              <a:r>
                <a:rPr lang="en-US" sz="1000" dirty="0"/>
                <a:t>      &lt;Address&gt;</a:t>
              </a:r>
            </a:p>
            <a:p>
              <a:pPr marL="0" indent="0">
                <a:buFont typeface="Arial" pitchFamily="34" charset="0"/>
                <a:buNone/>
              </a:pPr>
              <a:r>
                <a:rPr lang="en-US" sz="1000" dirty="0"/>
                <a:t>           &lt;Street&gt;</a:t>
              </a:r>
              <a:r>
                <a:rPr lang="en-US" sz="1000" dirty="0" err="1"/>
                <a:t>Rotem</a:t>
              </a:r>
              <a:r>
                <a:rPr lang="en-US" sz="1000" dirty="0"/>
                <a:t> 53&lt;/Street&gt;</a:t>
              </a:r>
            </a:p>
            <a:p>
              <a:pPr marL="0" indent="0">
                <a:buFont typeface="Arial" pitchFamily="34" charset="0"/>
                <a:buNone/>
              </a:pPr>
              <a:r>
                <a:rPr lang="en-US" sz="1000" dirty="0"/>
                <a:t>           &lt;City&gt;Jerusalem&lt;/City&gt;</a:t>
              </a:r>
            </a:p>
            <a:p>
              <a:pPr marL="0" indent="0">
                <a:buFont typeface="Arial" pitchFamily="34" charset="0"/>
                <a:buNone/>
              </a:pPr>
              <a:r>
                <a:rPr lang="en-US" sz="1000" dirty="0"/>
                <a:t>           &lt;Zip&gt;54287&lt;/Zip&gt;</a:t>
              </a:r>
            </a:p>
            <a:p>
              <a:pPr marL="0" indent="0">
                <a:buFont typeface="Arial" pitchFamily="34" charset="0"/>
                <a:buNone/>
              </a:pPr>
              <a:r>
                <a:rPr lang="en-US" sz="1000" dirty="0"/>
                <a:t>      &lt;/Address&gt;</a:t>
              </a:r>
            </a:p>
            <a:p>
              <a:pPr marL="0" indent="0">
                <a:buFont typeface="Arial" pitchFamily="34" charset="0"/>
                <a:buNone/>
              </a:pPr>
              <a:r>
                <a:rPr lang="en-US" sz="1000" dirty="0"/>
                <a:t>  &lt;/Student&gt;</a:t>
              </a:r>
            </a:p>
            <a:p>
              <a:pPr marL="0" indent="0">
                <a:buFont typeface="Arial" pitchFamily="34" charset="0"/>
                <a:buNone/>
              </a:pPr>
              <a:r>
                <a:rPr lang="en-US" sz="1000" dirty="0"/>
                <a:t>  &lt;Student/&gt;</a:t>
              </a:r>
            </a:p>
            <a:p>
              <a:pPr marL="0" indent="0">
                <a:buFont typeface="Arial" pitchFamily="34" charset="0"/>
                <a:buNone/>
              </a:pPr>
              <a:r>
                <a:rPr lang="en-US" sz="1000" dirty="0"/>
                <a:t>&lt;!-- A comment about the file... </a:t>
              </a:r>
              <a:r>
                <a:rPr lang="en-US" sz="1000" dirty="0">
                  <a:sym typeface="Wingdings" pitchFamily="2" charset="2"/>
                </a:rPr>
                <a:t>--&gt;</a:t>
              </a:r>
              <a:endParaRPr lang="en-US" sz="1000" dirty="0"/>
            </a:p>
            <a:p>
              <a:pPr marL="0" indent="0">
                <a:buFont typeface="Arial" pitchFamily="34" charset="0"/>
                <a:buNone/>
              </a:pPr>
              <a:r>
                <a:rPr lang="en-US" sz="1000" dirty="0"/>
                <a:t>&lt;/University&gt;</a:t>
              </a:r>
            </a:p>
          </p:txBody>
        </p:sp>
        <p:sp>
          <p:nvSpPr>
            <p:cNvPr id="7" name="TextBox 6"/>
            <p:cNvSpPr txBox="1"/>
            <p:nvPr/>
          </p:nvSpPr>
          <p:spPr>
            <a:xfrm>
              <a:off x="6858000" y="1219200"/>
              <a:ext cx="1981200" cy="307777"/>
            </a:xfrm>
            <a:prstGeom prst="rect">
              <a:avLst/>
            </a:prstGeom>
            <a:noFill/>
          </p:spPr>
          <p:txBody>
            <a:bodyPr wrap="square" rtlCol="0">
              <a:spAutoFit/>
            </a:bodyPr>
            <a:lstStyle/>
            <a:p>
              <a:r>
                <a:rPr lang="en-US" sz="1400" dirty="0"/>
                <a:t>Original XML</a:t>
              </a:r>
            </a:p>
          </p:txBody>
        </p:sp>
      </p:grpSp>
    </p:spTree>
    <p:extLst>
      <p:ext uri="{BB962C8B-B14F-4D97-AF65-F5344CB8AC3E}">
        <p14:creationId xmlns:p14="http://schemas.microsoft.com/office/powerpoint/2010/main" val="603816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University//Street</a:t>
            </a:r>
          </a:p>
        </p:txBody>
      </p:sp>
      <p:sp>
        <p:nvSpPr>
          <p:cNvPr id="3" name="Content Placeholder 2"/>
          <p:cNvSpPr>
            <a:spLocks noGrp="1"/>
          </p:cNvSpPr>
          <p:nvPr>
            <p:ph idx="1"/>
          </p:nvPr>
        </p:nvSpPr>
        <p:spPr>
          <a:xfrm>
            <a:off x="457200" y="1600200"/>
            <a:ext cx="3657600" cy="5029200"/>
          </a:xfrm>
        </p:spPr>
        <p:txBody>
          <a:bodyPr>
            <a:noAutofit/>
          </a:bodyPr>
          <a:lstStyle/>
          <a:p>
            <a:pPr marL="0" indent="0">
              <a:buNone/>
            </a:pPr>
            <a:r>
              <a:rPr lang="en-US" sz="1400" dirty="0"/>
              <a:t>&lt;?xml version="1.0" encoding="UTF-8"?&gt;</a:t>
            </a:r>
          </a:p>
          <a:p>
            <a:pPr marL="0" indent="0">
              <a:buNone/>
            </a:pPr>
            <a:r>
              <a:rPr lang="en-US" sz="1400" dirty="0"/>
              <a:t>&lt;result&gt;</a:t>
            </a:r>
          </a:p>
          <a:p>
            <a:pPr marL="0" indent="0">
              <a:buNone/>
            </a:pPr>
            <a:r>
              <a:rPr lang="en-US" sz="1400" dirty="0"/>
              <a:t>&lt;Street&gt;</a:t>
            </a:r>
            <a:r>
              <a:rPr lang="en-US" sz="1400" dirty="0" err="1"/>
              <a:t>Hatamr</a:t>
            </a:r>
            <a:r>
              <a:rPr lang="en-US" sz="1400" dirty="0"/>
              <a:t> 5&lt;/Street&gt;</a:t>
            </a:r>
          </a:p>
          <a:p>
            <a:pPr marL="0" indent="0">
              <a:buNone/>
            </a:pPr>
            <a:endParaRPr lang="en-US" sz="1400" dirty="0"/>
          </a:p>
          <a:p>
            <a:pPr marL="0" indent="0">
              <a:buNone/>
            </a:pPr>
            <a:r>
              <a:rPr lang="en-US" sz="1400" dirty="0"/>
              <a:t>&lt;Street&gt;</a:t>
            </a:r>
            <a:r>
              <a:rPr lang="en-US" sz="1400" dirty="0" err="1"/>
              <a:t>Rotem</a:t>
            </a:r>
            <a:r>
              <a:rPr lang="en-US" sz="1400" dirty="0"/>
              <a:t> 53&lt;/Street&gt;</a:t>
            </a:r>
          </a:p>
          <a:p>
            <a:pPr marL="0" indent="0">
              <a:buNone/>
            </a:pPr>
            <a:endParaRPr lang="en-US" sz="1400" dirty="0"/>
          </a:p>
          <a:p>
            <a:pPr marL="0" indent="0">
              <a:buNone/>
            </a:pPr>
            <a:r>
              <a:rPr lang="en-US" sz="1400" dirty="0"/>
              <a:t>&lt;/result&gt;</a:t>
            </a:r>
          </a:p>
        </p:txBody>
      </p:sp>
      <p:grpSp>
        <p:nvGrpSpPr>
          <p:cNvPr id="5" name="Group 4"/>
          <p:cNvGrpSpPr/>
          <p:nvPr/>
        </p:nvGrpSpPr>
        <p:grpSpPr>
          <a:xfrm>
            <a:off x="6858000" y="1447800"/>
            <a:ext cx="2819400" cy="5410200"/>
            <a:chOff x="6858000" y="1219200"/>
            <a:chExt cx="2819400" cy="5410200"/>
          </a:xfrm>
        </p:grpSpPr>
        <p:sp>
          <p:nvSpPr>
            <p:cNvPr id="6" name="Content Placeholder 2"/>
            <p:cNvSpPr txBox="1">
              <a:spLocks/>
            </p:cNvSpPr>
            <p:nvPr/>
          </p:nvSpPr>
          <p:spPr>
            <a:xfrm>
              <a:off x="6858000" y="1524000"/>
              <a:ext cx="2819400" cy="510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a:t>&lt;?xml version="1.0"?&gt;</a:t>
              </a:r>
            </a:p>
            <a:p>
              <a:pPr marL="0" indent="0">
                <a:buFont typeface="Arial" pitchFamily="34" charset="0"/>
                <a:buNone/>
              </a:pPr>
              <a:r>
                <a:rPr lang="en-US" sz="1000" dirty="0"/>
                <a:t>&lt;University&gt;</a:t>
              </a:r>
            </a:p>
            <a:p>
              <a:pPr marL="0" indent="0">
                <a:buFont typeface="Arial" pitchFamily="34" charset="0"/>
                <a:buNone/>
              </a:pPr>
              <a:r>
                <a:rPr lang="en-US" sz="1000" dirty="0"/>
                <a:t>  &lt;Student degree="PhD"&gt;</a:t>
              </a:r>
            </a:p>
            <a:p>
              <a:pPr marL="0" indent="0">
                <a:buFont typeface="Arial" pitchFamily="34" charset="0"/>
                <a:buNone/>
              </a:pPr>
              <a:r>
                <a:rPr lang="en-US" sz="1000" dirty="0"/>
                <a:t>      &lt;</a:t>
              </a:r>
              <a:r>
                <a:rPr lang="en-US" sz="1000" dirty="0" err="1"/>
                <a:t>FirstName</a:t>
              </a:r>
              <a:r>
                <a:rPr lang="en-US" sz="1000" dirty="0"/>
                <a:t>&gt;</a:t>
              </a:r>
              <a:r>
                <a:rPr lang="en-US" sz="1000" dirty="0" err="1"/>
                <a:t>Chaya</a:t>
              </a:r>
              <a:r>
                <a:rPr lang="en-US" sz="1000" dirty="0"/>
                <a:t>&lt;/</a:t>
              </a:r>
              <a:r>
                <a:rPr lang="en-US" sz="1000" dirty="0" err="1"/>
                <a:t>FirstName</a:t>
              </a:r>
              <a:r>
                <a:rPr lang="en-US" sz="1000" dirty="0"/>
                <a:t>&gt;</a:t>
              </a:r>
            </a:p>
            <a:p>
              <a:pPr marL="0" indent="0">
                <a:buFont typeface="Arial" pitchFamily="34" charset="0"/>
                <a:buNone/>
              </a:pPr>
              <a:r>
                <a:rPr lang="en-US" sz="1000" dirty="0"/>
                <a:t>      &lt;</a:t>
              </a:r>
              <a:r>
                <a:rPr lang="en-US" sz="1000" dirty="0" err="1"/>
                <a:t>LastName</a:t>
              </a:r>
              <a:r>
                <a:rPr lang="en-US" sz="1000" dirty="0"/>
                <a:t>&gt;Glass&lt;/</a:t>
              </a:r>
              <a:r>
                <a:rPr lang="en-US" sz="1000" dirty="0" err="1"/>
                <a:t>LastName</a:t>
              </a:r>
              <a:r>
                <a:rPr lang="en-US" sz="1000" dirty="0"/>
                <a:t>&gt;</a:t>
              </a:r>
            </a:p>
            <a:p>
              <a:pPr marL="0" indent="0">
                <a:buFont typeface="Arial" pitchFamily="34" charset="0"/>
                <a:buNone/>
              </a:pPr>
              <a:r>
                <a:rPr lang="en-US" sz="1000" dirty="0"/>
                <a:t>      &lt;id&gt;111&lt;/id&gt;</a:t>
              </a:r>
            </a:p>
            <a:p>
              <a:pPr marL="0" indent="0">
                <a:buFont typeface="Arial" pitchFamily="34" charset="0"/>
                <a:buNone/>
              </a:pPr>
              <a:r>
                <a:rPr lang="en-US" sz="1000" dirty="0"/>
                <a:t>      &lt;age&gt;21&lt;/age&gt;</a:t>
              </a:r>
            </a:p>
            <a:p>
              <a:pPr marL="0" indent="0">
                <a:buFont typeface="Arial" pitchFamily="34" charset="0"/>
                <a:buNone/>
              </a:pPr>
              <a:r>
                <a:rPr lang="en-US" sz="1000" dirty="0"/>
                <a:t>      &lt;Address&gt;</a:t>
              </a:r>
            </a:p>
            <a:p>
              <a:pPr marL="0" indent="0">
                <a:buFont typeface="Arial" pitchFamily="34" charset="0"/>
                <a:buNone/>
              </a:pPr>
              <a:r>
                <a:rPr lang="en-US" sz="1000" dirty="0"/>
                <a:t>           &lt;Street&gt;</a:t>
              </a:r>
              <a:r>
                <a:rPr lang="en-US" sz="1000" dirty="0" err="1"/>
                <a:t>Hatamr</a:t>
              </a:r>
              <a:r>
                <a:rPr lang="en-US" sz="1000" dirty="0"/>
                <a:t> 5&lt;/Street&gt;</a:t>
              </a:r>
            </a:p>
            <a:p>
              <a:pPr marL="0" indent="0">
                <a:buFont typeface="Arial" pitchFamily="34" charset="0"/>
                <a:buNone/>
              </a:pPr>
              <a:r>
                <a:rPr lang="en-US" sz="1000" dirty="0"/>
                <a:t>           &lt;City&gt;Ariel&lt;/City&gt;</a:t>
              </a:r>
            </a:p>
            <a:p>
              <a:pPr marL="0" indent="0">
                <a:buFont typeface="Arial" pitchFamily="34" charset="0"/>
                <a:buNone/>
              </a:pPr>
              <a:r>
                <a:rPr lang="en-US" sz="1000" dirty="0"/>
                <a:t>           &lt;Zip&gt;40792&lt;/Zip&gt;</a:t>
              </a:r>
            </a:p>
            <a:p>
              <a:pPr marL="0" indent="0">
                <a:buFont typeface="Arial" pitchFamily="34" charset="0"/>
                <a:buNone/>
              </a:pPr>
              <a:r>
                <a:rPr lang="en-US" sz="1000" dirty="0"/>
                <a:t>      &lt;/Address&gt;</a:t>
              </a:r>
            </a:p>
            <a:p>
              <a:pPr marL="0" indent="0">
                <a:buFont typeface="Arial" pitchFamily="34" charset="0"/>
                <a:buNone/>
              </a:pPr>
              <a:r>
                <a:rPr lang="en-US" sz="1000" dirty="0"/>
                <a:t>  &lt;/Student&gt;</a:t>
              </a:r>
            </a:p>
            <a:p>
              <a:pPr marL="0" indent="0">
                <a:buFont typeface="Arial" pitchFamily="34" charset="0"/>
                <a:buNone/>
              </a:pPr>
              <a:r>
                <a:rPr lang="en-US" sz="1000" dirty="0"/>
                <a:t>  &lt;Student&gt;</a:t>
              </a:r>
            </a:p>
            <a:p>
              <a:pPr marL="0" indent="0">
                <a:buFont typeface="Arial" pitchFamily="34" charset="0"/>
                <a:buNone/>
              </a:pPr>
              <a:r>
                <a:rPr lang="en-US" sz="1000" dirty="0"/>
                <a:t>      &lt;</a:t>
              </a:r>
              <a:r>
                <a:rPr lang="en-US" sz="1000" dirty="0" err="1"/>
                <a:t>FirstName</a:t>
              </a:r>
              <a:r>
                <a:rPr lang="en-US" sz="1000" dirty="0"/>
                <a:t>&gt;Tal&lt;/</a:t>
              </a:r>
              <a:r>
                <a:rPr lang="en-US" sz="1000" dirty="0" err="1"/>
                <a:t>FirstName</a:t>
              </a:r>
              <a:r>
                <a:rPr lang="en-US" sz="1000" dirty="0"/>
                <a:t>&gt;</a:t>
              </a:r>
            </a:p>
            <a:p>
              <a:pPr marL="0" indent="0">
                <a:buFont typeface="Arial" pitchFamily="34" charset="0"/>
                <a:buNone/>
              </a:pPr>
              <a:r>
                <a:rPr lang="en-US" sz="1000" dirty="0"/>
                <a:t>      &lt;</a:t>
              </a:r>
              <a:r>
                <a:rPr lang="en-US" sz="1000" dirty="0" err="1"/>
                <a:t>LastName</a:t>
              </a:r>
              <a:r>
                <a:rPr lang="en-US" sz="1000" dirty="0"/>
                <a:t>&gt;Negev&lt;/</a:t>
              </a:r>
              <a:r>
                <a:rPr lang="en-US" sz="1000" dirty="0" err="1"/>
                <a:t>LastName</a:t>
              </a:r>
              <a:r>
                <a:rPr lang="en-US" sz="1000" dirty="0"/>
                <a:t>&gt;</a:t>
              </a:r>
            </a:p>
            <a:p>
              <a:pPr marL="0" indent="0">
                <a:buFont typeface="Arial" pitchFamily="34" charset="0"/>
                <a:buNone/>
              </a:pPr>
              <a:r>
                <a:rPr lang="en-US" sz="1000" dirty="0"/>
                <a:t>      &lt;id&gt;222&lt;/id&gt;</a:t>
              </a:r>
            </a:p>
            <a:p>
              <a:pPr marL="0" indent="0">
                <a:buFont typeface="Arial" pitchFamily="34" charset="0"/>
                <a:buNone/>
              </a:pPr>
              <a:r>
                <a:rPr lang="en-US" sz="1000" dirty="0"/>
                <a:t>      &lt;Address&gt;</a:t>
              </a:r>
            </a:p>
            <a:p>
              <a:pPr marL="0" indent="0">
                <a:buFont typeface="Arial" pitchFamily="34" charset="0"/>
                <a:buNone/>
              </a:pPr>
              <a:r>
                <a:rPr lang="en-US" sz="1000" dirty="0"/>
                <a:t>           &lt;Street&gt;</a:t>
              </a:r>
              <a:r>
                <a:rPr lang="en-US" sz="1000" dirty="0" err="1"/>
                <a:t>Rotem</a:t>
              </a:r>
              <a:r>
                <a:rPr lang="en-US" sz="1000" dirty="0"/>
                <a:t> 53&lt;/Street&gt;</a:t>
              </a:r>
            </a:p>
            <a:p>
              <a:pPr marL="0" indent="0">
                <a:buFont typeface="Arial" pitchFamily="34" charset="0"/>
                <a:buNone/>
              </a:pPr>
              <a:r>
                <a:rPr lang="en-US" sz="1000" dirty="0"/>
                <a:t>           &lt;City&gt;Jerusalem&lt;/City&gt;</a:t>
              </a:r>
            </a:p>
            <a:p>
              <a:pPr marL="0" indent="0">
                <a:buFont typeface="Arial" pitchFamily="34" charset="0"/>
                <a:buNone/>
              </a:pPr>
              <a:r>
                <a:rPr lang="en-US" sz="1000" dirty="0"/>
                <a:t>           &lt;Zip&gt;54287&lt;/Zip&gt;</a:t>
              </a:r>
            </a:p>
            <a:p>
              <a:pPr marL="0" indent="0">
                <a:buFont typeface="Arial" pitchFamily="34" charset="0"/>
                <a:buNone/>
              </a:pPr>
              <a:r>
                <a:rPr lang="en-US" sz="1000" dirty="0"/>
                <a:t>      &lt;/Address&gt;</a:t>
              </a:r>
            </a:p>
            <a:p>
              <a:pPr marL="0" indent="0">
                <a:buFont typeface="Arial" pitchFamily="34" charset="0"/>
                <a:buNone/>
              </a:pPr>
              <a:r>
                <a:rPr lang="en-US" sz="1000" dirty="0"/>
                <a:t>  &lt;/Student&gt;</a:t>
              </a:r>
            </a:p>
            <a:p>
              <a:pPr marL="0" indent="0">
                <a:buFont typeface="Arial" pitchFamily="34" charset="0"/>
                <a:buNone/>
              </a:pPr>
              <a:r>
                <a:rPr lang="en-US" sz="1000" dirty="0"/>
                <a:t>  &lt;Student/&gt;</a:t>
              </a:r>
            </a:p>
            <a:p>
              <a:pPr marL="0" indent="0">
                <a:buFont typeface="Arial" pitchFamily="34" charset="0"/>
                <a:buNone/>
              </a:pPr>
              <a:r>
                <a:rPr lang="en-US" sz="1000" dirty="0"/>
                <a:t>&lt;!-- A comment about the file... </a:t>
              </a:r>
              <a:r>
                <a:rPr lang="en-US" sz="1000" dirty="0">
                  <a:sym typeface="Wingdings" pitchFamily="2" charset="2"/>
                </a:rPr>
                <a:t>--&gt;</a:t>
              </a:r>
              <a:endParaRPr lang="en-US" sz="1000" dirty="0"/>
            </a:p>
            <a:p>
              <a:pPr marL="0" indent="0">
                <a:buFont typeface="Arial" pitchFamily="34" charset="0"/>
                <a:buNone/>
              </a:pPr>
              <a:r>
                <a:rPr lang="en-US" sz="1000" dirty="0"/>
                <a:t>&lt;/University&gt;</a:t>
              </a:r>
            </a:p>
          </p:txBody>
        </p:sp>
        <p:sp>
          <p:nvSpPr>
            <p:cNvPr id="7" name="TextBox 6"/>
            <p:cNvSpPr txBox="1"/>
            <p:nvPr/>
          </p:nvSpPr>
          <p:spPr>
            <a:xfrm>
              <a:off x="6858000" y="1219200"/>
              <a:ext cx="1981200" cy="307777"/>
            </a:xfrm>
            <a:prstGeom prst="rect">
              <a:avLst/>
            </a:prstGeom>
            <a:noFill/>
          </p:spPr>
          <p:txBody>
            <a:bodyPr wrap="square" rtlCol="0">
              <a:spAutoFit/>
            </a:bodyPr>
            <a:lstStyle/>
            <a:p>
              <a:r>
                <a:rPr lang="en-US" sz="1400" dirty="0"/>
                <a:t>Original XML</a:t>
              </a:r>
            </a:p>
          </p:txBody>
        </p:sp>
      </p:grpSp>
    </p:spTree>
    <p:extLst>
      <p:ext uri="{BB962C8B-B14F-4D97-AF65-F5344CB8AC3E}">
        <p14:creationId xmlns:p14="http://schemas.microsoft.com/office/powerpoint/2010/main" val="3098969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Example</a:t>
            </a:r>
          </a:p>
        </p:txBody>
      </p:sp>
      <p:sp>
        <p:nvSpPr>
          <p:cNvPr id="3" name="Content Placeholder 2"/>
          <p:cNvSpPr>
            <a:spLocks noGrp="1"/>
          </p:cNvSpPr>
          <p:nvPr>
            <p:ph idx="1"/>
          </p:nvPr>
        </p:nvSpPr>
        <p:spPr>
          <a:xfrm>
            <a:off x="457200" y="1295400"/>
            <a:ext cx="8229600" cy="5410200"/>
          </a:xfrm>
        </p:spPr>
        <p:txBody>
          <a:bodyPr>
            <a:normAutofit fontScale="85000" lnSpcReduction="20000"/>
          </a:bodyPr>
          <a:lstStyle/>
          <a:p>
            <a:pPr marL="0" indent="0">
              <a:buNone/>
            </a:pPr>
            <a:r>
              <a:rPr lang="en-US" dirty="0"/>
              <a:t>&lt;University&gt;</a:t>
            </a:r>
          </a:p>
          <a:p>
            <a:pPr marL="0" indent="0">
              <a:buNone/>
            </a:pPr>
            <a:r>
              <a:rPr lang="en-US" dirty="0"/>
              <a:t>  &lt;Student degree="PhD"&gt;</a:t>
            </a:r>
          </a:p>
          <a:p>
            <a:pPr marL="0" indent="0">
              <a:buNone/>
            </a:pPr>
            <a:r>
              <a:rPr lang="en-US" dirty="0"/>
              <a:t>      &lt;</a:t>
            </a:r>
            <a:r>
              <a:rPr lang="en-US" dirty="0" err="1"/>
              <a:t>FirstName</a:t>
            </a:r>
            <a:r>
              <a:rPr lang="en-US" dirty="0"/>
              <a:t>&gt;</a:t>
            </a:r>
            <a:r>
              <a:rPr lang="en-US" dirty="0" err="1"/>
              <a:t>Chaya</a:t>
            </a:r>
            <a:r>
              <a:rPr lang="en-US" dirty="0"/>
              <a:t>&lt;/</a:t>
            </a:r>
            <a:r>
              <a:rPr lang="en-US" dirty="0" err="1"/>
              <a:t>FirstName</a:t>
            </a:r>
            <a:r>
              <a:rPr lang="en-US" dirty="0"/>
              <a:t>&gt;</a:t>
            </a:r>
          </a:p>
          <a:p>
            <a:pPr marL="0" indent="0">
              <a:buNone/>
            </a:pPr>
            <a:r>
              <a:rPr lang="en-US" dirty="0"/>
              <a:t>      &lt;</a:t>
            </a:r>
            <a:r>
              <a:rPr lang="en-US" dirty="0" err="1"/>
              <a:t>LastName</a:t>
            </a:r>
            <a:r>
              <a:rPr lang="en-US" dirty="0"/>
              <a:t>&gt;Glass&lt;/</a:t>
            </a:r>
            <a:r>
              <a:rPr lang="en-US" dirty="0" err="1"/>
              <a:t>LastName</a:t>
            </a:r>
            <a:r>
              <a:rPr lang="en-US" dirty="0"/>
              <a:t>&gt;</a:t>
            </a:r>
          </a:p>
          <a:p>
            <a:pPr marL="0" indent="0">
              <a:buNone/>
            </a:pPr>
            <a:r>
              <a:rPr lang="en-US" dirty="0"/>
              <a:t>      &lt;id&gt;111&lt;/id&gt;</a:t>
            </a:r>
          </a:p>
          <a:p>
            <a:pPr marL="0" indent="0">
              <a:buNone/>
            </a:pPr>
            <a:r>
              <a:rPr lang="en-US" dirty="0"/>
              <a:t>      &lt;age&gt;21&lt;/age&gt;</a:t>
            </a:r>
          </a:p>
          <a:p>
            <a:pPr marL="0" indent="0">
              <a:buNone/>
            </a:pPr>
            <a:r>
              <a:rPr lang="en-US" dirty="0"/>
              <a:t>      &lt;Address&gt;</a:t>
            </a:r>
          </a:p>
          <a:p>
            <a:pPr marL="0" indent="0">
              <a:buNone/>
            </a:pPr>
            <a:r>
              <a:rPr lang="en-US" dirty="0"/>
              <a:t>           &lt;Street&gt;</a:t>
            </a:r>
            <a:r>
              <a:rPr lang="en-US" dirty="0" err="1"/>
              <a:t>Hatamr</a:t>
            </a:r>
            <a:r>
              <a:rPr lang="en-US" dirty="0"/>
              <a:t> 5&lt;/Street&gt;</a:t>
            </a:r>
          </a:p>
          <a:p>
            <a:pPr marL="0" indent="0">
              <a:buNone/>
            </a:pPr>
            <a:r>
              <a:rPr lang="en-US" dirty="0"/>
              <a:t>           &lt;City&gt;Ariel&lt;/City&gt;</a:t>
            </a:r>
          </a:p>
          <a:p>
            <a:pPr marL="0" indent="0">
              <a:buNone/>
            </a:pPr>
            <a:r>
              <a:rPr lang="en-US" dirty="0"/>
              <a:t>           &lt;Zip&gt;40792&lt;/Zip&gt;</a:t>
            </a:r>
          </a:p>
          <a:p>
            <a:pPr marL="0" indent="0">
              <a:buNone/>
            </a:pPr>
            <a:r>
              <a:rPr lang="en-US" dirty="0"/>
              <a:t>      &lt;/Address&gt;</a:t>
            </a:r>
          </a:p>
          <a:p>
            <a:pPr marL="0" indent="0">
              <a:buNone/>
            </a:pPr>
            <a:r>
              <a:rPr lang="en-US" dirty="0"/>
              <a:t>  &lt;/Student&gt;</a:t>
            </a:r>
          </a:p>
          <a:p>
            <a:pPr marL="0" indent="0">
              <a:buNone/>
            </a:pPr>
            <a:r>
              <a:rPr lang="en-US" dirty="0"/>
              <a:t>&lt;/University&gt;</a:t>
            </a:r>
          </a:p>
        </p:txBody>
      </p:sp>
    </p:spTree>
    <p:extLst>
      <p:ext uri="{BB962C8B-B14F-4D97-AF65-F5344CB8AC3E}">
        <p14:creationId xmlns:p14="http://schemas.microsoft.com/office/powerpoint/2010/main" val="292360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University/Student/*</a:t>
            </a:r>
          </a:p>
        </p:txBody>
      </p:sp>
      <p:sp>
        <p:nvSpPr>
          <p:cNvPr id="3" name="Content Placeholder 2"/>
          <p:cNvSpPr>
            <a:spLocks noGrp="1"/>
          </p:cNvSpPr>
          <p:nvPr>
            <p:ph idx="1"/>
          </p:nvPr>
        </p:nvSpPr>
        <p:spPr/>
        <p:txBody>
          <a:bodyPr>
            <a:normAutofit fontScale="40000" lnSpcReduction="20000"/>
          </a:bodyPr>
          <a:lstStyle/>
          <a:p>
            <a:pPr marL="0" indent="0">
              <a:buNone/>
            </a:pPr>
            <a:r>
              <a:rPr lang="en-US" dirty="0"/>
              <a:t>&lt;?xml version="1.0" encoding="UTF-8"?&gt;</a:t>
            </a:r>
          </a:p>
          <a:p>
            <a:pPr marL="0" indent="0">
              <a:buNone/>
            </a:pPr>
            <a:r>
              <a:rPr lang="en-US" dirty="0"/>
              <a:t>&lt;result&gt;</a:t>
            </a:r>
          </a:p>
          <a:p>
            <a:pPr marL="0" indent="0">
              <a:buNone/>
            </a:pPr>
            <a:r>
              <a:rPr lang="en-US" dirty="0"/>
              <a:t>&lt;</a:t>
            </a:r>
            <a:r>
              <a:rPr lang="en-US" dirty="0" err="1"/>
              <a:t>FirstName</a:t>
            </a:r>
            <a:r>
              <a:rPr lang="en-US" dirty="0"/>
              <a:t>&gt;</a:t>
            </a:r>
            <a:r>
              <a:rPr lang="en-US" dirty="0" err="1"/>
              <a:t>Chaya</a:t>
            </a:r>
            <a:r>
              <a:rPr lang="en-US" dirty="0"/>
              <a:t>&lt;/</a:t>
            </a:r>
            <a:r>
              <a:rPr lang="en-US" dirty="0" err="1"/>
              <a:t>FirstName</a:t>
            </a:r>
            <a:r>
              <a:rPr lang="en-US" dirty="0"/>
              <a:t>&gt;</a:t>
            </a:r>
          </a:p>
          <a:p>
            <a:pPr marL="0" indent="0">
              <a:buNone/>
            </a:pPr>
            <a:r>
              <a:rPr lang="en-US" dirty="0"/>
              <a:t>&lt;</a:t>
            </a:r>
            <a:r>
              <a:rPr lang="en-US" dirty="0" err="1"/>
              <a:t>LastName</a:t>
            </a:r>
            <a:r>
              <a:rPr lang="en-US" dirty="0"/>
              <a:t>&gt;Glass&lt;/</a:t>
            </a:r>
            <a:r>
              <a:rPr lang="en-US" dirty="0" err="1"/>
              <a:t>LastName</a:t>
            </a:r>
            <a:r>
              <a:rPr lang="en-US" dirty="0"/>
              <a:t>&gt;</a:t>
            </a:r>
          </a:p>
          <a:p>
            <a:pPr marL="0" indent="0">
              <a:buNone/>
            </a:pPr>
            <a:r>
              <a:rPr lang="en-US" dirty="0"/>
              <a:t>&lt;id&gt;111&lt;/id&gt;</a:t>
            </a:r>
          </a:p>
          <a:p>
            <a:pPr marL="0" indent="0">
              <a:buNone/>
            </a:pPr>
            <a:r>
              <a:rPr lang="en-US" dirty="0"/>
              <a:t>&lt;age&gt;21&lt;/age&gt;</a:t>
            </a:r>
          </a:p>
          <a:p>
            <a:pPr marL="0" indent="0">
              <a:buNone/>
            </a:pPr>
            <a:r>
              <a:rPr lang="en-US" dirty="0"/>
              <a:t>&lt;Address&gt;</a:t>
            </a:r>
          </a:p>
          <a:p>
            <a:pPr marL="0" indent="0">
              <a:buNone/>
            </a:pPr>
            <a:r>
              <a:rPr lang="en-US" dirty="0"/>
              <a:t>           &lt;Street&gt;</a:t>
            </a:r>
            <a:r>
              <a:rPr lang="en-US" dirty="0" err="1"/>
              <a:t>Hatamr</a:t>
            </a:r>
            <a:r>
              <a:rPr lang="en-US" dirty="0"/>
              <a:t> 5&lt;/Street&gt;</a:t>
            </a:r>
          </a:p>
          <a:p>
            <a:pPr marL="0" indent="0">
              <a:buNone/>
            </a:pPr>
            <a:r>
              <a:rPr lang="en-US" dirty="0"/>
              <a:t>           &lt;City&gt;Ariel&lt;/City&gt;</a:t>
            </a:r>
          </a:p>
          <a:p>
            <a:pPr marL="0" indent="0">
              <a:buNone/>
            </a:pPr>
            <a:r>
              <a:rPr lang="en-US" dirty="0"/>
              <a:t>           &lt;Zip&gt;40792&lt;/Zip&gt;</a:t>
            </a:r>
          </a:p>
          <a:p>
            <a:pPr marL="0" indent="0">
              <a:buNone/>
            </a:pPr>
            <a:r>
              <a:rPr lang="en-US" dirty="0"/>
              <a:t> &lt;/Address&gt;</a:t>
            </a:r>
          </a:p>
          <a:p>
            <a:pPr marL="0" indent="0">
              <a:buNone/>
            </a:pPr>
            <a:r>
              <a:rPr lang="en-US" dirty="0"/>
              <a:t>&lt;</a:t>
            </a:r>
            <a:r>
              <a:rPr lang="en-US" dirty="0" err="1"/>
              <a:t>FirstName</a:t>
            </a:r>
            <a:r>
              <a:rPr lang="en-US" dirty="0"/>
              <a:t>&gt;Tal&lt;/</a:t>
            </a:r>
            <a:r>
              <a:rPr lang="en-US" dirty="0" err="1"/>
              <a:t>FirstName</a:t>
            </a:r>
            <a:r>
              <a:rPr lang="en-US" dirty="0"/>
              <a:t>&gt;</a:t>
            </a:r>
          </a:p>
          <a:p>
            <a:pPr marL="0" indent="0">
              <a:buNone/>
            </a:pPr>
            <a:r>
              <a:rPr lang="en-US" dirty="0"/>
              <a:t>&lt;</a:t>
            </a:r>
            <a:r>
              <a:rPr lang="en-US" dirty="0" err="1"/>
              <a:t>LastName</a:t>
            </a:r>
            <a:r>
              <a:rPr lang="en-US" dirty="0"/>
              <a:t>&gt;Negev&lt;/</a:t>
            </a:r>
            <a:r>
              <a:rPr lang="en-US" dirty="0" err="1"/>
              <a:t>LastName</a:t>
            </a:r>
            <a:r>
              <a:rPr lang="en-US" dirty="0"/>
              <a:t>&gt;</a:t>
            </a:r>
          </a:p>
          <a:p>
            <a:pPr marL="0" indent="0">
              <a:buNone/>
            </a:pPr>
            <a:r>
              <a:rPr lang="en-US" dirty="0"/>
              <a:t>&lt;id&gt;222&lt;/id&gt;</a:t>
            </a:r>
          </a:p>
          <a:p>
            <a:pPr marL="0" indent="0">
              <a:buNone/>
            </a:pPr>
            <a:r>
              <a:rPr lang="en-US" dirty="0"/>
              <a:t>&lt;Address&gt;</a:t>
            </a:r>
          </a:p>
          <a:p>
            <a:pPr marL="0" indent="0">
              <a:buNone/>
            </a:pPr>
            <a:r>
              <a:rPr lang="en-US" dirty="0"/>
              <a:t>           &lt;Street&gt;</a:t>
            </a:r>
            <a:r>
              <a:rPr lang="en-US" dirty="0" err="1"/>
              <a:t>Rotem</a:t>
            </a:r>
            <a:r>
              <a:rPr lang="en-US" dirty="0"/>
              <a:t> 53&lt;/Street&gt;</a:t>
            </a:r>
          </a:p>
          <a:p>
            <a:pPr marL="0" indent="0">
              <a:buNone/>
            </a:pPr>
            <a:r>
              <a:rPr lang="en-US" dirty="0"/>
              <a:t>           &lt;City&gt;Jerusalem&lt;/City&gt;</a:t>
            </a:r>
          </a:p>
          <a:p>
            <a:pPr marL="0" indent="0">
              <a:buNone/>
            </a:pPr>
            <a:r>
              <a:rPr lang="en-US" dirty="0"/>
              <a:t>           &lt;Zip&gt;54287&lt;/Zip&gt;</a:t>
            </a:r>
          </a:p>
          <a:p>
            <a:pPr marL="0" indent="0">
              <a:buNone/>
            </a:pPr>
            <a:r>
              <a:rPr lang="en-US" dirty="0"/>
              <a:t>      &lt;/Address&gt;</a:t>
            </a:r>
          </a:p>
          <a:p>
            <a:pPr marL="0" indent="0">
              <a:buNone/>
            </a:pPr>
            <a:r>
              <a:rPr lang="en-US" dirty="0"/>
              <a:t>&lt;/result&gt;</a:t>
            </a:r>
          </a:p>
        </p:txBody>
      </p:sp>
      <p:grpSp>
        <p:nvGrpSpPr>
          <p:cNvPr id="4" name="Group 3"/>
          <p:cNvGrpSpPr/>
          <p:nvPr/>
        </p:nvGrpSpPr>
        <p:grpSpPr>
          <a:xfrm>
            <a:off x="6858000" y="1447800"/>
            <a:ext cx="2819400" cy="5410200"/>
            <a:chOff x="6858000" y="1219200"/>
            <a:chExt cx="2819400" cy="5410200"/>
          </a:xfrm>
        </p:grpSpPr>
        <p:sp>
          <p:nvSpPr>
            <p:cNvPr id="5" name="Content Placeholder 2"/>
            <p:cNvSpPr txBox="1">
              <a:spLocks/>
            </p:cNvSpPr>
            <p:nvPr/>
          </p:nvSpPr>
          <p:spPr>
            <a:xfrm>
              <a:off x="6858000" y="1524000"/>
              <a:ext cx="2819400" cy="510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a:t>&lt;?xml version="1.0"?&gt;</a:t>
              </a:r>
            </a:p>
            <a:p>
              <a:pPr marL="0" indent="0">
                <a:buFont typeface="Arial" pitchFamily="34" charset="0"/>
                <a:buNone/>
              </a:pPr>
              <a:r>
                <a:rPr lang="en-US" sz="1000" dirty="0"/>
                <a:t>&lt;University&gt;</a:t>
              </a:r>
            </a:p>
            <a:p>
              <a:pPr marL="0" indent="0">
                <a:buFont typeface="Arial" pitchFamily="34" charset="0"/>
                <a:buNone/>
              </a:pPr>
              <a:r>
                <a:rPr lang="en-US" sz="1000" dirty="0"/>
                <a:t>  &lt;Student degree="PhD"&gt;</a:t>
              </a:r>
            </a:p>
            <a:p>
              <a:pPr marL="0" indent="0">
                <a:buFont typeface="Arial" pitchFamily="34" charset="0"/>
                <a:buNone/>
              </a:pPr>
              <a:r>
                <a:rPr lang="en-US" sz="1000" dirty="0"/>
                <a:t>      &lt;</a:t>
              </a:r>
              <a:r>
                <a:rPr lang="en-US" sz="1000" dirty="0" err="1"/>
                <a:t>FirstName</a:t>
              </a:r>
              <a:r>
                <a:rPr lang="en-US" sz="1000" dirty="0"/>
                <a:t>&gt;</a:t>
              </a:r>
              <a:r>
                <a:rPr lang="en-US" sz="1000" dirty="0" err="1"/>
                <a:t>Chaya</a:t>
              </a:r>
              <a:r>
                <a:rPr lang="en-US" sz="1000" dirty="0"/>
                <a:t>&lt;/</a:t>
              </a:r>
              <a:r>
                <a:rPr lang="en-US" sz="1000" dirty="0" err="1"/>
                <a:t>FirstName</a:t>
              </a:r>
              <a:r>
                <a:rPr lang="en-US" sz="1000" dirty="0"/>
                <a:t>&gt;</a:t>
              </a:r>
            </a:p>
            <a:p>
              <a:pPr marL="0" indent="0">
                <a:buFont typeface="Arial" pitchFamily="34" charset="0"/>
                <a:buNone/>
              </a:pPr>
              <a:r>
                <a:rPr lang="en-US" sz="1000" dirty="0"/>
                <a:t>      &lt;</a:t>
              </a:r>
              <a:r>
                <a:rPr lang="en-US" sz="1000" dirty="0" err="1"/>
                <a:t>LastName</a:t>
              </a:r>
              <a:r>
                <a:rPr lang="en-US" sz="1000" dirty="0"/>
                <a:t>&gt;Glass&lt;/</a:t>
              </a:r>
              <a:r>
                <a:rPr lang="en-US" sz="1000" dirty="0" err="1"/>
                <a:t>LastName</a:t>
              </a:r>
              <a:r>
                <a:rPr lang="en-US" sz="1000" dirty="0"/>
                <a:t>&gt;</a:t>
              </a:r>
            </a:p>
            <a:p>
              <a:pPr marL="0" indent="0">
                <a:buFont typeface="Arial" pitchFamily="34" charset="0"/>
                <a:buNone/>
              </a:pPr>
              <a:r>
                <a:rPr lang="en-US" sz="1000" dirty="0"/>
                <a:t>      &lt;id&gt;111&lt;/id&gt;</a:t>
              </a:r>
            </a:p>
            <a:p>
              <a:pPr marL="0" indent="0">
                <a:buFont typeface="Arial" pitchFamily="34" charset="0"/>
                <a:buNone/>
              </a:pPr>
              <a:r>
                <a:rPr lang="en-US" sz="1000" dirty="0"/>
                <a:t>      &lt;age&gt;21&lt;/age&gt;</a:t>
              </a:r>
            </a:p>
            <a:p>
              <a:pPr marL="0" indent="0">
                <a:buFont typeface="Arial" pitchFamily="34" charset="0"/>
                <a:buNone/>
              </a:pPr>
              <a:r>
                <a:rPr lang="en-US" sz="1000" dirty="0"/>
                <a:t>      &lt;Address&gt;</a:t>
              </a:r>
            </a:p>
            <a:p>
              <a:pPr marL="0" indent="0">
                <a:buFont typeface="Arial" pitchFamily="34" charset="0"/>
                <a:buNone/>
              </a:pPr>
              <a:r>
                <a:rPr lang="en-US" sz="1000" dirty="0"/>
                <a:t>           &lt;Street&gt;</a:t>
              </a:r>
              <a:r>
                <a:rPr lang="en-US" sz="1000" dirty="0" err="1"/>
                <a:t>Hatamr</a:t>
              </a:r>
              <a:r>
                <a:rPr lang="en-US" sz="1000" dirty="0"/>
                <a:t> 5&lt;/Street&gt;</a:t>
              </a:r>
            </a:p>
            <a:p>
              <a:pPr marL="0" indent="0">
                <a:buFont typeface="Arial" pitchFamily="34" charset="0"/>
                <a:buNone/>
              </a:pPr>
              <a:r>
                <a:rPr lang="en-US" sz="1000" dirty="0"/>
                <a:t>           &lt;City&gt;Ariel&lt;/City&gt;</a:t>
              </a:r>
            </a:p>
            <a:p>
              <a:pPr marL="0" indent="0">
                <a:buFont typeface="Arial" pitchFamily="34" charset="0"/>
                <a:buNone/>
              </a:pPr>
              <a:r>
                <a:rPr lang="en-US" sz="1000" dirty="0"/>
                <a:t>           &lt;Zip&gt;40792&lt;/Zip&gt;</a:t>
              </a:r>
            </a:p>
            <a:p>
              <a:pPr marL="0" indent="0">
                <a:buFont typeface="Arial" pitchFamily="34" charset="0"/>
                <a:buNone/>
              </a:pPr>
              <a:r>
                <a:rPr lang="en-US" sz="1000" dirty="0"/>
                <a:t>      &lt;/Address&gt;</a:t>
              </a:r>
            </a:p>
            <a:p>
              <a:pPr marL="0" indent="0">
                <a:buFont typeface="Arial" pitchFamily="34" charset="0"/>
                <a:buNone/>
              </a:pPr>
              <a:r>
                <a:rPr lang="en-US" sz="1000" dirty="0"/>
                <a:t>  &lt;/Student&gt;</a:t>
              </a:r>
            </a:p>
            <a:p>
              <a:pPr marL="0" indent="0">
                <a:buFont typeface="Arial" pitchFamily="34" charset="0"/>
                <a:buNone/>
              </a:pPr>
              <a:r>
                <a:rPr lang="en-US" sz="1000" dirty="0"/>
                <a:t>  &lt;Student&gt;</a:t>
              </a:r>
            </a:p>
            <a:p>
              <a:pPr marL="0" indent="0">
                <a:buFont typeface="Arial" pitchFamily="34" charset="0"/>
                <a:buNone/>
              </a:pPr>
              <a:r>
                <a:rPr lang="en-US" sz="1000" dirty="0"/>
                <a:t>      &lt;</a:t>
              </a:r>
              <a:r>
                <a:rPr lang="en-US" sz="1000" dirty="0" err="1"/>
                <a:t>FirstName</a:t>
              </a:r>
              <a:r>
                <a:rPr lang="en-US" sz="1000" dirty="0"/>
                <a:t>&gt;Tal&lt;/</a:t>
              </a:r>
              <a:r>
                <a:rPr lang="en-US" sz="1000" dirty="0" err="1"/>
                <a:t>FirstName</a:t>
              </a:r>
              <a:r>
                <a:rPr lang="en-US" sz="1000" dirty="0"/>
                <a:t>&gt;</a:t>
              </a:r>
            </a:p>
            <a:p>
              <a:pPr marL="0" indent="0">
                <a:buFont typeface="Arial" pitchFamily="34" charset="0"/>
                <a:buNone/>
              </a:pPr>
              <a:r>
                <a:rPr lang="en-US" sz="1000" dirty="0"/>
                <a:t>      &lt;</a:t>
              </a:r>
              <a:r>
                <a:rPr lang="en-US" sz="1000" dirty="0" err="1"/>
                <a:t>LastName</a:t>
              </a:r>
              <a:r>
                <a:rPr lang="en-US" sz="1000" dirty="0"/>
                <a:t>&gt;Negev&lt;/</a:t>
              </a:r>
              <a:r>
                <a:rPr lang="en-US" sz="1000" dirty="0" err="1"/>
                <a:t>LastName</a:t>
              </a:r>
              <a:r>
                <a:rPr lang="en-US" sz="1000" dirty="0"/>
                <a:t>&gt;</a:t>
              </a:r>
            </a:p>
            <a:p>
              <a:pPr marL="0" indent="0">
                <a:buFont typeface="Arial" pitchFamily="34" charset="0"/>
                <a:buNone/>
              </a:pPr>
              <a:r>
                <a:rPr lang="en-US" sz="1000" dirty="0"/>
                <a:t>      &lt;id&gt;222&lt;/id&gt;</a:t>
              </a:r>
            </a:p>
            <a:p>
              <a:pPr marL="0" indent="0">
                <a:buFont typeface="Arial" pitchFamily="34" charset="0"/>
                <a:buNone/>
              </a:pPr>
              <a:r>
                <a:rPr lang="en-US" sz="1000" dirty="0"/>
                <a:t>      &lt;Address&gt;</a:t>
              </a:r>
            </a:p>
            <a:p>
              <a:pPr marL="0" indent="0">
                <a:buFont typeface="Arial" pitchFamily="34" charset="0"/>
                <a:buNone/>
              </a:pPr>
              <a:r>
                <a:rPr lang="en-US" sz="1000" dirty="0"/>
                <a:t>           &lt;Street&gt;</a:t>
              </a:r>
              <a:r>
                <a:rPr lang="en-US" sz="1000" dirty="0" err="1"/>
                <a:t>Rotem</a:t>
              </a:r>
              <a:r>
                <a:rPr lang="en-US" sz="1000" dirty="0"/>
                <a:t> 53&lt;/Street&gt;</a:t>
              </a:r>
            </a:p>
            <a:p>
              <a:pPr marL="0" indent="0">
                <a:buFont typeface="Arial" pitchFamily="34" charset="0"/>
                <a:buNone/>
              </a:pPr>
              <a:r>
                <a:rPr lang="en-US" sz="1000" dirty="0"/>
                <a:t>           &lt;City&gt;Jerusalem&lt;/City&gt;</a:t>
              </a:r>
            </a:p>
            <a:p>
              <a:pPr marL="0" indent="0">
                <a:buFont typeface="Arial" pitchFamily="34" charset="0"/>
                <a:buNone/>
              </a:pPr>
              <a:r>
                <a:rPr lang="en-US" sz="1000" dirty="0"/>
                <a:t>           &lt;Zip&gt;54287&lt;/Zip&gt;</a:t>
              </a:r>
            </a:p>
            <a:p>
              <a:pPr marL="0" indent="0">
                <a:buFont typeface="Arial" pitchFamily="34" charset="0"/>
                <a:buNone/>
              </a:pPr>
              <a:r>
                <a:rPr lang="en-US" sz="1000" dirty="0"/>
                <a:t>      &lt;/Address&gt;</a:t>
              </a:r>
            </a:p>
            <a:p>
              <a:pPr marL="0" indent="0">
                <a:buFont typeface="Arial" pitchFamily="34" charset="0"/>
                <a:buNone/>
              </a:pPr>
              <a:r>
                <a:rPr lang="en-US" sz="1000" dirty="0"/>
                <a:t>  &lt;/Student&gt;</a:t>
              </a:r>
            </a:p>
            <a:p>
              <a:pPr marL="0" indent="0">
                <a:buFont typeface="Arial" pitchFamily="34" charset="0"/>
                <a:buNone/>
              </a:pPr>
              <a:r>
                <a:rPr lang="en-US" sz="1000" dirty="0"/>
                <a:t>  &lt;Student/&gt;</a:t>
              </a:r>
            </a:p>
            <a:p>
              <a:pPr marL="0" indent="0">
                <a:buFont typeface="Arial" pitchFamily="34" charset="0"/>
                <a:buNone/>
              </a:pPr>
              <a:r>
                <a:rPr lang="en-US" sz="1000" dirty="0"/>
                <a:t>&lt;!-- A comment about the file... </a:t>
              </a:r>
              <a:r>
                <a:rPr lang="en-US" sz="1000" dirty="0">
                  <a:sym typeface="Wingdings" pitchFamily="2" charset="2"/>
                </a:rPr>
                <a:t>--&gt;</a:t>
              </a:r>
              <a:endParaRPr lang="en-US" sz="1000" dirty="0"/>
            </a:p>
            <a:p>
              <a:pPr marL="0" indent="0">
                <a:buFont typeface="Arial" pitchFamily="34" charset="0"/>
                <a:buNone/>
              </a:pPr>
              <a:r>
                <a:rPr lang="en-US" sz="1000" dirty="0"/>
                <a:t>&lt;/University&gt;</a:t>
              </a:r>
            </a:p>
          </p:txBody>
        </p:sp>
        <p:sp>
          <p:nvSpPr>
            <p:cNvPr id="6" name="TextBox 5"/>
            <p:cNvSpPr txBox="1"/>
            <p:nvPr/>
          </p:nvSpPr>
          <p:spPr>
            <a:xfrm>
              <a:off x="6858000" y="1219200"/>
              <a:ext cx="1981200" cy="307777"/>
            </a:xfrm>
            <a:prstGeom prst="rect">
              <a:avLst/>
            </a:prstGeom>
            <a:noFill/>
          </p:spPr>
          <p:txBody>
            <a:bodyPr wrap="square" rtlCol="0">
              <a:spAutoFit/>
            </a:bodyPr>
            <a:lstStyle/>
            <a:p>
              <a:r>
                <a:rPr lang="en-US" sz="1400" dirty="0"/>
                <a:t>Original XML</a:t>
              </a:r>
            </a:p>
          </p:txBody>
        </p:sp>
      </p:grpSp>
    </p:spTree>
    <p:extLst>
      <p:ext uri="{BB962C8B-B14F-4D97-AF65-F5344CB8AC3E}">
        <p14:creationId xmlns:p14="http://schemas.microsoft.com/office/powerpoint/2010/main" val="3506732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XQuery (XML Query)</a:t>
            </a:r>
          </a:p>
        </p:txBody>
      </p:sp>
      <p:sp>
        <p:nvSpPr>
          <p:cNvPr id="3" name="Content Placeholder 2"/>
          <p:cNvSpPr>
            <a:spLocks noGrp="1"/>
          </p:cNvSpPr>
          <p:nvPr>
            <p:ph idx="1"/>
          </p:nvPr>
        </p:nvSpPr>
        <p:spPr>
          <a:xfrm>
            <a:off x="152400" y="1600200"/>
            <a:ext cx="8839200" cy="4525963"/>
          </a:xfrm>
        </p:spPr>
        <p:txBody>
          <a:bodyPr>
            <a:normAutofit lnSpcReduction="10000"/>
          </a:bodyPr>
          <a:lstStyle/>
          <a:p>
            <a:r>
              <a:rPr lang="en-US" dirty="0"/>
              <a:t>The equivalent of SQL for XMLs.</a:t>
            </a:r>
          </a:p>
          <a:p>
            <a:r>
              <a:rPr lang="en-US" dirty="0"/>
              <a:t>All </a:t>
            </a:r>
            <a:r>
              <a:rPr lang="en-US" dirty="0" err="1"/>
              <a:t>XPath</a:t>
            </a:r>
            <a:r>
              <a:rPr lang="en-US" dirty="0"/>
              <a:t> queries are a valid XQuery query.</a:t>
            </a:r>
          </a:p>
          <a:p>
            <a:r>
              <a:rPr lang="en-US" dirty="0"/>
              <a:t>FLWOR:</a:t>
            </a:r>
          </a:p>
          <a:p>
            <a:pPr lvl="1"/>
            <a:r>
              <a:rPr lang="en-US" dirty="0"/>
              <a:t>for (e.g. for $x in </a:t>
            </a:r>
            <a:r>
              <a:rPr lang="en-US" dirty="0" err="1"/>
              <a:t>Xpath_expression</a:t>
            </a:r>
            <a:r>
              <a:rPr lang="en-US" dirty="0"/>
              <a:t>) – similar to FROM</a:t>
            </a:r>
          </a:p>
          <a:p>
            <a:pPr lvl="1"/>
            <a:r>
              <a:rPr lang="en-US" dirty="0"/>
              <a:t>let (e.g. let $</a:t>
            </a:r>
            <a:r>
              <a:rPr lang="en-US" dirty="0" err="1"/>
              <a:t>avg_age</a:t>
            </a:r>
            <a:r>
              <a:rPr lang="en-US" dirty="0"/>
              <a:t> := </a:t>
            </a:r>
            <a:r>
              <a:rPr lang="en-US" dirty="0" err="1"/>
              <a:t>avg</a:t>
            </a:r>
            <a:r>
              <a:rPr lang="en-US" dirty="0"/>
              <a:t>(/University/Student/age)) – similar to SET @variable</a:t>
            </a:r>
          </a:p>
          <a:p>
            <a:pPr lvl="1"/>
            <a:r>
              <a:rPr lang="en-US" dirty="0"/>
              <a:t>where (e.g. where $x/age &lt; $</a:t>
            </a:r>
            <a:r>
              <a:rPr lang="en-US" dirty="0" err="1"/>
              <a:t>avg_age</a:t>
            </a:r>
            <a:r>
              <a:rPr lang="en-US" dirty="0"/>
              <a:t>)</a:t>
            </a:r>
            <a:endParaRPr lang="en-US" sz="2400" dirty="0"/>
          </a:p>
          <a:p>
            <a:pPr lvl="1"/>
            <a:r>
              <a:rPr lang="en-US" dirty="0"/>
              <a:t>order by (e.g. order by </a:t>
            </a:r>
            <a:r>
              <a:rPr lang="en-US" dirty="0" err="1"/>
              <a:t>xs:int</a:t>
            </a:r>
            <a:r>
              <a:rPr lang="en-US" dirty="0"/>
              <a:t>{$x/age})</a:t>
            </a:r>
          </a:p>
          <a:p>
            <a:pPr lvl="1"/>
            <a:r>
              <a:rPr lang="en-US" dirty="0"/>
              <a:t>return (e.g. return $x) – similar to SELECT</a:t>
            </a:r>
          </a:p>
        </p:txBody>
      </p:sp>
      <p:sp>
        <p:nvSpPr>
          <p:cNvPr id="5" name="Rectangular Callout 4"/>
          <p:cNvSpPr/>
          <p:nvPr/>
        </p:nvSpPr>
        <p:spPr>
          <a:xfrm>
            <a:off x="6705600" y="4495800"/>
            <a:ext cx="2438400" cy="914400"/>
          </a:xfrm>
          <a:prstGeom prst="wedgeRectCallout">
            <a:avLst>
              <a:gd name="adj1" fmla="val -65652"/>
              <a:gd name="adj2" fmla="val 342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Without the cast, it will use lexicographical order (as age is a string)</a:t>
            </a:r>
          </a:p>
        </p:txBody>
      </p:sp>
    </p:spTree>
    <p:extLst>
      <p:ext uri="{BB962C8B-B14F-4D97-AF65-F5344CB8AC3E}">
        <p14:creationId xmlns:p14="http://schemas.microsoft.com/office/powerpoint/2010/main" val="167177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XQuery Example</a:t>
            </a:r>
          </a:p>
        </p:txBody>
      </p:sp>
      <p:sp>
        <p:nvSpPr>
          <p:cNvPr id="3" name="Content Placeholder 2"/>
          <p:cNvSpPr>
            <a:spLocks noGrp="1"/>
          </p:cNvSpPr>
          <p:nvPr>
            <p:ph idx="1"/>
          </p:nvPr>
        </p:nvSpPr>
        <p:spPr>
          <a:xfrm>
            <a:off x="457200" y="1600201"/>
            <a:ext cx="8229600" cy="1371600"/>
          </a:xfrm>
        </p:spPr>
        <p:txBody>
          <a:bodyPr>
            <a:normAutofit fontScale="85000" lnSpcReduction="10000"/>
          </a:bodyPr>
          <a:lstStyle/>
          <a:p>
            <a:r>
              <a:rPr lang="en-US" dirty="0"/>
              <a:t>for $x in /University/Student</a:t>
            </a:r>
          </a:p>
          <a:p>
            <a:pPr marL="0" indent="0">
              <a:buNone/>
            </a:pPr>
            <a:r>
              <a:rPr lang="en-US" dirty="0"/>
              <a:t>    where $x/id &gt; 0</a:t>
            </a:r>
          </a:p>
          <a:p>
            <a:pPr marL="0" indent="0">
              <a:buNone/>
            </a:pPr>
            <a:r>
              <a:rPr lang="en-US" dirty="0"/>
              <a:t>    return $x</a:t>
            </a:r>
          </a:p>
        </p:txBody>
      </p:sp>
      <p:grpSp>
        <p:nvGrpSpPr>
          <p:cNvPr id="4" name="Group 3"/>
          <p:cNvGrpSpPr/>
          <p:nvPr/>
        </p:nvGrpSpPr>
        <p:grpSpPr>
          <a:xfrm>
            <a:off x="6858000" y="1447800"/>
            <a:ext cx="2819400" cy="5410200"/>
            <a:chOff x="6858000" y="1219200"/>
            <a:chExt cx="2819400" cy="5410200"/>
          </a:xfrm>
        </p:grpSpPr>
        <p:sp>
          <p:nvSpPr>
            <p:cNvPr id="5" name="Content Placeholder 2"/>
            <p:cNvSpPr txBox="1">
              <a:spLocks/>
            </p:cNvSpPr>
            <p:nvPr/>
          </p:nvSpPr>
          <p:spPr>
            <a:xfrm>
              <a:off x="6858000" y="1524000"/>
              <a:ext cx="2819400" cy="510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a:t>&lt;?xml version="1.0"?&gt;</a:t>
              </a:r>
            </a:p>
            <a:p>
              <a:pPr marL="0" indent="0">
                <a:buFont typeface="Arial" pitchFamily="34" charset="0"/>
                <a:buNone/>
              </a:pPr>
              <a:r>
                <a:rPr lang="en-US" sz="1000" dirty="0"/>
                <a:t>&lt;University&gt;</a:t>
              </a:r>
            </a:p>
            <a:p>
              <a:pPr marL="0" indent="0">
                <a:buFont typeface="Arial" pitchFamily="34" charset="0"/>
                <a:buNone/>
              </a:pPr>
              <a:r>
                <a:rPr lang="en-US" sz="1000" dirty="0"/>
                <a:t>  &lt;Student degree="PhD"&gt;</a:t>
              </a:r>
            </a:p>
            <a:p>
              <a:pPr marL="0" indent="0">
                <a:buFont typeface="Arial" pitchFamily="34" charset="0"/>
                <a:buNone/>
              </a:pPr>
              <a:r>
                <a:rPr lang="en-US" sz="1000" dirty="0"/>
                <a:t>      &lt;</a:t>
              </a:r>
              <a:r>
                <a:rPr lang="en-US" sz="1000" dirty="0" err="1"/>
                <a:t>FirstName</a:t>
              </a:r>
              <a:r>
                <a:rPr lang="en-US" sz="1000" dirty="0"/>
                <a:t>&gt;</a:t>
              </a:r>
              <a:r>
                <a:rPr lang="en-US" sz="1000" dirty="0" err="1"/>
                <a:t>Chaya</a:t>
              </a:r>
              <a:r>
                <a:rPr lang="en-US" sz="1000" dirty="0"/>
                <a:t>&lt;/</a:t>
              </a:r>
              <a:r>
                <a:rPr lang="en-US" sz="1000" dirty="0" err="1"/>
                <a:t>FirstName</a:t>
              </a:r>
              <a:r>
                <a:rPr lang="en-US" sz="1000" dirty="0"/>
                <a:t>&gt;</a:t>
              </a:r>
            </a:p>
            <a:p>
              <a:pPr marL="0" indent="0">
                <a:buFont typeface="Arial" pitchFamily="34" charset="0"/>
                <a:buNone/>
              </a:pPr>
              <a:r>
                <a:rPr lang="en-US" sz="1000" dirty="0"/>
                <a:t>      &lt;</a:t>
              </a:r>
              <a:r>
                <a:rPr lang="en-US" sz="1000" dirty="0" err="1"/>
                <a:t>LastName</a:t>
              </a:r>
              <a:r>
                <a:rPr lang="en-US" sz="1000" dirty="0"/>
                <a:t>&gt;Glass&lt;/</a:t>
              </a:r>
              <a:r>
                <a:rPr lang="en-US" sz="1000" dirty="0" err="1"/>
                <a:t>LastName</a:t>
              </a:r>
              <a:r>
                <a:rPr lang="en-US" sz="1000" dirty="0"/>
                <a:t>&gt;</a:t>
              </a:r>
            </a:p>
            <a:p>
              <a:pPr marL="0" indent="0">
                <a:buFont typeface="Arial" pitchFamily="34" charset="0"/>
                <a:buNone/>
              </a:pPr>
              <a:r>
                <a:rPr lang="en-US" sz="1000" dirty="0"/>
                <a:t>      &lt;id&gt;111&lt;/id&gt;</a:t>
              </a:r>
            </a:p>
            <a:p>
              <a:pPr marL="0" indent="0">
                <a:buFont typeface="Arial" pitchFamily="34" charset="0"/>
                <a:buNone/>
              </a:pPr>
              <a:r>
                <a:rPr lang="en-US" sz="1000" dirty="0"/>
                <a:t>      &lt;age&gt;21&lt;/age&gt;</a:t>
              </a:r>
            </a:p>
            <a:p>
              <a:pPr marL="0" indent="0">
                <a:buFont typeface="Arial" pitchFamily="34" charset="0"/>
                <a:buNone/>
              </a:pPr>
              <a:r>
                <a:rPr lang="en-US" sz="1000" dirty="0"/>
                <a:t>      &lt;Address&gt;</a:t>
              </a:r>
            </a:p>
            <a:p>
              <a:pPr marL="0" indent="0">
                <a:buFont typeface="Arial" pitchFamily="34" charset="0"/>
                <a:buNone/>
              </a:pPr>
              <a:r>
                <a:rPr lang="en-US" sz="1000" dirty="0"/>
                <a:t>           &lt;Street&gt;</a:t>
              </a:r>
              <a:r>
                <a:rPr lang="en-US" sz="1000" dirty="0" err="1"/>
                <a:t>Hatamr</a:t>
              </a:r>
              <a:r>
                <a:rPr lang="en-US" sz="1000" dirty="0"/>
                <a:t> 5&lt;/Street&gt;</a:t>
              </a:r>
            </a:p>
            <a:p>
              <a:pPr marL="0" indent="0">
                <a:buFont typeface="Arial" pitchFamily="34" charset="0"/>
                <a:buNone/>
              </a:pPr>
              <a:r>
                <a:rPr lang="en-US" sz="1000" dirty="0"/>
                <a:t>           &lt;City&gt;Ariel&lt;/City&gt;</a:t>
              </a:r>
            </a:p>
            <a:p>
              <a:pPr marL="0" indent="0">
                <a:buFont typeface="Arial" pitchFamily="34" charset="0"/>
                <a:buNone/>
              </a:pPr>
              <a:r>
                <a:rPr lang="en-US" sz="1000" dirty="0"/>
                <a:t>           &lt;Zip&gt;40792&lt;/Zip&gt;</a:t>
              </a:r>
            </a:p>
            <a:p>
              <a:pPr marL="0" indent="0">
                <a:buFont typeface="Arial" pitchFamily="34" charset="0"/>
                <a:buNone/>
              </a:pPr>
              <a:r>
                <a:rPr lang="en-US" sz="1000" dirty="0"/>
                <a:t>      &lt;/Address&gt;</a:t>
              </a:r>
            </a:p>
            <a:p>
              <a:pPr marL="0" indent="0">
                <a:buFont typeface="Arial" pitchFamily="34" charset="0"/>
                <a:buNone/>
              </a:pPr>
              <a:r>
                <a:rPr lang="en-US" sz="1000" dirty="0"/>
                <a:t>  &lt;/Student&gt;</a:t>
              </a:r>
            </a:p>
            <a:p>
              <a:pPr marL="0" indent="0">
                <a:buFont typeface="Arial" pitchFamily="34" charset="0"/>
                <a:buNone/>
              </a:pPr>
              <a:r>
                <a:rPr lang="en-US" sz="1000" dirty="0"/>
                <a:t>  &lt;Student&gt;</a:t>
              </a:r>
            </a:p>
            <a:p>
              <a:pPr marL="0" indent="0">
                <a:buFont typeface="Arial" pitchFamily="34" charset="0"/>
                <a:buNone/>
              </a:pPr>
              <a:r>
                <a:rPr lang="en-US" sz="1000" dirty="0"/>
                <a:t>      &lt;</a:t>
              </a:r>
              <a:r>
                <a:rPr lang="en-US" sz="1000" dirty="0" err="1"/>
                <a:t>FirstName</a:t>
              </a:r>
              <a:r>
                <a:rPr lang="en-US" sz="1000" dirty="0"/>
                <a:t>&gt;Tal&lt;/</a:t>
              </a:r>
              <a:r>
                <a:rPr lang="en-US" sz="1000" dirty="0" err="1"/>
                <a:t>FirstName</a:t>
              </a:r>
              <a:r>
                <a:rPr lang="en-US" sz="1000" dirty="0"/>
                <a:t>&gt;</a:t>
              </a:r>
            </a:p>
            <a:p>
              <a:pPr marL="0" indent="0">
                <a:buFont typeface="Arial" pitchFamily="34" charset="0"/>
                <a:buNone/>
              </a:pPr>
              <a:r>
                <a:rPr lang="en-US" sz="1000" dirty="0"/>
                <a:t>      &lt;</a:t>
              </a:r>
              <a:r>
                <a:rPr lang="en-US" sz="1000" dirty="0" err="1"/>
                <a:t>LastName</a:t>
              </a:r>
              <a:r>
                <a:rPr lang="en-US" sz="1000" dirty="0"/>
                <a:t>&gt;Negev&lt;/</a:t>
              </a:r>
              <a:r>
                <a:rPr lang="en-US" sz="1000" dirty="0" err="1"/>
                <a:t>LastName</a:t>
              </a:r>
              <a:r>
                <a:rPr lang="en-US" sz="1000" dirty="0"/>
                <a:t>&gt;</a:t>
              </a:r>
            </a:p>
            <a:p>
              <a:pPr marL="0" indent="0">
                <a:buFont typeface="Arial" pitchFamily="34" charset="0"/>
                <a:buNone/>
              </a:pPr>
              <a:r>
                <a:rPr lang="en-US" sz="1000" dirty="0"/>
                <a:t>      &lt;id&gt;222&lt;/id&gt;</a:t>
              </a:r>
            </a:p>
            <a:p>
              <a:pPr marL="0" indent="0">
                <a:buFont typeface="Arial" pitchFamily="34" charset="0"/>
                <a:buNone/>
              </a:pPr>
              <a:r>
                <a:rPr lang="en-US" sz="1000" dirty="0"/>
                <a:t>      &lt;Address&gt;</a:t>
              </a:r>
            </a:p>
            <a:p>
              <a:pPr marL="0" indent="0">
                <a:buFont typeface="Arial" pitchFamily="34" charset="0"/>
                <a:buNone/>
              </a:pPr>
              <a:r>
                <a:rPr lang="en-US" sz="1000" dirty="0"/>
                <a:t>           &lt;Street&gt;</a:t>
              </a:r>
              <a:r>
                <a:rPr lang="en-US" sz="1000" dirty="0" err="1"/>
                <a:t>Rotem</a:t>
              </a:r>
              <a:r>
                <a:rPr lang="en-US" sz="1000" dirty="0"/>
                <a:t> 53&lt;/Street&gt;</a:t>
              </a:r>
            </a:p>
            <a:p>
              <a:pPr marL="0" indent="0">
                <a:buFont typeface="Arial" pitchFamily="34" charset="0"/>
                <a:buNone/>
              </a:pPr>
              <a:r>
                <a:rPr lang="en-US" sz="1000" dirty="0"/>
                <a:t>           &lt;City&gt;Jerusalem&lt;/City&gt;</a:t>
              </a:r>
            </a:p>
            <a:p>
              <a:pPr marL="0" indent="0">
                <a:buFont typeface="Arial" pitchFamily="34" charset="0"/>
                <a:buNone/>
              </a:pPr>
              <a:r>
                <a:rPr lang="en-US" sz="1000" dirty="0"/>
                <a:t>           &lt;Zip&gt;54287&lt;/Zip&gt;</a:t>
              </a:r>
            </a:p>
            <a:p>
              <a:pPr marL="0" indent="0">
                <a:buFont typeface="Arial" pitchFamily="34" charset="0"/>
                <a:buNone/>
              </a:pPr>
              <a:r>
                <a:rPr lang="en-US" sz="1000" dirty="0"/>
                <a:t>      &lt;/Address&gt;</a:t>
              </a:r>
            </a:p>
            <a:p>
              <a:pPr marL="0" indent="0">
                <a:buFont typeface="Arial" pitchFamily="34" charset="0"/>
                <a:buNone/>
              </a:pPr>
              <a:r>
                <a:rPr lang="en-US" sz="1000" dirty="0"/>
                <a:t>  &lt;/Student&gt;</a:t>
              </a:r>
            </a:p>
            <a:p>
              <a:pPr marL="0" indent="0">
                <a:buFont typeface="Arial" pitchFamily="34" charset="0"/>
                <a:buNone/>
              </a:pPr>
              <a:r>
                <a:rPr lang="en-US" sz="1000" dirty="0"/>
                <a:t>  &lt;Student/&gt;</a:t>
              </a:r>
            </a:p>
            <a:p>
              <a:pPr marL="0" indent="0">
                <a:buFont typeface="Arial" pitchFamily="34" charset="0"/>
                <a:buNone/>
              </a:pPr>
              <a:r>
                <a:rPr lang="en-US" sz="1000" dirty="0"/>
                <a:t>&lt;!-- A comment about the file... </a:t>
              </a:r>
              <a:r>
                <a:rPr lang="en-US" sz="1000" dirty="0">
                  <a:sym typeface="Wingdings" pitchFamily="2" charset="2"/>
                </a:rPr>
                <a:t>--&gt;</a:t>
              </a:r>
              <a:endParaRPr lang="en-US" sz="1000" dirty="0"/>
            </a:p>
            <a:p>
              <a:pPr marL="0" indent="0">
                <a:buFont typeface="Arial" pitchFamily="34" charset="0"/>
                <a:buNone/>
              </a:pPr>
              <a:r>
                <a:rPr lang="en-US" sz="1000" dirty="0"/>
                <a:t>&lt;/University&gt;</a:t>
              </a:r>
            </a:p>
          </p:txBody>
        </p:sp>
        <p:sp>
          <p:nvSpPr>
            <p:cNvPr id="6" name="TextBox 5"/>
            <p:cNvSpPr txBox="1"/>
            <p:nvPr/>
          </p:nvSpPr>
          <p:spPr>
            <a:xfrm>
              <a:off x="6858000" y="1219200"/>
              <a:ext cx="1981200" cy="307777"/>
            </a:xfrm>
            <a:prstGeom prst="rect">
              <a:avLst/>
            </a:prstGeom>
            <a:noFill/>
          </p:spPr>
          <p:txBody>
            <a:bodyPr wrap="square" rtlCol="0">
              <a:spAutoFit/>
            </a:bodyPr>
            <a:lstStyle/>
            <a:p>
              <a:r>
                <a:rPr lang="en-US" sz="1400" dirty="0"/>
                <a:t>Original XML</a:t>
              </a:r>
            </a:p>
          </p:txBody>
        </p:sp>
      </p:grpSp>
      <p:sp>
        <p:nvSpPr>
          <p:cNvPr id="7" name="TextBox 6"/>
          <p:cNvSpPr txBox="1"/>
          <p:nvPr/>
        </p:nvSpPr>
        <p:spPr>
          <a:xfrm>
            <a:off x="863321" y="2971800"/>
            <a:ext cx="5257800" cy="3647152"/>
          </a:xfrm>
          <a:prstGeom prst="rect">
            <a:avLst/>
          </a:prstGeom>
          <a:noFill/>
        </p:spPr>
        <p:txBody>
          <a:bodyPr wrap="square" rtlCol="0">
            <a:spAutoFit/>
          </a:bodyPr>
          <a:lstStyle/>
          <a:p>
            <a:r>
              <a:rPr lang="en-US" sz="1050" dirty="0"/>
              <a:t>&lt;?xml version="1.0" encoding="UTF-8"?&gt;</a:t>
            </a:r>
          </a:p>
          <a:p>
            <a:r>
              <a:rPr lang="en-US" sz="1050" dirty="0"/>
              <a:t>&lt;Student degree="PhD"&gt;</a:t>
            </a:r>
          </a:p>
          <a:p>
            <a:r>
              <a:rPr lang="en-US" sz="1050" dirty="0"/>
              <a:t>      &lt;</a:t>
            </a:r>
            <a:r>
              <a:rPr lang="en-US" sz="1050" dirty="0" err="1"/>
              <a:t>FirstName</a:t>
            </a:r>
            <a:r>
              <a:rPr lang="en-US" sz="1050" dirty="0"/>
              <a:t>&gt;</a:t>
            </a:r>
            <a:r>
              <a:rPr lang="en-US" sz="1050" dirty="0" err="1"/>
              <a:t>Chaya</a:t>
            </a:r>
            <a:r>
              <a:rPr lang="en-US" sz="1050" dirty="0"/>
              <a:t>&lt;/</a:t>
            </a:r>
            <a:r>
              <a:rPr lang="en-US" sz="1050" dirty="0" err="1"/>
              <a:t>FirstName</a:t>
            </a:r>
            <a:r>
              <a:rPr lang="en-US" sz="1050" dirty="0"/>
              <a:t>&gt;</a:t>
            </a:r>
          </a:p>
          <a:p>
            <a:r>
              <a:rPr lang="en-US" sz="1050" dirty="0"/>
              <a:t>      &lt;</a:t>
            </a:r>
            <a:r>
              <a:rPr lang="en-US" sz="1050" dirty="0" err="1"/>
              <a:t>LastName</a:t>
            </a:r>
            <a:r>
              <a:rPr lang="en-US" sz="1050" dirty="0"/>
              <a:t>&gt;Glass&lt;/</a:t>
            </a:r>
            <a:r>
              <a:rPr lang="en-US" sz="1050" dirty="0" err="1"/>
              <a:t>LastName</a:t>
            </a:r>
            <a:r>
              <a:rPr lang="en-US" sz="1050" dirty="0"/>
              <a:t>&gt;</a:t>
            </a:r>
          </a:p>
          <a:p>
            <a:r>
              <a:rPr lang="en-US" sz="1050" dirty="0"/>
              <a:t>      &lt;id&gt;111&lt;/id&gt;</a:t>
            </a:r>
          </a:p>
          <a:p>
            <a:r>
              <a:rPr lang="en-US" sz="1050" dirty="0"/>
              <a:t>      &lt;age&gt;21&lt;/age&gt;</a:t>
            </a:r>
          </a:p>
          <a:p>
            <a:r>
              <a:rPr lang="en-US" sz="1050" dirty="0"/>
              <a:t>      &lt;Address&gt;</a:t>
            </a:r>
          </a:p>
          <a:p>
            <a:r>
              <a:rPr lang="en-US" sz="1050" dirty="0"/>
              <a:t>           &lt;Street&gt;</a:t>
            </a:r>
            <a:r>
              <a:rPr lang="en-US" sz="1050" dirty="0" err="1"/>
              <a:t>Hatamr</a:t>
            </a:r>
            <a:r>
              <a:rPr lang="en-US" sz="1050" dirty="0"/>
              <a:t> 5&lt;/Street&gt;</a:t>
            </a:r>
          </a:p>
          <a:p>
            <a:r>
              <a:rPr lang="en-US" sz="1050" dirty="0"/>
              <a:t>           &lt;City&gt;Ariel&lt;/City&gt;</a:t>
            </a:r>
          </a:p>
          <a:p>
            <a:r>
              <a:rPr lang="en-US" sz="1050" dirty="0"/>
              <a:t>           &lt;Zip&gt;40792&lt;/Zip&gt;</a:t>
            </a:r>
          </a:p>
          <a:p>
            <a:r>
              <a:rPr lang="en-US" sz="1050" dirty="0"/>
              <a:t>      &lt;/Address&gt;</a:t>
            </a:r>
          </a:p>
          <a:p>
            <a:r>
              <a:rPr lang="en-US" sz="1050" dirty="0"/>
              <a:t>  &lt;/Student&gt;</a:t>
            </a:r>
          </a:p>
          <a:p>
            <a:r>
              <a:rPr lang="en-US" sz="1050" dirty="0"/>
              <a:t>&lt;Student&gt;</a:t>
            </a:r>
          </a:p>
          <a:p>
            <a:r>
              <a:rPr lang="en-US" sz="1050" dirty="0"/>
              <a:t>      &lt;</a:t>
            </a:r>
            <a:r>
              <a:rPr lang="en-US" sz="1050" dirty="0" err="1"/>
              <a:t>FirstName</a:t>
            </a:r>
            <a:r>
              <a:rPr lang="en-US" sz="1050" dirty="0"/>
              <a:t>&gt;Tal&lt;/</a:t>
            </a:r>
            <a:r>
              <a:rPr lang="en-US" sz="1050" dirty="0" err="1"/>
              <a:t>FirstName</a:t>
            </a:r>
            <a:r>
              <a:rPr lang="en-US" sz="1050" dirty="0"/>
              <a:t>&gt;</a:t>
            </a:r>
          </a:p>
          <a:p>
            <a:r>
              <a:rPr lang="en-US" sz="1050" dirty="0"/>
              <a:t>      &lt;</a:t>
            </a:r>
            <a:r>
              <a:rPr lang="en-US" sz="1050" dirty="0" err="1"/>
              <a:t>LastName</a:t>
            </a:r>
            <a:r>
              <a:rPr lang="en-US" sz="1050" dirty="0"/>
              <a:t>&gt;Negev&lt;/</a:t>
            </a:r>
            <a:r>
              <a:rPr lang="en-US" sz="1050" dirty="0" err="1"/>
              <a:t>LastName</a:t>
            </a:r>
            <a:r>
              <a:rPr lang="en-US" sz="1050" dirty="0"/>
              <a:t>&gt;</a:t>
            </a:r>
          </a:p>
          <a:p>
            <a:r>
              <a:rPr lang="en-US" sz="1050" dirty="0"/>
              <a:t>      &lt;id&gt;222&lt;/id&gt;</a:t>
            </a:r>
          </a:p>
          <a:p>
            <a:r>
              <a:rPr lang="en-US" sz="1050" dirty="0"/>
              <a:t>      &lt;Address&gt;</a:t>
            </a:r>
          </a:p>
          <a:p>
            <a:r>
              <a:rPr lang="en-US" sz="1050" dirty="0"/>
              <a:t>           &lt;Street&gt;</a:t>
            </a:r>
            <a:r>
              <a:rPr lang="en-US" sz="1050" dirty="0" err="1"/>
              <a:t>Rotem</a:t>
            </a:r>
            <a:r>
              <a:rPr lang="en-US" sz="1050" dirty="0"/>
              <a:t> 53&lt;/Street&gt;</a:t>
            </a:r>
          </a:p>
          <a:p>
            <a:r>
              <a:rPr lang="en-US" sz="1050" dirty="0"/>
              <a:t>           &lt;City&gt;Jerusalem&lt;/City&gt;</a:t>
            </a:r>
          </a:p>
          <a:p>
            <a:r>
              <a:rPr lang="en-US" sz="1050" dirty="0"/>
              <a:t>           &lt;Zip&gt;54287&lt;/Zip&gt;</a:t>
            </a:r>
          </a:p>
          <a:p>
            <a:r>
              <a:rPr lang="en-US" sz="1050" dirty="0"/>
              <a:t>      &lt;/Address&gt;</a:t>
            </a:r>
          </a:p>
          <a:p>
            <a:r>
              <a:rPr lang="en-US" sz="1050" dirty="0"/>
              <a:t>  &lt;/Student&gt;</a:t>
            </a:r>
          </a:p>
        </p:txBody>
      </p:sp>
    </p:spTree>
    <p:extLst>
      <p:ext uri="{BB962C8B-B14F-4D97-AF65-F5344CB8AC3E}">
        <p14:creationId xmlns:p14="http://schemas.microsoft.com/office/powerpoint/2010/main" val="956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XQuery 2</a:t>
            </a:r>
            <a:r>
              <a:rPr lang="en-US" baseline="30000" dirty="0"/>
              <a:t>nd</a:t>
            </a:r>
            <a:r>
              <a:rPr lang="en-US" dirty="0"/>
              <a:t> Example</a:t>
            </a:r>
          </a:p>
        </p:txBody>
      </p:sp>
      <p:sp>
        <p:nvSpPr>
          <p:cNvPr id="3" name="Content Placeholder 2"/>
          <p:cNvSpPr>
            <a:spLocks noGrp="1"/>
          </p:cNvSpPr>
          <p:nvPr>
            <p:ph idx="1"/>
          </p:nvPr>
        </p:nvSpPr>
        <p:spPr>
          <a:xfrm>
            <a:off x="457200" y="1600201"/>
            <a:ext cx="6477000" cy="1905000"/>
          </a:xfrm>
        </p:spPr>
        <p:txBody>
          <a:bodyPr>
            <a:normAutofit fontScale="77500" lnSpcReduction="20000"/>
          </a:bodyPr>
          <a:lstStyle/>
          <a:p>
            <a:pPr marL="0" indent="0">
              <a:buNone/>
            </a:pPr>
            <a:r>
              <a:rPr lang="en-US" dirty="0"/>
              <a:t>for $x in /University/Student</a:t>
            </a:r>
          </a:p>
          <a:p>
            <a:pPr marL="0" indent="0">
              <a:buNone/>
            </a:pPr>
            <a:r>
              <a:rPr lang="en-US" dirty="0"/>
              <a:t>    let $</a:t>
            </a:r>
            <a:r>
              <a:rPr lang="en-US" dirty="0" err="1"/>
              <a:t>avg_age</a:t>
            </a:r>
            <a:r>
              <a:rPr lang="en-US" dirty="0"/>
              <a:t> := </a:t>
            </a:r>
            <a:r>
              <a:rPr lang="en-US" dirty="0" err="1"/>
              <a:t>avg</a:t>
            </a:r>
            <a:r>
              <a:rPr lang="en-US" dirty="0"/>
              <a:t>(/University/Student/age)</a:t>
            </a:r>
          </a:p>
          <a:p>
            <a:pPr marL="0" indent="0">
              <a:buNone/>
            </a:pPr>
            <a:r>
              <a:rPr lang="en-US" dirty="0"/>
              <a:t>    where $x/age &lt; $</a:t>
            </a:r>
            <a:r>
              <a:rPr lang="en-US" dirty="0" err="1"/>
              <a:t>avg_age</a:t>
            </a:r>
            <a:r>
              <a:rPr lang="en-US" dirty="0"/>
              <a:t> + 1</a:t>
            </a:r>
          </a:p>
          <a:p>
            <a:pPr marL="0" indent="0">
              <a:buNone/>
            </a:pPr>
            <a:r>
              <a:rPr lang="en-US" dirty="0"/>
              <a:t>    return $x/id</a:t>
            </a:r>
          </a:p>
        </p:txBody>
      </p:sp>
      <p:grpSp>
        <p:nvGrpSpPr>
          <p:cNvPr id="4" name="Group 3"/>
          <p:cNvGrpSpPr/>
          <p:nvPr/>
        </p:nvGrpSpPr>
        <p:grpSpPr>
          <a:xfrm>
            <a:off x="6858000" y="1447800"/>
            <a:ext cx="2819400" cy="5410200"/>
            <a:chOff x="6858000" y="1219200"/>
            <a:chExt cx="2819400" cy="5410200"/>
          </a:xfrm>
        </p:grpSpPr>
        <p:sp>
          <p:nvSpPr>
            <p:cNvPr id="5" name="Content Placeholder 2"/>
            <p:cNvSpPr txBox="1">
              <a:spLocks/>
            </p:cNvSpPr>
            <p:nvPr/>
          </p:nvSpPr>
          <p:spPr>
            <a:xfrm>
              <a:off x="6858000" y="1524000"/>
              <a:ext cx="2819400" cy="510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a:t>&lt;?xml version="1.0"?&gt;</a:t>
              </a:r>
            </a:p>
            <a:p>
              <a:pPr marL="0" indent="0">
                <a:buFont typeface="Arial" pitchFamily="34" charset="0"/>
                <a:buNone/>
              </a:pPr>
              <a:r>
                <a:rPr lang="en-US" sz="1000" dirty="0"/>
                <a:t>&lt;University&gt;</a:t>
              </a:r>
            </a:p>
            <a:p>
              <a:pPr marL="0" indent="0">
                <a:buFont typeface="Arial" pitchFamily="34" charset="0"/>
                <a:buNone/>
              </a:pPr>
              <a:r>
                <a:rPr lang="en-US" sz="1000" dirty="0"/>
                <a:t>  &lt;Student degree="PhD"&gt;</a:t>
              </a:r>
            </a:p>
            <a:p>
              <a:pPr marL="0" indent="0">
                <a:buFont typeface="Arial" pitchFamily="34" charset="0"/>
                <a:buNone/>
              </a:pPr>
              <a:r>
                <a:rPr lang="en-US" sz="1000" dirty="0"/>
                <a:t>      &lt;</a:t>
              </a:r>
              <a:r>
                <a:rPr lang="en-US" sz="1000" dirty="0" err="1"/>
                <a:t>FirstName</a:t>
              </a:r>
              <a:r>
                <a:rPr lang="en-US" sz="1000" dirty="0"/>
                <a:t>&gt;</a:t>
              </a:r>
              <a:r>
                <a:rPr lang="en-US" sz="1000" dirty="0" err="1"/>
                <a:t>Chaya</a:t>
              </a:r>
              <a:r>
                <a:rPr lang="en-US" sz="1000" dirty="0"/>
                <a:t>&lt;/</a:t>
              </a:r>
              <a:r>
                <a:rPr lang="en-US" sz="1000" dirty="0" err="1"/>
                <a:t>FirstName</a:t>
              </a:r>
              <a:r>
                <a:rPr lang="en-US" sz="1000" dirty="0"/>
                <a:t>&gt;</a:t>
              </a:r>
            </a:p>
            <a:p>
              <a:pPr marL="0" indent="0">
                <a:buFont typeface="Arial" pitchFamily="34" charset="0"/>
                <a:buNone/>
              </a:pPr>
              <a:r>
                <a:rPr lang="en-US" sz="1000" dirty="0"/>
                <a:t>      &lt;</a:t>
              </a:r>
              <a:r>
                <a:rPr lang="en-US" sz="1000" dirty="0" err="1"/>
                <a:t>LastName</a:t>
              </a:r>
              <a:r>
                <a:rPr lang="en-US" sz="1000" dirty="0"/>
                <a:t>&gt;Glass&lt;/</a:t>
              </a:r>
              <a:r>
                <a:rPr lang="en-US" sz="1000" dirty="0" err="1"/>
                <a:t>LastName</a:t>
              </a:r>
              <a:r>
                <a:rPr lang="en-US" sz="1000" dirty="0"/>
                <a:t>&gt;</a:t>
              </a:r>
            </a:p>
            <a:p>
              <a:pPr marL="0" indent="0">
                <a:buFont typeface="Arial" pitchFamily="34" charset="0"/>
                <a:buNone/>
              </a:pPr>
              <a:r>
                <a:rPr lang="en-US" sz="1000" dirty="0"/>
                <a:t>      &lt;id&gt;111&lt;/id&gt;</a:t>
              </a:r>
            </a:p>
            <a:p>
              <a:pPr marL="0" indent="0">
                <a:buFont typeface="Arial" pitchFamily="34" charset="0"/>
                <a:buNone/>
              </a:pPr>
              <a:r>
                <a:rPr lang="en-US" sz="1000" dirty="0"/>
                <a:t>      &lt;age&gt;21&lt;/age&gt;</a:t>
              </a:r>
            </a:p>
            <a:p>
              <a:pPr marL="0" indent="0">
                <a:buFont typeface="Arial" pitchFamily="34" charset="0"/>
                <a:buNone/>
              </a:pPr>
              <a:r>
                <a:rPr lang="en-US" sz="1000" dirty="0"/>
                <a:t>      &lt;Address&gt;</a:t>
              </a:r>
            </a:p>
            <a:p>
              <a:pPr marL="0" indent="0">
                <a:buFont typeface="Arial" pitchFamily="34" charset="0"/>
                <a:buNone/>
              </a:pPr>
              <a:r>
                <a:rPr lang="en-US" sz="1000" dirty="0"/>
                <a:t>           &lt;Street&gt;</a:t>
              </a:r>
              <a:r>
                <a:rPr lang="en-US" sz="1000" dirty="0" err="1"/>
                <a:t>Hatamr</a:t>
              </a:r>
              <a:r>
                <a:rPr lang="en-US" sz="1000" dirty="0"/>
                <a:t> 5&lt;/Street&gt;</a:t>
              </a:r>
            </a:p>
            <a:p>
              <a:pPr marL="0" indent="0">
                <a:buFont typeface="Arial" pitchFamily="34" charset="0"/>
                <a:buNone/>
              </a:pPr>
              <a:r>
                <a:rPr lang="en-US" sz="1000" dirty="0"/>
                <a:t>           &lt;City&gt;Ariel&lt;/City&gt;</a:t>
              </a:r>
            </a:p>
            <a:p>
              <a:pPr marL="0" indent="0">
                <a:buFont typeface="Arial" pitchFamily="34" charset="0"/>
                <a:buNone/>
              </a:pPr>
              <a:r>
                <a:rPr lang="en-US" sz="1000" dirty="0"/>
                <a:t>           &lt;Zip&gt;40792&lt;/Zip&gt;</a:t>
              </a:r>
            </a:p>
            <a:p>
              <a:pPr marL="0" indent="0">
                <a:buFont typeface="Arial" pitchFamily="34" charset="0"/>
                <a:buNone/>
              </a:pPr>
              <a:r>
                <a:rPr lang="en-US" sz="1000" dirty="0"/>
                <a:t>      &lt;/Address&gt;</a:t>
              </a:r>
            </a:p>
            <a:p>
              <a:pPr marL="0" indent="0">
                <a:buFont typeface="Arial" pitchFamily="34" charset="0"/>
                <a:buNone/>
              </a:pPr>
              <a:r>
                <a:rPr lang="en-US" sz="1000" dirty="0"/>
                <a:t>  &lt;/Student&gt;</a:t>
              </a:r>
            </a:p>
            <a:p>
              <a:pPr marL="0" indent="0">
                <a:buFont typeface="Arial" pitchFamily="34" charset="0"/>
                <a:buNone/>
              </a:pPr>
              <a:r>
                <a:rPr lang="en-US" sz="1000" dirty="0"/>
                <a:t>  &lt;Student&gt;</a:t>
              </a:r>
            </a:p>
            <a:p>
              <a:pPr marL="0" indent="0">
                <a:buFont typeface="Arial" pitchFamily="34" charset="0"/>
                <a:buNone/>
              </a:pPr>
              <a:r>
                <a:rPr lang="en-US" sz="1000" dirty="0"/>
                <a:t>      &lt;</a:t>
              </a:r>
              <a:r>
                <a:rPr lang="en-US" sz="1000" dirty="0" err="1"/>
                <a:t>FirstName</a:t>
              </a:r>
              <a:r>
                <a:rPr lang="en-US" sz="1000" dirty="0"/>
                <a:t>&gt;Tal&lt;/</a:t>
              </a:r>
              <a:r>
                <a:rPr lang="en-US" sz="1000" dirty="0" err="1"/>
                <a:t>FirstName</a:t>
              </a:r>
              <a:r>
                <a:rPr lang="en-US" sz="1000" dirty="0"/>
                <a:t>&gt;</a:t>
              </a:r>
            </a:p>
            <a:p>
              <a:pPr marL="0" indent="0">
                <a:buFont typeface="Arial" pitchFamily="34" charset="0"/>
                <a:buNone/>
              </a:pPr>
              <a:r>
                <a:rPr lang="en-US" sz="1000" dirty="0"/>
                <a:t>      &lt;</a:t>
              </a:r>
              <a:r>
                <a:rPr lang="en-US" sz="1000" dirty="0" err="1"/>
                <a:t>LastName</a:t>
              </a:r>
              <a:r>
                <a:rPr lang="en-US" sz="1000" dirty="0"/>
                <a:t>&gt;Negev&lt;/</a:t>
              </a:r>
              <a:r>
                <a:rPr lang="en-US" sz="1000" dirty="0" err="1"/>
                <a:t>LastName</a:t>
              </a:r>
              <a:r>
                <a:rPr lang="en-US" sz="1000" dirty="0"/>
                <a:t>&gt;</a:t>
              </a:r>
            </a:p>
            <a:p>
              <a:pPr marL="0" indent="0">
                <a:buFont typeface="Arial" pitchFamily="34" charset="0"/>
                <a:buNone/>
              </a:pPr>
              <a:r>
                <a:rPr lang="en-US" sz="1000" dirty="0"/>
                <a:t>      &lt;id&gt;222&lt;/id&gt;</a:t>
              </a:r>
            </a:p>
            <a:p>
              <a:pPr marL="0" indent="0">
                <a:buFont typeface="Arial" pitchFamily="34" charset="0"/>
                <a:buNone/>
              </a:pPr>
              <a:r>
                <a:rPr lang="en-US" sz="1000" dirty="0"/>
                <a:t>      &lt;Address&gt;</a:t>
              </a:r>
            </a:p>
            <a:p>
              <a:pPr marL="0" indent="0">
                <a:buFont typeface="Arial" pitchFamily="34" charset="0"/>
                <a:buNone/>
              </a:pPr>
              <a:r>
                <a:rPr lang="en-US" sz="1000" dirty="0"/>
                <a:t>           &lt;Street&gt;</a:t>
              </a:r>
              <a:r>
                <a:rPr lang="en-US" sz="1000" dirty="0" err="1"/>
                <a:t>Rotem</a:t>
              </a:r>
              <a:r>
                <a:rPr lang="en-US" sz="1000" dirty="0"/>
                <a:t> 53&lt;/Street&gt;</a:t>
              </a:r>
            </a:p>
            <a:p>
              <a:pPr marL="0" indent="0">
                <a:buFont typeface="Arial" pitchFamily="34" charset="0"/>
                <a:buNone/>
              </a:pPr>
              <a:r>
                <a:rPr lang="en-US" sz="1000" dirty="0"/>
                <a:t>           &lt;City&gt;Jerusalem&lt;/City&gt;</a:t>
              </a:r>
            </a:p>
            <a:p>
              <a:pPr marL="0" indent="0">
                <a:buFont typeface="Arial" pitchFamily="34" charset="0"/>
                <a:buNone/>
              </a:pPr>
              <a:r>
                <a:rPr lang="en-US" sz="1000" dirty="0"/>
                <a:t>           &lt;Zip&gt;54287&lt;/Zip&gt;</a:t>
              </a:r>
            </a:p>
            <a:p>
              <a:pPr marL="0" indent="0">
                <a:buFont typeface="Arial" pitchFamily="34" charset="0"/>
                <a:buNone/>
              </a:pPr>
              <a:r>
                <a:rPr lang="en-US" sz="1000" dirty="0"/>
                <a:t>      &lt;/Address&gt;</a:t>
              </a:r>
            </a:p>
            <a:p>
              <a:pPr marL="0" indent="0">
                <a:buFont typeface="Arial" pitchFamily="34" charset="0"/>
                <a:buNone/>
              </a:pPr>
              <a:r>
                <a:rPr lang="en-US" sz="1000" dirty="0"/>
                <a:t>  &lt;/Student&gt;</a:t>
              </a:r>
            </a:p>
            <a:p>
              <a:pPr marL="0" indent="0">
                <a:buFont typeface="Arial" pitchFamily="34" charset="0"/>
                <a:buNone/>
              </a:pPr>
              <a:r>
                <a:rPr lang="en-US" sz="1000" dirty="0"/>
                <a:t>  &lt;Student/&gt;</a:t>
              </a:r>
            </a:p>
            <a:p>
              <a:pPr marL="0" indent="0">
                <a:buFont typeface="Arial" pitchFamily="34" charset="0"/>
                <a:buNone/>
              </a:pPr>
              <a:r>
                <a:rPr lang="en-US" sz="1000" dirty="0"/>
                <a:t>&lt;!-- A comment about the file... </a:t>
              </a:r>
              <a:r>
                <a:rPr lang="en-US" sz="1000" dirty="0">
                  <a:sym typeface="Wingdings" pitchFamily="2" charset="2"/>
                </a:rPr>
                <a:t>--&gt;</a:t>
              </a:r>
              <a:endParaRPr lang="en-US" sz="1000" dirty="0"/>
            </a:p>
            <a:p>
              <a:pPr marL="0" indent="0">
                <a:buFont typeface="Arial" pitchFamily="34" charset="0"/>
                <a:buNone/>
              </a:pPr>
              <a:r>
                <a:rPr lang="en-US" sz="1000" dirty="0"/>
                <a:t>&lt;/University&gt;</a:t>
              </a:r>
            </a:p>
          </p:txBody>
        </p:sp>
        <p:sp>
          <p:nvSpPr>
            <p:cNvPr id="6" name="TextBox 5"/>
            <p:cNvSpPr txBox="1"/>
            <p:nvPr/>
          </p:nvSpPr>
          <p:spPr>
            <a:xfrm>
              <a:off x="6858000" y="1219200"/>
              <a:ext cx="1981200" cy="307777"/>
            </a:xfrm>
            <a:prstGeom prst="rect">
              <a:avLst/>
            </a:prstGeom>
            <a:noFill/>
          </p:spPr>
          <p:txBody>
            <a:bodyPr wrap="square" rtlCol="0">
              <a:spAutoFit/>
            </a:bodyPr>
            <a:lstStyle/>
            <a:p>
              <a:r>
                <a:rPr lang="en-US" sz="1400" dirty="0"/>
                <a:t>Original XML</a:t>
              </a:r>
            </a:p>
          </p:txBody>
        </p:sp>
      </p:grpSp>
      <p:sp>
        <p:nvSpPr>
          <p:cNvPr id="7" name="TextBox 6"/>
          <p:cNvSpPr txBox="1"/>
          <p:nvPr/>
        </p:nvSpPr>
        <p:spPr>
          <a:xfrm>
            <a:off x="609600" y="3810000"/>
            <a:ext cx="4876800" cy="646331"/>
          </a:xfrm>
          <a:prstGeom prst="rect">
            <a:avLst/>
          </a:prstGeom>
          <a:noFill/>
        </p:spPr>
        <p:txBody>
          <a:bodyPr wrap="square" rtlCol="0">
            <a:spAutoFit/>
          </a:bodyPr>
          <a:lstStyle/>
          <a:p>
            <a:r>
              <a:rPr lang="en-US" dirty="0"/>
              <a:t>&lt;?xml version="1.0" encoding="UTF-8"?&gt;</a:t>
            </a:r>
          </a:p>
          <a:p>
            <a:r>
              <a:rPr lang="en-US" dirty="0"/>
              <a:t>&lt;id&gt;111&lt;/id&gt;</a:t>
            </a:r>
          </a:p>
        </p:txBody>
      </p:sp>
    </p:spTree>
    <p:extLst>
      <p:ext uri="{BB962C8B-B14F-4D97-AF65-F5344CB8AC3E}">
        <p14:creationId xmlns:p14="http://schemas.microsoft.com/office/powerpoint/2010/main" val="260513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a:t>
            </a:r>
          </a:p>
        </p:txBody>
      </p:sp>
      <p:sp>
        <p:nvSpPr>
          <p:cNvPr id="3" name="Content Placeholder 2"/>
          <p:cNvSpPr>
            <a:spLocks noGrp="1"/>
          </p:cNvSpPr>
          <p:nvPr>
            <p:ph idx="1"/>
          </p:nvPr>
        </p:nvSpPr>
        <p:spPr/>
        <p:txBody>
          <a:bodyPr/>
          <a:lstStyle/>
          <a:p>
            <a:r>
              <a:rPr lang="en-US" dirty="0"/>
              <a:t>What if we would like to enforce that every student element has </a:t>
            </a:r>
            <a:r>
              <a:rPr lang="en-US" dirty="0" err="1"/>
              <a:t>FirstName</a:t>
            </a:r>
            <a:r>
              <a:rPr lang="en-US" dirty="0"/>
              <a:t>, </a:t>
            </a:r>
            <a:r>
              <a:rPr lang="en-US" dirty="0" err="1"/>
              <a:t>LastName</a:t>
            </a:r>
            <a:r>
              <a:rPr lang="en-US" dirty="0"/>
              <a:t> and id child elements?</a:t>
            </a:r>
          </a:p>
          <a:p>
            <a:r>
              <a:rPr lang="en-US" dirty="0"/>
              <a:t>There are two document type definitions:</a:t>
            </a:r>
          </a:p>
          <a:p>
            <a:pPr lvl="1"/>
            <a:r>
              <a:rPr lang="en-US" dirty="0"/>
              <a:t>DTD (Document Type Definition)</a:t>
            </a:r>
          </a:p>
          <a:p>
            <a:pPr lvl="1"/>
            <a:r>
              <a:rPr lang="en-US" dirty="0"/>
              <a:t>XML Schema (XSD)</a:t>
            </a:r>
          </a:p>
        </p:txBody>
      </p:sp>
      <p:sp>
        <p:nvSpPr>
          <p:cNvPr id="4" name="Rectangular Callout 3"/>
          <p:cNvSpPr/>
          <p:nvPr/>
        </p:nvSpPr>
        <p:spPr>
          <a:xfrm>
            <a:off x="5181600" y="4267200"/>
            <a:ext cx="2514600" cy="1066800"/>
          </a:xfrm>
          <a:prstGeom prst="wedgeRectCallout">
            <a:avLst>
              <a:gd name="adj1" fmla="val -91808"/>
              <a:gd name="adj2" fmla="val -314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will focus mostly on XML Schema, which is newer.</a:t>
            </a:r>
          </a:p>
        </p:txBody>
      </p:sp>
    </p:spTree>
    <p:extLst>
      <p:ext uri="{BB962C8B-B14F-4D97-AF65-F5344CB8AC3E}">
        <p14:creationId xmlns:p14="http://schemas.microsoft.com/office/powerpoint/2010/main" val="320035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DTD example</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&lt;!DOCTYPE University</a:t>
            </a:r>
            <a:br>
              <a:rPr lang="en-US" dirty="0"/>
            </a:br>
            <a:r>
              <a:rPr lang="en-US" dirty="0"/>
              <a:t>[</a:t>
            </a:r>
            <a:br>
              <a:rPr lang="en-US" dirty="0"/>
            </a:br>
            <a:r>
              <a:rPr lang="en-US" dirty="0"/>
              <a:t>&lt;!ELEMENT student (</a:t>
            </a:r>
            <a:r>
              <a:rPr lang="en-US" dirty="0" err="1"/>
              <a:t>FirstName,LastName,Address</a:t>
            </a:r>
            <a:r>
              <a:rPr lang="en-US" dirty="0"/>
              <a:t>*,</a:t>
            </a:r>
            <a:r>
              <a:rPr lang="en-US" dirty="0" err="1"/>
              <a:t>id,age</a:t>
            </a:r>
            <a:r>
              <a:rPr lang="en-US" dirty="0"/>
              <a:t>?)&gt;</a:t>
            </a:r>
            <a:br>
              <a:rPr lang="en-US" dirty="0"/>
            </a:br>
            <a:r>
              <a:rPr lang="en-US" dirty="0"/>
              <a:t>&lt;!ELEMENT </a:t>
            </a:r>
            <a:r>
              <a:rPr lang="en-US" dirty="0" err="1"/>
              <a:t>FirstName</a:t>
            </a:r>
            <a:r>
              <a:rPr lang="en-US" dirty="0"/>
              <a:t> (#PCDATA)&gt;</a:t>
            </a:r>
            <a:br>
              <a:rPr lang="en-US" dirty="0"/>
            </a:br>
            <a:r>
              <a:rPr lang="en-US" dirty="0"/>
              <a:t>&lt;!ELEMENT </a:t>
            </a:r>
            <a:r>
              <a:rPr lang="en-US" dirty="0" err="1"/>
              <a:t>LastName</a:t>
            </a:r>
            <a:r>
              <a:rPr lang="en-US" dirty="0"/>
              <a:t> (#PCDATA)&gt;</a:t>
            </a:r>
            <a:br>
              <a:rPr lang="en-US" dirty="0"/>
            </a:br>
            <a:r>
              <a:rPr lang="en-US" dirty="0"/>
              <a:t>]&gt;</a:t>
            </a:r>
          </a:p>
        </p:txBody>
      </p:sp>
      <p:sp>
        <p:nvSpPr>
          <p:cNvPr id="4" name="Rectangular Callout 3"/>
          <p:cNvSpPr/>
          <p:nvPr/>
        </p:nvSpPr>
        <p:spPr>
          <a:xfrm>
            <a:off x="3657600" y="1371600"/>
            <a:ext cx="2971800" cy="609600"/>
          </a:xfrm>
          <a:prstGeom prst="wedgeRectCallout">
            <a:avLst>
              <a:gd name="adj1" fmla="val -69860"/>
              <a:gd name="adj2" fmla="val 1004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Defines the root element of the document (University)</a:t>
            </a:r>
          </a:p>
        </p:txBody>
      </p:sp>
      <p:sp>
        <p:nvSpPr>
          <p:cNvPr id="5" name="Rectangular Callout 4"/>
          <p:cNvSpPr/>
          <p:nvPr/>
        </p:nvSpPr>
        <p:spPr>
          <a:xfrm>
            <a:off x="4572000" y="2286000"/>
            <a:ext cx="3581400" cy="990599"/>
          </a:xfrm>
          <a:prstGeom prst="wedgeRectCallout">
            <a:avLst>
              <a:gd name="adj1" fmla="val -88560"/>
              <a:gd name="adj2" fmla="val 955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Element "student" must contain: </a:t>
            </a:r>
            <a:r>
              <a:rPr lang="en-US" dirty="0" err="1"/>
              <a:t>FirstName,LastName</a:t>
            </a:r>
            <a:r>
              <a:rPr lang="en-US" dirty="0"/>
              <a:t>, multiple Addresses ,id and optional age</a:t>
            </a:r>
          </a:p>
        </p:txBody>
      </p:sp>
      <p:sp>
        <p:nvSpPr>
          <p:cNvPr id="6" name="Rectangular Callout 5"/>
          <p:cNvSpPr/>
          <p:nvPr/>
        </p:nvSpPr>
        <p:spPr>
          <a:xfrm>
            <a:off x="4572000" y="5334000"/>
            <a:ext cx="3810000" cy="838200"/>
          </a:xfrm>
          <a:prstGeom prst="wedgeRectCallout">
            <a:avLst>
              <a:gd name="adj1" fmla="val -63628"/>
              <a:gd name="adj2" fmla="val -635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FirstName</a:t>
            </a:r>
            <a:r>
              <a:rPr lang="en-US" dirty="0"/>
              <a:t> and </a:t>
            </a:r>
            <a:r>
              <a:rPr lang="en-US" dirty="0" err="1"/>
              <a:t>LastName</a:t>
            </a:r>
            <a:r>
              <a:rPr lang="en-US" dirty="0"/>
              <a:t> are of type #PCDATA (</a:t>
            </a:r>
            <a:r>
              <a:rPr lang="en-US" dirty="0" err="1"/>
              <a:t>parseable</a:t>
            </a:r>
            <a:r>
              <a:rPr lang="en-US" dirty="0"/>
              <a:t> text data)</a:t>
            </a:r>
          </a:p>
        </p:txBody>
      </p:sp>
      <p:sp>
        <p:nvSpPr>
          <p:cNvPr id="7" name="Rectangle 6"/>
          <p:cNvSpPr/>
          <p:nvPr/>
        </p:nvSpPr>
        <p:spPr>
          <a:xfrm>
            <a:off x="1066800" y="5753100"/>
            <a:ext cx="27432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that DTD has no hierarchy.</a:t>
            </a:r>
          </a:p>
        </p:txBody>
      </p:sp>
      <p:sp>
        <p:nvSpPr>
          <p:cNvPr id="8" name="Rectangular Callout 7"/>
          <p:cNvSpPr/>
          <p:nvPr/>
        </p:nvSpPr>
        <p:spPr>
          <a:xfrm>
            <a:off x="152400" y="381000"/>
            <a:ext cx="2895600" cy="1219200"/>
          </a:xfrm>
          <a:prstGeom prst="wedgeRectCallout">
            <a:avLst>
              <a:gd name="adj1" fmla="val -37231"/>
              <a:gd name="adj2" fmla="val 1326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a:t>
            </a:r>
            <a:r>
              <a:rPr lang="en-US" b="1" dirty="0"/>
              <a:t>square brackets [ ]</a:t>
            </a:r>
            <a:r>
              <a:rPr lang="en-US" dirty="0"/>
              <a:t> denote an internal subset (the declarations appear in the document itself)</a:t>
            </a:r>
          </a:p>
        </p:txBody>
      </p:sp>
    </p:spTree>
    <p:extLst>
      <p:ext uri="{BB962C8B-B14F-4D97-AF65-F5344CB8AC3E}">
        <p14:creationId xmlns:p14="http://schemas.microsoft.com/office/powerpoint/2010/main" val="302178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Schema (XSD)</a:t>
            </a:r>
          </a:p>
        </p:txBody>
      </p:sp>
      <p:sp>
        <p:nvSpPr>
          <p:cNvPr id="3" name="Content Placeholder 2"/>
          <p:cNvSpPr>
            <a:spLocks noGrp="1"/>
          </p:cNvSpPr>
          <p:nvPr>
            <p:ph idx="1"/>
          </p:nvPr>
        </p:nvSpPr>
        <p:spPr/>
        <p:txBody>
          <a:bodyPr/>
          <a:lstStyle/>
          <a:p>
            <a:r>
              <a:rPr lang="en-US" dirty="0"/>
              <a:t>An XML Schema (XSD) defines what the XML types can look like, and what is a "valid XML".</a:t>
            </a:r>
          </a:p>
          <a:p>
            <a:r>
              <a:rPr lang="en-US" dirty="0"/>
              <a:t>XSD is itself a well-formed XML</a:t>
            </a:r>
          </a:p>
        </p:txBody>
      </p:sp>
    </p:spTree>
    <p:extLst>
      <p:ext uri="{BB962C8B-B14F-4D97-AF65-F5344CB8AC3E}">
        <p14:creationId xmlns:p14="http://schemas.microsoft.com/office/powerpoint/2010/main" val="2714379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019800"/>
          </a:xfrm>
        </p:spPr>
        <p:txBody>
          <a:bodyPr>
            <a:noAutofit/>
          </a:bodyPr>
          <a:lstStyle/>
          <a:p>
            <a:pPr marL="0" indent="0">
              <a:buNone/>
            </a:pPr>
            <a:r>
              <a:rPr lang="en-US" sz="1400" dirty="0"/>
              <a:t>&lt;?xml version="1.0" encoding="UTF-8"?&gt;</a:t>
            </a:r>
          </a:p>
          <a:p>
            <a:pPr marL="0" indent="0">
              <a:buNone/>
            </a:pPr>
            <a:r>
              <a:rPr lang="en-US" sz="1400" dirty="0"/>
              <a:t>&lt;</a:t>
            </a:r>
            <a:r>
              <a:rPr lang="en-US" sz="1400" dirty="0" err="1"/>
              <a:t>xs:schema</a:t>
            </a:r>
            <a:r>
              <a:rPr lang="en-US" sz="1400" dirty="0"/>
              <a:t> </a:t>
            </a:r>
            <a:r>
              <a:rPr lang="en-US" sz="1400" dirty="0" err="1"/>
              <a:t>xmlns:xs</a:t>
            </a:r>
            <a:r>
              <a:rPr lang="en-US" sz="1400" dirty="0"/>
              <a:t>="http://www.w3.org/2001/XMLSchema"&gt;</a:t>
            </a:r>
          </a:p>
          <a:p>
            <a:pPr marL="0" indent="0">
              <a:buNone/>
            </a:pPr>
            <a:r>
              <a:rPr lang="en-US" sz="1400" dirty="0"/>
              <a:t>   &lt;</a:t>
            </a:r>
            <a:r>
              <a:rPr lang="en-US" sz="1400" dirty="0" err="1"/>
              <a:t>xs:element</a:t>
            </a:r>
            <a:r>
              <a:rPr lang="en-US" sz="1400" dirty="0"/>
              <a:t> name="University"&gt;</a:t>
            </a:r>
          </a:p>
          <a:p>
            <a:pPr marL="0" indent="0">
              <a:buNone/>
            </a:pPr>
            <a:r>
              <a:rPr lang="en-US" sz="1400" dirty="0"/>
              <a:t>      &lt;</a:t>
            </a:r>
            <a:r>
              <a:rPr lang="en-US" sz="1400" dirty="0" err="1"/>
              <a:t>xs:complexType</a:t>
            </a:r>
            <a:r>
              <a:rPr lang="en-US" sz="1400" dirty="0"/>
              <a:t>&gt;</a:t>
            </a:r>
          </a:p>
          <a:p>
            <a:pPr marL="0" indent="0">
              <a:buNone/>
            </a:pPr>
            <a:r>
              <a:rPr lang="en-US" sz="1400" dirty="0"/>
              <a:t>         &lt;</a:t>
            </a:r>
            <a:r>
              <a:rPr lang="en-US" sz="1400" dirty="0" err="1"/>
              <a:t>xs:sequence</a:t>
            </a:r>
            <a:r>
              <a:rPr lang="en-US" sz="1400" dirty="0"/>
              <a:t>&gt;</a:t>
            </a:r>
          </a:p>
          <a:p>
            <a:pPr marL="0" indent="0">
              <a:buNone/>
            </a:pPr>
            <a:r>
              <a:rPr lang="en-US" sz="1400" dirty="0"/>
              <a:t>            &lt;</a:t>
            </a:r>
            <a:r>
              <a:rPr lang="en-US" sz="1400" dirty="0" err="1"/>
              <a:t>xs:element</a:t>
            </a:r>
            <a:r>
              <a:rPr lang="en-US" sz="1400" dirty="0"/>
              <a:t> name="Student" </a:t>
            </a:r>
            <a:r>
              <a:rPr lang="en-US" sz="1400" dirty="0" err="1"/>
              <a:t>minOccurs</a:t>
            </a:r>
            <a:r>
              <a:rPr lang="en-US" sz="1400" dirty="0"/>
              <a:t>="0" </a:t>
            </a:r>
            <a:r>
              <a:rPr lang="en-US" sz="1400" dirty="0" err="1"/>
              <a:t>maxOccurs</a:t>
            </a:r>
            <a:r>
              <a:rPr lang="en-US" sz="1400" dirty="0"/>
              <a:t>="unbounded"&gt;</a:t>
            </a:r>
          </a:p>
          <a:p>
            <a:pPr marL="0" indent="0">
              <a:buNone/>
            </a:pPr>
            <a:r>
              <a:rPr lang="en-US" sz="1400" dirty="0"/>
              <a:t>               &lt;</a:t>
            </a:r>
            <a:r>
              <a:rPr lang="en-US" sz="1400" dirty="0" err="1"/>
              <a:t>xs:complexType</a:t>
            </a:r>
            <a:r>
              <a:rPr lang="en-US" sz="1400" dirty="0"/>
              <a:t>&gt;</a:t>
            </a:r>
          </a:p>
          <a:p>
            <a:pPr marL="0" indent="0">
              <a:buNone/>
            </a:pPr>
            <a:r>
              <a:rPr lang="en-US" sz="1400" dirty="0"/>
              <a:t>                  &lt;</a:t>
            </a:r>
            <a:r>
              <a:rPr lang="en-US" sz="1400" dirty="0" err="1"/>
              <a:t>xs:sequence</a:t>
            </a:r>
            <a:r>
              <a:rPr lang="en-US" sz="1400" dirty="0"/>
              <a:t>&gt;</a:t>
            </a:r>
          </a:p>
          <a:p>
            <a:pPr marL="0" indent="0">
              <a:buNone/>
            </a:pPr>
            <a:r>
              <a:rPr lang="en-US" sz="1400" dirty="0"/>
              <a:t>                     &lt;</a:t>
            </a:r>
            <a:r>
              <a:rPr lang="en-US" sz="1400" dirty="0" err="1"/>
              <a:t>xs:element</a:t>
            </a:r>
            <a:r>
              <a:rPr lang="en-US" sz="1400" dirty="0"/>
              <a:t> name="</a:t>
            </a:r>
            <a:r>
              <a:rPr lang="en-US" sz="1400" dirty="0" err="1"/>
              <a:t>FirstName</a:t>
            </a:r>
            <a:r>
              <a:rPr lang="en-US" sz="1400" dirty="0"/>
              <a:t>" type="</a:t>
            </a:r>
            <a:r>
              <a:rPr lang="en-US" sz="1400" dirty="0" err="1"/>
              <a:t>xs:string</a:t>
            </a:r>
            <a:r>
              <a:rPr lang="en-US" sz="1400" dirty="0"/>
              <a:t>" /&gt;</a:t>
            </a:r>
          </a:p>
          <a:p>
            <a:pPr marL="0" indent="0">
              <a:buNone/>
            </a:pPr>
            <a:r>
              <a:rPr lang="en-US" sz="1400" dirty="0"/>
              <a:t>                     &lt;</a:t>
            </a:r>
            <a:r>
              <a:rPr lang="en-US" sz="1400" dirty="0" err="1"/>
              <a:t>xs:element</a:t>
            </a:r>
            <a:r>
              <a:rPr lang="en-US" sz="1400" dirty="0"/>
              <a:t> name="</a:t>
            </a:r>
            <a:r>
              <a:rPr lang="en-US" sz="1400" dirty="0" err="1"/>
              <a:t>LastName</a:t>
            </a:r>
            <a:r>
              <a:rPr lang="en-US" sz="1400" dirty="0"/>
              <a:t>" type="</a:t>
            </a:r>
            <a:r>
              <a:rPr lang="en-US" sz="1400" dirty="0" err="1"/>
              <a:t>xs:string</a:t>
            </a:r>
            <a:r>
              <a:rPr lang="en-US" sz="1400" dirty="0"/>
              <a:t>" /&gt;</a:t>
            </a:r>
          </a:p>
          <a:p>
            <a:pPr marL="0" indent="0">
              <a:buNone/>
            </a:pPr>
            <a:r>
              <a:rPr lang="en-US" sz="1400" dirty="0"/>
              <a:t>                     &lt;</a:t>
            </a:r>
            <a:r>
              <a:rPr lang="en-US" sz="1400" dirty="0" err="1"/>
              <a:t>xs:element</a:t>
            </a:r>
            <a:r>
              <a:rPr lang="en-US" sz="1400" dirty="0"/>
              <a:t> name="age" type="</a:t>
            </a:r>
            <a:r>
              <a:rPr lang="en-US" sz="1400" dirty="0" err="1"/>
              <a:t>xs:int</a:t>
            </a:r>
            <a:r>
              <a:rPr lang="en-US" sz="1400" dirty="0"/>
              <a:t>" /&gt;</a:t>
            </a:r>
          </a:p>
          <a:p>
            <a:pPr marL="0" indent="0">
              <a:buNone/>
            </a:pPr>
            <a:r>
              <a:rPr lang="en-US" sz="1400" dirty="0"/>
              <a:t>                     &lt;</a:t>
            </a:r>
            <a:r>
              <a:rPr lang="en-US" sz="1400" dirty="0" err="1"/>
              <a:t>xs:element</a:t>
            </a:r>
            <a:r>
              <a:rPr lang="en-US" sz="1400" dirty="0"/>
              <a:t> name="Address"&gt;</a:t>
            </a:r>
          </a:p>
          <a:p>
            <a:pPr marL="0" indent="0">
              <a:buNone/>
            </a:pPr>
            <a:r>
              <a:rPr lang="en-US" sz="1400" dirty="0"/>
              <a:t>                        &lt;</a:t>
            </a:r>
            <a:r>
              <a:rPr lang="en-US" sz="1400" dirty="0" err="1"/>
              <a:t>xs:complexType</a:t>
            </a:r>
            <a:r>
              <a:rPr lang="en-US" sz="1400" dirty="0"/>
              <a:t>&gt;</a:t>
            </a:r>
          </a:p>
          <a:p>
            <a:pPr marL="0" indent="0">
              <a:buNone/>
            </a:pPr>
            <a:r>
              <a:rPr lang="en-US" sz="1400" dirty="0"/>
              <a:t>                           &lt;</a:t>
            </a:r>
            <a:r>
              <a:rPr lang="en-US" sz="1400" dirty="0" err="1"/>
              <a:t>xs:sequence</a:t>
            </a:r>
            <a:r>
              <a:rPr lang="en-US" sz="1400" dirty="0"/>
              <a:t>&gt;</a:t>
            </a:r>
          </a:p>
          <a:p>
            <a:pPr marL="0" indent="0">
              <a:buNone/>
            </a:pPr>
            <a:r>
              <a:rPr lang="en-US" sz="1400" dirty="0"/>
              <a:t>                              &lt;</a:t>
            </a:r>
            <a:r>
              <a:rPr lang="en-US" sz="1400" dirty="0" err="1"/>
              <a:t>xs:element</a:t>
            </a:r>
            <a:r>
              <a:rPr lang="en-US" sz="1400" dirty="0"/>
              <a:t> name="Street" type="</a:t>
            </a:r>
            <a:r>
              <a:rPr lang="en-US" sz="1400" dirty="0" err="1"/>
              <a:t>xs:string</a:t>
            </a:r>
            <a:r>
              <a:rPr lang="en-US" sz="1400" dirty="0"/>
              <a:t>" /&gt;</a:t>
            </a:r>
          </a:p>
          <a:p>
            <a:pPr marL="0" indent="0">
              <a:buNone/>
            </a:pPr>
            <a:r>
              <a:rPr lang="en-US" sz="1400" dirty="0"/>
              <a:t>                              &lt;</a:t>
            </a:r>
            <a:r>
              <a:rPr lang="en-US" sz="1400" dirty="0" err="1"/>
              <a:t>xs:element</a:t>
            </a:r>
            <a:r>
              <a:rPr lang="en-US" sz="1400" dirty="0"/>
              <a:t> name="City" type="</a:t>
            </a:r>
            <a:r>
              <a:rPr lang="en-US" sz="1400" dirty="0" err="1"/>
              <a:t>xs:string</a:t>
            </a:r>
            <a:r>
              <a:rPr lang="en-US" sz="1400" dirty="0"/>
              <a:t>" /&gt;</a:t>
            </a:r>
          </a:p>
          <a:p>
            <a:pPr marL="0" indent="0">
              <a:buNone/>
            </a:pPr>
            <a:r>
              <a:rPr lang="en-US" sz="1400" dirty="0"/>
              <a:t>                           &lt;/</a:t>
            </a:r>
            <a:r>
              <a:rPr lang="en-US" sz="1400" dirty="0" err="1"/>
              <a:t>xs:sequence</a:t>
            </a:r>
            <a:r>
              <a:rPr lang="en-US" sz="1400" dirty="0"/>
              <a:t>&gt;</a:t>
            </a:r>
          </a:p>
          <a:p>
            <a:pPr marL="0" indent="0">
              <a:buNone/>
            </a:pPr>
            <a:r>
              <a:rPr lang="en-US" sz="1400" dirty="0"/>
              <a:t>                        &lt;/</a:t>
            </a:r>
            <a:r>
              <a:rPr lang="en-US" sz="1400" dirty="0" err="1"/>
              <a:t>xs:complexType</a:t>
            </a:r>
            <a:r>
              <a:rPr lang="en-US" sz="1400" dirty="0"/>
              <a:t>&gt;</a:t>
            </a:r>
          </a:p>
          <a:p>
            <a:pPr marL="0" indent="0">
              <a:buNone/>
            </a:pPr>
            <a:r>
              <a:rPr lang="en-US" sz="1400" dirty="0"/>
              <a:t>                     &lt;/</a:t>
            </a:r>
            <a:r>
              <a:rPr lang="en-US" sz="1400" dirty="0" err="1"/>
              <a:t>xs:element</a:t>
            </a:r>
            <a:r>
              <a:rPr lang="en-US" sz="1400" dirty="0"/>
              <a:t>&gt;         </a:t>
            </a:r>
          </a:p>
          <a:p>
            <a:pPr marL="0" indent="0">
              <a:buNone/>
            </a:pPr>
            <a:r>
              <a:rPr lang="en-US" sz="1400" dirty="0"/>
              <a:t>                  &lt;/</a:t>
            </a:r>
            <a:r>
              <a:rPr lang="en-US" sz="1400" dirty="0" err="1"/>
              <a:t>xs:sequence</a:t>
            </a:r>
            <a:r>
              <a:rPr lang="en-US" sz="1400" dirty="0"/>
              <a:t>&gt;</a:t>
            </a:r>
          </a:p>
          <a:p>
            <a:pPr marL="0" indent="0">
              <a:buNone/>
            </a:pPr>
            <a:r>
              <a:rPr lang="en-US" sz="1400" dirty="0"/>
              <a:t>               &lt;</a:t>
            </a:r>
            <a:r>
              <a:rPr lang="en-US" sz="1400" dirty="0" err="1"/>
              <a:t>xs:attribute</a:t>
            </a:r>
            <a:r>
              <a:rPr lang="en-US" sz="1400" dirty="0"/>
              <a:t> name="degree" type="</a:t>
            </a:r>
            <a:r>
              <a:rPr lang="en-US" sz="1400" dirty="0" err="1"/>
              <a:t>xs:string</a:t>
            </a:r>
            <a:r>
              <a:rPr lang="en-US" sz="1400" dirty="0"/>
              <a:t>"/&gt;</a:t>
            </a:r>
          </a:p>
          <a:p>
            <a:pPr marL="0" indent="0">
              <a:buNone/>
            </a:pPr>
            <a:r>
              <a:rPr lang="en-US" sz="1400" dirty="0"/>
              <a:t>               &lt;/</a:t>
            </a:r>
            <a:r>
              <a:rPr lang="en-US" sz="1400" dirty="0" err="1"/>
              <a:t>xs:complexType</a:t>
            </a:r>
            <a:r>
              <a:rPr lang="en-US" sz="1400" dirty="0"/>
              <a:t>&gt; </a:t>
            </a:r>
          </a:p>
          <a:p>
            <a:pPr marL="0" indent="0">
              <a:buNone/>
            </a:pPr>
            <a:r>
              <a:rPr lang="en-US" sz="1400" dirty="0"/>
              <a:t>            &lt;/</a:t>
            </a:r>
            <a:r>
              <a:rPr lang="en-US" sz="1400" dirty="0" err="1"/>
              <a:t>xs:element</a:t>
            </a:r>
            <a:r>
              <a:rPr lang="en-US" sz="1400" dirty="0"/>
              <a:t>&gt;</a:t>
            </a:r>
          </a:p>
          <a:p>
            <a:pPr marL="0" indent="0">
              <a:buNone/>
            </a:pPr>
            <a:r>
              <a:rPr lang="en-US" sz="1400" dirty="0"/>
              <a:t>         &lt;/</a:t>
            </a:r>
            <a:r>
              <a:rPr lang="en-US" sz="1400" dirty="0" err="1"/>
              <a:t>xs:sequence</a:t>
            </a:r>
            <a:r>
              <a:rPr lang="en-US" sz="1400" dirty="0"/>
              <a:t>&gt;</a:t>
            </a:r>
          </a:p>
          <a:p>
            <a:pPr marL="0" indent="0">
              <a:buNone/>
            </a:pPr>
            <a:r>
              <a:rPr lang="en-US" sz="1400" dirty="0"/>
              <a:t>      &lt;/</a:t>
            </a:r>
            <a:r>
              <a:rPr lang="en-US" sz="1400" dirty="0" err="1"/>
              <a:t>xs:complexType</a:t>
            </a:r>
            <a:r>
              <a:rPr lang="en-US" sz="1400" dirty="0"/>
              <a:t>&gt;</a:t>
            </a:r>
          </a:p>
          <a:p>
            <a:pPr marL="0" indent="0">
              <a:buNone/>
            </a:pPr>
            <a:r>
              <a:rPr lang="en-US" sz="1400" dirty="0"/>
              <a:t>   &lt;/</a:t>
            </a:r>
            <a:r>
              <a:rPr lang="en-US" sz="1400" dirty="0" err="1"/>
              <a:t>xs:element</a:t>
            </a:r>
            <a:r>
              <a:rPr lang="en-US" sz="1400" dirty="0"/>
              <a:t>&gt;</a:t>
            </a:r>
          </a:p>
          <a:p>
            <a:pPr marL="0" indent="0">
              <a:buNone/>
            </a:pPr>
            <a:r>
              <a:rPr lang="en-US" sz="1400" dirty="0"/>
              <a:t>&lt;/</a:t>
            </a:r>
            <a:r>
              <a:rPr lang="en-US" sz="1400" dirty="0" err="1"/>
              <a:t>xs:schema</a:t>
            </a:r>
            <a:r>
              <a:rPr lang="en-US" sz="1400" dirty="0"/>
              <a:t>&gt;</a:t>
            </a:r>
          </a:p>
        </p:txBody>
      </p:sp>
      <p:sp>
        <p:nvSpPr>
          <p:cNvPr id="4" name="Rectangular Callout 3"/>
          <p:cNvSpPr/>
          <p:nvPr/>
        </p:nvSpPr>
        <p:spPr>
          <a:xfrm>
            <a:off x="5334000" y="457200"/>
            <a:ext cx="3505200" cy="762000"/>
          </a:xfrm>
          <a:prstGeom prst="wedgeRectCallout">
            <a:avLst>
              <a:gd name="adj1" fmla="val -79453"/>
              <a:gd name="adj2" fmla="val -371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where we get all the types from. Note the "</a:t>
            </a:r>
            <a:r>
              <a:rPr lang="en-US" dirty="0" err="1"/>
              <a:t>xs</a:t>
            </a:r>
            <a:r>
              <a:rPr lang="en-US" dirty="0"/>
              <a:t>" namespace prefix in all elements.</a:t>
            </a:r>
          </a:p>
        </p:txBody>
      </p:sp>
      <p:sp>
        <p:nvSpPr>
          <p:cNvPr id="5" name="Rectangular Callout 4"/>
          <p:cNvSpPr/>
          <p:nvPr/>
        </p:nvSpPr>
        <p:spPr>
          <a:xfrm>
            <a:off x="5257800" y="4114800"/>
            <a:ext cx="3048000" cy="457200"/>
          </a:xfrm>
          <a:prstGeom prst="wedgeRectCallout">
            <a:avLst>
              <a:gd name="adj1" fmla="val -90231"/>
              <a:gd name="adj2" fmla="val -294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XSD supports many types</a:t>
            </a:r>
          </a:p>
        </p:txBody>
      </p:sp>
      <p:sp>
        <p:nvSpPr>
          <p:cNvPr id="6" name="Rectangular Callout 5"/>
          <p:cNvSpPr/>
          <p:nvPr/>
        </p:nvSpPr>
        <p:spPr>
          <a:xfrm>
            <a:off x="5257800" y="2895600"/>
            <a:ext cx="2971800" cy="533400"/>
          </a:xfrm>
          <a:prstGeom prst="wedgeRectCallout">
            <a:avLst>
              <a:gd name="adj1" fmla="val -118516"/>
              <a:gd name="adj2" fmla="val 308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 is a complex type inside the "student" type</a:t>
            </a:r>
          </a:p>
        </p:txBody>
      </p:sp>
      <p:sp>
        <p:nvSpPr>
          <p:cNvPr id="8" name="Rectangular Callout 7"/>
          <p:cNvSpPr/>
          <p:nvPr/>
        </p:nvSpPr>
        <p:spPr>
          <a:xfrm>
            <a:off x="5562600" y="1828800"/>
            <a:ext cx="2743200" cy="762000"/>
          </a:xfrm>
          <a:prstGeom prst="wedgeRectCallout">
            <a:avLst>
              <a:gd name="adj1" fmla="val -78263"/>
              <a:gd name="adj2" fmla="val -589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we don't state either </a:t>
            </a:r>
            <a:r>
              <a:rPr lang="en-US" dirty="0" err="1"/>
              <a:t>minOccurs</a:t>
            </a:r>
            <a:r>
              <a:rPr lang="en-US" dirty="0"/>
              <a:t> or </a:t>
            </a:r>
            <a:r>
              <a:rPr lang="en-US" dirty="0" err="1"/>
              <a:t>maxOccurs</a:t>
            </a:r>
            <a:r>
              <a:rPr lang="en-US" dirty="0"/>
              <a:t>, the default is 1</a:t>
            </a:r>
          </a:p>
        </p:txBody>
      </p:sp>
      <p:sp>
        <p:nvSpPr>
          <p:cNvPr id="2" name="Rectangular Callout 1"/>
          <p:cNvSpPr/>
          <p:nvPr/>
        </p:nvSpPr>
        <p:spPr>
          <a:xfrm>
            <a:off x="3048000" y="5467565"/>
            <a:ext cx="6019800" cy="1314235"/>
          </a:xfrm>
          <a:prstGeom prst="wedgeRectCallout">
            <a:avLst>
              <a:gd name="adj1" fmla="val -56211"/>
              <a:gd name="adj2" fmla="val -522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allows the students to have a degree attribute (optional).</a:t>
            </a:r>
          </a:p>
          <a:p>
            <a:pPr algn="ctr"/>
            <a:r>
              <a:rPr lang="en-US" dirty="0"/>
              <a:t>We could force the students to have a degree attribute by:</a:t>
            </a:r>
          </a:p>
          <a:p>
            <a:pPr algn="ctr"/>
            <a:r>
              <a:rPr lang="en-US" dirty="0"/>
              <a:t>&lt;</a:t>
            </a:r>
            <a:r>
              <a:rPr lang="en-US" dirty="0" err="1"/>
              <a:t>xs:attribute</a:t>
            </a:r>
            <a:r>
              <a:rPr lang="en-US" dirty="0"/>
              <a:t> name="degree" use="required"/&gt;</a:t>
            </a:r>
          </a:p>
          <a:p>
            <a:pPr algn="ctr"/>
            <a:r>
              <a:rPr lang="en-US" dirty="0"/>
              <a:t>And have a default attribute by:</a:t>
            </a:r>
          </a:p>
          <a:p>
            <a:pPr algn="ctr"/>
            <a:r>
              <a:rPr lang="en-US" dirty="0"/>
              <a:t>&lt;</a:t>
            </a:r>
            <a:r>
              <a:rPr lang="en-US" dirty="0" err="1"/>
              <a:t>xs:attribute</a:t>
            </a:r>
            <a:r>
              <a:rPr lang="en-US" dirty="0"/>
              <a:t> name="degree" default="BSc"/&gt;</a:t>
            </a:r>
          </a:p>
        </p:txBody>
      </p:sp>
    </p:spTree>
    <p:extLst>
      <p:ext uri="{BB962C8B-B14F-4D97-AF65-F5344CB8AC3E}">
        <p14:creationId xmlns:p14="http://schemas.microsoft.com/office/powerpoint/2010/main" val="169394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validated against an XSD</a:t>
            </a:r>
          </a:p>
        </p:txBody>
      </p:sp>
      <p:sp>
        <p:nvSpPr>
          <p:cNvPr id="3" name="Content Placeholder 2"/>
          <p:cNvSpPr>
            <a:spLocks noGrp="1"/>
          </p:cNvSpPr>
          <p:nvPr>
            <p:ph idx="1"/>
          </p:nvPr>
        </p:nvSpPr>
        <p:spPr/>
        <p:txBody>
          <a:bodyPr>
            <a:normAutofit fontScale="40000" lnSpcReduction="20000"/>
          </a:bodyPr>
          <a:lstStyle/>
          <a:p>
            <a:pPr marL="0" indent="0">
              <a:buNone/>
            </a:pPr>
            <a:r>
              <a:rPr lang="en-US" dirty="0"/>
              <a:t>&lt;?xml version="1.0"?&gt;</a:t>
            </a:r>
          </a:p>
          <a:p>
            <a:pPr marL="0" indent="0">
              <a:buNone/>
            </a:pPr>
            <a:r>
              <a:rPr lang="en-US" dirty="0"/>
              <a:t>&lt;University&gt;</a:t>
            </a:r>
          </a:p>
          <a:p>
            <a:pPr marL="0" indent="0">
              <a:buNone/>
            </a:pPr>
            <a:r>
              <a:rPr lang="en-US" dirty="0"/>
              <a:t>  &lt;Student degree="PhD"&gt;</a:t>
            </a:r>
          </a:p>
          <a:p>
            <a:pPr marL="0" indent="0">
              <a:buNone/>
            </a:pPr>
            <a:r>
              <a:rPr lang="en-US" dirty="0"/>
              <a:t>      &lt;</a:t>
            </a:r>
            <a:r>
              <a:rPr lang="en-US" dirty="0" err="1"/>
              <a:t>FirstName</a:t>
            </a:r>
            <a:r>
              <a:rPr lang="en-US" dirty="0"/>
              <a:t>&gt;</a:t>
            </a:r>
            <a:r>
              <a:rPr lang="en-US" dirty="0" err="1"/>
              <a:t>Chaya</a:t>
            </a:r>
            <a:r>
              <a:rPr lang="en-US" dirty="0"/>
              <a:t>&lt;/</a:t>
            </a:r>
            <a:r>
              <a:rPr lang="en-US" dirty="0" err="1"/>
              <a:t>FirstName</a:t>
            </a:r>
            <a:r>
              <a:rPr lang="en-US" dirty="0"/>
              <a:t>&gt;</a:t>
            </a:r>
          </a:p>
          <a:p>
            <a:pPr marL="0" indent="0">
              <a:buNone/>
            </a:pPr>
            <a:r>
              <a:rPr lang="en-US" dirty="0"/>
              <a:t>      &lt;</a:t>
            </a:r>
            <a:r>
              <a:rPr lang="en-US" dirty="0" err="1"/>
              <a:t>LastName</a:t>
            </a:r>
            <a:r>
              <a:rPr lang="en-US" dirty="0"/>
              <a:t>&gt;Glass&lt;/</a:t>
            </a:r>
            <a:r>
              <a:rPr lang="en-US" dirty="0" err="1"/>
              <a:t>LastName</a:t>
            </a:r>
            <a:r>
              <a:rPr lang="en-US" dirty="0"/>
              <a:t>&gt;      </a:t>
            </a:r>
          </a:p>
          <a:p>
            <a:pPr marL="0" indent="0">
              <a:buNone/>
            </a:pPr>
            <a:r>
              <a:rPr lang="en-US" dirty="0"/>
              <a:t>      &lt;Address&gt;</a:t>
            </a:r>
          </a:p>
          <a:p>
            <a:pPr marL="0" indent="0">
              <a:buNone/>
            </a:pPr>
            <a:r>
              <a:rPr lang="en-US" dirty="0"/>
              <a:t>           &lt;Street&gt;</a:t>
            </a:r>
            <a:r>
              <a:rPr lang="en-US" dirty="0" err="1"/>
              <a:t>Hatamr</a:t>
            </a:r>
            <a:r>
              <a:rPr lang="en-US" dirty="0"/>
              <a:t> 5&lt;/Street&gt;</a:t>
            </a:r>
          </a:p>
          <a:p>
            <a:pPr marL="0" indent="0">
              <a:buNone/>
            </a:pPr>
            <a:r>
              <a:rPr lang="en-US" dirty="0"/>
              <a:t>           &lt;City&gt;Ariel&lt;/City&gt;</a:t>
            </a:r>
          </a:p>
          <a:p>
            <a:pPr marL="0" indent="0">
              <a:buNone/>
            </a:pPr>
            <a:r>
              <a:rPr lang="en-US" dirty="0"/>
              <a:t>           &lt;Zip&gt;40792&lt;/Zip&gt;</a:t>
            </a:r>
          </a:p>
          <a:p>
            <a:pPr marL="0" indent="0">
              <a:buNone/>
            </a:pPr>
            <a:r>
              <a:rPr lang="en-US" dirty="0"/>
              <a:t>      &lt;/Address&gt;</a:t>
            </a:r>
          </a:p>
          <a:p>
            <a:pPr marL="0" indent="0">
              <a:buNone/>
            </a:pPr>
            <a:r>
              <a:rPr lang="en-US" dirty="0"/>
              <a:t>      &lt;age&gt;21&lt;/age&gt;</a:t>
            </a:r>
          </a:p>
          <a:p>
            <a:pPr marL="0" indent="0">
              <a:buNone/>
            </a:pPr>
            <a:r>
              <a:rPr lang="en-US" dirty="0"/>
              <a:t>  &lt;/Student&gt;</a:t>
            </a:r>
          </a:p>
          <a:p>
            <a:pPr marL="0" indent="0">
              <a:buNone/>
            </a:pPr>
            <a:r>
              <a:rPr lang="en-US" dirty="0"/>
              <a:t>  &lt;Student&gt;</a:t>
            </a:r>
          </a:p>
          <a:p>
            <a:pPr marL="0" indent="0">
              <a:buNone/>
            </a:pPr>
            <a:r>
              <a:rPr lang="en-US" dirty="0"/>
              <a:t>      &lt;</a:t>
            </a:r>
            <a:r>
              <a:rPr lang="en-US" dirty="0" err="1"/>
              <a:t>FirstName</a:t>
            </a:r>
            <a:r>
              <a:rPr lang="en-US" dirty="0"/>
              <a:t>&gt;Tom&lt;/</a:t>
            </a:r>
            <a:r>
              <a:rPr lang="en-US" dirty="0" err="1"/>
              <a:t>FirstName</a:t>
            </a:r>
            <a:r>
              <a:rPr lang="en-US" dirty="0"/>
              <a:t>&gt;</a:t>
            </a:r>
          </a:p>
          <a:p>
            <a:pPr marL="0" indent="0">
              <a:buNone/>
            </a:pPr>
            <a:r>
              <a:rPr lang="en-US" dirty="0"/>
              <a:t>      &lt;</a:t>
            </a:r>
            <a:r>
              <a:rPr lang="en-US" dirty="0" err="1"/>
              <a:t>LastName</a:t>
            </a:r>
            <a:r>
              <a:rPr lang="en-US" dirty="0"/>
              <a:t>&gt;Glow&lt;/</a:t>
            </a:r>
            <a:r>
              <a:rPr lang="en-US" dirty="0" err="1"/>
              <a:t>LastName</a:t>
            </a:r>
            <a:r>
              <a:rPr lang="en-US" dirty="0"/>
              <a:t>&gt;</a:t>
            </a:r>
          </a:p>
          <a:p>
            <a:pPr marL="0" indent="0">
              <a:buNone/>
            </a:pPr>
            <a:r>
              <a:rPr lang="en-US" dirty="0"/>
              <a:t>      &lt;Address&gt;</a:t>
            </a:r>
          </a:p>
          <a:p>
            <a:pPr marL="0" indent="0">
              <a:buNone/>
            </a:pPr>
            <a:r>
              <a:rPr lang="en-US" dirty="0"/>
              <a:t>           &lt;Street&gt;</a:t>
            </a:r>
            <a:r>
              <a:rPr lang="en-US" dirty="0" err="1"/>
              <a:t>Mishmar</a:t>
            </a:r>
            <a:r>
              <a:rPr lang="en-US" dirty="0"/>
              <a:t> 5&lt;/Street&gt;</a:t>
            </a:r>
          </a:p>
          <a:p>
            <a:pPr marL="0" indent="0">
              <a:buNone/>
            </a:pPr>
            <a:r>
              <a:rPr lang="en-US" dirty="0"/>
              <a:t>           &lt;City&gt;Ariel&lt;/City&gt;           </a:t>
            </a:r>
          </a:p>
          <a:p>
            <a:pPr marL="0" indent="0">
              <a:buNone/>
            </a:pPr>
            <a:r>
              <a:rPr lang="en-US" dirty="0"/>
              <a:t>      &lt;/Address&gt;</a:t>
            </a:r>
          </a:p>
          <a:p>
            <a:pPr marL="0" indent="0">
              <a:buNone/>
            </a:pPr>
            <a:r>
              <a:rPr lang="en-US" dirty="0"/>
              <a:t>  &lt;/Student&gt;</a:t>
            </a:r>
          </a:p>
          <a:p>
            <a:pPr marL="0" indent="0">
              <a:buNone/>
            </a:pPr>
            <a:r>
              <a:rPr lang="en-US" dirty="0"/>
              <a:t>&lt;/University&gt;</a:t>
            </a:r>
          </a:p>
        </p:txBody>
      </p:sp>
      <p:sp>
        <p:nvSpPr>
          <p:cNvPr id="4" name="TextBox 3"/>
          <p:cNvSpPr txBox="1"/>
          <p:nvPr/>
        </p:nvSpPr>
        <p:spPr>
          <a:xfrm>
            <a:off x="3124200" y="2971800"/>
            <a:ext cx="5791200" cy="2092881"/>
          </a:xfrm>
          <a:prstGeom prst="rect">
            <a:avLst/>
          </a:prstGeom>
          <a:solidFill>
            <a:srgbClr val="FF5050"/>
          </a:solidFill>
          <a:ln>
            <a:solidFill>
              <a:schemeClr val="tx1"/>
            </a:solidFill>
          </a:ln>
        </p:spPr>
        <p:txBody>
          <a:bodyPr wrap="square" rtlCol="0">
            <a:spAutoFit/>
          </a:bodyPr>
          <a:lstStyle/>
          <a:p>
            <a:r>
              <a:rPr lang="en-US" sz="1600" dirty="0"/>
              <a:t>Not valid.</a:t>
            </a:r>
          </a:p>
          <a:p>
            <a:r>
              <a:rPr lang="en-US" sz="1600" dirty="0"/>
              <a:t>1. Invalid content was found starting with element 'Address'. One of '{age}' is expected.</a:t>
            </a:r>
          </a:p>
          <a:p>
            <a:r>
              <a:rPr lang="en-US" sz="1600" dirty="0"/>
              <a:t>2. Invalid content was found starting with element 'Zip'. No child element is expected at this point.</a:t>
            </a:r>
          </a:p>
          <a:p>
            <a:r>
              <a:rPr lang="en-US" sz="1600" dirty="0"/>
              <a:t>3. Invalid content was found starting with element 'Address'. One of '{age}' is expected.</a:t>
            </a:r>
          </a:p>
          <a:p>
            <a:endParaRPr lang="en-US" dirty="0"/>
          </a:p>
        </p:txBody>
      </p:sp>
    </p:spTree>
    <p:extLst>
      <p:ext uri="{BB962C8B-B14F-4D97-AF65-F5344CB8AC3E}">
        <p14:creationId xmlns:p14="http://schemas.microsoft.com/office/powerpoint/2010/main" val="72242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Correcting XML to match XSD</a:t>
            </a:r>
          </a:p>
        </p:txBody>
      </p:sp>
      <p:sp>
        <p:nvSpPr>
          <p:cNvPr id="3" name="Content Placeholder 2"/>
          <p:cNvSpPr>
            <a:spLocks noGrp="1"/>
          </p:cNvSpPr>
          <p:nvPr>
            <p:ph idx="1"/>
          </p:nvPr>
        </p:nvSpPr>
        <p:spPr/>
        <p:txBody>
          <a:bodyPr/>
          <a:lstStyle/>
          <a:p>
            <a:r>
              <a:rPr lang="en-US" dirty="0"/>
              <a:t>We would usually correct the XML to match the XSD, but since we are learning XSD, we will do the opposite and make correct the XSD so that the given XML will match it.</a:t>
            </a:r>
          </a:p>
        </p:txBody>
      </p:sp>
    </p:spTree>
    <p:extLst>
      <p:ext uri="{BB962C8B-B14F-4D97-AF65-F5344CB8AC3E}">
        <p14:creationId xmlns:p14="http://schemas.microsoft.com/office/powerpoint/2010/main" val="4083864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a:t>
            </a:r>
            <a:r>
              <a:rPr lang="en-US" dirty="0" err="1"/>
              <a:t>eXtensible</a:t>
            </a:r>
            <a:r>
              <a:rPr lang="en-US" dirty="0"/>
              <a:t> Markup Language)</a:t>
            </a:r>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a:t>XML is used to store, share and communicate data. (Unlike HTML that is about displaying data)</a:t>
            </a:r>
          </a:p>
          <a:p>
            <a:r>
              <a:rPr lang="en-US" dirty="0"/>
              <a:t>XML is wrapped information, not a programming language.</a:t>
            </a:r>
          </a:p>
          <a:p>
            <a:r>
              <a:rPr lang="en-US" dirty="0"/>
              <a:t>Hierarchal data (tags must be properly nested).</a:t>
            </a:r>
          </a:p>
          <a:p>
            <a:r>
              <a:rPr lang="en-US" dirty="0"/>
              <a:t>It is legal to have multiple elements with the same name (a list).</a:t>
            </a:r>
          </a:p>
          <a:p>
            <a:r>
              <a:rPr lang="en-US" dirty="0"/>
              <a:t>Case-sensitive</a:t>
            </a:r>
          </a:p>
          <a:p>
            <a:r>
              <a:rPr lang="en-US" dirty="0"/>
              <a:t>An XML that adheres to all the requirements is: "well formed".</a:t>
            </a:r>
          </a:p>
        </p:txBody>
      </p:sp>
    </p:spTree>
    <p:extLst>
      <p:ext uri="{BB962C8B-B14F-4D97-AF65-F5344CB8AC3E}">
        <p14:creationId xmlns:p14="http://schemas.microsoft.com/office/powerpoint/2010/main" val="93024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Correcting XSD to match XML</a:t>
            </a:r>
          </a:p>
        </p:txBody>
      </p:sp>
      <p:sp>
        <p:nvSpPr>
          <p:cNvPr id="3" name="Content Placeholder 2"/>
          <p:cNvSpPr>
            <a:spLocks noGrp="1"/>
          </p:cNvSpPr>
          <p:nvPr>
            <p:ph idx="1"/>
          </p:nvPr>
        </p:nvSpPr>
        <p:spPr>
          <a:xfrm>
            <a:off x="228600" y="1600200"/>
            <a:ext cx="8610600" cy="4525963"/>
          </a:xfrm>
        </p:spPr>
        <p:txBody>
          <a:bodyPr>
            <a:normAutofit/>
          </a:bodyPr>
          <a:lstStyle/>
          <a:p>
            <a:r>
              <a:rPr lang="en-US" sz="3000" dirty="0"/>
              <a:t>We will make the "age" element in the XSD optional by replacing it with:</a:t>
            </a:r>
          </a:p>
          <a:p>
            <a:pPr lvl="1"/>
            <a:r>
              <a:rPr lang="en-US" sz="2600" dirty="0"/>
              <a:t>&lt;</a:t>
            </a:r>
            <a:r>
              <a:rPr lang="en-US" sz="2600" dirty="0" err="1"/>
              <a:t>xs:element</a:t>
            </a:r>
            <a:r>
              <a:rPr lang="en-US" sz="2600" dirty="0"/>
              <a:t> name="age" type="</a:t>
            </a:r>
            <a:r>
              <a:rPr lang="en-US" sz="2600" dirty="0" err="1"/>
              <a:t>xs:int</a:t>
            </a:r>
            <a:r>
              <a:rPr lang="en-US" sz="2600" dirty="0"/>
              <a:t>" </a:t>
            </a:r>
            <a:r>
              <a:rPr lang="en-US" sz="2600" dirty="0" err="1">
                <a:solidFill>
                  <a:srgbClr val="FF0000"/>
                </a:solidFill>
              </a:rPr>
              <a:t>minOccurs</a:t>
            </a:r>
            <a:r>
              <a:rPr lang="en-US" sz="2600" dirty="0">
                <a:solidFill>
                  <a:srgbClr val="FF0000"/>
                </a:solidFill>
              </a:rPr>
              <a:t>="0"</a:t>
            </a:r>
            <a:r>
              <a:rPr lang="en-US" sz="2600" dirty="0"/>
              <a:t> /&gt;</a:t>
            </a:r>
          </a:p>
          <a:p>
            <a:r>
              <a:rPr lang="en-US" sz="3000" dirty="0"/>
              <a:t>We will add an optional "zip" element in the XSD under Address (after City):</a:t>
            </a:r>
          </a:p>
          <a:p>
            <a:pPr lvl="1"/>
            <a:r>
              <a:rPr lang="en-US" sz="2600" dirty="0"/>
              <a:t>&lt;</a:t>
            </a:r>
            <a:r>
              <a:rPr lang="en-US" sz="2600" dirty="0" err="1"/>
              <a:t>xs:element</a:t>
            </a:r>
            <a:r>
              <a:rPr lang="en-US" sz="2600" dirty="0"/>
              <a:t> name="Zip" type="</a:t>
            </a:r>
            <a:r>
              <a:rPr lang="en-US" sz="2600" dirty="0" err="1"/>
              <a:t>xs:int</a:t>
            </a:r>
            <a:r>
              <a:rPr lang="en-US" sz="2600" dirty="0"/>
              <a:t>" </a:t>
            </a:r>
            <a:r>
              <a:rPr lang="en-US" sz="2600" dirty="0" err="1"/>
              <a:t>minOccurs</a:t>
            </a:r>
            <a:r>
              <a:rPr lang="en-US" sz="2600" dirty="0"/>
              <a:t>="0" /&gt;</a:t>
            </a:r>
            <a:endParaRPr lang="en-US" dirty="0"/>
          </a:p>
          <a:p>
            <a:endParaRPr lang="en-US" dirty="0"/>
          </a:p>
          <a:p>
            <a:pPr marL="0" indent="0">
              <a:buNone/>
            </a:pPr>
            <a:endParaRPr lang="en-US" dirty="0"/>
          </a:p>
          <a:p>
            <a:endParaRPr lang="en-US" dirty="0"/>
          </a:p>
        </p:txBody>
      </p:sp>
      <p:sp>
        <p:nvSpPr>
          <p:cNvPr id="5" name="Rectangular Callout 4"/>
          <p:cNvSpPr/>
          <p:nvPr/>
        </p:nvSpPr>
        <p:spPr>
          <a:xfrm>
            <a:off x="4267200" y="3581400"/>
            <a:ext cx="4267200" cy="457200"/>
          </a:xfrm>
          <a:prstGeom prst="wedgeRectCallout">
            <a:avLst>
              <a:gd name="adj1" fmla="val 12472"/>
              <a:gd name="adj2" fmla="val 721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Why don't we need to define </a:t>
            </a:r>
            <a:r>
              <a:rPr lang="en-US" dirty="0" err="1"/>
              <a:t>maxOccurs</a:t>
            </a:r>
            <a:r>
              <a:rPr lang="en-US" dirty="0"/>
              <a:t>?</a:t>
            </a:r>
          </a:p>
        </p:txBody>
      </p:sp>
      <p:sp>
        <p:nvSpPr>
          <p:cNvPr id="6" name="TextBox 5"/>
          <p:cNvSpPr txBox="1"/>
          <p:nvPr/>
        </p:nvSpPr>
        <p:spPr>
          <a:xfrm>
            <a:off x="1295400" y="5105400"/>
            <a:ext cx="6629400" cy="923330"/>
          </a:xfrm>
          <a:prstGeom prst="rect">
            <a:avLst/>
          </a:prstGeom>
          <a:solidFill>
            <a:srgbClr val="FF5050"/>
          </a:solidFill>
          <a:ln>
            <a:solidFill>
              <a:schemeClr val="tx1"/>
            </a:solidFill>
          </a:ln>
        </p:spPr>
        <p:txBody>
          <a:bodyPr wrap="square" rtlCol="0">
            <a:spAutoFit/>
          </a:bodyPr>
          <a:lstStyle/>
          <a:p>
            <a:r>
              <a:rPr lang="en-US" dirty="0"/>
              <a:t>Not valid.</a:t>
            </a:r>
          </a:p>
          <a:p>
            <a:r>
              <a:rPr lang="en-US" dirty="0"/>
              <a:t>1. Invalid content was found starting with element 'age'. No child element is expected at this point.</a:t>
            </a:r>
          </a:p>
        </p:txBody>
      </p:sp>
    </p:spTree>
    <p:extLst>
      <p:ext uri="{BB962C8B-B14F-4D97-AF65-F5344CB8AC3E}">
        <p14:creationId xmlns:p14="http://schemas.microsoft.com/office/powerpoint/2010/main" val="3283779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Correcting XSD to match XML</a:t>
            </a:r>
          </a:p>
        </p:txBody>
      </p:sp>
      <p:sp>
        <p:nvSpPr>
          <p:cNvPr id="3" name="Content Placeholder 2"/>
          <p:cNvSpPr>
            <a:spLocks noGrp="1"/>
          </p:cNvSpPr>
          <p:nvPr>
            <p:ph idx="1"/>
          </p:nvPr>
        </p:nvSpPr>
        <p:spPr/>
        <p:txBody>
          <a:bodyPr/>
          <a:lstStyle/>
          <a:p>
            <a:r>
              <a:rPr lang="en-US" dirty="0"/>
              <a:t>We will define the </a:t>
            </a:r>
            <a:r>
              <a:rPr lang="en-US" dirty="0" err="1"/>
              <a:t>complexType</a:t>
            </a:r>
            <a:r>
              <a:rPr lang="en-US" dirty="0"/>
              <a:t> "student" to be a "</a:t>
            </a:r>
            <a:r>
              <a:rPr lang="en-US" dirty="0" err="1"/>
              <a:t>xsd:all</a:t>
            </a:r>
            <a:r>
              <a:rPr lang="en-US" dirty="0"/>
              <a:t>" rather than "</a:t>
            </a:r>
            <a:r>
              <a:rPr lang="en-US" dirty="0" err="1"/>
              <a:t>xsd:sequence</a:t>
            </a:r>
            <a:r>
              <a:rPr lang="en-US" dirty="0"/>
              <a:t>", this will allow any order over the elements of student.</a:t>
            </a:r>
          </a:p>
          <a:p>
            <a:pPr lvl="1"/>
            <a:r>
              <a:rPr lang="en-US" dirty="0"/>
              <a:t>So we replace "&lt;</a:t>
            </a:r>
            <a:r>
              <a:rPr lang="en-US" dirty="0" err="1"/>
              <a:t>xs:sequence</a:t>
            </a:r>
            <a:r>
              <a:rPr lang="en-US" dirty="0"/>
              <a:t>&gt;" with "&lt;</a:t>
            </a:r>
            <a:r>
              <a:rPr lang="en-US" dirty="0" err="1"/>
              <a:t>xs:all</a:t>
            </a:r>
            <a:r>
              <a:rPr lang="en-US" dirty="0"/>
              <a:t>&gt;" (and its matching tag).</a:t>
            </a:r>
          </a:p>
          <a:p>
            <a:endParaRPr lang="en-US" dirty="0"/>
          </a:p>
        </p:txBody>
      </p:sp>
      <p:sp>
        <p:nvSpPr>
          <p:cNvPr id="4" name="TextBox 3"/>
          <p:cNvSpPr txBox="1"/>
          <p:nvPr/>
        </p:nvSpPr>
        <p:spPr>
          <a:xfrm>
            <a:off x="4191000" y="5029200"/>
            <a:ext cx="1219200" cy="830997"/>
          </a:xfrm>
          <a:prstGeom prst="rect">
            <a:avLst/>
          </a:prstGeom>
          <a:solidFill>
            <a:srgbClr val="92D050"/>
          </a:solidFill>
          <a:ln>
            <a:solidFill>
              <a:schemeClr val="tx1"/>
            </a:solidFill>
          </a:ln>
        </p:spPr>
        <p:txBody>
          <a:bodyPr wrap="square" rtlCol="0">
            <a:spAutoFit/>
          </a:bodyPr>
          <a:lstStyle/>
          <a:p>
            <a:r>
              <a:rPr lang="en-US" sz="2400" dirty="0"/>
              <a:t>XML is Valid!</a:t>
            </a:r>
          </a:p>
        </p:txBody>
      </p:sp>
    </p:spTree>
    <p:extLst>
      <p:ext uri="{BB962C8B-B14F-4D97-AF65-F5344CB8AC3E}">
        <p14:creationId xmlns:p14="http://schemas.microsoft.com/office/powerpoint/2010/main" val="254207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Defining new types </a:t>
            </a:r>
            <a:br>
              <a:rPr lang="en-US" dirty="0"/>
            </a:br>
            <a:r>
              <a:rPr lang="en-US" dirty="0"/>
              <a:t>(e.g. non-empty string)</a:t>
            </a:r>
          </a:p>
        </p:txBody>
      </p:sp>
      <p:sp>
        <p:nvSpPr>
          <p:cNvPr id="3" name="Content Placeholder 2"/>
          <p:cNvSpPr>
            <a:spLocks noGrp="1"/>
          </p:cNvSpPr>
          <p:nvPr>
            <p:ph idx="1"/>
          </p:nvPr>
        </p:nvSpPr>
        <p:spPr>
          <a:xfrm>
            <a:off x="457200" y="1600201"/>
            <a:ext cx="8229600" cy="3429000"/>
          </a:xfrm>
        </p:spPr>
        <p:txBody>
          <a:bodyPr/>
          <a:lstStyle/>
          <a:p>
            <a:pPr marL="0" indent="0">
              <a:buNone/>
            </a:pPr>
            <a:r>
              <a:rPr lang="en-US" dirty="0"/>
              <a:t>&lt;</a:t>
            </a:r>
            <a:r>
              <a:rPr lang="en-US" dirty="0" err="1"/>
              <a:t>xs:simpleType</a:t>
            </a:r>
            <a:r>
              <a:rPr lang="en-US" dirty="0"/>
              <a:t> name="</a:t>
            </a:r>
            <a:r>
              <a:rPr lang="en-US" dirty="0" err="1"/>
              <a:t>NonEmptyString</a:t>
            </a:r>
            <a:r>
              <a:rPr lang="en-US" dirty="0"/>
              <a:t>"&gt;</a:t>
            </a:r>
          </a:p>
          <a:p>
            <a:pPr marL="0" indent="0">
              <a:buNone/>
            </a:pPr>
            <a:r>
              <a:rPr lang="en-US" dirty="0"/>
              <a:t>	&lt;</a:t>
            </a:r>
            <a:r>
              <a:rPr lang="en-US" dirty="0" err="1"/>
              <a:t>xs:restriction</a:t>
            </a:r>
            <a:r>
              <a:rPr lang="en-US" dirty="0"/>
              <a:t> base="</a:t>
            </a:r>
            <a:r>
              <a:rPr lang="en-US" dirty="0" err="1"/>
              <a:t>xs:string</a:t>
            </a:r>
            <a:r>
              <a:rPr lang="en-US" dirty="0"/>
              <a:t>"&gt;</a:t>
            </a:r>
          </a:p>
          <a:p>
            <a:pPr marL="0" indent="0">
              <a:buNone/>
            </a:pPr>
            <a:r>
              <a:rPr lang="en-US" dirty="0"/>
              <a:t>		&lt;</a:t>
            </a:r>
            <a:r>
              <a:rPr lang="en-US" dirty="0" err="1"/>
              <a:t>xs:minLength</a:t>
            </a:r>
            <a:r>
              <a:rPr lang="en-US" dirty="0"/>
              <a:t> value="1" /&gt; </a:t>
            </a:r>
          </a:p>
          <a:p>
            <a:pPr marL="0" indent="0">
              <a:buNone/>
            </a:pPr>
            <a:r>
              <a:rPr lang="en-US" dirty="0"/>
              <a:t>		&lt;</a:t>
            </a:r>
            <a:r>
              <a:rPr lang="en-US" dirty="0" err="1"/>
              <a:t>xs:pattern</a:t>
            </a:r>
            <a:r>
              <a:rPr lang="en-US" dirty="0"/>
              <a:t> value=".*[^\s].*" /&gt; 	&lt;/</a:t>
            </a:r>
            <a:r>
              <a:rPr lang="en-US" dirty="0" err="1"/>
              <a:t>xs:restriction</a:t>
            </a:r>
            <a:r>
              <a:rPr lang="en-US" dirty="0"/>
              <a:t>&gt; </a:t>
            </a:r>
          </a:p>
          <a:p>
            <a:pPr marL="0" indent="0">
              <a:buNone/>
            </a:pPr>
            <a:r>
              <a:rPr lang="en-US" dirty="0"/>
              <a:t>&lt;/</a:t>
            </a:r>
            <a:r>
              <a:rPr lang="en-US" dirty="0" err="1"/>
              <a:t>xs:simpleType</a:t>
            </a:r>
            <a:r>
              <a:rPr lang="en-US" dirty="0"/>
              <a:t>&gt;</a:t>
            </a:r>
          </a:p>
        </p:txBody>
      </p:sp>
      <p:sp>
        <p:nvSpPr>
          <p:cNvPr id="4" name="Rectangular Callout 3"/>
          <p:cNvSpPr/>
          <p:nvPr/>
        </p:nvSpPr>
        <p:spPr>
          <a:xfrm>
            <a:off x="5715000" y="4572000"/>
            <a:ext cx="2895600" cy="609600"/>
          </a:xfrm>
          <a:prstGeom prst="wedgeRectCallout">
            <a:avLst>
              <a:gd name="adj1" fmla="val -28814"/>
              <a:gd name="adj2" fmla="val -1633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 is whitespace. </a:t>
            </a:r>
          </a:p>
          <a:p>
            <a:pPr algn="ctr"/>
            <a:r>
              <a:rPr lang="en-US" dirty="0"/>
              <a:t>^\s means not whitespace</a:t>
            </a:r>
          </a:p>
        </p:txBody>
      </p:sp>
      <p:sp>
        <p:nvSpPr>
          <p:cNvPr id="5" name="TextBox 4"/>
          <p:cNvSpPr txBox="1"/>
          <p:nvPr/>
        </p:nvSpPr>
        <p:spPr>
          <a:xfrm>
            <a:off x="457200" y="5221069"/>
            <a:ext cx="8458200" cy="830997"/>
          </a:xfrm>
          <a:prstGeom prst="rect">
            <a:avLst/>
          </a:prstGeom>
          <a:noFill/>
        </p:spPr>
        <p:txBody>
          <a:bodyPr wrap="square" rtlCol="0">
            <a:spAutoFit/>
          </a:bodyPr>
          <a:lstStyle/>
          <a:p>
            <a:r>
              <a:rPr lang="en-US" sz="2400" dirty="0"/>
              <a:t>Using it:</a:t>
            </a:r>
          </a:p>
          <a:p>
            <a:r>
              <a:rPr lang="en-US" sz="2400" dirty="0"/>
              <a:t>&lt;</a:t>
            </a:r>
            <a:r>
              <a:rPr lang="en-US" sz="2400" dirty="0" err="1"/>
              <a:t>xs:element</a:t>
            </a:r>
            <a:r>
              <a:rPr lang="en-US" sz="2400" dirty="0"/>
              <a:t> name="</a:t>
            </a:r>
            <a:r>
              <a:rPr lang="en-US" sz="2400" dirty="0" err="1"/>
              <a:t>lastName</a:t>
            </a:r>
            <a:r>
              <a:rPr lang="en-US" sz="2400" dirty="0"/>
              <a:t>" type="</a:t>
            </a:r>
            <a:r>
              <a:rPr lang="en-US" sz="2400" dirty="0" err="1"/>
              <a:t>NonEmptyString</a:t>
            </a:r>
            <a:r>
              <a:rPr lang="en-US" sz="2400" dirty="0"/>
              <a:t>" /&gt;</a:t>
            </a:r>
          </a:p>
        </p:txBody>
      </p:sp>
    </p:spTree>
    <p:extLst>
      <p:ext uri="{BB962C8B-B14F-4D97-AF65-F5344CB8AC3E}">
        <p14:creationId xmlns:p14="http://schemas.microsoft.com/office/powerpoint/2010/main" val="351592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normAutofit/>
          </a:bodyPr>
          <a:lstStyle/>
          <a:p>
            <a:r>
              <a:rPr lang="en-US" sz="3600" dirty="0"/>
              <a:t>JSON (JavaScript Object Notation)</a:t>
            </a:r>
          </a:p>
        </p:txBody>
      </p:sp>
    </p:spTree>
    <p:extLst>
      <p:ext uri="{BB962C8B-B14F-4D97-AF65-F5344CB8AC3E}">
        <p14:creationId xmlns:p14="http://schemas.microsoft.com/office/powerpoint/2010/main" val="3964863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a:t>
            </a:r>
          </a:p>
        </p:txBody>
      </p:sp>
      <p:sp>
        <p:nvSpPr>
          <p:cNvPr id="3" name="Content Placeholder 2"/>
          <p:cNvSpPr>
            <a:spLocks noGrp="1"/>
          </p:cNvSpPr>
          <p:nvPr>
            <p:ph idx="1"/>
          </p:nvPr>
        </p:nvSpPr>
        <p:spPr/>
        <p:txBody>
          <a:bodyPr/>
          <a:lstStyle/>
          <a:p>
            <a:r>
              <a:rPr lang="en-US" dirty="0"/>
              <a:t>A skinny and compact data format.</a:t>
            </a:r>
          </a:p>
          <a:p>
            <a:r>
              <a:rPr lang="en-US" dirty="0"/>
              <a:t>Designed  for JavaScript, but widely used under other programming languages / platforms as well.</a:t>
            </a:r>
          </a:p>
          <a:p>
            <a:r>
              <a:rPr lang="en-US" dirty="0"/>
              <a:t>{"</a:t>
            </a:r>
            <a:r>
              <a:rPr lang="en-US" dirty="0" err="1"/>
              <a:t>idex</a:t>
            </a:r>
            <a:r>
              <a:rPr lang="en-US" dirty="0"/>
              <a:t>": "value"}</a:t>
            </a:r>
          </a:p>
        </p:txBody>
      </p:sp>
    </p:spTree>
    <p:extLst>
      <p:ext uri="{BB962C8B-B14F-4D97-AF65-F5344CB8AC3E}">
        <p14:creationId xmlns:p14="http://schemas.microsoft.com/office/powerpoint/2010/main" val="2110641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Example</a:t>
            </a:r>
          </a:p>
        </p:txBody>
      </p:sp>
      <p:sp>
        <p:nvSpPr>
          <p:cNvPr id="3" name="Content Placeholder 2"/>
          <p:cNvSpPr>
            <a:spLocks noGrp="1"/>
          </p:cNvSpPr>
          <p:nvPr>
            <p:ph idx="1"/>
          </p:nvPr>
        </p:nvSpPr>
        <p:spPr/>
        <p:txBody>
          <a:bodyPr>
            <a:noAutofit/>
          </a:bodyPr>
          <a:lstStyle/>
          <a:p>
            <a:pPr marL="0" indent="0">
              <a:buNone/>
            </a:pPr>
            <a:r>
              <a:rPr lang="en-US" sz="1100" dirty="0"/>
              <a:t>{</a:t>
            </a:r>
          </a:p>
          <a:p>
            <a:pPr marL="0" indent="0">
              <a:buNone/>
            </a:pPr>
            <a:r>
              <a:rPr lang="en-US" sz="1100" dirty="0"/>
              <a:t>  "University": {</a:t>
            </a:r>
          </a:p>
          <a:p>
            <a:pPr marL="0" indent="0">
              <a:buNone/>
            </a:pPr>
            <a:r>
              <a:rPr lang="en-US" sz="1100" dirty="0"/>
              <a:t>    "Student": [</a:t>
            </a:r>
          </a:p>
          <a:p>
            <a:pPr marL="0" indent="0">
              <a:buNone/>
            </a:pPr>
            <a:r>
              <a:rPr lang="en-US" sz="1100" dirty="0"/>
              <a:t>      {</a:t>
            </a:r>
          </a:p>
          <a:p>
            <a:pPr marL="0" indent="0">
              <a:buNone/>
            </a:pPr>
            <a:r>
              <a:rPr lang="en-US" sz="1100" dirty="0"/>
              <a:t>        "</a:t>
            </a:r>
            <a:r>
              <a:rPr lang="en-US" sz="1100" dirty="0" err="1"/>
              <a:t>FirstName</a:t>
            </a:r>
            <a:r>
              <a:rPr lang="en-US" sz="1100" dirty="0"/>
              <a:t>": "</a:t>
            </a:r>
            <a:r>
              <a:rPr lang="en-US" sz="1100" dirty="0" err="1"/>
              <a:t>Chaya</a:t>
            </a:r>
            <a:r>
              <a:rPr lang="en-US" sz="1100" dirty="0"/>
              <a:t>",</a:t>
            </a:r>
          </a:p>
          <a:p>
            <a:pPr marL="0" indent="0">
              <a:buNone/>
            </a:pPr>
            <a:r>
              <a:rPr lang="en-US" sz="1100" dirty="0"/>
              <a:t>        "</a:t>
            </a:r>
            <a:r>
              <a:rPr lang="en-US" sz="1100" dirty="0" err="1"/>
              <a:t>LastName</a:t>
            </a:r>
            <a:r>
              <a:rPr lang="en-US" sz="1100" dirty="0"/>
              <a:t>": "Glass",</a:t>
            </a:r>
          </a:p>
          <a:p>
            <a:pPr marL="0" indent="0">
              <a:buNone/>
            </a:pPr>
            <a:r>
              <a:rPr lang="en-US" sz="1100" dirty="0"/>
              <a:t>        "Address": {</a:t>
            </a:r>
          </a:p>
          <a:p>
            <a:pPr marL="0" indent="0">
              <a:buNone/>
            </a:pPr>
            <a:r>
              <a:rPr lang="en-US" sz="1100" dirty="0"/>
              <a:t>          "Street": "</a:t>
            </a:r>
            <a:r>
              <a:rPr lang="en-US" sz="1100" dirty="0" err="1"/>
              <a:t>Hatamr</a:t>
            </a:r>
            <a:r>
              <a:rPr lang="en-US" sz="1100" dirty="0"/>
              <a:t> 5",</a:t>
            </a:r>
          </a:p>
          <a:p>
            <a:pPr marL="0" indent="0">
              <a:buNone/>
            </a:pPr>
            <a:r>
              <a:rPr lang="en-US" sz="1100" dirty="0"/>
              <a:t>          "City": "Ariel",</a:t>
            </a:r>
          </a:p>
          <a:p>
            <a:pPr marL="0" indent="0">
              <a:buNone/>
            </a:pPr>
            <a:r>
              <a:rPr lang="en-US" sz="1100" dirty="0"/>
              <a:t>          "Zip": "40792"</a:t>
            </a:r>
          </a:p>
          <a:p>
            <a:pPr marL="0" indent="0">
              <a:buNone/>
            </a:pPr>
            <a:r>
              <a:rPr lang="en-US" sz="1100" dirty="0"/>
              <a:t>        },</a:t>
            </a:r>
          </a:p>
          <a:p>
            <a:pPr marL="0" indent="0">
              <a:buNone/>
            </a:pPr>
            <a:r>
              <a:rPr lang="en-US" sz="1100" dirty="0"/>
              <a:t>        "age": 21</a:t>
            </a:r>
          </a:p>
          <a:p>
            <a:pPr marL="0" indent="0">
              <a:buNone/>
            </a:pPr>
            <a:r>
              <a:rPr lang="en-US" sz="1100" dirty="0"/>
              <a:t>      },</a:t>
            </a:r>
          </a:p>
          <a:p>
            <a:pPr marL="0" indent="0">
              <a:buNone/>
            </a:pPr>
            <a:r>
              <a:rPr lang="en-US" sz="1100" dirty="0"/>
              <a:t>      {</a:t>
            </a:r>
          </a:p>
          <a:p>
            <a:pPr marL="0" indent="0">
              <a:buNone/>
            </a:pPr>
            <a:r>
              <a:rPr lang="en-US" sz="1100" dirty="0"/>
              <a:t>        "</a:t>
            </a:r>
            <a:r>
              <a:rPr lang="en-US" sz="1100" dirty="0" err="1"/>
              <a:t>FirstName</a:t>
            </a:r>
            <a:r>
              <a:rPr lang="en-US" sz="1100" dirty="0"/>
              <a:t>": "Tom",</a:t>
            </a:r>
          </a:p>
          <a:p>
            <a:pPr marL="0" indent="0">
              <a:buNone/>
            </a:pPr>
            <a:r>
              <a:rPr lang="en-US" sz="1100" dirty="0"/>
              <a:t>        "</a:t>
            </a:r>
            <a:r>
              <a:rPr lang="en-US" sz="1100" dirty="0" err="1"/>
              <a:t>LastName</a:t>
            </a:r>
            <a:r>
              <a:rPr lang="en-US" sz="1100" dirty="0"/>
              <a:t>": "Glow",</a:t>
            </a:r>
          </a:p>
          <a:p>
            <a:pPr marL="0" indent="0">
              <a:buNone/>
            </a:pPr>
            <a:r>
              <a:rPr lang="en-US" sz="1100" dirty="0"/>
              <a:t>        "Address": {</a:t>
            </a:r>
          </a:p>
          <a:p>
            <a:pPr marL="0" indent="0">
              <a:buNone/>
            </a:pPr>
            <a:r>
              <a:rPr lang="en-US" sz="1100" dirty="0"/>
              <a:t>          "Street": "</a:t>
            </a:r>
            <a:r>
              <a:rPr lang="en-US" sz="1100" dirty="0" err="1"/>
              <a:t>Mishmar</a:t>
            </a:r>
            <a:r>
              <a:rPr lang="en-US" sz="1100" dirty="0"/>
              <a:t> 5",</a:t>
            </a:r>
          </a:p>
          <a:p>
            <a:pPr marL="0" indent="0">
              <a:buNone/>
            </a:pPr>
            <a:r>
              <a:rPr lang="en-US" sz="1100" dirty="0"/>
              <a:t>          "City": "Ariel"</a:t>
            </a:r>
          </a:p>
          <a:p>
            <a:pPr marL="0" indent="0">
              <a:buNone/>
            </a:pPr>
            <a:r>
              <a:rPr lang="en-US" sz="1100" dirty="0"/>
              <a:t>        }</a:t>
            </a:r>
          </a:p>
          <a:p>
            <a:pPr marL="0" indent="0">
              <a:buNone/>
            </a:pPr>
            <a:r>
              <a:rPr lang="en-US" sz="1100" dirty="0"/>
              <a:t>      }</a:t>
            </a:r>
          </a:p>
          <a:p>
            <a:pPr marL="0" indent="0">
              <a:buNone/>
            </a:pPr>
            <a:r>
              <a:rPr lang="en-US" sz="1100" dirty="0"/>
              <a:t>    ]</a:t>
            </a:r>
          </a:p>
          <a:p>
            <a:pPr marL="0" indent="0">
              <a:buNone/>
            </a:pPr>
            <a:r>
              <a:rPr lang="en-US" sz="1100" dirty="0"/>
              <a:t>  }</a:t>
            </a:r>
          </a:p>
          <a:p>
            <a:pPr marL="0" indent="0">
              <a:buNone/>
            </a:pPr>
            <a:r>
              <a:rPr lang="en-US" sz="1100" dirty="0"/>
              <a:t>}</a:t>
            </a:r>
          </a:p>
        </p:txBody>
      </p:sp>
      <p:sp>
        <p:nvSpPr>
          <p:cNvPr id="4" name="Rectangular Callout 3"/>
          <p:cNvSpPr/>
          <p:nvPr/>
        </p:nvSpPr>
        <p:spPr>
          <a:xfrm>
            <a:off x="2743200" y="2057400"/>
            <a:ext cx="2057400" cy="533400"/>
          </a:xfrm>
          <a:prstGeom prst="wedgeRectCallout">
            <a:avLst>
              <a:gd name="adj1" fmla="val -110741"/>
              <a:gd name="adj2" fmla="val -354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Array of "student"</a:t>
            </a:r>
          </a:p>
        </p:txBody>
      </p:sp>
      <p:sp>
        <p:nvSpPr>
          <p:cNvPr id="5" name="Rectangular Callout 4"/>
          <p:cNvSpPr/>
          <p:nvPr/>
        </p:nvSpPr>
        <p:spPr>
          <a:xfrm>
            <a:off x="2286000" y="3810000"/>
            <a:ext cx="2057400" cy="457200"/>
          </a:xfrm>
          <a:prstGeom prst="wedgeRectCallout">
            <a:avLst>
              <a:gd name="adj1" fmla="val -88880"/>
              <a:gd name="adj2" fmla="val -242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Integer (no quotes)</a:t>
            </a:r>
          </a:p>
        </p:txBody>
      </p:sp>
      <p:sp>
        <p:nvSpPr>
          <p:cNvPr id="6" name="Rectangle 5"/>
          <p:cNvSpPr/>
          <p:nvPr/>
        </p:nvSpPr>
        <p:spPr>
          <a:xfrm>
            <a:off x="4343400" y="5029200"/>
            <a:ext cx="3581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Two additional types are </a:t>
            </a:r>
            <a:r>
              <a:rPr lang="en-US" dirty="0" err="1"/>
              <a:t>booleans</a:t>
            </a:r>
            <a:r>
              <a:rPr lang="en-US" dirty="0"/>
              <a:t> (true, false) and null.</a:t>
            </a:r>
          </a:p>
        </p:txBody>
      </p:sp>
    </p:spTree>
    <p:extLst>
      <p:ext uri="{BB962C8B-B14F-4D97-AF65-F5344CB8AC3E}">
        <p14:creationId xmlns:p14="http://schemas.microsoft.com/office/powerpoint/2010/main" val="401195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Types</a:t>
            </a:r>
          </a:p>
        </p:txBody>
      </p:sp>
      <p:sp>
        <p:nvSpPr>
          <p:cNvPr id="3" name="Content Placeholder 2"/>
          <p:cNvSpPr>
            <a:spLocks noGrp="1"/>
          </p:cNvSpPr>
          <p:nvPr>
            <p:ph idx="1"/>
          </p:nvPr>
        </p:nvSpPr>
        <p:spPr/>
        <p:txBody>
          <a:bodyPr/>
          <a:lstStyle/>
          <a:p>
            <a:pPr marL="514350" indent="-514350">
              <a:buAutoNum type="arabicParenR"/>
            </a:pPr>
            <a:r>
              <a:rPr lang="en-US" dirty="0"/>
              <a:t>Number (34 5.43)</a:t>
            </a:r>
          </a:p>
          <a:p>
            <a:pPr marL="514350" indent="-514350">
              <a:buAutoNum type="arabicParenR"/>
            </a:pPr>
            <a:r>
              <a:rPr lang="en-US" dirty="0"/>
              <a:t>String ("Hello world")</a:t>
            </a:r>
          </a:p>
          <a:p>
            <a:pPr marL="514350" indent="-514350">
              <a:buAutoNum type="arabicParenR"/>
            </a:pPr>
            <a:r>
              <a:rPr lang="en-US" dirty="0"/>
              <a:t>Boolean (true/false)</a:t>
            </a:r>
          </a:p>
          <a:p>
            <a:pPr marL="514350" indent="-514350">
              <a:buAutoNum type="arabicParenR"/>
            </a:pPr>
            <a:r>
              <a:rPr lang="en-US" dirty="0"/>
              <a:t>Array (["a", "b", "</a:t>
            </a:r>
            <a:r>
              <a:rPr lang="en-US" dirty="0" err="1"/>
              <a:t>cds</a:t>
            </a:r>
            <a:r>
              <a:rPr lang="en-US" dirty="0"/>
              <a:t>"])</a:t>
            </a:r>
          </a:p>
          <a:p>
            <a:pPr marL="514350" indent="-514350">
              <a:buAutoNum type="arabicParenR"/>
            </a:pPr>
            <a:r>
              <a:rPr lang="en-US" dirty="0"/>
              <a:t>Nested types</a:t>
            </a:r>
          </a:p>
        </p:txBody>
      </p:sp>
    </p:spTree>
    <p:extLst>
      <p:ext uri="{BB962C8B-B14F-4D97-AF65-F5344CB8AC3E}">
        <p14:creationId xmlns:p14="http://schemas.microsoft.com/office/powerpoint/2010/main" val="22441640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in JAVA</a:t>
            </a:r>
          </a:p>
        </p:txBody>
      </p:sp>
      <p:sp>
        <p:nvSpPr>
          <p:cNvPr id="3" name="Content Placeholder 2"/>
          <p:cNvSpPr>
            <a:spLocks noGrp="1"/>
          </p:cNvSpPr>
          <p:nvPr>
            <p:ph idx="1"/>
          </p:nvPr>
        </p:nvSpPr>
        <p:spPr/>
        <p:txBody>
          <a:bodyPr>
            <a:normAutofit fontScale="85000" lnSpcReduction="10000"/>
          </a:bodyPr>
          <a:lstStyle/>
          <a:p>
            <a:r>
              <a:rPr lang="en-US" dirty="0"/>
              <a:t>There are several libraries for JSON in Java.</a:t>
            </a:r>
          </a:p>
          <a:p>
            <a:r>
              <a:rPr lang="en-US" dirty="0"/>
              <a:t>The parsing itself is done similarly to the XML parsing.</a:t>
            </a:r>
          </a:p>
          <a:p>
            <a:r>
              <a:rPr lang="en-US" dirty="0"/>
              <a:t>The following example parses our JSON input to a List&lt;Student&gt; </a:t>
            </a:r>
            <a:r>
              <a:rPr lang="en-US" dirty="0" err="1"/>
              <a:t>studentList</a:t>
            </a:r>
            <a:r>
              <a:rPr lang="en-US" dirty="0"/>
              <a:t>, using the json.org library:</a:t>
            </a:r>
          </a:p>
          <a:p>
            <a:pPr lvl="1"/>
            <a:r>
              <a:rPr lang="en-US" dirty="0"/>
              <a:t>compile group: '</a:t>
            </a:r>
            <a:r>
              <a:rPr lang="en-US" dirty="0" err="1"/>
              <a:t>org.json</a:t>
            </a:r>
            <a:r>
              <a:rPr lang="en-US" dirty="0"/>
              <a:t>', name: '</a:t>
            </a:r>
            <a:r>
              <a:rPr lang="en-US" dirty="0" err="1"/>
              <a:t>json</a:t>
            </a:r>
            <a:r>
              <a:rPr lang="en-US" dirty="0"/>
              <a:t>', version: '20140107' in </a:t>
            </a:r>
            <a:r>
              <a:rPr lang="en-US" dirty="0" err="1"/>
              <a:t>Gradle</a:t>
            </a:r>
            <a:r>
              <a:rPr lang="en-US" dirty="0"/>
              <a:t> dependencies</a:t>
            </a:r>
          </a:p>
          <a:p>
            <a:pPr lvl="1"/>
            <a:r>
              <a:rPr lang="en-US" dirty="0"/>
              <a:t>or download the jar from </a:t>
            </a:r>
            <a:r>
              <a:rPr lang="en-US" dirty="0">
                <a:hlinkClick r:id="rId2"/>
              </a:rPr>
              <a:t>http://central.maven.org/maven2/org/json/json/20140107/json-20140107.jar</a:t>
            </a:r>
            <a:r>
              <a:rPr lang="en-US" dirty="0"/>
              <a:t> and add it to your 'lib' directory (just as you have done with connector/J)</a:t>
            </a:r>
          </a:p>
        </p:txBody>
      </p:sp>
    </p:spTree>
    <p:extLst>
      <p:ext uri="{BB962C8B-B14F-4D97-AF65-F5344CB8AC3E}">
        <p14:creationId xmlns:p14="http://schemas.microsoft.com/office/powerpoint/2010/main" val="252101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534400" cy="5897563"/>
          </a:xfrm>
        </p:spPr>
        <p:txBody>
          <a:bodyPr>
            <a:noAutofit/>
          </a:bodyPr>
          <a:lstStyle/>
          <a:p>
            <a:pPr marL="0" indent="0">
              <a:buNone/>
            </a:pPr>
            <a:r>
              <a:rPr lang="en-US" sz="1600" dirty="0"/>
              <a:t>String </a:t>
            </a:r>
            <a:r>
              <a:rPr lang="en-US" sz="1600" dirty="0" err="1"/>
              <a:t>jsonTxt</a:t>
            </a:r>
            <a:r>
              <a:rPr lang="en-US" sz="1600" dirty="0"/>
              <a:t> = </a:t>
            </a:r>
            <a:r>
              <a:rPr lang="en-US" sz="1600" b="1" dirty="0"/>
              <a:t>new </a:t>
            </a:r>
            <a:r>
              <a:rPr lang="en-US" sz="1600" dirty="0"/>
              <a:t>String(</a:t>
            </a:r>
            <a:r>
              <a:rPr lang="en-US" sz="1600" dirty="0" err="1"/>
              <a:t>Files.</a:t>
            </a:r>
            <a:r>
              <a:rPr lang="en-US" sz="1600" i="1" dirty="0" err="1"/>
              <a:t>readAllBytes</a:t>
            </a:r>
            <a:r>
              <a:rPr lang="en-US" sz="1600" dirty="0"/>
              <a:t>(</a:t>
            </a:r>
            <a:r>
              <a:rPr lang="en-US" sz="1600" dirty="0" err="1"/>
              <a:t>Paths.</a:t>
            </a:r>
            <a:r>
              <a:rPr lang="en-US" sz="1600" i="1" dirty="0" err="1"/>
              <a:t>get</a:t>
            </a:r>
            <a:r>
              <a:rPr lang="en-US" sz="1600" dirty="0"/>
              <a:t>(</a:t>
            </a:r>
            <a:r>
              <a:rPr lang="en-US" sz="1600" b="1" dirty="0"/>
              <a:t>"</a:t>
            </a:r>
            <a:r>
              <a:rPr lang="en-US" sz="1600" b="1" dirty="0" err="1"/>
              <a:t>students.json</a:t>
            </a:r>
            <a:r>
              <a:rPr lang="en-US" sz="1600" b="1" dirty="0"/>
              <a:t>"</a:t>
            </a:r>
            <a:r>
              <a:rPr lang="en-US" sz="1600" dirty="0"/>
              <a:t>)));</a:t>
            </a:r>
          </a:p>
          <a:p>
            <a:pPr marL="0" indent="0">
              <a:buNone/>
            </a:pPr>
            <a:r>
              <a:rPr lang="en-US" sz="1600" dirty="0" err="1"/>
              <a:t>JSONObject</a:t>
            </a:r>
            <a:r>
              <a:rPr lang="en-US" sz="1600" dirty="0"/>
              <a:t> </a:t>
            </a:r>
            <a:r>
              <a:rPr lang="en-US" sz="1600" dirty="0" err="1"/>
              <a:t>json</a:t>
            </a:r>
            <a:r>
              <a:rPr lang="en-US" sz="1600" dirty="0"/>
              <a:t> = </a:t>
            </a:r>
            <a:r>
              <a:rPr lang="en-US" sz="1600" b="1" dirty="0"/>
              <a:t>new </a:t>
            </a:r>
            <a:r>
              <a:rPr lang="en-US" sz="1600" dirty="0" err="1"/>
              <a:t>JSONObject</a:t>
            </a:r>
            <a:r>
              <a:rPr lang="en-US" sz="1600" dirty="0"/>
              <a:t>(</a:t>
            </a:r>
            <a:r>
              <a:rPr lang="en-US" sz="1600" dirty="0" err="1"/>
              <a:t>jsonTxt</a:t>
            </a:r>
            <a:r>
              <a:rPr lang="en-US" sz="1600" dirty="0"/>
              <a:t>);</a:t>
            </a:r>
          </a:p>
          <a:p>
            <a:pPr marL="0" indent="0">
              <a:buNone/>
            </a:pPr>
            <a:r>
              <a:rPr lang="en-US" sz="1600" dirty="0" err="1"/>
              <a:t>JSONArray</a:t>
            </a:r>
            <a:r>
              <a:rPr lang="en-US" sz="1600" dirty="0"/>
              <a:t> </a:t>
            </a:r>
            <a:r>
              <a:rPr lang="en-US" sz="1600" dirty="0" err="1"/>
              <a:t>jsonStudentArray</a:t>
            </a:r>
            <a:r>
              <a:rPr lang="en-US" sz="1600" dirty="0"/>
              <a:t> = </a:t>
            </a:r>
            <a:r>
              <a:rPr lang="en-US" sz="1600" dirty="0" err="1"/>
              <a:t>json.getJSONObject</a:t>
            </a:r>
            <a:r>
              <a:rPr lang="en-US" sz="1600" dirty="0"/>
              <a:t>(</a:t>
            </a:r>
            <a:r>
              <a:rPr lang="en-US" sz="1600" b="1" dirty="0"/>
              <a:t>"University"</a:t>
            </a:r>
            <a:r>
              <a:rPr lang="en-US" sz="1600" dirty="0"/>
              <a:t>).</a:t>
            </a:r>
            <a:r>
              <a:rPr lang="en-US" sz="1600" dirty="0" err="1"/>
              <a:t>getJSONArray</a:t>
            </a:r>
            <a:r>
              <a:rPr lang="en-US" sz="1600" dirty="0"/>
              <a:t>(</a:t>
            </a:r>
            <a:r>
              <a:rPr lang="en-US" sz="1600" b="1" dirty="0"/>
              <a:t>"Student"</a:t>
            </a:r>
            <a:r>
              <a:rPr lang="en-US" sz="1600" dirty="0"/>
              <a:t>);</a:t>
            </a:r>
            <a:br>
              <a:rPr lang="en-US" sz="1600" dirty="0"/>
            </a:br>
            <a:r>
              <a:rPr lang="en-US" sz="1600" b="1" dirty="0"/>
              <a:t>for </a:t>
            </a:r>
            <a:r>
              <a:rPr lang="en-US" sz="1600" dirty="0"/>
              <a:t>(</a:t>
            </a:r>
            <a:r>
              <a:rPr lang="en-US" sz="1600" b="1" dirty="0" err="1"/>
              <a:t>int</a:t>
            </a:r>
            <a:r>
              <a:rPr lang="en-US" sz="1600" b="1" dirty="0"/>
              <a:t> </a:t>
            </a:r>
            <a:r>
              <a:rPr lang="en-US" sz="1600" dirty="0" err="1"/>
              <a:t>studentIdx</a:t>
            </a:r>
            <a:r>
              <a:rPr lang="en-US" sz="1600" dirty="0"/>
              <a:t> = 0; </a:t>
            </a:r>
            <a:r>
              <a:rPr lang="en-US" sz="1600" dirty="0" err="1"/>
              <a:t>studentIdx</a:t>
            </a:r>
            <a:r>
              <a:rPr lang="en-US" sz="1600" dirty="0"/>
              <a:t> &lt; </a:t>
            </a:r>
            <a:r>
              <a:rPr lang="en-US" sz="1600" dirty="0" err="1"/>
              <a:t>jsonStudentArray.length</a:t>
            </a:r>
            <a:r>
              <a:rPr lang="en-US" sz="1600" dirty="0"/>
              <a:t>(); </a:t>
            </a:r>
            <a:r>
              <a:rPr lang="en-US" sz="1600" dirty="0" err="1"/>
              <a:t>studentIdx</a:t>
            </a:r>
            <a:r>
              <a:rPr lang="en-US" sz="1600" dirty="0"/>
              <a:t>++){</a:t>
            </a:r>
            <a:br>
              <a:rPr lang="en-US" sz="1600" dirty="0"/>
            </a:br>
            <a:r>
              <a:rPr lang="en-US" sz="1600" dirty="0"/>
              <a:t>    </a:t>
            </a:r>
            <a:r>
              <a:rPr lang="en-US" sz="1600" dirty="0" err="1"/>
              <a:t>JSONObject</a:t>
            </a:r>
            <a:r>
              <a:rPr lang="en-US" sz="1600" dirty="0"/>
              <a:t> </a:t>
            </a:r>
            <a:r>
              <a:rPr lang="en-US" sz="1600" dirty="0" err="1"/>
              <a:t>currentStudent</a:t>
            </a:r>
            <a:r>
              <a:rPr lang="en-US" sz="1600" dirty="0"/>
              <a:t> = </a:t>
            </a:r>
            <a:r>
              <a:rPr lang="en-US" sz="1600" dirty="0" err="1"/>
              <a:t>jsonStudentArray.getJSONObject</a:t>
            </a:r>
            <a:r>
              <a:rPr lang="en-US" sz="1600" dirty="0"/>
              <a:t>(</a:t>
            </a:r>
            <a:r>
              <a:rPr lang="en-US" sz="1600" dirty="0" err="1"/>
              <a:t>studentIdx</a:t>
            </a:r>
            <a:r>
              <a:rPr lang="en-US" sz="1600" dirty="0"/>
              <a:t>);</a:t>
            </a:r>
            <a:br>
              <a:rPr lang="en-US" sz="1600" dirty="0"/>
            </a:br>
            <a:r>
              <a:rPr lang="en-US" sz="1600" dirty="0"/>
              <a:t>    Student </a:t>
            </a:r>
            <a:r>
              <a:rPr lang="en-US" sz="1600" dirty="0" err="1"/>
              <a:t>student</a:t>
            </a:r>
            <a:r>
              <a:rPr lang="en-US" sz="1600" dirty="0"/>
              <a:t> = </a:t>
            </a:r>
            <a:r>
              <a:rPr lang="en-US" sz="1600" b="1" dirty="0"/>
              <a:t>new </a:t>
            </a:r>
            <a:r>
              <a:rPr lang="en-US" sz="1600" dirty="0"/>
              <a:t>Student();</a:t>
            </a:r>
            <a:br>
              <a:rPr lang="en-US" sz="1600" dirty="0"/>
            </a:br>
            <a:r>
              <a:rPr lang="en-US" sz="1600" dirty="0"/>
              <a:t>    </a:t>
            </a:r>
            <a:r>
              <a:rPr lang="en-US" sz="1600" dirty="0" err="1"/>
              <a:t>studentList.add</a:t>
            </a:r>
            <a:r>
              <a:rPr lang="en-US" sz="1600" dirty="0"/>
              <a:t>(student);</a:t>
            </a:r>
          </a:p>
          <a:p>
            <a:pPr marL="0" indent="0">
              <a:buNone/>
            </a:pPr>
            <a:r>
              <a:rPr lang="en-US" sz="1600" dirty="0"/>
              <a:t>    </a:t>
            </a:r>
            <a:r>
              <a:rPr lang="en-US" sz="1600" dirty="0" err="1"/>
              <a:t>JSONArray</a:t>
            </a:r>
            <a:r>
              <a:rPr lang="en-US" sz="1600" dirty="0"/>
              <a:t> </a:t>
            </a:r>
            <a:r>
              <a:rPr lang="en-US" sz="1600" dirty="0" err="1"/>
              <a:t>studentInner</a:t>
            </a:r>
            <a:r>
              <a:rPr lang="en-US" sz="1600" dirty="0"/>
              <a:t> = </a:t>
            </a:r>
            <a:r>
              <a:rPr lang="en-US" sz="1600" dirty="0" err="1"/>
              <a:t>currentStudent.names</a:t>
            </a:r>
            <a:r>
              <a:rPr lang="en-US" sz="1600" dirty="0"/>
              <a:t>(); </a:t>
            </a:r>
            <a:r>
              <a:rPr lang="en-US" sz="1600" i="1" dirty="0"/>
              <a:t>//array of keys only!</a:t>
            </a:r>
            <a:br>
              <a:rPr lang="en-US" sz="1600" i="1" dirty="0"/>
            </a:br>
            <a:r>
              <a:rPr lang="en-US" sz="1600" i="1" dirty="0"/>
              <a:t>    </a:t>
            </a:r>
            <a:r>
              <a:rPr lang="en-US" sz="1600" b="1" dirty="0"/>
              <a:t>for </a:t>
            </a:r>
            <a:r>
              <a:rPr lang="en-US" sz="1600" dirty="0"/>
              <a:t>(</a:t>
            </a:r>
            <a:r>
              <a:rPr lang="en-US" sz="1600" b="1" dirty="0" err="1"/>
              <a:t>int</a:t>
            </a:r>
            <a:r>
              <a:rPr lang="en-US" sz="1600" b="1" dirty="0"/>
              <a:t> </a:t>
            </a:r>
            <a:r>
              <a:rPr lang="en-US" sz="1600" dirty="0" err="1"/>
              <a:t>stInnerIdx</a:t>
            </a:r>
            <a:r>
              <a:rPr lang="en-US" sz="1600" dirty="0"/>
              <a:t> = 0; </a:t>
            </a:r>
            <a:r>
              <a:rPr lang="en-US" sz="1600" dirty="0" err="1"/>
              <a:t>stInnerIdx</a:t>
            </a:r>
            <a:r>
              <a:rPr lang="en-US" sz="1600" dirty="0"/>
              <a:t> &lt; </a:t>
            </a:r>
            <a:r>
              <a:rPr lang="en-US" sz="1600" dirty="0" err="1"/>
              <a:t>studentInner.length</a:t>
            </a:r>
            <a:r>
              <a:rPr lang="en-US" sz="1600" dirty="0"/>
              <a:t>(); </a:t>
            </a:r>
            <a:r>
              <a:rPr lang="en-US" sz="1600" dirty="0" err="1"/>
              <a:t>stInnerIdx</a:t>
            </a:r>
            <a:r>
              <a:rPr lang="en-US" sz="1600" dirty="0"/>
              <a:t>++){</a:t>
            </a:r>
            <a:br>
              <a:rPr lang="en-US" sz="1600" dirty="0"/>
            </a:br>
            <a:r>
              <a:rPr lang="en-US" sz="1600" dirty="0"/>
              <a:t>        String </a:t>
            </a:r>
            <a:r>
              <a:rPr lang="en-US" sz="1600" dirty="0" err="1"/>
              <a:t>currentKey</a:t>
            </a:r>
            <a:r>
              <a:rPr lang="en-US" sz="1600" dirty="0"/>
              <a:t> = </a:t>
            </a:r>
            <a:r>
              <a:rPr lang="en-US" sz="1600" dirty="0" err="1"/>
              <a:t>studentInner.getString</a:t>
            </a:r>
            <a:r>
              <a:rPr lang="en-US" sz="1600" dirty="0"/>
              <a:t>(</a:t>
            </a:r>
            <a:r>
              <a:rPr lang="en-US" sz="1600" dirty="0" err="1"/>
              <a:t>stInnerIdx</a:t>
            </a:r>
            <a:r>
              <a:rPr lang="en-US" sz="1600" dirty="0"/>
              <a:t>);</a:t>
            </a:r>
            <a:br>
              <a:rPr lang="en-US" sz="1600" dirty="0"/>
            </a:br>
            <a:r>
              <a:rPr lang="en-US" sz="1600" dirty="0"/>
              <a:t>        </a:t>
            </a:r>
            <a:r>
              <a:rPr lang="en-US" sz="1600" b="1" dirty="0"/>
              <a:t>switch </a:t>
            </a:r>
            <a:r>
              <a:rPr lang="en-US" sz="1600" dirty="0"/>
              <a:t>(</a:t>
            </a:r>
            <a:r>
              <a:rPr lang="en-US" sz="1600" dirty="0" err="1"/>
              <a:t>currentKey</a:t>
            </a:r>
            <a:r>
              <a:rPr lang="en-US" sz="1600" dirty="0"/>
              <a:t>){</a:t>
            </a:r>
            <a:br>
              <a:rPr lang="en-US" sz="1600" dirty="0"/>
            </a:br>
            <a:r>
              <a:rPr lang="en-US" sz="1600" dirty="0"/>
              <a:t>            </a:t>
            </a:r>
            <a:r>
              <a:rPr lang="en-US" sz="1600" b="1" dirty="0"/>
              <a:t>case "</a:t>
            </a:r>
            <a:r>
              <a:rPr lang="en-US" sz="1600" b="1" dirty="0" err="1"/>
              <a:t>FirstName</a:t>
            </a:r>
            <a:r>
              <a:rPr lang="en-US" sz="1600" b="1" dirty="0"/>
              <a:t>"</a:t>
            </a:r>
            <a:r>
              <a:rPr lang="en-US" sz="1600" dirty="0"/>
              <a:t>: </a:t>
            </a:r>
            <a:r>
              <a:rPr lang="en-US" sz="1600" dirty="0" err="1"/>
              <a:t>student.</a:t>
            </a:r>
            <a:r>
              <a:rPr lang="en-US" sz="1600" b="1" dirty="0" err="1"/>
              <a:t>firstName</a:t>
            </a:r>
            <a:r>
              <a:rPr lang="en-US" sz="1600" b="1" dirty="0"/>
              <a:t> </a:t>
            </a:r>
            <a:r>
              <a:rPr lang="en-US" sz="1600" dirty="0"/>
              <a:t>= </a:t>
            </a:r>
            <a:r>
              <a:rPr lang="en-US" sz="1600" dirty="0" err="1"/>
              <a:t>currentStudent.getString</a:t>
            </a:r>
            <a:r>
              <a:rPr lang="en-US" sz="1600" dirty="0"/>
              <a:t>(</a:t>
            </a:r>
            <a:r>
              <a:rPr lang="en-US" sz="1600" dirty="0" err="1"/>
              <a:t>currentKey</a:t>
            </a:r>
            <a:r>
              <a:rPr lang="en-US" sz="1600" dirty="0"/>
              <a:t>); </a:t>
            </a:r>
            <a:r>
              <a:rPr lang="en-US" sz="1600" b="1" dirty="0"/>
              <a:t>break</a:t>
            </a:r>
            <a:r>
              <a:rPr lang="en-US" sz="1600" dirty="0"/>
              <a:t>;</a:t>
            </a:r>
            <a:br>
              <a:rPr lang="en-US" sz="1600" dirty="0"/>
            </a:br>
            <a:r>
              <a:rPr lang="en-US" sz="1600" dirty="0"/>
              <a:t>            </a:t>
            </a:r>
            <a:r>
              <a:rPr lang="en-US" sz="1600" b="1" dirty="0"/>
              <a:t>case "</a:t>
            </a:r>
            <a:r>
              <a:rPr lang="en-US" sz="1600" b="1" dirty="0" err="1"/>
              <a:t>LastName</a:t>
            </a:r>
            <a:r>
              <a:rPr lang="en-US" sz="1600" b="1" dirty="0"/>
              <a:t>"</a:t>
            </a:r>
            <a:r>
              <a:rPr lang="en-US" sz="1600" dirty="0"/>
              <a:t>: </a:t>
            </a:r>
            <a:r>
              <a:rPr lang="en-US" sz="1600" dirty="0" err="1"/>
              <a:t>student.</a:t>
            </a:r>
            <a:r>
              <a:rPr lang="en-US" sz="1600" b="1" dirty="0" err="1"/>
              <a:t>lastName</a:t>
            </a:r>
            <a:r>
              <a:rPr lang="en-US" sz="1600" b="1" dirty="0"/>
              <a:t> </a:t>
            </a:r>
            <a:r>
              <a:rPr lang="en-US" sz="1600" dirty="0"/>
              <a:t>= </a:t>
            </a:r>
            <a:r>
              <a:rPr lang="en-US" sz="1600" dirty="0" err="1"/>
              <a:t>currentStudent.getString</a:t>
            </a:r>
            <a:r>
              <a:rPr lang="en-US" sz="1600" dirty="0"/>
              <a:t>(</a:t>
            </a:r>
            <a:r>
              <a:rPr lang="en-US" sz="1600" dirty="0" err="1"/>
              <a:t>currentKey</a:t>
            </a:r>
            <a:r>
              <a:rPr lang="en-US" sz="1600" dirty="0"/>
              <a:t>); </a:t>
            </a:r>
            <a:r>
              <a:rPr lang="en-US" sz="1600" b="1" dirty="0"/>
              <a:t>break</a:t>
            </a:r>
            <a:r>
              <a:rPr lang="en-US" sz="1600" dirty="0"/>
              <a:t>;</a:t>
            </a:r>
            <a:br>
              <a:rPr lang="en-US" sz="1600" dirty="0"/>
            </a:br>
            <a:r>
              <a:rPr lang="en-US" sz="1600" dirty="0"/>
              <a:t>            </a:t>
            </a:r>
            <a:r>
              <a:rPr lang="en-US" sz="1600" b="1" dirty="0"/>
              <a:t>case "id"</a:t>
            </a:r>
            <a:r>
              <a:rPr lang="en-US" sz="1600" dirty="0"/>
              <a:t>: student.</a:t>
            </a:r>
            <a:r>
              <a:rPr lang="en-US" sz="1600" b="1" dirty="0"/>
              <a:t>id </a:t>
            </a:r>
            <a:r>
              <a:rPr lang="en-US" sz="1600" dirty="0"/>
              <a:t>= </a:t>
            </a:r>
            <a:r>
              <a:rPr lang="en-US" sz="1600" dirty="0" err="1"/>
              <a:t>currentStudent.getInt</a:t>
            </a:r>
            <a:r>
              <a:rPr lang="en-US" sz="1600" dirty="0"/>
              <a:t>(</a:t>
            </a:r>
            <a:r>
              <a:rPr lang="en-US" sz="1600" dirty="0" err="1"/>
              <a:t>currentKey</a:t>
            </a:r>
            <a:r>
              <a:rPr lang="en-US" sz="1600" dirty="0"/>
              <a:t>); </a:t>
            </a:r>
            <a:r>
              <a:rPr lang="en-US" sz="1600" b="1" dirty="0"/>
              <a:t>break</a:t>
            </a:r>
            <a:r>
              <a:rPr lang="en-US" sz="1600" dirty="0"/>
              <a:t>;</a:t>
            </a:r>
            <a:br>
              <a:rPr lang="en-US" sz="1600" dirty="0"/>
            </a:br>
            <a:r>
              <a:rPr lang="en-US" sz="1600" dirty="0"/>
              <a:t>            </a:t>
            </a:r>
            <a:r>
              <a:rPr lang="en-US" sz="1600" b="1" dirty="0"/>
              <a:t>case "age"</a:t>
            </a:r>
            <a:r>
              <a:rPr lang="en-US" sz="1600" dirty="0"/>
              <a:t>: </a:t>
            </a:r>
            <a:r>
              <a:rPr lang="en-US" sz="1600" dirty="0" err="1"/>
              <a:t>student.</a:t>
            </a:r>
            <a:r>
              <a:rPr lang="en-US" sz="1600" b="1" dirty="0" err="1"/>
              <a:t>age</a:t>
            </a:r>
            <a:r>
              <a:rPr lang="en-US" sz="1600" b="1" dirty="0"/>
              <a:t> </a:t>
            </a:r>
            <a:r>
              <a:rPr lang="en-US" sz="1600" dirty="0"/>
              <a:t>= </a:t>
            </a:r>
            <a:r>
              <a:rPr lang="en-US" sz="1600" dirty="0" err="1"/>
              <a:t>currentStudent.getInt</a:t>
            </a:r>
            <a:r>
              <a:rPr lang="en-US" sz="1600" dirty="0"/>
              <a:t>(</a:t>
            </a:r>
            <a:r>
              <a:rPr lang="en-US" sz="1600" dirty="0" err="1"/>
              <a:t>currentKey</a:t>
            </a:r>
            <a:r>
              <a:rPr lang="en-US" sz="1600" dirty="0"/>
              <a:t>); </a:t>
            </a:r>
            <a:r>
              <a:rPr lang="en-US" sz="1600" b="1" dirty="0"/>
              <a:t>break</a:t>
            </a:r>
            <a:r>
              <a:rPr lang="en-US" sz="1600" dirty="0"/>
              <a:t>;</a:t>
            </a:r>
          </a:p>
          <a:p>
            <a:pPr marL="0" indent="0">
              <a:buNone/>
            </a:pPr>
            <a:r>
              <a:rPr lang="en-US" sz="1600" b="1" dirty="0"/>
              <a:t>            case "Address"</a:t>
            </a:r>
            <a:r>
              <a:rPr lang="en-US" sz="1600" dirty="0"/>
              <a:t>:</a:t>
            </a:r>
            <a:br>
              <a:rPr lang="en-US" sz="1600" dirty="0"/>
            </a:br>
            <a:r>
              <a:rPr lang="en-US" sz="1600" dirty="0"/>
              <a:t>                Address </a:t>
            </a:r>
            <a:r>
              <a:rPr lang="en-US" sz="1600" dirty="0" err="1"/>
              <a:t>address</a:t>
            </a:r>
            <a:r>
              <a:rPr lang="en-US" sz="1600" dirty="0"/>
              <a:t> = </a:t>
            </a:r>
            <a:r>
              <a:rPr lang="en-US" sz="1600" b="1" dirty="0"/>
              <a:t>new </a:t>
            </a:r>
            <a:r>
              <a:rPr lang="en-US" sz="1600" dirty="0"/>
              <a:t>Address();</a:t>
            </a:r>
            <a:br>
              <a:rPr lang="en-US" sz="1600" dirty="0"/>
            </a:br>
            <a:r>
              <a:rPr lang="en-US" sz="1600" dirty="0"/>
              <a:t>                </a:t>
            </a:r>
            <a:r>
              <a:rPr lang="en-US" sz="1600" dirty="0" err="1"/>
              <a:t>student.</a:t>
            </a:r>
            <a:r>
              <a:rPr lang="en-US" sz="1600" b="1" dirty="0" err="1"/>
              <a:t>address</a:t>
            </a:r>
            <a:r>
              <a:rPr lang="en-US" sz="1600" b="1" dirty="0"/>
              <a:t> </a:t>
            </a:r>
            <a:r>
              <a:rPr lang="en-US" sz="1600" dirty="0"/>
              <a:t>= address;</a:t>
            </a:r>
            <a:br>
              <a:rPr lang="en-US" sz="1600" dirty="0"/>
            </a:br>
            <a:r>
              <a:rPr lang="en-US" sz="1600" dirty="0"/>
              <a:t>                </a:t>
            </a:r>
            <a:r>
              <a:rPr lang="en-US" sz="1600" dirty="0" err="1"/>
              <a:t>JSONObject</a:t>
            </a:r>
            <a:r>
              <a:rPr lang="en-US" sz="1600" dirty="0"/>
              <a:t> </a:t>
            </a:r>
            <a:r>
              <a:rPr lang="en-US" sz="1600" dirty="0" err="1"/>
              <a:t>addressObject</a:t>
            </a:r>
            <a:r>
              <a:rPr lang="en-US" sz="1600" dirty="0"/>
              <a:t> = </a:t>
            </a:r>
            <a:r>
              <a:rPr lang="en-US" sz="1600" dirty="0" err="1"/>
              <a:t>currentStudent.getJSONObject</a:t>
            </a:r>
            <a:r>
              <a:rPr lang="en-US" sz="1600" dirty="0"/>
              <a:t>(</a:t>
            </a:r>
            <a:r>
              <a:rPr lang="en-US" sz="1600" dirty="0" err="1"/>
              <a:t>currentKey</a:t>
            </a:r>
            <a:r>
              <a:rPr lang="en-US" sz="1600" dirty="0"/>
              <a:t>);</a:t>
            </a:r>
            <a:br>
              <a:rPr lang="en-US" sz="1600" dirty="0"/>
            </a:br>
            <a:r>
              <a:rPr lang="en-US" sz="1600" dirty="0"/>
              <a:t>                </a:t>
            </a:r>
            <a:r>
              <a:rPr lang="en-US" sz="1600" b="1" dirty="0"/>
              <a:t>if </a:t>
            </a:r>
            <a:r>
              <a:rPr lang="en-US" sz="1600" dirty="0"/>
              <a:t>(</a:t>
            </a:r>
            <a:r>
              <a:rPr lang="en-US" sz="1600" dirty="0" err="1"/>
              <a:t>addressObject.has</a:t>
            </a:r>
            <a:r>
              <a:rPr lang="en-US" sz="1600" dirty="0"/>
              <a:t>(</a:t>
            </a:r>
            <a:r>
              <a:rPr lang="en-US" sz="1600" b="1" dirty="0"/>
              <a:t>"Street"</a:t>
            </a:r>
            <a:r>
              <a:rPr lang="en-US" sz="1600" dirty="0"/>
              <a:t>))</a:t>
            </a:r>
            <a:br>
              <a:rPr lang="en-US" sz="1600" dirty="0"/>
            </a:br>
            <a:r>
              <a:rPr lang="en-US" sz="1600" dirty="0"/>
              <a:t>                    </a:t>
            </a:r>
            <a:r>
              <a:rPr lang="en-US" sz="1600" dirty="0" err="1"/>
              <a:t>address.</a:t>
            </a:r>
            <a:r>
              <a:rPr lang="en-US" sz="1600" b="1" dirty="0" err="1"/>
              <a:t>street</a:t>
            </a:r>
            <a:r>
              <a:rPr lang="en-US" sz="1600" b="1" dirty="0"/>
              <a:t> </a:t>
            </a:r>
            <a:r>
              <a:rPr lang="en-US" sz="1600" dirty="0"/>
              <a:t>= </a:t>
            </a:r>
            <a:r>
              <a:rPr lang="en-US" sz="1600" dirty="0" err="1"/>
              <a:t>addressObject.getString</a:t>
            </a:r>
            <a:r>
              <a:rPr lang="en-US" sz="1600" dirty="0"/>
              <a:t>(</a:t>
            </a:r>
            <a:r>
              <a:rPr lang="en-US" sz="1600" b="1" dirty="0"/>
              <a:t>"Street"</a:t>
            </a:r>
            <a:r>
              <a:rPr lang="en-US" sz="1600" dirty="0"/>
              <a:t>);</a:t>
            </a:r>
            <a:br>
              <a:rPr lang="en-US" sz="1600" dirty="0"/>
            </a:br>
            <a:r>
              <a:rPr lang="en-US" sz="1600" dirty="0"/>
              <a:t>                </a:t>
            </a:r>
            <a:r>
              <a:rPr lang="en-US" sz="1600" b="1" dirty="0"/>
              <a:t>if </a:t>
            </a:r>
            <a:r>
              <a:rPr lang="en-US" sz="1600" dirty="0"/>
              <a:t>(</a:t>
            </a:r>
            <a:r>
              <a:rPr lang="en-US" sz="1600" dirty="0" err="1"/>
              <a:t>addressObject.has</a:t>
            </a:r>
            <a:r>
              <a:rPr lang="en-US" sz="1600" dirty="0"/>
              <a:t>(</a:t>
            </a:r>
            <a:r>
              <a:rPr lang="en-US" sz="1600" b="1" dirty="0"/>
              <a:t>"City"</a:t>
            </a:r>
            <a:r>
              <a:rPr lang="en-US" sz="1600" dirty="0"/>
              <a:t>))</a:t>
            </a:r>
            <a:br>
              <a:rPr lang="en-US" sz="1600" dirty="0"/>
            </a:br>
            <a:r>
              <a:rPr lang="en-US" sz="1600" dirty="0"/>
              <a:t>                    </a:t>
            </a:r>
            <a:r>
              <a:rPr lang="en-US" sz="1600" dirty="0" err="1"/>
              <a:t>address.</a:t>
            </a:r>
            <a:r>
              <a:rPr lang="en-US" sz="1600" b="1" dirty="0" err="1"/>
              <a:t>city</a:t>
            </a:r>
            <a:r>
              <a:rPr lang="en-US" sz="1600" b="1" dirty="0"/>
              <a:t> </a:t>
            </a:r>
            <a:r>
              <a:rPr lang="en-US" sz="1600" dirty="0"/>
              <a:t>= </a:t>
            </a:r>
            <a:r>
              <a:rPr lang="en-US" sz="1600" dirty="0" err="1"/>
              <a:t>addressObject.getString</a:t>
            </a:r>
            <a:r>
              <a:rPr lang="en-US" sz="1600" dirty="0"/>
              <a:t>(</a:t>
            </a:r>
            <a:r>
              <a:rPr lang="en-US" sz="1600" b="1" dirty="0"/>
              <a:t>"City"</a:t>
            </a:r>
            <a:r>
              <a:rPr lang="en-US" sz="1600" dirty="0"/>
              <a:t>);</a:t>
            </a:r>
            <a:br>
              <a:rPr lang="en-US" sz="1600" dirty="0"/>
            </a:br>
            <a:r>
              <a:rPr lang="en-US" sz="1600" dirty="0"/>
              <a:t>                </a:t>
            </a:r>
            <a:r>
              <a:rPr lang="en-US" sz="1600" b="1" dirty="0"/>
              <a:t>if </a:t>
            </a:r>
            <a:r>
              <a:rPr lang="en-US" sz="1600" dirty="0"/>
              <a:t>(</a:t>
            </a:r>
            <a:r>
              <a:rPr lang="en-US" sz="1600" dirty="0" err="1"/>
              <a:t>addressObject.has</a:t>
            </a:r>
            <a:r>
              <a:rPr lang="en-US" sz="1600" dirty="0"/>
              <a:t>(</a:t>
            </a:r>
            <a:r>
              <a:rPr lang="en-US" sz="1600" b="1" dirty="0"/>
              <a:t>"Zip"</a:t>
            </a:r>
            <a:r>
              <a:rPr lang="en-US" sz="1600" dirty="0"/>
              <a:t>))</a:t>
            </a:r>
            <a:br>
              <a:rPr lang="en-US" sz="1600" dirty="0"/>
            </a:br>
            <a:r>
              <a:rPr lang="en-US" sz="1600" dirty="0"/>
              <a:t>                    address.</a:t>
            </a:r>
            <a:r>
              <a:rPr lang="en-US" sz="1600" b="1" dirty="0"/>
              <a:t>zip </a:t>
            </a:r>
            <a:r>
              <a:rPr lang="en-US" sz="1600" dirty="0"/>
              <a:t>= </a:t>
            </a:r>
            <a:r>
              <a:rPr lang="en-US" sz="1600" dirty="0" err="1"/>
              <a:t>addressObject.getString</a:t>
            </a:r>
            <a:r>
              <a:rPr lang="en-US" sz="1600" dirty="0"/>
              <a:t>(</a:t>
            </a:r>
            <a:r>
              <a:rPr lang="en-US" sz="1600" b="1" dirty="0"/>
              <a:t>"Zip"</a:t>
            </a:r>
            <a:r>
              <a:rPr lang="en-US" sz="1600" dirty="0"/>
              <a:t>);</a:t>
            </a:r>
            <a:br>
              <a:rPr lang="en-US" sz="1600" dirty="0"/>
            </a:br>
            <a:r>
              <a:rPr lang="en-US" sz="1600" dirty="0"/>
              <a:t>                </a:t>
            </a:r>
            <a:r>
              <a:rPr lang="en-US" sz="1600" b="1" dirty="0"/>
              <a:t>break</a:t>
            </a:r>
            <a:r>
              <a:rPr lang="en-US" sz="1600" dirty="0"/>
              <a:t>;</a:t>
            </a:r>
            <a:br>
              <a:rPr lang="en-US" sz="1600" dirty="0"/>
            </a:br>
            <a:r>
              <a:rPr lang="en-US" sz="1600" dirty="0"/>
              <a:t>        }</a:t>
            </a:r>
            <a:br>
              <a:rPr lang="en-US" sz="1600" dirty="0"/>
            </a:br>
            <a:r>
              <a:rPr lang="en-US" sz="1600" dirty="0"/>
              <a:t>    }</a:t>
            </a:r>
            <a:br>
              <a:rPr lang="en-US" sz="1600" dirty="0"/>
            </a:br>
            <a:r>
              <a:rPr lang="en-US" sz="1600" dirty="0"/>
              <a:t>}</a:t>
            </a:r>
            <a:br>
              <a:rPr lang="en-US" sz="1600" dirty="0"/>
            </a:br>
            <a:endParaRPr lang="en-US" sz="1600" dirty="0"/>
          </a:p>
        </p:txBody>
      </p:sp>
    </p:spTree>
    <p:extLst>
      <p:ext uri="{BB962C8B-B14F-4D97-AF65-F5344CB8AC3E}">
        <p14:creationId xmlns:p14="http://schemas.microsoft.com/office/powerpoint/2010/main" val="252936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Example</a:t>
            </a:r>
          </a:p>
        </p:txBody>
      </p:sp>
      <p:sp>
        <p:nvSpPr>
          <p:cNvPr id="3" name="Content Placeholder 2"/>
          <p:cNvSpPr>
            <a:spLocks noGrp="1"/>
          </p:cNvSpPr>
          <p:nvPr>
            <p:ph idx="1"/>
          </p:nvPr>
        </p:nvSpPr>
        <p:spPr/>
        <p:txBody>
          <a:bodyPr>
            <a:noAutofit/>
          </a:bodyPr>
          <a:lstStyle/>
          <a:p>
            <a:pPr marL="0" indent="0">
              <a:buNone/>
            </a:pPr>
            <a:r>
              <a:rPr lang="en-US" sz="1100" dirty="0"/>
              <a:t>{</a:t>
            </a:r>
          </a:p>
          <a:p>
            <a:pPr marL="0" indent="0">
              <a:buNone/>
            </a:pPr>
            <a:r>
              <a:rPr lang="en-US" sz="1100" dirty="0"/>
              <a:t>  "University": {</a:t>
            </a:r>
          </a:p>
          <a:p>
            <a:pPr marL="0" indent="0">
              <a:buNone/>
            </a:pPr>
            <a:r>
              <a:rPr lang="en-US" sz="1100" dirty="0"/>
              <a:t>    "Student": [</a:t>
            </a:r>
          </a:p>
          <a:p>
            <a:pPr marL="0" indent="0">
              <a:buNone/>
            </a:pPr>
            <a:r>
              <a:rPr lang="en-US" sz="1100" dirty="0"/>
              <a:t>      {</a:t>
            </a:r>
          </a:p>
          <a:p>
            <a:pPr marL="0" indent="0">
              <a:buNone/>
            </a:pPr>
            <a:r>
              <a:rPr lang="en-US" sz="1100" dirty="0"/>
              <a:t>        "</a:t>
            </a:r>
            <a:r>
              <a:rPr lang="en-US" sz="1100" dirty="0" err="1"/>
              <a:t>FirstName</a:t>
            </a:r>
            <a:r>
              <a:rPr lang="en-US" sz="1100" dirty="0"/>
              <a:t>": "</a:t>
            </a:r>
            <a:r>
              <a:rPr lang="en-US" sz="1100" dirty="0" err="1"/>
              <a:t>Chaya</a:t>
            </a:r>
            <a:r>
              <a:rPr lang="en-US" sz="1100" dirty="0"/>
              <a:t>",</a:t>
            </a:r>
          </a:p>
          <a:p>
            <a:pPr marL="0" indent="0">
              <a:buNone/>
            </a:pPr>
            <a:r>
              <a:rPr lang="en-US" sz="1100" dirty="0"/>
              <a:t>        "</a:t>
            </a:r>
            <a:r>
              <a:rPr lang="en-US" sz="1100" dirty="0" err="1"/>
              <a:t>LastName</a:t>
            </a:r>
            <a:r>
              <a:rPr lang="en-US" sz="1100" dirty="0"/>
              <a:t>": "Glass",</a:t>
            </a:r>
          </a:p>
          <a:p>
            <a:pPr marL="0" indent="0">
              <a:buNone/>
            </a:pPr>
            <a:r>
              <a:rPr lang="en-US" sz="1100" dirty="0"/>
              <a:t>        "Address": {</a:t>
            </a:r>
          </a:p>
          <a:p>
            <a:pPr marL="0" indent="0">
              <a:buNone/>
            </a:pPr>
            <a:r>
              <a:rPr lang="en-US" sz="1100" dirty="0"/>
              <a:t>          "Street": "</a:t>
            </a:r>
            <a:r>
              <a:rPr lang="en-US" sz="1100" dirty="0" err="1"/>
              <a:t>Hatamr</a:t>
            </a:r>
            <a:r>
              <a:rPr lang="en-US" sz="1100" dirty="0"/>
              <a:t> 5",</a:t>
            </a:r>
          </a:p>
          <a:p>
            <a:pPr marL="0" indent="0">
              <a:buNone/>
            </a:pPr>
            <a:r>
              <a:rPr lang="en-US" sz="1100" dirty="0"/>
              <a:t>          "City": "Ariel",</a:t>
            </a:r>
          </a:p>
          <a:p>
            <a:pPr marL="0" indent="0">
              <a:buNone/>
            </a:pPr>
            <a:r>
              <a:rPr lang="en-US" sz="1100" dirty="0"/>
              <a:t>          "Zip": "40792"</a:t>
            </a:r>
          </a:p>
          <a:p>
            <a:pPr marL="0" indent="0">
              <a:buNone/>
            </a:pPr>
            <a:r>
              <a:rPr lang="en-US" sz="1100" dirty="0"/>
              <a:t>        },</a:t>
            </a:r>
          </a:p>
          <a:p>
            <a:pPr marL="0" indent="0">
              <a:buNone/>
            </a:pPr>
            <a:r>
              <a:rPr lang="en-US" sz="1100" dirty="0"/>
              <a:t>        "age": 21</a:t>
            </a:r>
          </a:p>
          <a:p>
            <a:pPr marL="0" indent="0">
              <a:buNone/>
            </a:pPr>
            <a:r>
              <a:rPr lang="en-US" sz="1100" dirty="0"/>
              <a:t>      },</a:t>
            </a:r>
          </a:p>
          <a:p>
            <a:pPr marL="0" indent="0">
              <a:buNone/>
            </a:pPr>
            <a:r>
              <a:rPr lang="en-US" sz="1100" dirty="0"/>
              <a:t>      {</a:t>
            </a:r>
          </a:p>
          <a:p>
            <a:pPr marL="0" indent="0">
              <a:buNone/>
            </a:pPr>
            <a:r>
              <a:rPr lang="en-US" sz="1100" dirty="0"/>
              <a:t>        "</a:t>
            </a:r>
            <a:r>
              <a:rPr lang="en-US" sz="1100" dirty="0" err="1"/>
              <a:t>FirstName</a:t>
            </a:r>
            <a:r>
              <a:rPr lang="en-US" sz="1100" dirty="0"/>
              <a:t>": "Tom",</a:t>
            </a:r>
          </a:p>
          <a:p>
            <a:pPr marL="0" indent="0">
              <a:buNone/>
            </a:pPr>
            <a:r>
              <a:rPr lang="en-US" sz="1100" dirty="0"/>
              <a:t>        "</a:t>
            </a:r>
            <a:r>
              <a:rPr lang="en-US" sz="1100" dirty="0" err="1"/>
              <a:t>LastName</a:t>
            </a:r>
            <a:r>
              <a:rPr lang="en-US" sz="1100" dirty="0"/>
              <a:t>": "Glow",</a:t>
            </a:r>
          </a:p>
          <a:p>
            <a:pPr marL="0" indent="0">
              <a:buNone/>
            </a:pPr>
            <a:r>
              <a:rPr lang="en-US" sz="1100" dirty="0"/>
              <a:t>        "Address": {</a:t>
            </a:r>
          </a:p>
          <a:p>
            <a:pPr marL="0" indent="0">
              <a:buNone/>
            </a:pPr>
            <a:r>
              <a:rPr lang="en-US" sz="1100" dirty="0"/>
              <a:t>          "Street": "</a:t>
            </a:r>
            <a:r>
              <a:rPr lang="en-US" sz="1100" dirty="0" err="1"/>
              <a:t>Mishmar</a:t>
            </a:r>
            <a:r>
              <a:rPr lang="en-US" sz="1100" dirty="0"/>
              <a:t> 5",</a:t>
            </a:r>
          </a:p>
          <a:p>
            <a:pPr marL="0" indent="0">
              <a:buNone/>
            </a:pPr>
            <a:r>
              <a:rPr lang="en-US" sz="1100" dirty="0"/>
              <a:t>          "City": "Ariel"</a:t>
            </a:r>
          </a:p>
          <a:p>
            <a:pPr marL="0" indent="0">
              <a:buNone/>
            </a:pPr>
            <a:r>
              <a:rPr lang="en-US" sz="1100" dirty="0"/>
              <a:t>        }</a:t>
            </a:r>
          </a:p>
          <a:p>
            <a:pPr marL="0" indent="0">
              <a:buNone/>
            </a:pPr>
            <a:r>
              <a:rPr lang="en-US" sz="1100" dirty="0"/>
              <a:t>      }</a:t>
            </a:r>
          </a:p>
          <a:p>
            <a:pPr marL="0" indent="0">
              <a:buNone/>
            </a:pPr>
            <a:r>
              <a:rPr lang="en-US" sz="1100" dirty="0"/>
              <a:t>    ]</a:t>
            </a:r>
          </a:p>
          <a:p>
            <a:pPr marL="0" indent="0">
              <a:buNone/>
            </a:pPr>
            <a:r>
              <a:rPr lang="en-US" sz="1100" dirty="0"/>
              <a:t>  }</a:t>
            </a:r>
          </a:p>
          <a:p>
            <a:pPr marL="0" indent="0">
              <a:buNone/>
            </a:pPr>
            <a:r>
              <a:rPr lang="en-US" sz="1100" dirty="0"/>
              <a:t>}</a:t>
            </a:r>
          </a:p>
        </p:txBody>
      </p:sp>
      <p:sp>
        <p:nvSpPr>
          <p:cNvPr id="7" name="Content Placeholder 2"/>
          <p:cNvSpPr txBox="1">
            <a:spLocks/>
          </p:cNvSpPr>
          <p:nvPr/>
        </p:nvSpPr>
        <p:spPr>
          <a:xfrm>
            <a:off x="2635321" y="1493837"/>
            <a:ext cx="64770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00" dirty="0" err="1"/>
              <a:t>System.out.println</a:t>
            </a:r>
            <a:r>
              <a:rPr lang="en-US" sz="2100" dirty="0"/>
              <a:t>(</a:t>
            </a:r>
            <a:r>
              <a:rPr lang="en-US" sz="2100" dirty="0" err="1"/>
              <a:t>studentList.get</a:t>
            </a:r>
            <a:r>
              <a:rPr lang="en-US" sz="2100" dirty="0"/>
              <a:t>(0).</a:t>
            </a:r>
            <a:r>
              <a:rPr lang="en-US" sz="2100" dirty="0" err="1"/>
              <a:t>firstName</a:t>
            </a:r>
            <a:r>
              <a:rPr lang="en-US" sz="2100" dirty="0"/>
              <a:t>)</a:t>
            </a:r>
          </a:p>
          <a:p>
            <a:pPr lvl="1"/>
            <a:r>
              <a:rPr lang="en-US" sz="2100" dirty="0" err="1"/>
              <a:t>Chaya</a:t>
            </a:r>
            <a:endParaRPr lang="en-US" sz="2100" dirty="0"/>
          </a:p>
          <a:p>
            <a:r>
              <a:rPr lang="en-US" sz="2100" dirty="0" err="1"/>
              <a:t>System.out.println</a:t>
            </a:r>
            <a:r>
              <a:rPr lang="en-US" sz="2100" dirty="0"/>
              <a:t>(</a:t>
            </a:r>
            <a:r>
              <a:rPr lang="en-US" sz="2100" dirty="0" err="1"/>
              <a:t>studentList.get</a:t>
            </a:r>
            <a:r>
              <a:rPr lang="en-US" sz="2100" dirty="0"/>
              <a:t>(0).address.zip)</a:t>
            </a:r>
          </a:p>
          <a:p>
            <a:pPr lvl="1"/>
            <a:r>
              <a:rPr lang="en-US" sz="2100" dirty="0"/>
              <a:t>40792</a:t>
            </a:r>
          </a:p>
          <a:p>
            <a:r>
              <a:rPr lang="en-US" sz="2100" dirty="0" err="1"/>
              <a:t>System.out.println</a:t>
            </a:r>
            <a:r>
              <a:rPr lang="en-US" sz="2100" dirty="0"/>
              <a:t>(</a:t>
            </a:r>
            <a:r>
              <a:rPr lang="en-US" sz="2100" dirty="0" err="1"/>
              <a:t>studentList.get</a:t>
            </a:r>
            <a:r>
              <a:rPr lang="en-US" sz="2100" dirty="0"/>
              <a:t>(0).age)</a:t>
            </a:r>
          </a:p>
          <a:p>
            <a:pPr lvl="1"/>
            <a:r>
              <a:rPr lang="en-US" sz="2100" dirty="0"/>
              <a:t>21</a:t>
            </a:r>
          </a:p>
          <a:p>
            <a:r>
              <a:rPr lang="en-US" sz="2100" dirty="0" err="1"/>
              <a:t>System.out.println</a:t>
            </a:r>
            <a:r>
              <a:rPr lang="en-US" sz="2100" dirty="0"/>
              <a:t>(</a:t>
            </a:r>
            <a:r>
              <a:rPr lang="en-US" sz="2100" dirty="0" err="1"/>
              <a:t>studentList.get</a:t>
            </a:r>
            <a:r>
              <a:rPr lang="en-US" sz="2100" dirty="0"/>
              <a:t>(1).</a:t>
            </a:r>
            <a:r>
              <a:rPr lang="en-US" sz="2100" dirty="0" err="1"/>
              <a:t>address.street</a:t>
            </a:r>
            <a:r>
              <a:rPr lang="en-US" sz="2100" dirty="0"/>
              <a:t>)</a:t>
            </a:r>
          </a:p>
          <a:p>
            <a:pPr lvl="1"/>
            <a:r>
              <a:rPr lang="en-US" sz="2100" dirty="0" err="1"/>
              <a:t>Mishmar</a:t>
            </a:r>
            <a:r>
              <a:rPr lang="en-US" sz="2100" dirty="0"/>
              <a:t> 5</a:t>
            </a:r>
          </a:p>
        </p:txBody>
      </p:sp>
      <p:sp>
        <p:nvSpPr>
          <p:cNvPr id="8" name="Rectangle 7"/>
          <p:cNvSpPr/>
          <p:nvPr/>
        </p:nvSpPr>
        <p:spPr>
          <a:xfrm>
            <a:off x="2635321" y="4800600"/>
            <a:ext cx="6203879"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that if we call, for example: </a:t>
            </a:r>
            <a:r>
              <a:rPr lang="en-US" dirty="0" err="1"/>
              <a:t>currentStudent.getString</a:t>
            </a:r>
            <a:r>
              <a:rPr lang="en-US" dirty="0"/>
              <a:t>("</a:t>
            </a:r>
            <a:r>
              <a:rPr lang="en-US" dirty="0" err="1"/>
              <a:t>fdsafd</a:t>
            </a:r>
            <a:r>
              <a:rPr lang="en-US" dirty="0"/>
              <a:t>")  </a:t>
            </a:r>
          </a:p>
          <a:p>
            <a:pPr algn="ctr"/>
            <a:r>
              <a:rPr lang="en-US" dirty="0"/>
              <a:t>we get: </a:t>
            </a:r>
          </a:p>
          <a:p>
            <a:pPr algn="ctr"/>
            <a:r>
              <a:rPr lang="en-US" dirty="0" err="1"/>
              <a:t>org.json.JSONException</a:t>
            </a:r>
            <a:r>
              <a:rPr lang="en-US" dirty="0"/>
              <a:t>: </a:t>
            </a:r>
            <a:r>
              <a:rPr lang="en-US" dirty="0" err="1"/>
              <a:t>JSONObject</a:t>
            </a:r>
            <a:r>
              <a:rPr lang="en-US" dirty="0"/>
              <a:t>["</a:t>
            </a:r>
            <a:r>
              <a:rPr lang="en-US" dirty="0" err="1"/>
              <a:t>fdsafd</a:t>
            </a:r>
            <a:r>
              <a:rPr lang="en-US" dirty="0"/>
              <a:t>"] not found.</a:t>
            </a:r>
          </a:p>
        </p:txBody>
      </p:sp>
    </p:spTree>
    <p:extLst>
      <p:ext uri="{BB962C8B-B14F-4D97-AF65-F5344CB8AC3E}">
        <p14:creationId xmlns:p14="http://schemas.microsoft.com/office/powerpoint/2010/main" val="287372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Example (cont.)</a:t>
            </a:r>
          </a:p>
        </p:txBody>
      </p:sp>
      <p:sp>
        <p:nvSpPr>
          <p:cNvPr id="3" name="Content Placeholder 2"/>
          <p:cNvSpPr>
            <a:spLocks noGrp="1"/>
          </p:cNvSpPr>
          <p:nvPr>
            <p:ph idx="1"/>
          </p:nvPr>
        </p:nvSpPr>
        <p:spPr>
          <a:xfrm>
            <a:off x="457200" y="1295400"/>
            <a:ext cx="8229600" cy="5410200"/>
          </a:xfrm>
        </p:spPr>
        <p:txBody>
          <a:bodyPr>
            <a:normAutofit fontScale="40000" lnSpcReduction="20000"/>
          </a:bodyPr>
          <a:lstStyle/>
          <a:p>
            <a:pPr marL="0" indent="0">
              <a:buNone/>
            </a:pPr>
            <a:r>
              <a:rPr lang="en-US" dirty="0"/>
              <a:t>&lt;?xml version="1.0"?&gt;</a:t>
            </a:r>
          </a:p>
          <a:p>
            <a:pPr marL="0" indent="0">
              <a:buNone/>
            </a:pPr>
            <a:r>
              <a:rPr lang="en-US" dirty="0"/>
              <a:t>&lt;University&gt;</a:t>
            </a:r>
          </a:p>
          <a:p>
            <a:pPr marL="0" indent="0">
              <a:buNone/>
            </a:pPr>
            <a:r>
              <a:rPr lang="en-US" dirty="0"/>
              <a:t>  &lt;Student degree="PhD"&gt;</a:t>
            </a:r>
          </a:p>
          <a:p>
            <a:pPr marL="0" indent="0">
              <a:buNone/>
            </a:pPr>
            <a:r>
              <a:rPr lang="en-US" dirty="0"/>
              <a:t>      &lt;</a:t>
            </a:r>
            <a:r>
              <a:rPr lang="en-US" dirty="0" err="1"/>
              <a:t>FirstName</a:t>
            </a:r>
            <a:r>
              <a:rPr lang="en-US" dirty="0"/>
              <a:t>&gt;</a:t>
            </a:r>
            <a:r>
              <a:rPr lang="en-US" dirty="0" err="1"/>
              <a:t>Chaya</a:t>
            </a:r>
            <a:r>
              <a:rPr lang="en-US" dirty="0"/>
              <a:t>&lt;/</a:t>
            </a:r>
            <a:r>
              <a:rPr lang="en-US" dirty="0" err="1"/>
              <a:t>FirstName</a:t>
            </a:r>
            <a:r>
              <a:rPr lang="en-US" dirty="0"/>
              <a:t>&gt;</a:t>
            </a:r>
          </a:p>
          <a:p>
            <a:pPr marL="0" indent="0">
              <a:buNone/>
            </a:pPr>
            <a:r>
              <a:rPr lang="en-US" dirty="0"/>
              <a:t>      &lt;</a:t>
            </a:r>
            <a:r>
              <a:rPr lang="en-US" dirty="0" err="1"/>
              <a:t>LastName</a:t>
            </a:r>
            <a:r>
              <a:rPr lang="en-US" dirty="0"/>
              <a:t>&gt;Glass&lt;/</a:t>
            </a:r>
            <a:r>
              <a:rPr lang="en-US" dirty="0" err="1"/>
              <a:t>LastName</a:t>
            </a:r>
            <a:r>
              <a:rPr lang="en-US" dirty="0"/>
              <a:t>&gt;</a:t>
            </a:r>
          </a:p>
          <a:p>
            <a:pPr marL="0" indent="0">
              <a:buNone/>
            </a:pPr>
            <a:r>
              <a:rPr lang="en-US" dirty="0"/>
              <a:t>      &lt;id&gt;111&lt;/id&gt;</a:t>
            </a:r>
          </a:p>
          <a:p>
            <a:pPr marL="0" indent="0">
              <a:buNone/>
            </a:pPr>
            <a:r>
              <a:rPr lang="en-US" dirty="0"/>
              <a:t>      &lt;age&gt;21&lt;/age&gt;</a:t>
            </a:r>
          </a:p>
          <a:p>
            <a:pPr marL="0" indent="0">
              <a:buNone/>
            </a:pPr>
            <a:r>
              <a:rPr lang="en-US" dirty="0"/>
              <a:t>      &lt;Address&gt;</a:t>
            </a:r>
          </a:p>
          <a:p>
            <a:pPr marL="0" indent="0">
              <a:buNone/>
            </a:pPr>
            <a:r>
              <a:rPr lang="en-US" dirty="0"/>
              <a:t>           &lt;Street&gt;</a:t>
            </a:r>
            <a:r>
              <a:rPr lang="en-US" dirty="0" err="1"/>
              <a:t>Hatamr</a:t>
            </a:r>
            <a:r>
              <a:rPr lang="en-US" dirty="0"/>
              <a:t> 5&lt;/Street&gt;</a:t>
            </a:r>
          </a:p>
          <a:p>
            <a:pPr marL="0" indent="0">
              <a:buNone/>
            </a:pPr>
            <a:r>
              <a:rPr lang="en-US" dirty="0"/>
              <a:t>           &lt;City&gt;Ariel&lt;/City&gt;</a:t>
            </a:r>
          </a:p>
          <a:p>
            <a:pPr marL="0" indent="0">
              <a:buNone/>
            </a:pPr>
            <a:r>
              <a:rPr lang="en-US" dirty="0"/>
              <a:t>           &lt;Zip&gt;40792&lt;/Zip&gt;</a:t>
            </a:r>
          </a:p>
          <a:p>
            <a:pPr marL="0" indent="0">
              <a:buNone/>
            </a:pPr>
            <a:r>
              <a:rPr lang="en-US" dirty="0"/>
              <a:t>      &lt;/Address&gt;</a:t>
            </a:r>
          </a:p>
          <a:p>
            <a:pPr marL="0" indent="0">
              <a:buNone/>
            </a:pPr>
            <a:r>
              <a:rPr lang="en-US" dirty="0"/>
              <a:t>  &lt;/Student&gt;</a:t>
            </a:r>
          </a:p>
          <a:p>
            <a:pPr marL="0" indent="0">
              <a:buNone/>
            </a:pPr>
            <a:r>
              <a:rPr lang="en-US" dirty="0"/>
              <a:t>  &lt;Student&gt;</a:t>
            </a:r>
          </a:p>
          <a:p>
            <a:pPr marL="0" indent="0">
              <a:buNone/>
            </a:pPr>
            <a:r>
              <a:rPr lang="en-US" dirty="0"/>
              <a:t>      &lt;</a:t>
            </a:r>
            <a:r>
              <a:rPr lang="en-US" dirty="0" err="1"/>
              <a:t>FirstName</a:t>
            </a:r>
            <a:r>
              <a:rPr lang="en-US" dirty="0"/>
              <a:t>&gt;Tal&lt;/</a:t>
            </a:r>
            <a:r>
              <a:rPr lang="en-US" dirty="0" err="1"/>
              <a:t>FirstName</a:t>
            </a:r>
            <a:r>
              <a:rPr lang="en-US" dirty="0"/>
              <a:t>&gt;</a:t>
            </a:r>
          </a:p>
          <a:p>
            <a:pPr marL="0" indent="0">
              <a:buNone/>
            </a:pPr>
            <a:r>
              <a:rPr lang="en-US" dirty="0"/>
              <a:t>      &lt;</a:t>
            </a:r>
            <a:r>
              <a:rPr lang="en-US" dirty="0" err="1"/>
              <a:t>LastName</a:t>
            </a:r>
            <a:r>
              <a:rPr lang="en-US" dirty="0"/>
              <a:t>&gt;Negev&lt;/</a:t>
            </a:r>
            <a:r>
              <a:rPr lang="en-US" dirty="0" err="1"/>
              <a:t>LastName</a:t>
            </a:r>
            <a:r>
              <a:rPr lang="en-US" dirty="0"/>
              <a:t>&gt;</a:t>
            </a:r>
          </a:p>
          <a:p>
            <a:pPr marL="0" indent="0">
              <a:buNone/>
            </a:pPr>
            <a:r>
              <a:rPr lang="en-US" dirty="0"/>
              <a:t>      &lt;id&gt;222&lt;/id&gt;</a:t>
            </a:r>
          </a:p>
          <a:p>
            <a:pPr marL="0" indent="0">
              <a:buNone/>
            </a:pPr>
            <a:r>
              <a:rPr lang="en-US" dirty="0"/>
              <a:t>      &lt;Address&gt;</a:t>
            </a:r>
          </a:p>
          <a:p>
            <a:pPr marL="0" indent="0">
              <a:buNone/>
            </a:pPr>
            <a:r>
              <a:rPr lang="en-US" dirty="0"/>
              <a:t>           &lt;Street&gt;</a:t>
            </a:r>
            <a:r>
              <a:rPr lang="en-US" dirty="0" err="1"/>
              <a:t>Rotem</a:t>
            </a:r>
            <a:r>
              <a:rPr lang="en-US" dirty="0"/>
              <a:t> 53&lt;/Street&gt;</a:t>
            </a:r>
          </a:p>
          <a:p>
            <a:pPr marL="0" indent="0">
              <a:buNone/>
            </a:pPr>
            <a:r>
              <a:rPr lang="en-US" dirty="0"/>
              <a:t>           &lt;City&gt;Jerusalem&lt;/City&gt;</a:t>
            </a:r>
          </a:p>
          <a:p>
            <a:pPr marL="0" indent="0">
              <a:buNone/>
            </a:pPr>
            <a:r>
              <a:rPr lang="en-US" dirty="0"/>
              <a:t>           &lt;Zip&gt;54287&lt;/Zip&gt;</a:t>
            </a:r>
          </a:p>
          <a:p>
            <a:pPr marL="0" indent="0">
              <a:buNone/>
            </a:pPr>
            <a:r>
              <a:rPr lang="en-US" dirty="0"/>
              <a:t>      &lt;/Address&gt;</a:t>
            </a:r>
          </a:p>
          <a:p>
            <a:pPr marL="0" indent="0">
              <a:buNone/>
            </a:pPr>
            <a:r>
              <a:rPr lang="en-US" dirty="0"/>
              <a:t>  &lt;/Student&gt;</a:t>
            </a:r>
          </a:p>
          <a:p>
            <a:pPr marL="0" indent="0">
              <a:buNone/>
            </a:pPr>
            <a:r>
              <a:rPr lang="en-US" dirty="0"/>
              <a:t>  &lt;Student/&gt;</a:t>
            </a:r>
          </a:p>
          <a:p>
            <a:pPr marL="0" indent="0">
              <a:buNone/>
            </a:pPr>
            <a:r>
              <a:rPr lang="en-US" dirty="0"/>
              <a:t>&lt;!-- A comment about the file... </a:t>
            </a:r>
            <a:r>
              <a:rPr lang="en-US" dirty="0">
                <a:sym typeface="Wingdings" pitchFamily="2" charset="2"/>
              </a:rPr>
              <a:t>--&gt;</a:t>
            </a:r>
            <a:endParaRPr lang="en-US" dirty="0"/>
          </a:p>
          <a:p>
            <a:pPr marL="0" indent="0">
              <a:buNone/>
            </a:pPr>
            <a:r>
              <a:rPr lang="en-US" dirty="0"/>
              <a:t>&lt;/University&gt;</a:t>
            </a:r>
          </a:p>
        </p:txBody>
      </p:sp>
      <p:sp>
        <p:nvSpPr>
          <p:cNvPr id="4" name="Rectangular Callout 3"/>
          <p:cNvSpPr/>
          <p:nvPr/>
        </p:nvSpPr>
        <p:spPr>
          <a:xfrm>
            <a:off x="3352800" y="3962400"/>
            <a:ext cx="2286000" cy="838200"/>
          </a:xfrm>
          <a:prstGeom prst="wedgeRectCallout">
            <a:avLst>
              <a:gd name="adj1" fmla="val -138303"/>
              <a:gd name="adj2" fmla="val 390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Student element doesn't have an "age" element</a:t>
            </a:r>
          </a:p>
        </p:txBody>
      </p:sp>
      <p:sp>
        <p:nvSpPr>
          <p:cNvPr id="5" name="Rectangular Callout 4"/>
          <p:cNvSpPr/>
          <p:nvPr/>
        </p:nvSpPr>
        <p:spPr>
          <a:xfrm>
            <a:off x="3584154" y="1143000"/>
            <a:ext cx="2362200" cy="762000"/>
          </a:xfrm>
          <a:prstGeom prst="wedgeRectCallout">
            <a:avLst>
              <a:gd name="adj1" fmla="val -139294"/>
              <a:gd name="adj2" fmla="val 118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XML must contain only a single (root) element</a:t>
            </a:r>
          </a:p>
        </p:txBody>
      </p:sp>
      <p:sp>
        <p:nvSpPr>
          <p:cNvPr id="6" name="Rectangular Callout 5"/>
          <p:cNvSpPr/>
          <p:nvPr/>
        </p:nvSpPr>
        <p:spPr>
          <a:xfrm>
            <a:off x="3352800" y="1981200"/>
            <a:ext cx="4191000" cy="990600"/>
          </a:xfrm>
          <a:prstGeom prst="wedgeRectCallout">
            <a:avLst>
              <a:gd name="adj1" fmla="val -84599"/>
              <a:gd name="adj2" fmla="val -597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degree here is an attribute (with a value of "PhD"). We usually use attributes for meta-data only (e.g. id), for easier fetching.</a:t>
            </a:r>
          </a:p>
        </p:txBody>
      </p:sp>
      <p:sp>
        <p:nvSpPr>
          <p:cNvPr id="7" name="Rectangular Callout 6"/>
          <p:cNvSpPr/>
          <p:nvPr/>
        </p:nvSpPr>
        <p:spPr>
          <a:xfrm>
            <a:off x="3276600" y="3048000"/>
            <a:ext cx="1828800" cy="609600"/>
          </a:xfrm>
          <a:prstGeom prst="wedgeRectCallout">
            <a:avLst>
              <a:gd name="adj1" fmla="val -148715"/>
              <a:gd name="adj2" fmla="val 697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Closing tag for "Student"</a:t>
            </a:r>
          </a:p>
        </p:txBody>
      </p:sp>
      <p:sp>
        <p:nvSpPr>
          <p:cNvPr id="8" name="Rectangular Callout 7"/>
          <p:cNvSpPr/>
          <p:nvPr/>
        </p:nvSpPr>
        <p:spPr>
          <a:xfrm>
            <a:off x="3165512" y="4876800"/>
            <a:ext cx="3082888" cy="838200"/>
          </a:xfrm>
          <a:prstGeom prst="wedgeRectCallout">
            <a:avLst>
              <a:gd name="adj1" fmla="val -70834"/>
              <a:gd name="adj2" fmla="val -17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"Address" element has 3 children elements (Street, City and Zip)</a:t>
            </a:r>
          </a:p>
        </p:txBody>
      </p:sp>
      <p:sp>
        <p:nvSpPr>
          <p:cNvPr id="9" name="Rectangular Callout 8"/>
          <p:cNvSpPr/>
          <p:nvPr/>
        </p:nvSpPr>
        <p:spPr>
          <a:xfrm>
            <a:off x="3352800" y="5943600"/>
            <a:ext cx="3048000" cy="381000"/>
          </a:xfrm>
          <a:prstGeom prst="wedgeRectCallout">
            <a:avLst>
              <a:gd name="adj1" fmla="val -111194"/>
              <a:gd name="adj2" fmla="val -517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Empty element of Student.</a:t>
            </a:r>
          </a:p>
        </p:txBody>
      </p:sp>
    </p:spTree>
    <p:extLst>
      <p:ext uri="{BB962C8B-B14F-4D97-AF65-F5344CB8AC3E}">
        <p14:creationId xmlns:p14="http://schemas.microsoft.com/office/powerpoint/2010/main" val="182670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Schema</a:t>
            </a:r>
          </a:p>
        </p:txBody>
      </p:sp>
      <p:sp>
        <p:nvSpPr>
          <p:cNvPr id="3" name="Content Placeholder 2"/>
          <p:cNvSpPr>
            <a:spLocks noGrp="1"/>
          </p:cNvSpPr>
          <p:nvPr>
            <p:ph idx="1"/>
          </p:nvPr>
        </p:nvSpPr>
        <p:spPr/>
        <p:txBody>
          <a:bodyPr/>
          <a:lstStyle/>
          <a:p>
            <a:r>
              <a:rPr lang="en-US" dirty="0"/>
              <a:t>Exists, but:</a:t>
            </a:r>
          </a:p>
          <a:p>
            <a:pPr lvl="1"/>
            <a:r>
              <a:rPr lang="en-US" dirty="0"/>
              <a:t>Not standardized.</a:t>
            </a:r>
          </a:p>
          <a:p>
            <a:pPr lvl="1"/>
            <a:r>
              <a:rPr lang="en-US" dirty="0"/>
              <a:t>Not widely used.</a:t>
            </a:r>
          </a:p>
        </p:txBody>
      </p:sp>
    </p:spTree>
    <p:extLst>
      <p:ext uri="{BB962C8B-B14F-4D97-AF65-F5344CB8AC3E}">
        <p14:creationId xmlns:p14="http://schemas.microsoft.com/office/powerpoint/2010/main" val="4596011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JSONPath</a:t>
            </a:r>
            <a:endParaRPr lang="en-US" dirty="0"/>
          </a:p>
        </p:txBody>
      </p:sp>
      <p:sp>
        <p:nvSpPr>
          <p:cNvPr id="3" name="Content Placeholder 2"/>
          <p:cNvSpPr>
            <a:spLocks noGrp="1"/>
          </p:cNvSpPr>
          <p:nvPr>
            <p:ph idx="1"/>
          </p:nvPr>
        </p:nvSpPr>
        <p:spPr/>
        <p:txBody>
          <a:bodyPr/>
          <a:lstStyle/>
          <a:p>
            <a:r>
              <a:rPr lang="en-US" dirty="0"/>
              <a:t>Similar to </a:t>
            </a:r>
            <a:r>
              <a:rPr lang="en-US" dirty="0" err="1"/>
              <a:t>XPath</a:t>
            </a:r>
            <a:r>
              <a:rPr lang="en-US" dirty="0"/>
              <a:t>, but not well developed (newer), not standardized, not widely in use.</a:t>
            </a:r>
          </a:p>
        </p:txBody>
      </p:sp>
    </p:spTree>
    <p:extLst>
      <p:ext uri="{BB962C8B-B14F-4D97-AF65-F5344CB8AC3E}">
        <p14:creationId xmlns:p14="http://schemas.microsoft.com/office/powerpoint/2010/main" val="119911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References</a:t>
            </a:r>
          </a:p>
        </p:txBody>
      </p:sp>
      <p:sp>
        <p:nvSpPr>
          <p:cNvPr id="3" name="Content Placeholder 2"/>
          <p:cNvSpPr>
            <a:spLocks noGrp="1"/>
          </p:cNvSpPr>
          <p:nvPr>
            <p:ph idx="1"/>
          </p:nvPr>
        </p:nvSpPr>
        <p:spPr/>
        <p:txBody>
          <a:bodyPr/>
          <a:lstStyle/>
          <a:p>
            <a:r>
              <a:rPr lang="en-US" dirty="0"/>
              <a:t>What will happen if we want to use the '&lt;' sign in an xml not as part of a tag?</a:t>
            </a:r>
          </a:p>
          <a:p>
            <a:r>
              <a:rPr lang="en-US" dirty="0"/>
              <a:t>Suppose we have a tag of "failures" and a student has failed less than 3 times:</a:t>
            </a:r>
          </a:p>
        </p:txBody>
      </p:sp>
      <p:graphicFrame>
        <p:nvGraphicFramePr>
          <p:cNvPr id="4" name="Table 3"/>
          <p:cNvGraphicFramePr>
            <a:graphicFrameLocks noGrp="1"/>
          </p:cNvGraphicFramePr>
          <p:nvPr>
            <p:extLst>
              <p:ext uri="{D42A27DB-BD31-4B8C-83A1-F6EECF244321}">
                <p14:modId xmlns:p14="http://schemas.microsoft.com/office/powerpoint/2010/main" val="3678022854"/>
              </p:ext>
            </p:extLst>
          </p:nvPr>
        </p:nvGraphicFramePr>
        <p:xfrm>
          <a:off x="1676400" y="4572000"/>
          <a:ext cx="4064000" cy="1854200"/>
        </p:xfrm>
        <a:graphic>
          <a:graphicData uri="http://schemas.openxmlformats.org/drawingml/2006/table">
            <a:tbl>
              <a:tblPr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tblGrid>
              <a:tr h="370840">
                <a:tc>
                  <a:txBody>
                    <a:bodyPr/>
                    <a:lstStyle/>
                    <a:p>
                      <a:r>
                        <a:rPr lang="en-US" dirty="0"/>
                        <a:t>&amp;</a:t>
                      </a:r>
                      <a:r>
                        <a:rPr lang="en-US" dirty="0" err="1"/>
                        <a:t>lt</a:t>
                      </a:r>
                      <a:r>
                        <a:rPr lang="en-US" dirty="0"/>
                        <a:t>;</a:t>
                      </a:r>
                    </a:p>
                  </a:txBody>
                  <a:tcPr anchor="ctr"/>
                </a:tc>
                <a:tc>
                  <a:txBody>
                    <a:bodyPr/>
                    <a:lstStyle/>
                    <a:p>
                      <a:r>
                        <a:rPr lang="en-US" dirty="0"/>
                        <a:t>&lt;</a:t>
                      </a:r>
                    </a:p>
                  </a:txBody>
                  <a:tcPr anchor="ctr"/>
                </a:tc>
                <a:extLst>
                  <a:ext uri="{0D108BD9-81ED-4DB2-BD59-A6C34878D82A}">
                    <a16:rowId xmlns:a16="http://schemas.microsoft.com/office/drawing/2014/main" val="10000"/>
                  </a:ext>
                </a:extLst>
              </a:tr>
              <a:tr h="370840">
                <a:tc>
                  <a:txBody>
                    <a:bodyPr/>
                    <a:lstStyle/>
                    <a:p>
                      <a:r>
                        <a:rPr lang="en-US"/>
                        <a:t>&amp;gt;</a:t>
                      </a:r>
                    </a:p>
                  </a:txBody>
                  <a:tcPr anchor="ctr"/>
                </a:tc>
                <a:tc>
                  <a:txBody>
                    <a:bodyPr/>
                    <a:lstStyle/>
                    <a:p>
                      <a:r>
                        <a:rPr lang="en-US"/>
                        <a:t>&gt;</a:t>
                      </a:r>
                    </a:p>
                  </a:txBody>
                  <a:tcPr anchor="ctr"/>
                </a:tc>
                <a:extLst>
                  <a:ext uri="{0D108BD9-81ED-4DB2-BD59-A6C34878D82A}">
                    <a16:rowId xmlns:a16="http://schemas.microsoft.com/office/drawing/2014/main" val="10001"/>
                  </a:ext>
                </a:extLst>
              </a:tr>
              <a:tr h="370840">
                <a:tc>
                  <a:txBody>
                    <a:bodyPr/>
                    <a:lstStyle/>
                    <a:p>
                      <a:r>
                        <a:rPr lang="en-US"/>
                        <a:t>&amp;amp;</a:t>
                      </a:r>
                    </a:p>
                  </a:txBody>
                  <a:tcPr anchor="ctr"/>
                </a:tc>
                <a:tc>
                  <a:txBody>
                    <a:bodyPr/>
                    <a:lstStyle/>
                    <a:p>
                      <a:r>
                        <a:rPr lang="en-US"/>
                        <a:t>&amp;</a:t>
                      </a:r>
                    </a:p>
                  </a:txBody>
                  <a:tcPr anchor="ctr"/>
                </a:tc>
                <a:extLst>
                  <a:ext uri="{0D108BD9-81ED-4DB2-BD59-A6C34878D82A}">
                    <a16:rowId xmlns:a16="http://schemas.microsoft.com/office/drawing/2014/main" val="10002"/>
                  </a:ext>
                </a:extLst>
              </a:tr>
              <a:tr h="370840">
                <a:tc>
                  <a:txBody>
                    <a:bodyPr/>
                    <a:lstStyle/>
                    <a:p>
                      <a:r>
                        <a:rPr lang="en-US"/>
                        <a:t>&amp;apos;</a:t>
                      </a:r>
                    </a:p>
                  </a:txBody>
                  <a:tcPr anchor="ctr"/>
                </a:tc>
                <a:tc>
                  <a:txBody>
                    <a:bodyPr/>
                    <a:lstStyle/>
                    <a:p>
                      <a:r>
                        <a:rPr lang="en-US"/>
                        <a:t>'</a:t>
                      </a:r>
                    </a:p>
                  </a:txBody>
                  <a:tcPr anchor="ctr"/>
                </a:tc>
                <a:extLst>
                  <a:ext uri="{0D108BD9-81ED-4DB2-BD59-A6C34878D82A}">
                    <a16:rowId xmlns:a16="http://schemas.microsoft.com/office/drawing/2014/main" val="10003"/>
                  </a:ext>
                </a:extLst>
              </a:tr>
              <a:tr h="370840">
                <a:tc>
                  <a:txBody>
                    <a:bodyPr/>
                    <a:lstStyle/>
                    <a:p>
                      <a:r>
                        <a:rPr lang="en-US"/>
                        <a:t>&amp;quot;</a:t>
                      </a:r>
                    </a:p>
                  </a:txBody>
                  <a:tcPr anchor="ctr"/>
                </a:tc>
                <a:tc>
                  <a:txBody>
                    <a:bodyPr/>
                    <a:lstStyle/>
                    <a:p>
                      <a:r>
                        <a:rPr lang="en-US" dirty="0"/>
                        <a:t>"</a:t>
                      </a:r>
                    </a:p>
                  </a:txBody>
                  <a:tcPr anchor="ctr"/>
                </a:tc>
                <a:extLst>
                  <a:ext uri="{0D108BD9-81ED-4DB2-BD59-A6C34878D82A}">
                    <a16:rowId xmlns:a16="http://schemas.microsoft.com/office/drawing/2014/main" val="10004"/>
                  </a:ext>
                </a:extLst>
              </a:tr>
            </a:tbl>
          </a:graphicData>
        </a:graphic>
      </p:graphicFrame>
      <p:sp>
        <p:nvSpPr>
          <p:cNvPr id="5" name="TextBox 4"/>
          <p:cNvSpPr txBox="1"/>
          <p:nvPr/>
        </p:nvSpPr>
        <p:spPr>
          <a:xfrm>
            <a:off x="1143000" y="3810000"/>
            <a:ext cx="2971800" cy="400110"/>
          </a:xfrm>
          <a:prstGeom prst="rect">
            <a:avLst/>
          </a:prstGeom>
          <a:noFill/>
        </p:spPr>
        <p:txBody>
          <a:bodyPr wrap="square" rtlCol="0">
            <a:spAutoFit/>
          </a:bodyPr>
          <a:lstStyle/>
          <a:p>
            <a:r>
              <a:rPr lang="en-US" sz="2000" dirty="0"/>
              <a:t>&lt;failures&gt; &lt; 3 &lt;/failures&gt;</a:t>
            </a:r>
          </a:p>
        </p:txBody>
      </p:sp>
      <p:sp>
        <p:nvSpPr>
          <p:cNvPr id="6" name="Rectangular Callout 5"/>
          <p:cNvSpPr/>
          <p:nvPr/>
        </p:nvSpPr>
        <p:spPr>
          <a:xfrm>
            <a:off x="2514600" y="4648200"/>
            <a:ext cx="3505200" cy="612648"/>
          </a:xfrm>
          <a:prstGeom prst="wedgeRectCallout">
            <a:avLst>
              <a:gd name="adj1" fmla="val -53604"/>
              <a:gd name="adj2" fmla="val -1335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this a new element tag? &lt; 3 …</a:t>
            </a:r>
          </a:p>
        </p:txBody>
      </p:sp>
      <p:sp>
        <p:nvSpPr>
          <p:cNvPr id="7" name="TextBox 6"/>
          <p:cNvSpPr txBox="1"/>
          <p:nvPr/>
        </p:nvSpPr>
        <p:spPr>
          <a:xfrm>
            <a:off x="4267200" y="3810000"/>
            <a:ext cx="3276600" cy="400110"/>
          </a:xfrm>
          <a:prstGeom prst="rect">
            <a:avLst/>
          </a:prstGeom>
          <a:noFill/>
        </p:spPr>
        <p:txBody>
          <a:bodyPr wrap="square" rtlCol="0">
            <a:spAutoFit/>
          </a:bodyPr>
          <a:lstStyle/>
          <a:p>
            <a:r>
              <a:rPr lang="en-US" sz="2000" dirty="0"/>
              <a:t>&lt;failures&gt; &amp;</a:t>
            </a:r>
            <a:r>
              <a:rPr lang="en-US" sz="2000" dirty="0" err="1"/>
              <a:t>lt</a:t>
            </a:r>
            <a:r>
              <a:rPr lang="en-US" sz="2000" dirty="0"/>
              <a:t>; 3 &lt;/failures&gt;</a:t>
            </a:r>
          </a:p>
        </p:txBody>
      </p:sp>
      <p:sp>
        <p:nvSpPr>
          <p:cNvPr id="8" name="Rectangular Callout 7"/>
          <p:cNvSpPr/>
          <p:nvPr/>
        </p:nvSpPr>
        <p:spPr>
          <a:xfrm>
            <a:off x="6934200" y="4419600"/>
            <a:ext cx="2057400" cy="841248"/>
          </a:xfrm>
          <a:prstGeom prst="wedgeRectCallout">
            <a:avLst>
              <a:gd name="adj1" fmla="val -116148"/>
              <a:gd name="adj2" fmla="val -815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Similar to the use of backslash in Java</a:t>
            </a:r>
          </a:p>
        </p:txBody>
      </p:sp>
    </p:spTree>
    <p:extLst>
      <p:ext uri="{BB962C8B-B14F-4D97-AF65-F5344CB8AC3E}">
        <p14:creationId xmlns:p14="http://schemas.microsoft.com/office/powerpoint/2010/main" val="49133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6" grpId="1" animBg="1"/>
      <p:bldP spid="7"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 all valid HTML documents also well formed XMLs?</a:t>
            </a:r>
          </a:p>
        </p:txBody>
      </p:sp>
      <p:sp>
        <p:nvSpPr>
          <p:cNvPr id="3" name="Content Placeholder 2"/>
          <p:cNvSpPr>
            <a:spLocks noGrp="1"/>
          </p:cNvSpPr>
          <p:nvPr>
            <p:ph idx="1"/>
          </p:nvPr>
        </p:nvSpPr>
        <p:spPr/>
        <p:txBody>
          <a:bodyPr>
            <a:normAutofit lnSpcReduction="10000"/>
          </a:bodyPr>
          <a:lstStyle/>
          <a:p>
            <a:r>
              <a:rPr lang="en-US" dirty="0"/>
              <a:t>No! (HTML is out of the scope of this course)</a:t>
            </a:r>
          </a:p>
          <a:p>
            <a:r>
              <a:rPr lang="en-US" dirty="0"/>
              <a:t>Examples (valid HTML invalid XML): </a:t>
            </a:r>
          </a:p>
          <a:p>
            <a:pPr lvl="1"/>
            <a:r>
              <a:rPr lang="en-US" dirty="0"/>
              <a:t>&lt;p&gt; a paragraph (no close &lt;/p&gt;) </a:t>
            </a:r>
          </a:p>
          <a:p>
            <a:pPr lvl="1"/>
            <a:r>
              <a:rPr lang="en-US" dirty="0"/>
              <a:t>&lt;input type="text" disabled /&gt; (the disabled attribute doesn't have a value)</a:t>
            </a:r>
          </a:p>
          <a:p>
            <a:r>
              <a:rPr lang="en-US" dirty="0"/>
              <a:t>Are all well formed XML documents also valid HTMLs?</a:t>
            </a:r>
          </a:p>
          <a:p>
            <a:pPr lvl="1"/>
            <a:r>
              <a:rPr lang="en-US" dirty="0"/>
              <a:t>No way!</a:t>
            </a:r>
          </a:p>
          <a:p>
            <a:r>
              <a:rPr lang="en-US" dirty="0"/>
              <a:t>XHTML is HTML written as a well formed XML.</a:t>
            </a:r>
          </a:p>
        </p:txBody>
      </p:sp>
    </p:spTree>
    <p:extLst>
      <p:ext uri="{BB962C8B-B14F-4D97-AF65-F5344CB8AC3E}">
        <p14:creationId xmlns:p14="http://schemas.microsoft.com/office/powerpoint/2010/main" val="106692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in JAVA</a:t>
            </a:r>
          </a:p>
        </p:txBody>
      </p:sp>
      <p:sp>
        <p:nvSpPr>
          <p:cNvPr id="3" name="Content Placeholder 2"/>
          <p:cNvSpPr>
            <a:spLocks noGrp="1"/>
          </p:cNvSpPr>
          <p:nvPr>
            <p:ph idx="1"/>
          </p:nvPr>
        </p:nvSpPr>
        <p:spPr>
          <a:xfrm>
            <a:off x="304800" y="1600200"/>
            <a:ext cx="8610600" cy="4525963"/>
          </a:xfrm>
        </p:spPr>
        <p:txBody>
          <a:bodyPr>
            <a:normAutofit lnSpcReduction="10000"/>
          </a:bodyPr>
          <a:lstStyle/>
          <a:p>
            <a:r>
              <a:rPr lang="en-US" b="1" dirty="0"/>
              <a:t>import </a:t>
            </a:r>
            <a:r>
              <a:rPr lang="en-US" dirty="0"/>
              <a:t>org.w3c.dom.*</a:t>
            </a:r>
          </a:p>
          <a:p>
            <a:r>
              <a:rPr lang="en-US" dirty="0"/>
              <a:t>Create a </a:t>
            </a:r>
            <a:r>
              <a:rPr lang="en-US" dirty="0" err="1"/>
              <a:t>DocumentBuilder</a:t>
            </a:r>
            <a:endParaRPr lang="en-US" dirty="0"/>
          </a:p>
          <a:p>
            <a:r>
              <a:rPr lang="en-US" dirty="0"/>
              <a:t>Create a Document from a file (or </a:t>
            </a:r>
            <a:r>
              <a:rPr lang="en-US" dirty="0" err="1"/>
              <a:t>InputStream</a:t>
            </a:r>
            <a:r>
              <a:rPr lang="en-US" dirty="0"/>
              <a:t>)</a:t>
            </a:r>
          </a:p>
          <a:p>
            <a:r>
              <a:rPr lang="en-US" dirty="0" err="1"/>
              <a:t>document.getDocumentElement</a:t>
            </a:r>
            <a:r>
              <a:rPr lang="en-US" dirty="0"/>
              <a:t>()</a:t>
            </a:r>
          </a:p>
          <a:p>
            <a:r>
              <a:rPr lang="en-US" dirty="0"/>
              <a:t>Repeat:</a:t>
            </a:r>
          </a:p>
          <a:p>
            <a:pPr lvl="1"/>
            <a:r>
              <a:rPr lang="en-US" dirty="0"/>
              <a:t>Node </a:t>
            </a:r>
            <a:r>
              <a:rPr lang="en-US" dirty="0" err="1"/>
              <a:t>subNode</a:t>
            </a:r>
            <a:r>
              <a:rPr lang="en-US" dirty="0"/>
              <a:t> = </a:t>
            </a:r>
            <a:r>
              <a:rPr lang="en-US" dirty="0" err="1"/>
              <a:t>node.getElementsByTagName</a:t>
            </a:r>
            <a:r>
              <a:rPr lang="en-US" dirty="0"/>
              <a:t>("Student").item(</a:t>
            </a:r>
            <a:r>
              <a:rPr lang="en-US" dirty="0" err="1"/>
              <a:t>num</a:t>
            </a:r>
            <a:r>
              <a:rPr lang="en-US" dirty="0"/>
              <a:t>);</a:t>
            </a:r>
          </a:p>
          <a:p>
            <a:pPr lvl="1"/>
            <a:r>
              <a:rPr lang="en-US" dirty="0"/>
              <a:t>.</a:t>
            </a:r>
            <a:r>
              <a:rPr lang="en-US" dirty="0" err="1"/>
              <a:t>getAttribute</a:t>
            </a:r>
            <a:r>
              <a:rPr lang="en-US" dirty="0"/>
              <a:t>("degree")</a:t>
            </a:r>
          </a:p>
          <a:p>
            <a:pPr lvl="1"/>
            <a:r>
              <a:rPr lang="en-US" dirty="0"/>
              <a:t>.</a:t>
            </a:r>
            <a:r>
              <a:rPr lang="en-US" dirty="0" err="1"/>
              <a:t>getTextContent</a:t>
            </a:r>
            <a:r>
              <a:rPr lang="en-US" dirty="0"/>
              <a:t>()</a:t>
            </a:r>
          </a:p>
        </p:txBody>
      </p:sp>
    </p:spTree>
    <p:extLst>
      <p:ext uri="{BB962C8B-B14F-4D97-AF65-F5344CB8AC3E}">
        <p14:creationId xmlns:p14="http://schemas.microsoft.com/office/powerpoint/2010/main" val="110863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in JAVA (cont.)</a:t>
            </a:r>
          </a:p>
        </p:txBody>
      </p:sp>
      <p:sp>
        <p:nvSpPr>
          <p:cNvPr id="3" name="Content Placeholder 2"/>
          <p:cNvSpPr>
            <a:spLocks noGrp="1"/>
          </p:cNvSpPr>
          <p:nvPr>
            <p:ph idx="1"/>
          </p:nvPr>
        </p:nvSpPr>
        <p:spPr/>
        <p:txBody>
          <a:bodyPr/>
          <a:lstStyle/>
          <a:p>
            <a:r>
              <a:rPr lang="en-US" dirty="0"/>
              <a:t>Code that parses previous XML to:</a:t>
            </a:r>
          </a:p>
          <a:p>
            <a:pPr lvl="1"/>
            <a:r>
              <a:rPr lang="en-US" dirty="0"/>
              <a:t>List&lt;Student&gt; </a:t>
            </a:r>
            <a:r>
              <a:rPr lang="en-US" dirty="0" err="1"/>
              <a:t>studentList</a:t>
            </a:r>
            <a:r>
              <a:rPr lang="en-US" dirty="0"/>
              <a:t> = new </a:t>
            </a:r>
            <a:r>
              <a:rPr lang="en-US" dirty="0" err="1"/>
              <a:t>LinkedList</a:t>
            </a:r>
            <a:r>
              <a:rPr lang="en-US" dirty="0"/>
              <a:t>&lt;&gt;();</a:t>
            </a:r>
          </a:p>
          <a:p>
            <a:pPr lvl="1"/>
            <a:r>
              <a:rPr lang="en-US" b="1" dirty="0"/>
              <a:t>class </a:t>
            </a:r>
            <a:r>
              <a:rPr lang="en-US" dirty="0"/>
              <a:t>Student {</a:t>
            </a:r>
            <a:r>
              <a:rPr lang="en-US" b="1" dirty="0"/>
              <a:t>public </a:t>
            </a:r>
            <a:r>
              <a:rPr lang="en-US" dirty="0"/>
              <a:t>String </a:t>
            </a:r>
            <a:r>
              <a:rPr lang="en-US" b="1" dirty="0" err="1"/>
              <a:t>firstName</a:t>
            </a:r>
            <a:r>
              <a:rPr lang="en-US" dirty="0"/>
              <a:t>; </a:t>
            </a:r>
            <a:r>
              <a:rPr lang="en-US" b="1" dirty="0"/>
              <a:t>public </a:t>
            </a:r>
            <a:r>
              <a:rPr lang="en-US" dirty="0"/>
              <a:t>String </a:t>
            </a:r>
            <a:r>
              <a:rPr lang="en-US" b="1" dirty="0" err="1"/>
              <a:t>lastName</a:t>
            </a:r>
            <a:r>
              <a:rPr lang="en-US" dirty="0"/>
              <a:t>; </a:t>
            </a:r>
            <a:r>
              <a:rPr lang="en-US" b="1" dirty="0"/>
              <a:t>public </a:t>
            </a:r>
            <a:r>
              <a:rPr lang="en-US" b="1" dirty="0" err="1"/>
              <a:t>int</a:t>
            </a:r>
            <a:r>
              <a:rPr lang="en-US" dirty="0"/>
              <a:t> id; </a:t>
            </a:r>
            <a:r>
              <a:rPr lang="en-US" b="1" dirty="0"/>
              <a:t>public </a:t>
            </a:r>
            <a:r>
              <a:rPr lang="en-US" b="1" dirty="0" err="1"/>
              <a:t>int</a:t>
            </a:r>
            <a:r>
              <a:rPr lang="en-US" b="1" dirty="0"/>
              <a:t> </a:t>
            </a:r>
            <a:r>
              <a:rPr lang="en-US" dirty="0"/>
              <a:t>age; </a:t>
            </a:r>
            <a:r>
              <a:rPr lang="en-US" b="1" dirty="0"/>
              <a:t>public </a:t>
            </a:r>
            <a:r>
              <a:rPr lang="en-US" dirty="0"/>
              <a:t>Address address;}</a:t>
            </a:r>
          </a:p>
          <a:p>
            <a:pPr lvl="1"/>
            <a:r>
              <a:rPr lang="en-US" b="1" dirty="0"/>
              <a:t>class </a:t>
            </a:r>
            <a:r>
              <a:rPr lang="en-US" dirty="0"/>
              <a:t>Address {</a:t>
            </a:r>
            <a:r>
              <a:rPr lang="en-US" b="1" dirty="0"/>
              <a:t>public </a:t>
            </a:r>
            <a:r>
              <a:rPr lang="en-US" dirty="0"/>
              <a:t>String street; </a:t>
            </a:r>
            <a:r>
              <a:rPr lang="en-US" b="1" dirty="0"/>
              <a:t>public </a:t>
            </a:r>
            <a:r>
              <a:rPr lang="en-US" dirty="0"/>
              <a:t>String city; </a:t>
            </a:r>
            <a:r>
              <a:rPr lang="en-US" b="1" dirty="0"/>
              <a:t>public </a:t>
            </a:r>
            <a:r>
              <a:rPr lang="en-US" dirty="0"/>
              <a:t>String zip}</a:t>
            </a:r>
          </a:p>
        </p:txBody>
      </p:sp>
    </p:spTree>
    <p:extLst>
      <p:ext uri="{BB962C8B-B14F-4D97-AF65-F5344CB8AC3E}">
        <p14:creationId xmlns:p14="http://schemas.microsoft.com/office/powerpoint/2010/main" val="3922380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686800" cy="8763000"/>
          </a:xfrm>
        </p:spPr>
        <p:txBody>
          <a:bodyPr>
            <a:noAutofit/>
          </a:bodyPr>
          <a:lstStyle/>
          <a:p>
            <a:pPr marL="0" indent="0">
              <a:buNone/>
            </a:pPr>
            <a:r>
              <a:rPr lang="en-US" sz="1400" dirty="0"/>
              <a:t>File </a:t>
            </a:r>
            <a:r>
              <a:rPr lang="en-US" sz="1400" dirty="0" err="1"/>
              <a:t>inputFile</a:t>
            </a:r>
            <a:r>
              <a:rPr lang="en-US" sz="1400" dirty="0"/>
              <a:t> = </a:t>
            </a:r>
            <a:r>
              <a:rPr lang="en-US" sz="1400" b="1" dirty="0"/>
              <a:t>new </a:t>
            </a:r>
            <a:r>
              <a:rPr lang="en-US" sz="1400" dirty="0"/>
              <a:t>File(</a:t>
            </a:r>
            <a:r>
              <a:rPr lang="en-US" sz="1400" b="1" dirty="0"/>
              <a:t>"student.xml"</a:t>
            </a:r>
            <a:r>
              <a:rPr lang="en-US" sz="1400" dirty="0"/>
              <a:t>);</a:t>
            </a:r>
            <a:br>
              <a:rPr lang="en-US" sz="1400" dirty="0"/>
            </a:br>
            <a:r>
              <a:rPr lang="en-US" sz="1400" dirty="0" err="1"/>
              <a:t>DocumentBuilderFactory</a:t>
            </a:r>
            <a:r>
              <a:rPr lang="en-US" sz="1400" dirty="0"/>
              <a:t> factory = </a:t>
            </a:r>
            <a:r>
              <a:rPr lang="en-US" sz="1400" dirty="0" err="1"/>
              <a:t>DocumentBuilderFactory.</a:t>
            </a:r>
            <a:r>
              <a:rPr lang="en-US" sz="1400" i="1" dirty="0" err="1"/>
              <a:t>newInstance</a:t>
            </a:r>
            <a:r>
              <a:rPr lang="en-US" sz="1400" dirty="0"/>
              <a:t>();</a:t>
            </a:r>
            <a:br>
              <a:rPr lang="en-US" sz="1400" dirty="0"/>
            </a:br>
            <a:r>
              <a:rPr lang="en-US" sz="1400" dirty="0" err="1"/>
              <a:t>DocumentBuilder</a:t>
            </a:r>
            <a:r>
              <a:rPr lang="en-US" sz="1400" dirty="0"/>
              <a:t> builder = </a:t>
            </a:r>
            <a:r>
              <a:rPr lang="en-US" sz="1400" dirty="0" err="1"/>
              <a:t>factory.newDocumentBuilder</a:t>
            </a:r>
            <a:r>
              <a:rPr lang="en-US" sz="1400" dirty="0"/>
              <a:t>();</a:t>
            </a:r>
            <a:br>
              <a:rPr lang="en-US" sz="1400" dirty="0"/>
            </a:br>
            <a:r>
              <a:rPr lang="en-US" sz="1400" dirty="0"/>
              <a:t>Document doc = </a:t>
            </a:r>
            <a:r>
              <a:rPr lang="en-US" sz="1400" dirty="0" err="1"/>
              <a:t>builder.parse</a:t>
            </a:r>
            <a:r>
              <a:rPr lang="en-US" sz="1400" dirty="0"/>
              <a:t>(</a:t>
            </a:r>
            <a:r>
              <a:rPr lang="en-US" sz="1400" dirty="0" err="1"/>
              <a:t>inputFile</a:t>
            </a:r>
            <a:r>
              <a:rPr lang="en-US" sz="1400" dirty="0"/>
              <a:t>);</a:t>
            </a:r>
          </a:p>
          <a:p>
            <a:pPr marL="0" indent="0">
              <a:buNone/>
            </a:pPr>
            <a:r>
              <a:rPr lang="en-US" sz="1400" dirty="0" err="1"/>
              <a:t>System.</a:t>
            </a:r>
            <a:r>
              <a:rPr lang="en-US" sz="1400" b="1" i="1" dirty="0" err="1"/>
              <a:t>out</a:t>
            </a:r>
            <a:r>
              <a:rPr lang="en-US" sz="1400" dirty="0" err="1"/>
              <a:t>.println</a:t>
            </a:r>
            <a:r>
              <a:rPr lang="en-US" sz="1400" dirty="0"/>
              <a:t>(</a:t>
            </a:r>
            <a:r>
              <a:rPr lang="en-US" sz="1400" b="1" dirty="0"/>
              <a:t>"Root element :" </a:t>
            </a:r>
            <a:r>
              <a:rPr lang="en-US" sz="1400" dirty="0"/>
              <a:t>+ </a:t>
            </a:r>
            <a:r>
              <a:rPr lang="en-US" sz="1400" dirty="0" err="1"/>
              <a:t>doc.getDocumentElement</a:t>
            </a:r>
            <a:r>
              <a:rPr lang="en-US" sz="1400" dirty="0"/>
              <a:t>().</a:t>
            </a:r>
            <a:r>
              <a:rPr lang="en-US" sz="1400" dirty="0" err="1"/>
              <a:t>getNodeName</a:t>
            </a:r>
            <a:r>
              <a:rPr lang="en-US" sz="1400" dirty="0"/>
              <a:t>()); </a:t>
            </a:r>
            <a:r>
              <a:rPr lang="en-US" sz="1400" i="1" dirty="0"/>
              <a:t>//Just print root (university)</a:t>
            </a:r>
          </a:p>
          <a:p>
            <a:pPr marL="0" indent="0">
              <a:buNone/>
            </a:pPr>
            <a:r>
              <a:rPr lang="en-US" sz="1400" dirty="0" err="1"/>
              <a:t>NodeList</a:t>
            </a:r>
            <a:r>
              <a:rPr lang="en-US" sz="1400" dirty="0"/>
              <a:t> </a:t>
            </a:r>
            <a:r>
              <a:rPr lang="en-US" sz="1400" dirty="0" err="1"/>
              <a:t>nodeList</a:t>
            </a:r>
            <a:r>
              <a:rPr lang="en-US" sz="1400" dirty="0"/>
              <a:t> = </a:t>
            </a:r>
            <a:r>
              <a:rPr lang="en-US" sz="1400" dirty="0" err="1"/>
              <a:t>doc.getDocumentElement</a:t>
            </a:r>
            <a:r>
              <a:rPr lang="en-US" sz="1400" dirty="0"/>
              <a:t>().</a:t>
            </a:r>
            <a:r>
              <a:rPr lang="en-US" sz="1400" dirty="0" err="1"/>
              <a:t>getElementsByTagName</a:t>
            </a:r>
            <a:r>
              <a:rPr lang="en-US" sz="1400" dirty="0"/>
              <a:t>(</a:t>
            </a:r>
            <a:r>
              <a:rPr lang="en-US" sz="1400" b="1" dirty="0"/>
              <a:t>"Student"</a:t>
            </a:r>
            <a:r>
              <a:rPr lang="en-US" sz="1400" dirty="0"/>
              <a:t>);</a:t>
            </a:r>
          </a:p>
          <a:p>
            <a:pPr marL="0" indent="0">
              <a:buNone/>
            </a:pPr>
            <a:r>
              <a:rPr lang="en-US" sz="1400" b="1" dirty="0"/>
              <a:t>for </a:t>
            </a:r>
            <a:r>
              <a:rPr lang="en-US" sz="1400" dirty="0"/>
              <a:t>(</a:t>
            </a:r>
            <a:r>
              <a:rPr lang="en-US" sz="1400" b="1" dirty="0" err="1"/>
              <a:t>int</a:t>
            </a:r>
            <a:r>
              <a:rPr lang="en-US" sz="1400" b="1" dirty="0"/>
              <a:t> </a:t>
            </a:r>
            <a:r>
              <a:rPr lang="en-US" sz="1400" dirty="0" err="1"/>
              <a:t>studentIdx</a:t>
            </a:r>
            <a:r>
              <a:rPr lang="en-US" sz="1400" dirty="0"/>
              <a:t> = 0; </a:t>
            </a:r>
            <a:r>
              <a:rPr lang="en-US" sz="1400" dirty="0" err="1"/>
              <a:t>studentIdx</a:t>
            </a:r>
            <a:r>
              <a:rPr lang="en-US" sz="1400" dirty="0"/>
              <a:t> &lt; </a:t>
            </a:r>
            <a:r>
              <a:rPr lang="en-US" sz="1400" dirty="0" err="1"/>
              <a:t>nodeList.getLength</a:t>
            </a:r>
            <a:r>
              <a:rPr lang="en-US" sz="1400" dirty="0"/>
              <a:t>(); </a:t>
            </a:r>
            <a:r>
              <a:rPr lang="en-US" sz="1400" dirty="0" err="1"/>
              <a:t>studentIdx</a:t>
            </a:r>
            <a:r>
              <a:rPr lang="en-US" sz="1400" dirty="0"/>
              <a:t>++){</a:t>
            </a:r>
            <a:br>
              <a:rPr lang="en-US" sz="1400" dirty="0"/>
            </a:br>
            <a:r>
              <a:rPr lang="en-US" sz="1400" dirty="0"/>
              <a:t>    Node </a:t>
            </a:r>
            <a:r>
              <a:rPr lang="en-US" sz="1400" dirty="0" err="1"/>
              <a:t>studentNode</a:t>
            </a:r>
            <a:r>
              <a:rPr lang="en-US" sz="1400" dirty="0"/>
              <a:t> = </a:t>
            </a:r>
            <a:r>
              <a:rPr lang="en-US" sz="1400" dirty="0" err="1"/>
              <a:t>nodeList.item</a:t>
            </a:r>
            <a:r>
              <a:rPr lang="en-US" sz="1400" dirty="0"/>
              <a:t>(</a:t>
            </a:r>
            <a:r>
              <a:rPr lang="en-US" sz="1400" dirty="0" err="1"/>
              <a:t>studentIdx</a:t>
            </a:r>
            <a:r>
              <a:rPr lang="en-US" sz="1400" dirty="0"/>
              <a:t>);</a:t>
            </a:r>
            <a:br>
              <a:rPr lang="en-US" sz="1400" dirty="0"/>
            </a:br>
            <a:r>
              <a:rPr lang="en-US" sz="1400" dirty="0"/>
              <a:t>    </a:t>
            </a:r>
            <a:r>
              <a:rPr lang="en-US" sz="1400" b="1" dirty="0"/>
              <a:t>if </a:t>
            </a:r>
            <a:r>
              <a:rPr lang="en-US" sz="1400" dirty="0"/>
              <a:t>(</a:t>
            </a:r>
            <a:r>
              <a:rPr lang="en-US" sz="1400" dirty="0" err="1"/>
              <a:t>studentNode.getNodeType</a:t>
            </a:r>
            <a:r>
              <a:rPr lang="en-US" sz="1400" dirty="0"/>
              <a:t>() == </a:t>
            </a:r>
            <a:r>
              <a:rPr lang="en-US" sz="1400" dirty="0" err="1"/>
              <a:t>Node.</a:t>
            </a:r>
            <a:r>
              <a:rPr lang="en-US" sz="1400" b="1" i="1" dirty="0" err="1"/>
              <a:t>ELEMENT_NODE</a:t>
            </a:r>
            <a:r>
              <a:rPr lang="en-US" sz="1400" dirty="0"/>
              <a:t>){</a:t>
            </a:r>
            <a:br>
              <a:rPr lang="en-US" sz="1400" dirty="0"/>
            </a:br>
            <a:r>
              <a:rPr lang="en-US" sz="1400" dirty="0"/>
              <a:t>        Element </a:t>
            </a:r>
            <a:r>
              <a:rPr lang="en-US" sz="1400" dirty="0" err="1"/>
              <a:t>element</a:t>
            </a:r>
            <a:r>
              <a:rPr lang="en-US" sz="1400" dirty="0"/>
              <a:t> = (Element) </a:t>
            </a:r>
            <a:r>
              <a:rPr lang="en-US" sz="1400" dirty="0" err="1"/>
              <a:t>studentNode</a:t>
            </a:r>
            <a:r>
              <a:rPr lang="en-US" sz="1400" dirty="0"/>
              <a:t>; </a:t>
            </a:r>
          </a:p>
          <a:p>
            <a:pPr marL="0" indent="0">
              <a:buNone/>
            </a:pPr>
            <a:r>
              <a:rPr lang="en-US" sz="1400" dirty="0"/>
              <a:t>        Student </a:t>
            </a:r>
            <a:r>
              <a:rPr lang="en-US" sz="1400" dirty="0" err="1"/>
              <a:t>student</a:t>
            </a:r>
            <a:r>
              <a:rPr lang="en-US" sz="1400" dirty="0"/>
              <a:t> = </a:t>
            </a:r>
            <a:r>
              <a:rPr lang="en-US" sz="1400" b="1" dirty="0"/>
              <a:t>new </a:t>
            </a:r>
            <a:r>
              <a:rPr lang="en-US" sz="1400" dirty="0"/>
              <a:t>Student();</a:t>
            </a:r>
            <a:br>
              <a:rPr lang="en-US" sz="1400" dirty="0"/>
            </a:br>
            <a:r>
              <a:rPr lang="en-US" sz="1400" dirty="0"/>
              <a:t>        </a:t>
            </a:r>
            <a:r>
              <a:rPr lang="en-US" sz="1400" dirty="0" err="1"/>
              <a:t>studentList.add</a:t>
            </a:r>
            <a:r>
              <a:rPr lang="en-US" sz="1400" dirty="0"/>
              <a:t>(student);</a:t>
            </a:r>
            <a:br>
              <a:rPr lang="en-US" sz="1400" dirty="0"/>
            </a:br>
            <a:r>
              <a:rPr lang="en-US" sz="1400" dirty="0"/>
              <a:t>        </a:t>
            </a:r>
            <a:r>
              <a:rPr lang="en-US" sz="1400" dirty="0" err="1"/>
              <a:t>System.</a:t>
            </a:r>
            <a:r>
              <a:rPr lang="en-US" sz="1400" b="1" i="1" dirty="0" err="1"/>
              <a:t>out</a:t>
            </a:r>
            <a:r>
              <a:rPr lang="en-US" sz="1400" dirty="0" err="1"/>
              <a:t>.println</a:t>
            </a:r>
            <a:r>
              <a:rPr lang="en-US" sz="1400" dirty="0"/>
              <a:t>(</a:t>
            </a:r>
            <a:r>
              <a:rPr lang="en-US" sz="1400" b="1" dirty="0"/>
              <a:t>"Degree : " </a:t>
            </a:r>
            <a:r>
              <a:rPr lang="en-US" sz="1400" dirty="0"/>
              <a:t>+ </a:t>
            </a:r>
            <a:r>
              <a:rPr lang="en-US" sz="1400" dirty="0" err="1"/>
              <a:t>element.getAttribute</a:t>
            </a:r>
            <a:r>
              <a:rPr lang="en-US" sz="1400" dirty="0"/>
              <a:t>(</a:t>
            </a:r>
            <a:r>
              <a:rPr lang="en-US" sz="1400" b="1" dirty="0"/>
              <a:t>"degree"</a:t>
            </a:r>
            <a:r>
              <a:rPr lang="en-US" sz="1400" dirty="0"/>
              <a:t>)); </a:t>
            </a:r>
            <a:r>
              <a:rPr lang="en-US" sz="1400" i="1" dirty="0"/>
              <a:t>//just print degree ("PhD" when </a:t>
            </a:r>
            <a:r>
              <a:rPr lang="en-US" sz="1400" i="1" dirty="0" err="1"/>
              <a:t>studentIdx</a:t>
            </a:r>
            <a:r>
              <a:rPr lang="en-US" sz="1400" i="1" dirty="0"/>
              <a:t>=0)</a:t>
            </a:r>
          </a:p>
          <a:p>
            <a:pPr marL="0" indent="0">
              <a:buNone/>
            </a:pPr>
            <a:r>
              <a:rPr lang="en-US" sz="1400" i="1" dirty="0"/>
              <a:t>        </a:t>
            </a:r>
            <a:r>
              <a:rPr lang="en-US" sz="1400" dirty="0" err="1"/>
              <a:t>NodeList</a:t>
            </a:r>
            <a:r>
              <a:rPr lang="en-US" sz="1400" dirty="0"/>
              <a:t> </a:t>
            </a:r>
            <a:r>
              <a:rPr lang="en-US" sz="1400" dirty="0" err="1"/>
              <a:t>studentAllNodes</a:t>
            </a:r>
            <a:r>
              <a:rPr lang="en-US" sz="1400" dirty="0"/>
              <a:t> = </a:t>
            </a:r>
            <a:r>
              <a:rPr lang="en-US" sz="1400" dirty="0" err="1"/>
              <a:t>studentNode.getChildNodes</a:t>
            </a:r>
            <a:r>
              <a:rPr lang="en-US" sz="1400" dirty="0"/>
              <a:t>();</a:t>
            </a:r>
            <a:br>
              <a:rPr lang="en-US" sz="1400" dirty="0"/>
            </a:br>
            <a:r>
              <a:rPr lang="en-US" sz="1400" dirty="0"/>
              <a:t>        </a:t>
            </a:r>
            <a:r>
              <a:rPr lang="en-US" sz="1400" b="1" dirty="0"/>
              <a:t>for </a:t>
            </a:r>
            <a:r>
              <a:rPr lang="en-US" sz="1400" dirty="0"/>
              <a:t>(</a:t>
            </a:r>
            <a:r>
              <a:rPr lang="en-US" sz="1400" b="1" dirty="0" err="1"/>
              <a:t>int</a:t>
            </a:r>
            <a:r>
              <a:rPr lang="en-US" sz="1400" b="1" dirty="0"/>
              <a:t> </a:t>
            </a:r>
            <a:r>
              <a:rPr lang="en-US" sz="1400" dirty="0" err="1"/>
              <a:t>stIdx</a:t>
            </a:r>
            <a:r>
              <a:rPr lang="en-US" sz="1400" dirty="0"/>
              <a:t> = 0; </a:t>
            </a:r>
            <a:r>
              <a:rPr lang="en-US" sz="1400" dirty="0" err="1"/>
              <a:t>stIdx</a:t>
            </a:r>
            <a:r>
              <a:rPr lang="en-US" sz="1400" dirty="0"/>
              <a:t> &lt; </a:t>
            </a:r>
            <a:r>
              <a:rPr lang="en-US" sz="1400" dirty="0" err="1"/>
              <a:t>studentAllNodes.getLength</a:t>
            </a:r>
            <a:r>
              <a:rPr lang="en-US" sz="1400" dirty="0"/>
              <a:t>(); </a:t>
            </a:r>
            <a:r>
              <a:rPr lang="en-US" sz="1400" dirty="0" err="1"/>
              <a:t>stIdx</a:t>
            </a:r>
            <a:r>
              <a:rPr lang="en-US" sz="1400" dirty="0"/>
              <a:t>++){</a:t>
            </a:r>
            <a:br>
              <a:rPr lang="en-US" sz="1400" dirty="0"/>
            </a:br>
            <a:r>
              <a:rPr lang="en-US" sz="1400" dirty="0"/>
              <a:t>            Node </a:t>
            </a:r>
            <a:r>
              <a:rPr lang="en-US" sz="1400" dirty="0" err="1"/>
              <a:t>stInnerNode</a:t>
            </a:r>
            <a:r>
              <a:rPr lang="en-US" sz="1400" dirty="0"/>
              <a:t> = </a:t>
            </a:r>
            <a:r>
              <a:rPr lang="en-US" sz="1400" dirty="0" err="1"/>
              <a:t>studentAllNodes.item</a:t>
            </a:r>
            <a:r>
              <a:rPr lang="en-US" sz="1400" dirty="0"/>
              <a:t>(</a:t>
            </a:r>
            <a:r>
              <a:rPr lang="en-US" sz="1400" dirty="0" err="1"/>
              <a:t>stIdx</a:t>
            </a:r>
            <a:r>
              <a:rPr lang="en-US" sz="1400" dirty="0"/>
              <a:t>);</a:t>
            </a:r>
          </a:p>
          <a:p>
            <a:pPr marL="0" indent="0">
              <a:buNone/>
            </a:pPr>
            <a:r>
              <a:rPr lang="en-US" sz="1400" b="1" dirty="0"/>
              <a:t>            switch </a:t>
            </a:r>
            <a:r>
              <a:rPr lang="en-US" sz="1400" dirty="0"/>
              <a:t>(</a:t>
            </a:r>
            <a:r>
              <a:rPr lang="en-US" sz="1400" dirty="0" err="1"/>
              <a:t>stInnerNode.getNodeName</a:t>
            </a:r>
            <a:r>
              <a:rPr lang="en-US" sz="1400" dirty="0"/>
              <a:t>()){</a:t>
            </a:r>
            <a:br>
              <a:rPr lang="en-US" sz="1400" dirty="0"/>
            </a:br>
            <a:r>
              <a:rPr lang="en-US" sz="1400" dirty="0"/>
              <a:t>                </a:t>
            </a:r>
            <a:r>
              <a:rPr lang="en-US" sz="1400" b="1" dirty="0"/>
              <a:t>case "</a:t>
            </a:r>
            <a:r>
              <a:rPr lang="en-US" sz="1400" b="1" dirty="0" err="1"/>
              <a:t>FirstName</a:t>
            </a:r>
            <a:r>
              <a:rPr lang="en-US" sz="1400" b="1" dirty="0"/>
              <a:t>"</a:t>
            </a:r>
            <a:r>
              <a:rPr lang="en-US" sz="1400" dirty="0"/>
              <a:t>: </a:t>
            </a:r>
            <a:r>
              <a:rPr lang="en-US" sz="1400" dirty="0" err="1"/>
              <a:t>student.</a:t>
            </a:r>
            <a:r>
              <a:rPr lang="en-US" sz="1400" b="1" dirty="0" err="1"/>
              <a:t>firstName</a:t>
            </a:r>
            <a:r>
              <a:rPr lang="en-US" sz="1400" b="1" dirty="0"/>
              <a:t> </a:t>
            </a:r>
            <a:r>
              <a:rPr lang="en-US" sz="1400" dirty="0"/>
              <a:t>= </a:t>
            </a:r>
            <a:r>
              <a:rPr lang="en-US" sz="1400" dirty="0" err="1"/>
              <a:t>stInnerNode.getTextContent</a:t>
            </a:r>
            <a:r>
              <a:rPr lang="en-US" sz="1400" dirty="0"/>
              <a:t>(); </a:t>
            </a:r>
            <a:r>
              <a:rPr lang="en-US" sz="1400" b="1" dirty="0"/>
              <a:t>break</a:t>
            </a:r>
            <a:r>
              <a:rPr lang="en-US" sz="1400" dirty="0"/>
              <a:t>;</a:t>
            </a:r>
            <a:br>
              <a:rPr lang="en-US" sz="1400" dirty="0"/>
            </a:br>
            <a:r>
              <a:rPr lang="en-US" sz="1400" dirty="0"/>
              <a:t>                </a:t>
            </a:r>
            <a:r>
              <a:rPr lang="en-US" sz="1400" b="1" dirty="0"/>
              <a:t>case "</a:t>
            </a:r>
            <a:r>
              <a:rPr lang="en-US" sz="1400" b="1" dirty="0" err="1"/>
              <a:t>LastName</a:t>
            </a:r>
            <a:r>
              <a:rPr lang="en-US" sz="1400" b="1" dirty="0"/>
              <a:t>"</a:t>
            </a:r>
            <a:r>
              <a:rPr lang="en-US" sz="1400" dirty="0"/>
              <a:t>: </a:t>
            </a:r>
            <a:r>
              <a:rPr lang="en-US" sz="1400" dirty="0" err="1"/>
              <a:t>student.</a:t>
            </a:r>
            <a:r>
              <a:rPr lang="en-US" sz="1400" b="1" dirty="0" err="1"/>
              <a:t>lastName</a:t>
            </a:r>
            <a:r>
              <a:rPr lang="en-US" sz="1400" b="1" dirty="0"/>
              <a:t> </a:t>
            </a:r>
            <a:r>
              <a:rPr lang="en-US" sz="1400" dirty="0"/>
              <a:t>= </a:t>
            </a:r>
            <a:r>
              <a:rPr lang="en-US" sz="1400" dirty="0" err="1"/>
              <a:t>stInnerNode.getTextContent</a:t>
            </a:r>
            <a:r>
              <a:rPr lang="en-US" sz="1400" dirty="0"/>
              <a:t>(); </a:t>
            </a:r>
            <a:r>
              <a:rPr lang="en-US" sz="1400" b="1" dirty="0"/>
              <a:t>break</a:t>
            </a:r>
            <a:r>
              <a:rPr lang="en-US" sz="1400" dirty="0"/>
              <a:t>;</a:t>
            </a:r>
            <a:br>
              <a:rPr lang="en-US" sz="1400" dirty="0"/>
            </a:br>
            <a:r>
              <a:rPr lang="en-US" sz="1400" dirty="0"/>
              <a:t>                </a:t>
            </a:r>
            <a:r>
              <a:rPr lang="en-US" sz="1400" b="1" dirty="0"/>
              <a:t>case "id"</a:t>
            </a:r>
            <a:r>
              <a:rPr lang="en-US" sz="1400" dirty="0"/>
              <a:t>: student.</a:t>
            </a:r>
            <a:r>
              <a:rPr lang="en-US" sz="1400" b="1" dirty="0"/>
              <a:t>id </a:t>
            </a:r>
            <a:r>
              <a:rPr lang="en-US" sz="1400" dirty="0"/>
              <a:t>= </a:t>
            </a:r>
            <a:r>
              <a:rPr lang="en-US" sz="1400" dirty="0" err="1"/>
              <a:t>Integer.</a:t>
            </a:r>
            <a:r>
              <a:rPr lang="en-US" sz="1400" i="1" dirty="0" err="1"/>
              <a:t>parseInt</a:t>
            </a:r>
            <a:r>
              <a:rPr lang="en-US" sz="1400" dirty="0"/>
              <a:t>(</a:t>
            </a:r>
            <a:r>
              <a:rPr lang="en-US" sz="1400" dirty="0" err="1"/>
              <a:t>stInnerNode.getTextContent</a:t>
            </a:r>
            <a:r>
              <a:rPr lang="en-US" sz="1400" dirty="0"/>
              <a:t>()); </a:t>
            </a:r>
            <a:r>
              <a:rPr lang="en-US" sz="1400" b="1" dirty="0"/>
              <a:t>break</a:t>
            </a:r>
            <a:r>
              <a:rPr lang="en-US" sz="1400" dirty="0"/>
              <a:t>;</a:t>
            </a:r>
            <a:br>
              <a:rPr lang="en-US" sz="1400" dirty="0"/>
            </a:br>
            <a:r>
              <a:rPr lang="en-US" sz="1400" dirty="0"/>
              <a:t>                </a:t>
            </a:r>
            <a:r>
              <a:rPr lang="en-US" sz="1400" b="1" dirty="0"/>
              <a:t>case "age"</a:t>
            </a:r>
            <a:r>
              <a:rPr lang="en-US" sz="1400" dirty="0"/>
              <a:t>: </a:t>
            </a:r>
            <a:r>
              <a:rPr lang="en-US" sz="1400" dirty="0" err="1"/>
              <a:t>student.</a:t>
            </a:r>
            <a:r>
              <a:rPr lang="en-US" sz="1400" b="1" dirty="0" err="1"/>
              <a:t>age</a:t>
            </a:r>
            <a:r>
              <a:rPr lang="en-US" sz="1400" b="1" dirty="0"/>
              <a:t> </a:t>
            </a:r>
            <a:r>
              <a:rPr lang="en-US" sz="1400" dirty="0"/>
              <a:t>= </a:t>
            </a:r>
            <a:r>
              <a:rPr lang="en-US" sz="1400" dirty="0" err="1"/>
              <a:t>Integer.</a:t>
            </a:r>
            <a:r>
              <a:rPr lang="en-US" sz="1400" i="1" dirty="0" err="1"/>
              <a:t>parseInt</a:t>
            </a:r>
            <a:r>
              <a:rPr lang="en-US" sz="1400" dirty="0"/>
              <a:t>(</a:t>
            </a:r>
            <a:r>
              <a:rPr lang="en-US" sz="1400" dirty="0" err="1"/>
              <a:t>stInnerNode.getTextContent</a:t>
            </a:r>
            <a:r>
              <a:rPr lang="en-US" sz="1400" dirty="0"/>
              <a:t>()); </a:t>
            </a:r>
            <a:r>
              <a:rPr lang="en-US" sz="1400" b="1" dirty="0"/>
              <a:t>break</a:t>
            </a:r>
            <a:r>
              <a:rPr lang="en-US" sz="1400" dirty="0"/>
              <a:t>;</a:t>
            </a:r>
            <a:br>
              <a:rPr lang="en-US" sz="1400" dirty="0"/>
            </a:br>
            <a:r>
              <a:rPr lang="en-US" sz="1400" dirty="0"/>
              <a:t>                </a:t>
            </a:r>
            <a:r>
              <a:rPr lang="en-US" sz="1400" b="1" dirty="0"/>
              <a:t>case "Address"</a:t>
            </a:r>
            <a:r>
              <a:rPr lang="en-US" sz="1400" dirty="0"/>
              <a:t>:</a:t>
            </a:r>
          </a:p>
          <a:p>
            <a:pPr marL="0" indent="0">
              <a:buNone/>
            </a:pPr>
            <a:r>
              <a:rPr lang="en-US" sz="1400" dirty="0"/>
              <a:t>                    Address address = </a:t>
            </a:r>
            <a:r>
              <a:rPr lang="en-US" sz="1400" b="1" dirty="0"/>
              <a:t>new </a:t>
            </a:r>
            <a:r>
              <a:rPr lang="en-US" sz="1400" dirty="0"/>
              <a:t>Address();</a:t>
            </a:r>
            <a:br>
              <a:rPr lang="en-US" sz="1400" dirty="0"/>
            </a:br>
            <a:r>
              <a:rPr lang="en-US" sz="1400" dirty="0"/>
              <a:t>                    </a:t>
            </a:r>
            <a:r>
              <a:rPr lang="en-US" sz="1400" dirty="0" err="1"/>
              <a:t>student.</a:t>
            </a:r>
            <a:r>
              <a:rPr lang="en-US" sz="1400" b="1" dirty="0" err="1"/>
              <a:t>address</a:t>
            </a:r>
            <a:r>
              <a:rPr lang="en-US" sz="1400" b="1" dirty="0"/>
              <a:t> </a:t>
            </a:r>
            <a:r>
              <a:rPr lang="en-US" sz="1400" dirty="0"/>
              <a:t>= address;</a:t>
            </a:r>
            <a:br>
              <a:rPr lang="en-US" sz="1400" dirty="0"/>
            </a:br>
            <a:r>
              <a:rPr lang="en-US" sz="1400" dirty="0"/>
              <a:t>                    </a:t>
            </a:r>
            <a:r>
              <a:rPr lang="en-US" sz="1400" dirty="0" err="1"/>
              <a:t>NodeList</a:t>
            </a:r>
            <a:r>
              <a:rPr lang="en-US" sz="1400" dirty="0"/>
              <a:t> </a:t>
            </a:r>
            <a:r>
              <a:rPr lang="en-US" sz="1400" dirty="0" err="1"/>
              <a:t>addressAllNodes</a:t>
            </a:r>
            <a:r>
              <a:rPr lang="en-US" sz="1400" dirty="0"/>
              <a:t> = </a:t>
            </a:r>
            <a:r>
              <a:rPr lang="en-US" sz="1400" dirty="0" err="1"/>
              <a:t>stInnerNode.getChildNodes</a:t>
            </a:r>
            <a:r>
              <a:rPr lang="en-US" sz="1400" dirty="0"/>
              <a:t>();</a:t>
            </a:r>
            <a:br>
              <a:rPr lang="en-US" sz="1400" dirty="0"/>
            </a:br>
            <a:r>
              <a:rPr lang="en-US" sz="1400" dirty="0"/>
              <a:t>                    </a:t>
            </a:r>
            <a:r>
              <a:rPr lang="en-US" sz="1400" b="1" dirty="0"/>
              <a:t>for </a:t>
            </a:r>
            <a:r>
              <a:rPr lang="en-US" sz="1400" dirty="0"/>
              <a:t>(</a:t>
            </a:r>
            <a:r>
              <a:rPr lang="en-US" sz="1400" b="1" dirty="0" err="1"/>
              <a:t>int</a:t>
            </a:r>
            <a:r>
              <a:rPr lang="en-US" sz="1400" b="1" dirty="0"/>
              <a:t> </a:t>
            </a:r>
            <a:r>
              <a:rPr lang="en-US" sz="1400" dirty="0" err="1"/>
              <a:t>adIdx</a:t>
            </a:r>
            <a:r>
              <a:rPr lang="en-US" sz="1400" dirty="0"/>
              <a:t> = 0; </a:t>
            </a:r>
            <a:r>
              <a:rPr lang="en-US" sz="1400" dirty="0" err="1"/>
              <a:t>adIdx</a:t>
            </a:r>
            <a:r>
              <a:rPr lang="en-US" sz="1400" dirty="0"/>
              <a:t> &lt; </a:t>
            </a:r>
            <a:r>
              <a:rPr lang="en-US" sz="1400" dirty="0" err="1"/>
              <a:t>addressAllNodes.getLength</a:t>
            </a:r>
            <a:r>
              <a:rPr lang="en-US" sz="1400" dirty="0"/>
              <a:t>(); </a:t>
            </a:r>
            <a:r>
              <a:rPr lang="en-US" sz="1400" dirty="0" err="1"/>
              <a:t>adIdx</a:t>
            </a:r>
            <a:r>
              <a:rPr lang="en-US" sz="1400" dirty="0"/>
              <a:t>++) {</a:t>
            </a:r>
            <a:br>
              <a:rPr lang="en-US" sz="1400" dirty="0"/>
            </a:br>
            <a:r>
              <a:rPr lang="en-US" sz="1400" dirty="0"/>
              <a:t>                        Node </a:t>
            </a:r>
            <a:r>
              <a:rPr lang="en-US" sz="1400" dirty="0" err="1"/>
              <a:t>adInnerNode</a:t>
            </a:r>
            <a:r>
              <a:rPr lang="en-US" sz="1400" dirty="0"/>
              <a:t> = </a:t>
            </a:r>
            <a:r>
              <a:rPr lang="en-US" sz="1400" dirty="0" err="1"/>
              <a:t>addressAllNodes.item</a:t>
            </a:r>
            <a:r>
              <a:rPr lang="en-US" sz="1400" dirty="0"/>
              <a:t>(</a:t>
            </a:r>
            <a:r>
              <a:rPr lang="en-US" sz="1400" dirty="0" err="1"/>
              <a:t>adIdx</a:t>
            </a:r>
            <a:r>
              <a:rPr lang="en-US" sz="1400" dirty="0"/>
              <a:t>);</a:t>
            </a:r>
            <a:br>
              <a:rPr lang="en-US" sz="1400" dirty="0"/>
            </a:br>
            <a:r>
              <a:rPr lang="en-US" sz="1400" dirty="0"/>
              <a:t>                        </a:t>
            </a:r>
            <a:r>
              <a:rPr lang="en-US" sz="1400" b="1" dirty="0"/>
              <a:t>switch </a:t>
            </a:r>
            <a:r>
              <a:rPr lang="en-US" sz="1400" dirty="0"/>
              <a:t>(</a:t>
            </a:r>
            <a:r>
              <a:rPr lang="en-US" sz="1400" dirty="0" err="1"/>
              <a:t>adInnerNode.getNodeName</a:t>
            </a:r>
            <a:r>
              <a:rPr lang="en-US" sz="1400" dirty="0"/>
              <a:t>()) {</a:t>
            </a:r>
            <a:br>
              <a:rPr lang="en-US" sz="1400" dirty="0"/>
            </a:br>
            <a:r>
              <a:rPr lang="en-US" sz="1400" dirty="0"/>
              <a:t>                            </a:t>
            </a:r>
            <a:r>
              <a:rPr lang="en-US" sz="1400" b="1" dirty="0"/>
              <a:t>case "Street"</a:t>
            </a:r>
            <a:r>
              <a:rPr lang="en-US" sz="1400" dirty="0"/>
              <a:t>: </a:t>
            </a:r>
            <a:r>
              <a:rPr lang="en-US" sz="1400" dirty="0" err="1"/>
              <a:t>address.</a:t>
            </a:r>
            <a:r>
              <a:rPr lang="en-US" sz="1400" b="1" dirty="0" err="1"/>
              <a:t>street</a:t>
            </a:r>
            <a:r>
              <a:rPr lang="en-US" sz="1400" b="1" dirty="0"/>
              <a:t> </a:t>
            </a:r>
            <a:r>
              <a:rPr lang="en-US" sz="1400" dirty="0"/>
              <a:t>= </a:t>
            </a:r>
            <a:r>
              <a:rPr lang="en-US" sz="1400" dirty="0" err="1"/>
              <a:t>adInnerNode.getTextContent</a:t>
            </a:r>
            <a:r>
              <a:rPr lang="en-US" sz="1400" dirty="0"/>
              <a:t>(); </a:t>
            </a:r>
            <a:r>
              <a:rPr lang="en-US" sz="1400" b="1" dirty="0"/>
              <a:t>break</a:t>
            </a:r>
            <a:r>
              <a:rPr lang="en-US" sz="1400" dirty="0"/>
              <a:t>;</a:t>
            </a:r>
            <a:br>
              <a:rPr lang="en-US" sz="1400" dirty="0"/>
            </a:br>
            <a:r>
              <a:rPr lang="en-US" sz="1400" dirty="0"/>
              <a:t>                            </a:t>
            </a:r>
            <a:r>
              <a:rPr lang="en-US" sz="1400" b="1" dirty="0"/>
              <a:t>case "City"</a:t>
            </a:r>
            <a:r>
              <a:rPr lang="en-US" sz="1400" dirty="0"/>
              <a:t>: </a:t>
            </a:r>
            <a:r>
              <a:rPr lang="en-US" sz="1400" dirty="0" err="1"/>
              <a:t>address.</a:t>
            </a:r>
            <a:r>
              <a:rPr lang="en-US" sz="1400" b="1" dirty="0" err="1"/>
              <a:t>city</a:t>
            </a:r>
            <a:r>
              <a:rPr lang="en-US" sz="1400" b="1" dirty="0"/>
              <a:t> </a:t>
            </a:r>
            <a:r>
              <a:rPr lang="en-US" sz="1400" dirty="0"/>
              <a:t>= </a:t>
            </a:r>
            <a:r>
              <a:rPr lang="en-US" sz="1400" dirty="0" err="1"/>
              <a:t>adInnerNode.getTextContent</a:t>
            </a:r>
            <a:r>
              <a:rPr lang="en-US" sz="1400" dirty="0"/>
              <a:t>(); </a:t>
            </a:r>
            <a:r>
              <a:rPr lang="en-US" sz="1400" b="1" dirty="0"/>
              <a:t>break</a:t>
            </a:r>
            <a:r>
              <a:rPr lang="en-US" sz="1400" dirty="0"/>
              <a:t>;</a:t>
            </a:r>
            <a:br>
              <a:rPr lang="en-US" sz="1400" dirty="0"/>
            </a:br>
            <a:r>
              <a:rPr lang="en-US" sz="1400" dirty="0"/>
              <a:t>                            </a:t>
            </a:r>
            <a:r>
              <a:rPr lang="en-US" sz="1400" b="1" dirty="0"/>
              <a:t>case "Zip"</a:t>
            </a:r>
            <a:r>
              <a:rPr lang="en-US" sz="1400" dirty="0"/>
              <a:t>: address.</a:t>
            </a:r>
            <a:r>
              <a:rPr lang="en-US" sz="1400" b="1" dirty="0"/>
              <a:t>zip </a:t>
            </a:r>
            <a:r>
              <a:rPr lang="en-US" sz="1400" dirty="0"/>
              <a:t>= </a:t>
            </a:r>
            <a:r>
              <a:rPr lang="en-US" sz="1400" dirty="0" err="1"/>
              <a:t>adInnerNode.getTextContent</a:t>
            </a:r>
            <a:r>
              <a:rPr lang="en-US" sz="1400" dirty="0"/>
              <a:t>(); </a:t>
            </a:r>
            <a:r>
              <a:rPr lang="en-US" sz="1400" b="1" dirty="0"/>
              <a:t>break</a:t>
            </a:r>
            <a:r>
              <a:rPr lang="en-US" sz="1400" dirty="0"/>
              <a:t>;</a:t>
            </a:r>
            <a:br>
              <a:rPr lang="en-US" sz="1400" dirty="0"/>
            </a:br>
            <a:r>
              <a:rPr lang="en-US" sz="1400" dirty="0"/>
              <a:t>                        }</a:t>
            </a:r>
            <a:br>
              <a:rPr lang="en-US" sz="1400" dirty="0"/>
            </a:br>
            <a:r>
              <a:rPr lang="en-US" sz="1400" dirty="0"/>
              <a:t>                    }</a:t>
            </a:r>
            <a:br>
              <a:rPr lang="en-US" sz="1400" dirty="0"/>
            </a:br>
            <a:r>
              <a:rPr lang="en-US" sz="1400" dirty="0"/>
              <a:t>                    </a:t>
            </a:r>
            <a:r>
              <a:rPr lang="en-US" sz="1400" b="1" dirty="0"/>
              <a:t>break</a:t>
            </a:r>
            <a:r>
              <a:rPr lang="en-US" sz="1400" dirty="0"/>
              <a:t>;</a:t>
            </a:r>
            <a:br>
              <a:rPr lang="en-US" sz="1400" dirty="0"/>
            </a:br>
            <a:r>
              <a:rPr lang="en-US" sz="1400" dirty="0"/>
              <a:t>            }</a:t>
            </a:r>
            <a:br>
              <a:rPr lang="en-US" sz="1400" dirty="0"/>
            </a:br>
            <a:r>
              <a:rPr lang="en-US" sz="1400" dirty="0"/>
              <a:t>        }</a:t>
            </a:r>
            <a:br>
              <a:rPr lang="en-US" sz="1400" dirty="0"/>
            </a:br>
            <a:r>
              <a:rPr lang="en-US" sz="1400" dirty="0"/>
              <a:t>    }</a:t>
            </a:r>
            <a:br>
              <a:rPr lang="en-US" sz="1400" dirty="0"/>
            </a:br>
            <a:r>
              <a:rPr lang="en-US" sz="1400" dirty="0"/>
              <a:t>}</a:t>
            </a:r>
          </a:p>
        </p:txBody>
      </p:sp>
    </p:spTree>
    <p:extLst>
      <p:ext uri="{BB962C8B-B14F-4D97-AF65-F5344CB8AC3E}">
        <p14:creationId xmlns:p14="http://schemas.microsoft.com/office/powerpoint/2010/main" val="150124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27605</TotalTime>
  <Words>5675</Words>
  <Application>Microsoft Office PowerPoint</Application>
  <PresentationFormat>On-screen Show (4:3)</PresentationFormat>
  <Paragraphs>688</Paragraphs>
  <Slides>41</Slides>
  <Notes>6</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Calibri</vt:lpstr>
      <vt:lpstr>Office Theme</vt:lpstr>
      <vt:lpstr>XML and JSON</vt:lpstr>
      <vt:lpstr>XML Example</vt:lpstr>
      <vt:lpstr>XML (eXtensible Markup Language)</vt:lpstr>
      <vt:lpstr>XML Example (cont.)</vt:lpstr>
      <vt:lpstr>Entity References</vt:lpstr>
      <vt:lpstr>Are all valid HTML documents also well formed XMLs?</vt:lpstr>
      <vt:lpstr>XML in JAVA</vt:lpstr>
      <vt:lpstr>XML in JAVA (cont.)</vt:lpstr>
      <vt:lpstr>PowerPoint Presentation</vt:lpstr>
      <vt:lpstr>PowerPoint Presentation</vt:lpstr>
      <vt:lpstr>XPATH</vt:lpstr>
      <vt:lpstr>XPATH Example (Java)</vt:lpstr>
      <vt:lpstr>University/Student[2]/Address/City</vt:lpstr>
      <vt:lpstr>XPath Selecting Attributes</vt:lpstr>
      <vt:lpstr>XPath conditions</vt:lpstr>
      <vt:lpstr>Last Names of All Students Under 25</vt:lpstr>
      <vt:lpstr>More Operations</vt:lpstr>
      <vt:lpstr>University/Student/FirstName | /University/Student/Address</vt:lpstr>
      <vt:lpstr>University//Street</vt:lpstr>
      <vt:lpstr>University/Student/*</vt:lpstr>
      <vt:lpstr>XQuery (XML Query)</vt:lpstr>
      <vt:lpstr>XQuery Example</vt:lpstr>
      <vt:lpstr>XQuery 2nd Example</vt:lpstr>
      <vt:lpstr>Validation</vt:lpstr>
      <vt:lpstr>DTD example</vt:lpstr>
      <vt:lpstr>XML Schema (XSD)</vt:lpstr>
      <vt:lpstr>PowerPoint Presentation</vt:lpstr>
      <vt:lpstr>XML validated against an XSD</vt:lpstr>
      <vt:lpstr>Correcting XML to match XSD</vt:lpstr>
      <vt:lpstr>Correcting XSD to match XML</vt:lpstr>
      <vt:lpstr>Correcting XSD to match XML</vt:lpstr>
      <vt:lpstr>Defining new types  (e.g. non-empty string)</vt:lpstr>
      <vt:lpstr>PowerPoint Presentation</vt:lpstr>
      <vt:lpstr>JSON</vt:lpstr>
      <vt:lpstr>JSON Example</vt:lpstr>
      <vt:lpstr>JSON Types</vt:lpstr>
      <vt:lpstr>JSON in JAVA</vt:lpstr>
      <vt:lpstr>PowerPoint Presentation</vt:lpstr>
      <vt:lpstr>JSON Example</vt:lpstr>
      <vt:lpstr>JSON Schema</vt:lpstr>
      <vt:lpstr>JSONPath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 and JSON</dc:title>
  <dc:creator>User</dc:creator>
  <cp:lastModifiedBy>עמוס יהודה  עזריה/Amos Yehuda Azaria</cp:lastModifiedBy>
  <cp:revision>119</cp:revision>
  <dcterms:created xsi:type="dcterms:W3CDTF">2006-08-16T00:00:00Z</dcterms:created>
  <dcterms:modified xsi:type="dcterms:W3CDTF">2020-04-20T09:11:42Z</dcterms:modified>
</cp:coreProperties>
</file>