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8" r:id="rId3"/>
    <p:sldId id="283" r:id="rId4"/>
    <p:sldId id="257" r:id="rId5"/>
    <p:sldId id="274" r:id="rId6"/>
    <p:sldId id="282" r:id="rId7"/>
    <p:sldId id="286" r:id="rId8"/>
    <p:sldId id="258" r:id="rId9"/>
    <p:sldId id="264" r:id="rId10"/>
    <p:sldId id="261" r:id="rId11"/>
    <p:sldId id="262" r:id="rId12"/>
    <p:sldId id="270" r:id="rId13"/>
    <p:sldId id="263" r:id="rId14"/>
    <p:sldId id="269" r:id="rId15"/>
    <p:sldId id="281" r:id="rId16"/>
    <p:sldId id="260" r:id="rId17"/>
    <p:sldId id="277" r:id="rId18"/>
    <p:sldId id="259" r:id="rId19"/>
    <p:sldId id="284" r:id="rId20"/>
    <p:sldId id="285" r:id="rId21"/>
    <p:sldId id="287" r:id="rId22"/>
    <p:sldId id="288" r:id="rId23"/>
    <p:sldId id="289" r:id="rId24"/>
    <p:sldId id="290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8" autoAdjust="0"/>
    <p:restoredTop sz="84464" autoAdjust="0"/>
  </p:normalViewPr>
  <p:slideViewPr>
    <p:cSldViewPr>
      <p:cViewPr varScale="1">
        <p:scale>
          <a:sx n="73" d="100"/>
          <a:sy n="73" d="100"/>
        </p:scale>
        <p:origin x="-166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F883A-3088-493D-9BB0-6BD1EC4F1E1D}" type="datetimeFigureOut">
              <a:rPr lang="en-US" smtClean="0"/>
              <a:t>30-Apr-19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377AF-5C77-43D0-A1F4-B8EA41DBF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 is a regular variable,</a:t>
            </a:r>
            <a:r>
              <a:rPr lang="en-US" baseline="0" dirty="0" smtClean="0"/>
              <a:t> this is just a convention.</a:t>
            </a:r>
            <a:endParaRPr lang="en-US" dirty="0" smtClean="0"/>
          </a:p>
          <a:p>
            <a:r>
              <a:rPr lang="en-US" dirty="0" smtClean="0"/>
              <a:t>Third</a:t>
            </a:r>
            <a:r>
              <a:rPr lang="en-US" baseline="0" dirty="0" smtClean="0"/>
              <a:t> point is not as special for python.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7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88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ndim</a:t>
            </a:r>
            <a:r>
              <a:rPr lang="en-US" dirty="0" smtClean="0"/>
              <a:t> = </a:t>
            </a:r>
            <a:r>
              <a:rPr lang="en-US" dirty="0" err="1" smtClean="0"/>
              <a:t>dimentions</a:t>
            </a:r>
            <a:r>
              <a:rPr lang="en-US" dirty="0" smtClean="0"/>
              <a:t> (2-d).</a:t>
            </a:r>
            <a:r>
              <a:rPr lang="en-US" baseline="0" dirty="0" smtClean="0"/>
              <a:t> 3d example: </a:t>
            </a:r>
            <a:r>
              <a:rPr lang="en-US" baseline="0" dirty="0" err="1" smtClean="0"/>
              <a:t>np.array</a:t>
            </a:r>
            <a:r>
              <a:rPr lang="en-US" baseline="0" dirty="0" smtClean="0"/>
              <a:t>(range(24)).reshape(2,3,4)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AA99-1341-4D06-BF61-7EC4313DB6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31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&gt;&gt;&gt; </a:t>
            </a:r>
            <a:r>
              <a:rPr lang="en-US" dirty="0" err="1" smtClean="0"/>
              <a:t>mat.shape</a:t>
            </a:r>
            <a:r>
              <a:rPr lang="en-US" dirty="0" smtClean="0"/>
              <a:t>[1]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&gt;&gt;&gt; </a:t>
            </a:r>
            <a:r>
              <a:rPr lang="en-US" dirty="0" err="1" smtClean="0"/>
              <a:t>np.array</a:t>
            </a:r>
            <a:r>
              <a:rPr lang="en-US" dirty="0" smtClean="0"/>
              <a:t>([[3, 7, 5], [4, 1, 2, 2]]).shape</a:t>
            </a:r>
          </a:p>
          <a:p>
            <a:pPr marL="0" indent="0">
              <a:buNone/>
            </a:pPr>
            <a:r>
              <a:rPr lang="en-US" dirty="0" smtClean="0"/>
              <a:t>(2,)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[2, 4, 5] * [7, 3, 2]</a:t>
            </a:r>
          </a:p>
          <a:p>
            <a:r>
              <a:rPr lang="en-US" dirty="0" err="1" smtClean="0"/>
              <a:t>TypeError</a:t>
            </a:r>
            <a:r>
              <a:rPr lang="en-US" dirty="0" smtClean="0"/>
              <a:t>: can't multiply sequence by non-</a:t>
            </a:r>
            <a:r>
              <a:rPr lang="en-US" dirty="0" err="1" smtClean="0"/>
              <a:t>int</a:t>
            </a:r>
            <a:r>
              <a:rPr lang="en-US" dirty="0" smtClean="0"/>
              <a:t> of type 'list'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6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matrix </a:t>
            </a:r>
            <a:r>
              <a:rPr lang="en-US" smtClean="0"/>
              <a:t>multiplication</a:t>
            </a:r>
            <a:r>
              <a:rPr lang="en-US" baseline="0" smtClean="0"/>
              <a:t> to the board (</a:t>
            </a:r>
            <a:r>
              <a:rPr lang="en-US" baseline="0" dirty="0" smtClean="0"/>
              <a:t>with transposed second </a:t>
            </a:r>
            <a:r>
              <a:rPr lang="en-US" baseline="0" smtClean="0"/>
              <a:t>matrix), </a:t>
            </a:r>
            <a:r>
              <a:rPr lang="en-US" baseline="0" dirty="0" smtClean="0"/>
              <a:t>and let them solve it  (even if it takes a while…)!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AA99-1341-4D06-BF61-7EC4313DB6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with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6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replace the first b with h, later if we call it </a:t>
            </a:r>
            <a:r>
              <a:rPr lang="en-US" dirty="0" err="1" smtClean="0"/>
              <a:t>it</a:t>
            </a:r>
            <a:r>
              <a:rPr lang="en-US" dirty="0" smtClean="0"/>
              <a:t> won’t be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2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04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easy…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1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know them from java or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8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would</a:t>
            </a:r>
            <a:r>
              <a:rPr lang="en-US" baseline="0" dirty="0" smtClean="0"/>
              <a:t> happen if we replace “</a:t>
            </a:r>
            <a:r>
              <a:rPr lang="en-US" baseline="0" dirty="0" err="1" smtClean="0"/>
              <a:t>ZeroDivisionError</a:t>
            </a:r>
            <a:r>
              <a:rPr lang="en-US" baseline="0" dirty="0" smtClean="0"/>
              <a:t>” by “Exception” (Exception catches everything, so in this example, Same result)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"w" for overwrite, "a" for append. Both create</a:t>
            </a:r>
            <a:r>
              <a:rPr lang="en-US" baseline="0" dirty="0" smtClean="0"/>
              <a:t> a new file if </a:t>
            </a:r>
            <a:r>
              <a:rPr lang="en-US" baseline="0" smtClean="0"/>
              <a:t>doesn't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77AF-5C77-43D0-A1F4-B8EA41DBF2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and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Amos Azaria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098073"/>
            <a:ext cx="26574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162"/>
            <a:ext cx="26003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7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import math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/>
              <a:t>num</a:t>
            </a:r>
            <a:r>
              <a:rPr lang="en-US" dirty="0"/>
              <a:t> in range(10,20):  </a:t>
            </a:r>
            <a:r>
              <a:rPr lang="en-US" dirty="0" smtClean="0"/>
              <a:t>#iterate </a:t>
            </a:r>
            <a:r>
              <a:rPr lang="en-US" dirty="0"/>
              <a:t>between 10 to 20</a:t>
            </a:r>
          </a:p>
          <a:p>
            <a:pPr marL="0" indent="0">
              <a:buNone/>
            </a:pPr>
            <a:r>
              <a:rPr lang="en-US" dirty="0"/>
              <a:t>   for i in </a:t>
            </a:r>
            <a:r>
              <a:rPr lang="en-US" dirty="0" smtClean="0"/>
              <a:t>range(2,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math.sqrt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))+1): #iterate on candidate factors</a:t>
            </a:r>
          </a:p>
          <a:p>
            <a:pPr marL="0" indent="0">
              <a:buNone/>
            </a:pPr>
            <a:r>
              <a:rPr lang="en-US" dirty="0" smtClean="0"/>
              <a:t>      if </a:t>
            </a:r>
            <a:r>
              <a:rPr lang="en-US" dirty="0" err="1" smtClean="0"/>
              <a:t>num%i</a:t>
            </a:r>
            <a:r>
              <a:rPr lang="en-US" dirty="0" smtClean="0"/>
              <a:t> == 0:      #determine the first factor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j=</a:t>
            </a:r>
            <a:r>
              <a:rPr lang="en-US" dirty="0" err="1"/>
              <a:t>num</a:t>
            </a:r>
            <a:r>
              <a:rPr lang="en-US" dirty="0"/>
              <a:t>/i          </a:t>
            </a:r>
            <a:r>
              <a:rPr lang="en-US" dirty="0" smtClean="0"/>
              <a:t>#calculate </a:t>
            </a:r>
            <a:r>
              <a:rPr lang="en-US" dirty="0"/>
              <a:t>the second factor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print('%</a:t>
            </a:r>
            <a:r>
              <a:rPr lang="en-US" dirty="0"/>
              <a:t>d equals %d * %d' % (</a:t>
            </a:r>
            <a:r>
              <a:rPr lang="en-US" dirty="0" err="1"/>
              <a:t>num,i,j</a:t>
            </a:r>
            <a:r>
              <a:rPr lang="en-US" dirty="0" smtClean="0"/>
              <a:t>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break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else</a:t>
            </a:r>
            <a:r>
              <a:rPr lang="en-US" dirty="0" smtClean="0"/>
              <a:t>: #else of </a:t>
            </a:r>
            <a:r>
              <a:rPr lang="en-US" b="1" dirty="0" smtClean="0"/>
              <a:t>loop</a:t>
            </a:r>
          </a:p>
          <a:p>
            <a:pPr marL="0" indent="0">
              <a:buNone/>
            </a:pPr>
            <a:r>
              <a:rPr lang="en-US" dirty="0" smtClean="0"/>
              <a:t>      print(</a:t>
            </a:r>
            <a:r>
              <a:rPr lang="en-US" dirty="0" err="1" smtClean="0"/>
              <a:t>num</a:t>
            </a:r>
            <a:r>
              <a:rPr lang="en-US" dirty="0" smtClean="0"/>
              <a:t>, 'is a prime number')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4267200"/>
            <a:ext cx="2438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Output:</a:t>
            </a:r>
          </a:p>
          <a:p>
            <a:r>
              <a:rPr lang="en-US" sz="1400" dirty="0" smtClean="0"/>
              <a:t>10 </a:t>
            </a:r>
            <a:r>
              <a:rPr lang="en-US" sz="1400" dirty="0"/>
              <a:t>equals 2 * 5</a:t>
            </a:r>
          </a:p>
          <a:p>
            <a:r>
              <a:rPr lang="en-US" sz="1400" dirty="0"/>
              <a:t>11 is a prime number</a:t>
            </a:r>
          </a:p>
          <a:p>
            <a:r>
              <a:rPr lang="en-US" sz="1400" dirty="0"/>
              <a:t>12 equals 2 * 6</a:t>
            </a:r>
          </a:p>
          <a:p>
            <a:r>
              <a:rPr lang="en-US" sz="1400" dirty="0"/>
              <a:t>13 is a prime number</a:t>
            </a:r>
          </a:p>
          <a:p>
            <a:r>
              <a:rPr lang="en-US" sz="1400" dirty="0"/>
              <a:t>14 equals 2 * 7</a:t>
            </a:r>
          </a:p>
          <a:p>
            <a:r>
              <a:rPr lang="en-US" sz="1400" dirty="0"/>
              <a:t>15 equals 3 * 5</a:t>
            </a:r>
          </a:p>
          <a:p>
            <a:r>
              <a:rPr lang="en-US" sz="1400" dirty="0"/>
              <a:t>16 equals 2 * 8</a:t>
            </a:r>
          </a:p>
          <a:p>
            <a:r>
              <a:rPr lang="en-US" sz="1400" dirty="0"/>
              <a:t>17 is a prime number</a:t>
            </a:r>
          </a:p>
          <a:p>
            <a:r>
              <a:rPr lang="en-US" sz="1400" dirty="0"/>
              <a:t>18 equals 2 * 9</a:t>
            </a:r>
          </a:p>
          <a:p>
            <a:r>
              <a:rPr lang="en-US" sz="1400" dirty="0"/>
              <a:t>19 is a prime number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124200" y="3886200"/>
            <a:ext cx="3429000" cy="762000"/>
          </a:xfrm>
          <a:prstGeom prst="wedgeRectCallout">
            <a:avLst>
              <a:gd name="adj1" fmla="val -57861"/>
              <a:gd name="adj2" fmla="val 20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 loop else will always be triggered (not related to if statement) </a:t>
            </a:r>
          </a:p>
          <a:p>
            <a:pPr algn="ctr"/>
            <a:r>
              <a:rPr lang="en-US" sz="1600" b="1" dirty="0" smtClean="0"/>
              <a:t>unless</a:t>
            </a:r>
            <a:r>
              <a:rPr lang="en-US" sz="1600" dirty="0" smtClean="0"/>
              <a:t> we break the </a:t>
            </a:r>
            <a:r>
              <a:rPr lang="en-US" dirty="0" smtClean="0"/>
              <a:t>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6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hello(x):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...     </a:t>
            </a:r>
            <a:r>
              <a:rPr lang="en-US" dirty="0" smtClean="0"/>
              <a:t>  return (x, "Hello World "*x)	#indented block</a:t>
            </a:r>
          </a:p>
          <a:p>
            <a:pPr marL="0" indent="0">
              <a:buNone/>
            </a:pPr>
            <a:r>
              <a:rPr lang="en-US" dirty="0"/>
              <a:t>&gt;&gt;&gt; a = [5, 2.3, hello, "Bye"]</a:t>
            </a:r>
          </a:p>
          <a:p>
            <a:pPr marL="0" indent="0">
              <a:buNone/>
            </a:pPr>
            <a:r>
              <a:rPr lang="en-US" dirty="0"/>
              <a:t>&gt;&gt;&gt; a[3]</a:t>
            </a:r>
          </a:p>
          <a:p>
            <a:pPr marL="0" indent="0">
              <a:buNone/>
            </a:pPr>
            <a:r>
              <a:rPr lang="en-US" dirty="0"/>
              <a:t>'Bye'</a:t>
            </a:r>
          </a:p>
          <a:p>
            <a:pPr marL="0" indent="0">
              <a:buNone/>
            </a:pPr>
            <a:r>
              <a:rPr lang="en-US" dirty="0"/>
              <a:t>&gt;&gt;&gt; a[2]</a:t>
            </a:r>
          </a:p>
          <a:p>
            <a:pPr marL="0" indent="0">
              <a:buNone/>
            </a:pPr>
            <a:r>
              <a:rPr lang="en-US" dirty="0"/>
              <a:t>&lt;function hello at 0x0099F738&gt;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a[2](4)</a:t>
            </a:r>
            <a:endParaRPr lang="en-US" dirty="0"/>
          </a:p>
          <a:p>
            <a:pPr marL="0" indent="0">
              <a:buNone/>
            </a:pPr>
            <a:r>
              <a:rPr lang="en-US" sz="3000" dirty="0" smtClean="0"/>
              <a:t>(4, </a:t>
            </a:r>
            <a:r>
              <a:rPr lang="en-US" sz="3000" dirty="0"/>
              <a:t>'Hello </a:t>
            </a:r>
            <a:r>
              <a:rPr lang="en-US" sz="3000" dirty="0" smtClean="0"/>
              <a:t>World Hello World Hello World Hello World')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956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multisay</a:t>
            </a:r>
            <a:r>
              <a:rPr lang="en-US" dirty="0"/>
              <a:t>(say="Hello World", times = 2):</a:t>
            </a:r>
          </a:p>
          <a:p>
            <a:pPr marL="0" indent="0">
              <a:buNone/>
            </a:pPr>
            <a:r>
              <a:rPr lang="en-US" dirty="0"/>
              <a:t>...     print(say*times)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multisay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Hello </a:t>
            </a:r>
            <a:r>
              <a:rPr lang="en-US" dirty="0" err="1"/>
              <a:t>WorldHello</a:t>
            </a:r>
            <a:r>
              <a:rPr lang="en-US" dirty="0"/>
              <a:t> World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multisay</a:t>
            </a:r>
            <a:r>
              <a:rPr lang="en-US" dirty="0"/>
              <a:t>("Hi")</a:t>
            </a:r>
          </a:p>
          <a:p>
            <a:pPr marL="0" indent="0">
              <a:buNone/>
            </a:pPr>
            <a:r>
              <a:rPr lang="en-US" dirty="0" err="1"/>
              <a:t>HiHi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multisay</a:t>
            </a:r>
            <a:r>
              <a:rPr lang="en-US" dirty="0"/>
              <a:t>(times=3)</a:t>
            </a:r>
          </a:p>
          <a:p>
            <a:pPr marL="0" indent="0">
              <a:buNone/>
            </a:pPr>
            <a:r>
              <a:rPr lang="en-US" dirty="0"/>
              <a:t>Hello </a:t>
            </a:r>
            <a:r>
              <a:rPr lang="en-US" dirty="0" err="1"/>
              <a:t>WorldHello</a:t>
            </a:r>
            <a:r>
              <a:rPr lang="en-US" dirty="0"/>
              <a:t> </a:t>
            </a:r>
            <a:r>
              <a:rPr lang="en-US" dirty="0" err="1"/>
              <a:t>WorldHello</a:t>
            </a:r>
            <a:r>
              <a:rPr lang="en-US" dirty="0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7730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Anonymous Functions 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f = lambda x: x*x</a:t>
            </a:r>
          </a:p>
          <a:p>
            <a:pPr marL="0" indent="0">
              <a:buNone/>
            </a:pPr>
            <a:r>
              <a:rPr lang="en-US" dirty="0"/>
              <a:t>&gt;&gt;&gt; f(5)</a:t>
            </a:r>
          </a:p>
          <a:p>
            <a:pPr marL="0" indent="0">
              <a:buNone/>
            </a:pPr>
            <a:r>
              <a:rPr lang="en-US" dirty="0"/>
              <a:t>25</a:t>
            </a:r>
          </a:p>
          <a:p>
            <a:pPr marL="0" indent="0">
              <a:buNone/>
            </a:pPr>
            <a:r>
              <a:rPr lang="en-US" dirty="0"/>
              <a:t>&gt;&gt;&gt; f = [7, lambda x : x*x , "Hi"]</a:t>
            </a:r>
          </a:p>
          <a:p>
            <a:pPr marL="0" indent="0">
              <a:buNone/>
            </a:pPr>
            <a:r>
              <a:rPr lang="en-US" dirty="0"/>
              <a:t>&gt;&gt;&gt; f[1]</a:t>
            </a:r>
          </a:p>
          <a:p>
            <a:pPr marL="0" indent="0">
              <a:buNone/>
            </a:pPr>
            <a:r>
              <a:rPr lang="en-US" dirty="0"/>
              <a:t>&lt;function &lt;lambda&gt; at 0x0099F858&gt;</a:t>
            </a:r>
          </a:p>
          <a:p>
            <a:pPr marL="0" indent="0">
              <a:buNone/>
            </a:pPr>
            <a:r>
              <a:rPr lang="en-US" dirty="0"/>
              <a:t>&gt;&gt;&gt; f[1](3)</a:t>
            </a:r>
          </a:p>
          <a:p>
            <a:pPr marL="0" indent="0">
              <a:buNone/>
            </a:pPr>
            <a:r>
              <a:rPr lang="en-US" dirty="0" smtClean="0"/>
              <a:t>9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o(</a:t>
            </a:r>
            <a:r>
              <a:rPr lang="en-US" dirty="0" err="1"/>
              <a:t>f,g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...     return lambda x: f(g(x))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b = o(lambda x: x*x, lambda x: x+1)</a:t>
            </a:r>
          </a:p>
          <a:p>
            <a:pPr marL="0" indent="0">
              <a:buNone/>
            </a:pPr>
            <a:r>
              <a:rPr lang="en-US" dirty="0"/>
              <a:t>&gt;&gt;&gt; b(3)</a:t>
            </a:r>
          </a:p>
          <a:p>
            <a:pPr marL="0" indent="0">
              <a:buNone/>
            </a:pPr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66666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&gt;&gt;&gt; class Complex</a:t>
            </a:r>
            <a:r>
              <a:rPr lang="en-US" sz="2800" dirty="0" smtClean="0"/>
              <a:t>:  #naming convention for classes is: </a:t>
            </a:r>
            <a:r>
              <a:rPr lang="en-US" sz="2800" dirty="0" err="1" smtClean="0"/>
              <a:t>ClassName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...     </a:t>
            </a:r>
            <a:r>
              <a:rPr lang="en-US" sz="2800" dirty="0" err="1"/>
              <a:t>def</a:t>
            </a:r>
            <a:r>
              <a:rPr lang="en-US" sz="2800" dirty="0"/>
              <a:t> __</a:t>
            </a:r>
            <a:r>
              <a:rPr lang="en-US" sz="2800" dirty="0" err="1"/>
              <a:t>init</a:t>
            </a:r>
            <a:r>
              <a:rPr lang="en-US" sz="2800" dirty="0"/>
              <a:t>__(self, </a:t>
            </a:r>
            <a:r>
              <a:rPr lang="en-US" sz="2800" dirty="0" err="1"/>
              <a:t>realpart</a:t>
            </a:r>
            <a:r>
              <a:rPr lang="en-US" sz="2800" dirty="0"/>
              <a:t>, </a:t>
            </a:r>
            <a:r>
              <a:rPr lang="en-US" sz="2800" dirty="0" err="1"/>
              <a:t>imagpart</a:t>
            </a:r>
            <a:r>
              <a:rPr lang="en-US" sz="2800" dirty="0" smtClean="0"/>
              <a:t>): #constructor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...         </a:t>
            </a:r>
            <a:r>
              <a:rPr lang="en-US" sz="2800" dirty="0" err="1"/>
              <a:t>self.r</a:t>
            </a:r>
            <a:r>
              <a:rPr lang="en-US" sz="2800" dirty="0"/>
              <a:t> = </a:t>
            </a:r>
            <a:r>
              <a:rPr lang="en-US" sz="2800" dirty="0" err="1" smtClean="0"/>
              <a:t>realpart</a:t>
            </a:r>
            <a:r>
              <a:rPr lang="en-US" sz="2800" dirty="0" smtClean="0"/>
              <a:t> #r is not defined as a class field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...         </a:t>
            </a:r>
            <a:r>
              <a:rPr lang="en-US" sz="2800" dirty="0" err="1"/>
              <a:t>self.i</a:t>
            </a:r>
            <a:r>
              <a:rPr lang="en-US" sz="2800" dirty="0"/>
              <a:t> = </a:t>
            </a:r>
            <a:r>
              <a:rPr lang="en-US" sz="2800" dirty="0" err="1" smtClean="0"/>
              <a:t>imagpart</a:t>
            </a:r>
            <a:endParaRPr lang="en-US" sz="2800" dirty="0"/>
          </a:p>
          <a:p>
            <a:pPr marL="0" indent="0">
              <a:buNone/>
            </a:pPr>
            <a:r>
              <a:rPr lang="pt-BR" sz="2800" dirty="0"/>
              <a:t>...     def </a:t>
            </a:r>
            <a:r>
              <a:rPr lang="pt-BR" sz="2800" dirty="0" smtClean="0"/>
              <a:t>add(self, numtoadd):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...         </a:t>
            </a:r>
            <a:r>
              <a:rPr lang="pt-BR" sz="2800" dirty="0" smtClean="0"/>
              <a:t>self.r += numtoadd.r</a:t>
            </a:r>
          </a:p>
          <a:p>
            <a:pPr marL="0" indent="0">
              <a:buNone/>
            </a:pPr>
            <a:r>
              <a:rPr lang="pt-BR" sz="2800" dirty="0" smtClean="0"/>
              <a:t>...         self.i += numtoadd.i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...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&gt;&gt;&gt; x = Complex(3.0, -4.5)</a:t>
            </a:r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x.r</a:t>
            </a:r>
            <a:r>
              <a:rPr lang="en-US" sz="2800" dirty="0"/>
              <a:t>, </a:t>
            </a:r>
            <a:r>
              <a:rPr lang="en-US" sz="2800" dirty="0" err="1"/>
              <a:t>x.i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(3.0, -4.5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 smtClean="0"/>
              <a:t>x.add</a:t>
            </a:r>
            <a:r>
              <a:rPr lang="en-US" sz="2800" dirty="0" smtClean="0"/>
              <a:t>(Complex(1,1))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&gt;&gt;&gt; </a:t>
            </a:r>
            <a:r>
              <a:rPr lang="en-US" sz="2800" dirty="0" err="1" smtClean="0"/>
              <a:t>x.r</a:t>
            </a:r>
            <a:r>
              <a:rPr lang="en-US" sz="2800" dirty="0"/>
              <a:t>, </a:t>
            </a:r>
            <a:r>
              <a:rPr lang="en-US" sz="2800" dirty="0" err="1" smtClean="0"/>
              <a:t>x.i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(4.0, -3.5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39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(</a:t>
            </a:r>
            <a:r>
              <a:rPr lang="en-US" dirty="0" err="1"/>
              <a:t>x,y</a:t>
            </a:r>
            <a:r>
              <a:rPr lang="en-US" dirty="0"/>
              <a:t>) = (5,0)</a:t>
            </a:r>
          </a:p>
          <a:p>
            <a:pPr marL="0" indent="0">
              <a:buNone/>
            </a:pPr>
            <a:r>
              <a:rPr lang="en-US" dirty="0"/>
              <a:t>&gt;&gt;&gt; try:</a:t>
            </a:r>
          </a:p>
          <a:p>
            <a:pPr marL="0" indent="0">
              <a:buNone/>
            </a:pPr>
            <a:r>
              <a:rPr lang="en-US" dirty="0"/>
              <a:t>...     z=x/y</a:t>
            </a:r>
          </a:p>
          <a:p>
            <a:pPr marL="0" indent="0">
              <a:buNone/>
            </a:pPr>
            <a:r>
              <a:rPr lang="en-US" dirty="0"/>
              <a:t>... except </a:t>
            </a:r>
            <a:r>
              <a:rPr lang="en-US" dirty="0" err="1"/>
              <a:t>ZeroDivisionError</a:t>
            </a:r>
            <a:r>
              <a:rPr lang="en-US" dirty="0"/>
              <a:t> as e:</a:t>
            </a:r>
          </a:p>
          <a:p>
            <a:pPr marL="0" indent="0">
              <a:buNone/>
            </a:pPr>
            <a:r>
              <a:rPr lang="en-US" dirty="0"/>
              <a:t>...     print(</a:t>
            </a:r>
            <a:r>
              <a:rPr lang="en-US" dirty="0" err="1"/>
              <a:t>e.args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('division by zero',)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172200" y="3124200"/>
            <a:ext cx="2590800" cy="1143000"/>
          </a:xfrm>
          <a:prstGeom prst="wedgeRectCallout">
            <a:avLst>
              <a:gd name="adj1" fmla="val -59818"/>
              <a:gd name="adj2" fmla="val -4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Also legal</a:t>
            </a:r>
          </a:p>
          <a:p>
            <a:pPr algn="ctr"/>
            <a:r>
              <a:rPr lang="en-US" dirty="0" smtClean="0"/>
              <a:t>except:</a:t>
            </a:r>
          </a:p>
          <a:p>
            <a:pPr algn="ctr"/>
            <a:r>
              <a:rPr lang="en-US" dirty="0"/>
              <a:t>except Exception as e:</a:t>
            </a:r>
            <a:endParaRPr lang="en-US" dirty="0" smtClean="0"/>
          </a:p>
          <a:p>
            <a:pPr algn="ctr"/>
            <a:r>
              <a:rPr lang="en-US" dirty="0"/>
              <a:t>e</a:t>
            </a:r>
            <a:r>
              <a:rPr lang="en-US" dirty="0" smtClean="0"/>
              <a:t>xcept </a:t>
            </a:r>
            <a:r>
              <a:rPr lang="en-US" dirty="0" err="1" smtClean="0"/>
              <a:t>ZeroDivisionError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Write a program that will receive three arguments:</a:t>
            </a:r>
          </a:p>
          <a:p>
            <a:pPr lvl="1"/>
            <a:r>
              <a:rPr lang="en-US" dirty="0"/>
              <a:t>Word to search for</a:t>
            </a:r>
            <a:endParaRPr lang="en-US" dirty="0" smtClean="0"/>
          </a:p>
          <a:p>
            <a:pPr lvl="1"/>
            <a:r>
              <a:rPr lang="en-US" dirty="0" smtClean="0"/>
              <a:t>Input directory</a:t>
            </a:r>
          </a:p>
          <a:p>
            <a:pPr lvl="1"/>
            <a:r>
              <a:rPr lang="en-US" dirty="0" smtClean="0"/>
              <a:t>Output file</a:t>
            </a:r>
          </a:p>
          <a:p>
            <a:pPr marL="0" indent="0">
              <a:buNone/>
            </a:pPr>
            <a:r>
              <a:rPr lang="en-US" dirty="0" smtClean="0"/>
              <a:t>    and will search for all instances of the world in all </a:t>
            </a:r>
            <a:r>
              <a:rPr lang="en-US" dirty="0" err="1" smtClean="0"/>
              <a:t>filess</a:t>
            </a:r>
            <a:r>
              <a:rPr lang="en-US" dirty="0" smtClean="0"/>
              <a:t> in the input directory, and save to a file named “output file” including file name and word number.</a:t>
            </a:r>
          </a:p>
          <a:p>
            <a:r>
              <a:rPr lang="en-US" dirty="0" smtClean="0"/>
              <a:t>Think how many lines of code would this require in C, C++ or even Java and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0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python searcher.py from </a:t>
            </a:r>
            <a:r>
              <a:rPr lang="en-US" dirty="0" err="1" smtClean="0"/>
              <a:t>mydir</a:t>
            </a:r>
            <a:r>
              <a:rPr lang="en-US" dirty="0" smtClean="0"/>
              <a:t> out.txt</a:t>
            </a:r>
          </a:p>
          <a:p>
            <a:r>
              <a:rPr lang="en-US" dirty="0"/>
              <a:t>c</a:t>
            </a:r>
            <a:r>
              <a:rPr lang="en-US" dirty="0" smtClean="0"/>
              <a:t>at out.txt (type out.txt)</a:t>
            </a:r>
          </a:p>
          <a:p>
            <a:pPr marL="0" indent="0">
              <a:buNone/>
            </a:pPr>
            <a:r>
              <a:rPr lang="en-US" dirty="0"/>
              <a:t>"from" is word #39 in file bird.txt</a:t>
            </a:r>
          </a:p>
          <a:p>
            <a:pPr marL="0" indent="0">
              <a:buNone/>
            </a:pPr>
            <a:r>
              <a:rPr lang="en-US" dirty="0"/>
              <a:t>"from" is word #104 in file bird.txt</a:t>
            </a:r>
          </a:p>
          <a:p>
            <a:pPr marL="0" indent="0">
              <a:buNone/>
            </a:pPr>
            <a:r>
              <a:rPr lang="en-US" dirty="0"/>
              <a:t>"from" is word #259 in file bird.txt</a:t>
            </a:r>
          </a:p>
          <a:p>
            <a:pPr marL="0" indent="0">
              <a:buNone/>
            </a:pPr>
            <a:r>
              <a:rPr lang="en-US" dirty="0"/>
              <a:t>"from" is word #61 in file earth.txt</a:t>
            </a:r>
          </a:p>
          <a:p>
            <a:pPr marL="0" indent="0">
              <a:buNone/>
            </a:pPr>
            <a:r>
              <a:rPr lang="en-US" dirty="0"/>
              <a:t>"from" is word #254 in </a:t>
            </a:r>
            <a:r>
              <a:rPr lang="en-US"/>
              <a:t>file </a:t>
            </a:r>
            <a:r>
              <a:rPr lang="en-US" smtClean="0"/>
              <a:t>earth.txt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"from" is word #5 in file mars.txt</a:t>
            </a:r>
          </a:p>
          <a:p>
            <a:pPr marL="0" indent="0">
              <a:buNone/>
            </a:pPr>
            <a:r>
              <a:rPr lang="en-US" dirty="0"/>
              <a:t>"from" is word #470 in file mars.txt</a:t>
            </a:r>
          </a:p>
          <a:p>
            <a:pPr marL="0" indent="0">
              <a:buNone/>
            </a:pPr>
            <a:r>
              <a:rPr lang="en-US" dirty="0"/>
              <a:t>"from" is word #136 in file sun.txt</a:t>
            </a:r>
          </a:p>
        </p:txBody>
      </p:sp>
    </p:spTree>
    <p:extLst>
      <p:ext uri="{BB962C8B-B14F-4D97-AF65-F5344CB8AC3E}">
        <p14:creationId xmlns:p14="http://schemas.microsoft.com/office/powerpoint/2010/main" val="23372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sys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os</a:t>
            </a:r>
            <a:r>
              <a:rPr lang="en-US" sz="2000" dirty="0"/>
              <a:t> import </a:t>
            </a:r>
            <a:r>
              <a:rPr lang="en-US" sz="2000" dirty="0" err="1"/>
              <a:t>listdir</a:t>
            </a:r>
            <a:r>
              <a:rPr lang="en-US" sz="2000" dirty="0"/>
              <a:t>, path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os.path</a:t>
            </a:r>
            <a:r>
              <a:rPr lang="en-US" sz="2000" dirty="0"/>
              <a:t> import join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search_word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 smtClean="0">
                <a:solidFill>
                  <a:srgbClr val="FF0000"/>
                </a:solidFill>
              </a:rPr>
              <a:t>sys.argv</a:t>
            </a:r>
            <a:r>
              <a:rPr lang="en-US" sz="2000" dirty="0" smtClean="0"/>
              <a:t>[1]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/>
              <a:t>requested_dir</a:t>
            </a:r>
            <a:r>
              <a:rPr lang="en-US" sz="2000" dirty="0"/>
              <a:t> = </a:t>
            </a:r>
            <a:r>
              <a:rPr lang="en-US" sz="2000" dirty="0" err="1"/>
              <a:t>sys.argv</a:t>
            </a:r>
            <a:r>
              <a:rPr lang="en-US" sz="2000" dirty="0"/>
              <a:t>[2]</a:t>
            </a:r>
          </a:p>
          <a:p>
            <a:pPr marL="0" indent="0">
              <a:buNone/>
            </a:pPr>
            <a:r>
              <a:rPr lang="en-US" sz="2000" dirty="0" err="1"/>
              <a:t>output_file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FF0000"/>
                </a:solidFill>
              </a:rPr>
              <a:t>open</a:t>
            </a:r>
            <a:r>
              <a:rPr lang="en-US" sz="2000" dirty="0"/>
              <a:t>(</a:t>
            </a:r>
            <a:r>
              <a:rPr lang="en-US" sz="2000" dirty="0" err="1"/>
              <a:t>sys.argv</a:t>
            </a:r>
            <a:r>
              <a:rPr lang="en-US" sz="2000" dirty="0"/>
              <a:t>[3], "w")</a:t>
            </a:r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curr_file</a:t>
            </a:r>
            <a:r>
              <a:rPr lang="en-US" sz="2000" dirty="0"/>
              <a:t> in </a:t>
            </a:r>
            <a:r>
              <a:rPr lang="en-US" sz="2000" dirty="0" err="1">
                <a:solidFill>
                  <a:srgbClr val="FF0000"/>
                </a:solidFill>
              </a:rPr>
              <a:t>listdir</a:t>
            </a:r>
            <a:r>
              <a:rPr lang="en-US" sz="2000" dirty="0"/>
              <a:t>(</a:t>
            </a:r>
            <a:r>
              <a:rPr lang="en-US" sz="2000" dirty="0" err="1"/>
              <a:t>requested_dir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smtClean="0"/>
              <a:t>for </a:t>
            </a:r>
            <a:r>
              <a:rPr lang="en-US" sz="2000" dirty="0"/>
              <a:t>i, word in enumerate(open(</a:t>
            </a:r>
            <a:r>
              <a:rPr lang="en-US" sz="2000" dirty="0">
                <a:solidFill>
                  <a:srgbClr val="FF0000"/>
                </a:solidFill>
              </a:rPr>
              <a:t>join</a:t>
            </a:r>
            <a:r>
              <a:rPr lang="en-US" sz="2000" dirty="0"/>
              <a:t>(</a:t>
            </a:r>
            <a:r>
              <a:rPr lang="en-US" sz="2000" dirty="0" err="1"/>
              <a:t>requested_dir</a:t>
            </a:r>
            <a:r>
              <a:rPr lang="en-US" sz="2000" dirty="0"/>
              <a:t>, </a:t>
            </a:r>
            <a:r>
              <a:rPr lang="en-US" sz="2000" dirty="0" err="1"/>
              <a:t>curr_file</a:t>
            </a:r>
            <a:r>
              <a:rPr lang="en-US" sz="2000" dirty="0"/>
              <a:t>)).</a:t>
            </a:r>
            <a:r>
              <a:rPr lang="en-US" sz="2000" dirty="0">
                <a:solidFill>
                  <a:srgbClr val="FF0000"/>
                </a:solidFill>
              </a:rPr>
              <a:t>read</a:t>
            </a:r>
            <a:r>
              <a:rPr lang="en-US" sz="2000" dirty="0"/>
              <a:t>().</a:t>
            </a:r>
            <a:r>
              <a:rPr lang="en-US" sz="2000" dirty="0">
                <a:solidFill>
                  <a:srgbClr val="FF0000"/>
                </a:solidFill>
              </a:rPr>
              <a:t>split</a:t>
            </a:r>
            <a:r>
              <a:rPr lang="en-US" sz="2000" dirty="0"/>
              <a:t>()):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smtClean="0"/>
              <a:t>if </a:t>
            </a:r>
            <a:r>
              <a:rPr lang="en-US" sz="2000" dirty="0" err="1"/>
              <a:t>word.</a:t>
            </a:r>
            <a:r>
              <a:rPr lang="en-US" sz="2000" dirty="0" err="1">
                <a:solidFill>
                  <a:srgbClr val="FF0000"/>
                </a:solidFill>
              </a:rPr>
              <a:t>strip</a:t>
            </a:r>
            <a:r>
              <a:rPr lang="en-US" sz="2000" dirty="0"/>
              <a:t>() == </a:t>
            </a:r>
            <a:r>
              <a:rPr lang="en-US" sz="2000" dirty="0" err="1"/>
              <a:t>search_word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print('\"%</a:t>
            </a:r>
            <a:r>
              <a:rPr lang="en-US" sz="2000" dirty="0"/>
              <a:t>s\" is word #%d in file %s' </a:t>
            </a:r>
            <a:r>
              <a:rPr lang="en-US" sz="2000" dirty="0" smtClean="0"/>
              <a:t>%(</a:t>
            </a:r>
            <a:r>
              <a:rPr lang="en-US" sz="2000" dirty="0" err="1" smtClean="0"/>
              <a:t>search_word,i,curr_file</a:t>
            </a:r>
            <a:r>
              <a:rPr lang="en-US" sz="2000" dirty="0" smtClean="0"/>
              <a:t>), </a:t>
            </a:r>
            <a:r>
              <a:rPr lang="en-US" sz="2000" dirty="0" smtClean="0">
                <a:solidFill>
                  <a:srgbClr val="FF0000"/>
                </a:solidFill>
              </a:rPr>
              <a:t>file=</a:t>
            </a:r>
            <a:r>
              <a:rPr lang="en-US" sz="2000" dirty="0" err="1" smtClean="0"/>
              <a:t>output_file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outfput_file.</a:t>
            </a:r>
            <a:r>
              <a:rPr lang="en-US" sz="2000" dirty="0" err="1" smtClean="0">
                <a:solidFill>
                  <a:srgbClr val="FF0000"/>
                </a:solidFill>
              </a:rPr>
              <a:t>close</a:t>
            </a:r>
            <a:r>
              <a:rPr lang="en-US" sz="2000" dirty="0" smtClean="0"/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775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9220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import sys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os</a:t>
            </a:r>
            <a:r>
              <a:rPr lang="en-US" sz="1600" dirty="0"/>
              <a:t> import </a:t>
            </a:r>
            <a:r>
              <a:rPr lang="en-US" sz="1600" dirty="0" err="1"/>
              <a:t>listdir</a:t>
            </a:r>
            <a:r>
              <a:rPr lang="en-US" sz="1600" dirty="0"/>
              <a:t>, path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os.path</a:t>
            </a:r>
            <a:r>
              <a:rPr lang="en-US" sz="1600" dirty="0"/>
              <a:t> import join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search_word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 smtClean="0">
                <a:solidFill>
                  <a:srgbClr val="FF0000"/>
                </a:solidFill>
              </a:rPr>
              <a:t>sys.argv</a:t>
            </a:r>
            <a:r>
              <a:rPr lang="en-US" sz="1600" dirty="0" smtClean="0"/>
              <a:t>[1]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err="1"/>
              <a:t>requested_dir</a:t>
            </a:r>
            <a:r>
              <a:rPr lang="en-US" sz="1600" dirty="0"/>
              <a:t> = </a:t>
            </a:r>
            <a:r>
              <a:rPr lang="en-US" sz="1600" dirty="0" err="1"/>
              <a:t>sys.argv</a:t>
            </a:r>
            <a:r>
              <a:rPr lang="en-US" sz="1600" dirty="0"/>
              <a:t>[2]</a:t>
            </a:r>
          </a:p>
          <a:p>
            <a:pPr marL="0" indent="0">
              <a:buNone/>
            </a:pPr>
            <a:r>
              <a:rPr lang="en-US" sz="2000" b="1" dirty="0" smtClean="0"/>
              <a:t>with </a:t>
            </a:r>
            <a:r>
              <a:rPr lang="en-US" sz="2000" b="1" dirty="0" smtClean="0">
                <a:solidFill>
                  <a:srgbClr val="FF0000"/>
                </a:solidFill>
              </a:rPr>
              <a:t>open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sys.argv</a:t>
            </a:r>
            <a:r>
              <a:rPr lang="en-US" sz="2000" b="1" dirty="0" smtClean="0"/>
              <a:t>[3</a:t>
            </a:r>
            <a:r>
              <a:rPr lang="en-US" sz="2000" b="1" dirty="0"/>
              <a:t>], "w") as </a:t>
            </a:r>
            <a:r>
              <a:rPr lang="en-US" sz="2000" b="1" dirty="0" err="1" smtClean="0"/>
              <a:t>output_file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0" indent="0">
              <a:buNone/>
            </a:pPr>
            <a:r>
              <a:rPr lang="en-US" sz="1600" dirty="0" smtClean="0"/>
              <a:t>   for </a:t>
            </a:r>
            <a:r>
              <a:rPr lang="en-US" sz="1600" dirty="0" err="1" smtClean="0"/>
              <a:t>curr_file</a:t>
            </a:r>
            <a:r>
              <a:rPr lang="en-US" sz="1600" dirty="0" smtClean="0"/>
              <a:t> </a:t>
            </a:r>
            <a:r>
              <a:rPr lang="en-US" sz="1600" dirty="0"/>
              <a:t>in </a:t>
            </a:r>
            <a:r>
              <a:rPr lang="en-US" sz="1600" dirty="0" err="1">
                <a:solidFill>
                  <a:srgbClr val="FF0000"/>
                </a:solidFill>
              </a:rPr>
              <a:t>listdir</a:t>
            </a:r>
            <a:r>
              <a:rPr lang="en-US" sz="1600" dirty="0"/>
              <a:t>(</a:t>
            </a:r>
            <a:r>
              <a:rPr lang="en-US" sz="1600" dirty="0" err="1"/>
              <a:t>requested_dir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   for </a:t>
            </a:r>
            <a:r>
              <a:rPr lang="en-US" sz="1600" dirty="0"/>
              <a:t>i, word in enumerate(open(</a:t>
            </a:r>
            <a:r>
              <a:rPr lang="en-US" sz="1600" dirty="0">
                <a:solidFill>
                  <a:srgbClr val="FF0000"/>
                </a:solidFill>
              </a:rPr>
              <a:t>join</a:t>
            </a:r>
            <a:r>
              <a:rPr lang="en-US" sz="1600" dirty="0"/>
              <a:t>(</a:t>
            </a:r>
            <a:r>
              <a:rPr lang="en-US" sz="1600" dirty="0" err="1"/>
              <a:t>requested_dir</a:t>
            </a:r>
            <a:r>
              <a:rPr lang="en-US" sz="1600" dirty="0"/>
              <a:t>, </a:t>
            </a:r>
            <a:r>
              <a:rPr lang="en-US" sz="1600" dirty="0" err="1"/>
              <a:t>curr_file</a:t>
            </a:r>
            <a:r>
              <a:rPr lang="en-US" sz="1600" dirty="0"/>
              <a:t>)).</a:t>
            </a:r>
            <a:r>
              <a:rPr lang="en-US" sz="1600" dirty="0">
                <a:solidFill>
                  <a:srgbClr val="FF0000"/>
                </a:solidFill>
              </a:rPr>
              <a:t>read</a:t>
            </a:r>
            <a:r>
              <a:rPr lang="en-US" sz="1600" dirty="0"/>
              <a:t>().</a:t>
            </a:r>
            <a:r>
              <a:rPr lang="en-US" sz="1600" dirty="0">
                <a:solidFill>
                  <a:srgbClr val="FF0000"/>
                </a:solidFill>
              </a:rPr>
              <a:t>split</a:t>
            </a:r>
            <a:r>
              <a:rPr lang="en-US" sz="1600" dirty="0"/>
              <a:t>()):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smtClean="0"/>
              <a:t>   if </a:t>
            </a:r>
            <a:r>
              <a:rPr lang="en-US" sz="1600" dirty="0" err="1"/>
              <a:t>word.</a:t>
            </a:r>
            <a:r>
              <a:rPr lang="en-US" sz="1600" dirty="0" err="1">
                <a:solidFill>
                  <a:srgbClr val="FF0000"/>
                </a:solidFill>
              </a:rPr>
              <a:t>strip</a:t>
            </a:r>
            <a:r>
              <a:rPr lang="en-US" sz="1600" dirty="0"/>
              <a:t>() == </a:t>
            </a:r>
            <a:r>
              <a:rPr lang="en-US" sz="1600" dirty="0" err="1"/>
              <a:t>search_word</a:t>
            </a:r>
            <a:r>
              <a:rPr lang="en-US" sz="1600" dirty="0"/>
              <a:t> 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</a:t>
            </a:r>
            <a:r>
              <a:rPr lang="en-US" sz="1400" dirty="0"/>
              <a:t> </a:t>
            </a:r>
            <a:r>
              <a:rPr lang="en-US" sz="1400" dirty="0" smtClean="0"/>
              <a:t>  print</a:t>
            </a:r>
            <a:r>
              <a:rPr lang="en-US" sz="1400" dirty="0"/>
              <a:t>('\"%s\" is word #%d in file %s' </a:t>
            </a:r>
            <a:r>
              <a:rPr lang="en-US" sz="1400" dirty="0" smtClean="0"/>
              <a:t>%(</a:t>
            </a:r>
            <a:r>
              <a:rPr lang="en-US" sz="1400" dirty="0" err="1" smtClean="0"/>
              <a:t>search_word,i,curr_file</a:t>
            </a:r>
            <a:r>
              <a:rPr lang="en-US" sz="1400" dirty="0"/>
              <a:t>), </a:t>
            </a:r>
            <a:r>
              <a:rPr lang="en-US" sz="1400" dirty="0">
                <a:solidFill>
                  <a:srgbClr val="FF0000"/>
                </a:solidFill>
              </a:rPr>
              <a:t>file=</a:t>
            </a:r>
            <a:r>
              <a:rPr lang="en-US" sz="1400" dirty="0" err="1"/>
              <a:t>output_file</a:t>
            </a:r>
            <a:r>
              <a:rPr lang="en-US" sz="1400" dirty="0" smtClean="0"/>
              <a:t>) </a:t>
            </a:r>
            <a:r>
              <a:rPr lang="en-US" sz="1400" b="1" dirty="0" smtClean="0"/>
              <a:t>#can also </a:t>
            </a:r>
            <a:r>
              <a:rPr lang="en-US" sz="1400" b="1" dirty="0"/>
              <a:t>use </a:t>
            </a:r>
            <a:r>
              <a:rPr lang="en-US" sz="1400" b="1" dirty="0" err="1" smtClean="0"/>
              <a:t>output_file.write</a:t>
            </a:r>
            <a:r>
              <a:rPr lang="en-US" sz="1400" b="1" dirty="0" smtClean="0"/>
              <a:t>()</a:t>
            </a:r>
          </a:p>
          <a:p>
            <a:pPr marL="0" indent="0">
              <a:buNone/>
            </a:pPr>
            <a:r>
              <a:rPr lang="en-US" sz="2000" b="1" dirty="0" smtClean="0"/>
              <a:t>#no need to close when using "with"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965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Interpreter based language, but can be compiled for faster execution.</a:t>
            </a:r>
          </a:p>
          <a:p>
            <a:r>
              <a:rPr lang="en-US" dirty="0" smtClean="0"/>
              <a:t>Considered to be very concise – usually requires less “lines of code”</a:t>
            </a:r>
          </a:p>
          <a:p>
            <a:r>
              <a:rPr lang="en-US" dirty="0" smtClean="0"/>
              <a:t>Dynamic language / typing, no need to declare variables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Very commonly used by database analyzers</a:t>
            </a:r>
          </a:p>
          <a:p>
            <a:r>
              <a:rPr lang="en-US" dirty="0" smtClean="0"/>
              <a:t>(Python 2/3 issues…)</a:t>
            </a:r>
          </a:p>
          <a:p>
            <a:r>
              <a:rPr lang="en-US" sz="2800" dirty="0" smtClean="0"/>
              <a:t>(Personally used IDE: </a:t>
            </a:r>
            <a:r>
              <a:rPr lang="en-US" sz="2800" dirty="0" err="1" smtClean="0"/>
              <a:t>PyCharm</a:t>
            </a:r>
            <a:r>
              <a:rPr lang="en-US" sz="2800" dirty="0" smtClean="0"/>
              <a:t>, can </a:t>
            </a:r>
            <a:r>
              <a:rPr lang="en-US" sz="2800" dirty="0"/>
              <a:t>use also IP[y] </a:t>
            </a:r>
            <a:r>
              <a:rPr lang="en-US" sz="2800" dirty="0" smtClean="0"/>
              <a:t>notebook/</a:t>
            </a:r>
            <a:r>
              <a:rPr lang="en-US" sz="2800" dirty="0" err="1" smtClean="0"/>
              <a:t>Jupyter</a:t>
            </a:r>
            <a:r>
              <a:rPr lang="en-US" sz="2800" dirty="0" smtClean="0"/>
              <a:t>)</a:t>
            </a:r>
            <a:endParaRPr lang="en-US" sz="2800" dirty="0"/>
          </a:p>
          <a:p>
            <a:endParaRPr lang="en-US" dirty="0" smtClean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31" y="4419600"/>
            <a:ext cx="19431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429000" y="5334000"/>
            <a:ext cx="3429000" cy="1438275"/>
          </a:xfrm>
          <a:prstGeom prst="wedgeRoundRectCallout">
            <a:avLst>
              <a:gd name="adj1" fmla="val 56796"/>
              <a:gd name="adj2" fmla="val -424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Python's name is derived from the television series Monty Python's Flying </a:t>
            </a:r>
            <a:r>
              <a:rPr lang="en-US" dirty="0" smtClean="0"/>
              <a:t>Circus, and </a:t>
            </a:r>
            <a:r>
              <a:rPr lang="en-US" dirty="0"/>
              <a:t>it is common to use Monty Python references in example </a:t>
            </a:r>
            <a:r>
              <a:rPr lang="en-US" dirty="0" smtClean="0"/>
              <a:t>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0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Installing library with Python is very easy thanks to pip.</a:t>
            </a:r>
          </a:p>
          <a:p>
            <a:r>
              <a:rPr lang="en-US" dirty="0" smtClean="0"/>
              <a:t>First install pip </a:t>
            </a:r>
          </a:p>
          <a:p>
            <a:pPr lvl="1"/>
            <a:r>
              <a:rPr lang="en-US" dirty="0" smtClean="0"/>
              <a:t>Linux: apt-get install pip</a:t>
            </a:r>
          </a:p>
          <a:p>
            <a:pPr lvl="1"/>
            <a:r>
              <a:rPr lang="en-US" dirty="0" smtClean="0"/>
              <a:t>There is also a version for windows</a:t>
            </a:r>
          </a:p>
          <a:p>
            <a:r>
              <a:rPr lang="en-US" dirty="0" smtClean="0"/>
              <a:t>Then install the library with:</a:t>
            </a:r>
          </a:p>
          <a:p>
            <a:pPr lvl="1"/>
            <a:r>
              <a:rPr lang="en-US" dirty="0" smtClean="0"/>
              <a:t>pip install [</a:t>
            </a:r>
            <a:r>
              <a:rPr lang="en-US" dirty="0" err="1" smtClean="0"/>
              <a:t>library_name</a:t>
            </a:r>
            <a:r>
              <a:rPr lang="en-US" dirty="0" smtClean="0"/>
              <a:t>] (e.g. pip install </a:t>
            </a:r>
            <a:r>
              <a:rPr lang="en-US" dirty="0" err="1" smtClean="0"/>
              <a:t>numpy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can also install </a:t>
            </a:r>
            <a:r>
              <a:rPr lang="en-US" dirty="0" err="1" smtClean="0"/>
              <a:t>Anacoda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www.continuum.io/downloads</a:t>
            </a:r>
            <a:r>
              <a:rPr lang="en-US" dirty="0" smtClean="0"/>
              <a:t>) which is a Python distribution that comes with </a:t>
            </a:r>
            <a:r>
              <a:rPr lang="en-US" dirty="0" err="1" smtClean="0"/>
              <a:t>numpy</a:t>
            </a:r>
            <a:r>
              <a:rPr lang="en-US" dirty="0" smtClean="0"/>
              <a:t> as well as many other libraries.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19800"/>
            <a:ext cx="28384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323" y="5667075"/>
            <a:ext cx="2033588" cy="114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29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multi dimension array and matrices operations, (and other math operations).</a:t>
            </a:r>
          </a:p>
          <a:p>
            <a:r>
              <a:rPr lang="en-US" dirty="0" smtClean="0"/>
              <a:t>Can be installed using “pip install </a:t>
            </a:r>
            <a:r>
              <a:rPr lang="en-US" dirty="0" err="1" smtClean="0"/>
              <a:t>numpy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&gt;&gt;&gt; 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smtClean="0"/>
              <a:t>a=</a:t>
            </a:r>
            <a:r>
              <a:rPr lang="en-US" sz="1800" dirty="0" err="1" smtClean="0"/>
              <a:t>np.array</a:t>
            </a:r>
            <a:r>
              <a:rPr lang="en-US" sz="1800" dirty="0"/>
              <a:t>([6,7,8])</a:t>
            </a:r>
          </a:p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smtClean="0"/>
              <a:t>a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array([6, 7, 8</a:t>
            </a:r>
            <a:r>
              <a:rPr lang="en-US" sz="1800" dirty="0" smtClean="0"/>
              <a:t>])</a:t>
            </a:r>
          </a:p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/>
              <a:t>a = </a:t>
            </a:r>
            <a:r>
              <a:rPr lang="en-US" sz="1800" dirty="0" err="1"/>
              <a:t>np.array</a:t>
            </a:r>
            <a:r>
              <a:rPr lang="en-US" sz="1800" dirty="0"/>
              <a:t>([1.0, 2, 3.4])</a:t>
            </a:r>
          </a:p>
          <a:p>
            <a:pPr marL="0" indent="0">
              <a:buNone/>
            </a:pPr>
            <a:r>
              <a:rPr lang="en-US" sz="1800" dirty="0"/>
              <a:t>&gt;&gt;&gt; a</a:t>
            </a:r>
          </a:p>
          <a:p>
            <a:pPr marL="0" indent="0">
              <a:buNone/>
            </a:pPr>
            <a:r>
              <a:rPr lang="en-US" sz="1800" dirty="0"/>
              <a:t>array([ 1. ,  2. ,  3.4])</a:t>
            </a:r>
          </a:p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a.dtype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dtype</a:t>
            </a:r>
            <a:r>
              <a:rPr lang="en-US" sz="1800" dirty="0"/>
              <a:t>('float64')</a:t>
            </a:r>
          </a:p>
          <a:p>
            <a:pPr marL="0" indent="0">
              <a:buNone/>
            </a:pPr>
            <a:r>
              <a:rPr lang="en-US" sz="1800" dirty="0"/>
              <a:t>&gt;&gt;&gt; a = </a:t>
            </a:r>
            <a:r>
              <a:rPr lang="en-US" sz="1800" dirty="0" err="1"/>
              <a:t>np.array</a:t>
            </a:r>
            <a:r>
              <a:rPr lang="en-US" sz="1800" dirty="0"/>
              <a:t>([1,  .40 ,"Hello"])</a:t>
            </a:r>
          </a:p>
          <a:p>
            <a:pPr marL="0" indent="0">
              <a:buNone/>
            </a:pPr>
            <a:r>
              <a:rPr lang="en-US" sz="1800" dirty="0"/>
              <a:t>&gt;&gt;&gt; a</a:t>
            </a:r>
          </a:p>
          <a:p>
            <a:pPr marL="0" indent="0">
              <a:buNone/>
            </a:pPr>
            <a:r>
              <a:rPr lang="en-US" sz="1800" dirty="0"/>
              <a:t>array(['1', '0.4', 'Hello'],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dtype</a:t>
            </a:r>
            <a:r>
              <a:rPr lang="en-US" sz="1800" dirty="0"/>
              <a:t>='&lt;U32</a:t>
            </a:r>
            <a:r>
              <a:rPr lang="en-US" sz="1800" dirty="0" smtClean="0"/>
              <a:t>')</a:t>
            </a:r>
          </a:p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 err="1" smtClean="0"/>
              <a:t>np.array</a:t>
            </a:r>
            <a:r>
              <a:rPr lang="en-US" sz="1800" dirty="0" smtClean="0"/>
              <a:t>(range(12))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array([0, 1, 2, 3, 4, 5, 6, 7, 8, </a:t>
            </a:r>
            <a:r>
              <a:rPr lang="en-US" sz="1800" dirty="0" smtClean="0"/>
              <a:t>9,10,11])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/>
              <a:t>a = </a:t>
            </a:r>
            <a:r>
              <a:rPr lang="en-US" sz="1800" dirty="0" err="1" smtClean="0"/>
              <a:t>np.arange</a:t>
            </a:r>
            <a:r>
              <a:rPr lang="en-US" sz="1800" dirty="0" smtClean="0"/>
              <a:t>(12).reshape(3,4)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&gt;&gt;&gt; a</a:t>
            </a:r>
          </a:p>
          <a:p>
            <a:pPr marL="0" indent="0">
              <a:buNone/>
            </a:pPr>
            <a:r>
              <a:rPr lang="en-US" sz="1800" dirty="0"/>
              <a:t>array([[ 0,  1,  2,  3</a:t>
            </a:r>
            <a:r>
              <a:rPr lang="en-US" sz="1800" dirty="0" smtClean="0"/>
              <a:t>,],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[ </a:t>
            </a:r>
            <a:r>
              <a:rPr lang="en-US" sz="1800" dirty="0" smtClean="0"/>
              <a:t>4, 5</a:t>
            </a:r>
            <a:r>
              <a:rPr lang="en-US" sz="1800" dirty="0"/>
              <a:t>,  6,  </a:t>
            </a:r>
            <a:r>
              <a:rPr lang="en-US" sz="1800" dirty="0" smtClean="0"/>
              <a:t>7],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smtClean="0"/>
              <a:t>[8, 9, 10</a:t>
            </a:r>
            <a:r>
              <a:rPr lang="en-US" sz="1800" dirty="0"/>
              <a:t>, </a:t>
            </a:r>
            <a:r>
              <a:rPr lang="en-US" sz="1800" dirty="0" smtClean="0"/>
              <a:t>11]])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a.shape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(3, </a:t>
            </a:r>
            <a:r>
              <a:rPr lang="en-US" sz="1800" dirty="0" smtClean="0"/>
              <a:t>4)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a.ndim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2</a:t>
            </a:r>
          </a:p>
          <a:p>
            <a:pPr marL="0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a.dtype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dtype</a:t>
            </a:r>
            <a:r>
              <a:rPr lang="en-US" sz="1800" dirty="0"/>
              <a:t>('int32')</a:t>
            </a:r>
          </a:p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 err="1"/>
              <a:t>a.size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12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 err="1" smtClean="0"/>
              <a:t>np.array</a:t>
            </a:r>
            <a:r>
              <a:rPr lang="en-US" sz="1800" dirty="0" smtClean="0"/>
              <a:t>(range(12)).reshape(3,3)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ValueError</a:t>
            </a:r>
            <a:r>
              <a:rPr lang="en-US" sz="1800" dirty="0"/>
              <a:t>: total size of new array must be </a:t>
            </a:r>
            <a:r>
              <a:rPr lang="en-US" sz="1800" dirty="0" smtClean="0"/>
              <a:t>unchanged</a:t>
            </a:r>
          </a:p>
        </p:txBody>
      </p:sp>
    </p:spTree>
    <p:extLst>
      <p:ext uri="{BB962C8B-B14F-4D97-AF65-F5344CB8AC3E}">
        <p14:creationId xmlns:p14="http://schemas.microsoft.com/office/powerpoint/2010/main" val="302912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mat = </a:t>
            </a:r>
            <a:r>
              <a:rPr lang="en-US" dirty="0" err="1" smtClean="0"/>
              <a:t>np.array</a:t>
            </a:r>
            <a:r>
              <a:rPr lang="en-US" dirty="0" smtClean="0"/>
              <a:t>([[3, 7, </a:t>
            </a:r>
            <a:r>
              <a:rPr lang="en-US" dirty="0"/>
              <a:t>5], [4, </a:t>
            </a:r>
            <a:r>
              <a:rPr lang="en-US" dirty="0" smtClean="0"/>
              <a:t>1, </a:t>
            </a:r>
            <a:r>
              <a:rPr lang="en-US" dirty="0"/>
              <a:t>2</a:t>
            </a:r>
            <a:r>
              <a:rPr lang="en-US" dirty="0" smtClean="0"/>
              <a:t>]])</a:t>
            </a:r>
          </a:p>
          <a:p>
            <a:pPr marL="0" indent="0">
              <a:buNone/>
            </a:pPr>
            <a:r>
              <a:rPr lang="en-US" dirty="0" smtClean="0"/>
              <a:t>&gt;&gt;&gt; mat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array</a:t>
            </a:r>
            <a:r>
              <a:rPr lang="en-US" dirty="0" smtClean="0"/>
              <a:t>([[3, 7, </a:t>
            </a:r>
            <a:r>
              <a:rPr lang="en-US" dirty="0"/>
              <a:t>5],</a:t>
            </a:r>
          </a:p>
          <a:p>
            <a:pPr marL="0" indent="0">
              <a:buNone/>
            </a:pPr>
            <a:r>
              <a:rPr lang="en-US" dirty="0"/>
              <a:t>       [4, </a:t>
            </a:r>
            <a:r>
              <a:rPr lang="en-US" dirty="0" smtClean="0"/>
              <a:t>1, </a:t>
            </a:r>
            <a:r>
              <a:rPr lang="en-US" dirty="0"/>
              <a:t>2</a:t>
            </a:r>
            <a:r>
              <a:rPr lang="en-US" dirty="0" smtClean="0"/>
              <a:t>]])</a:t>
            </a:r>
          </a:p>
          <a:p>
            <a:pPr marL="0" indent="0">
              <a:buNone/>
            </a:pPr>
            <a:r>
              <a:rPr lang="en-US" dirty="0" smtClean="0"/>
              <a:t>&gt;&gt;&gt; mat[0]</a:t>
            </a:r>
          </a:p>
          <a:p>
            <a:pPr marL="0" indent="0">
              <a:buNone/>
            </a:pPr>
            <a:r>
              <a:rPr lang="en-US" dirty="0"/>
              <a:t>array</a:t>
            </a:r>
            <a:r>
              <a:rPr lang="en-US" dirty="0" smtClean="0"/>
              <a:t>([3, 7, </a:t>
            </a:r>
            <a:r>
              <a:rPr lang="en-US" dirty="0"/>
              <a:t>5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&gt;&gt;&gt; mat[0,:]</a:t>
            </a:r>
          </a:p>
          <a:p>
            <a:pPr marL="0" indent="0">
              <a:buNone/>
            </a:pPr>
            <a:r>
              <a:rPr lang="en-US" dirty="0"/>
              <a:t>array([3, 7, 5])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&gt;&gt;&gt; mat[:,1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array([7, 1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mat.shape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(2, 3)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 smtClean="0"/>
              <a:t>np.array</a:t>
            </a:r>
            <a:r>
              <a:rPr lang="en-US" dirty="0" smtClean="0"/>
              <a:t>([[3, 7, </a:t>
            </a:r>
            <a:r>
              <a:rPr lang="en-US" dirty="0"/>
              <a:t>5], [4, </a:t>
            </a:r>
            <a:r>
              <a:rPr lang="en-US" dirty="0" smtClean="0"/>
              <a:t>1, </a:t>
            </a:r>
            <a:r>
              <a:rPr lang="en-US" dirty="0"/>
              <a:t>2, 2</a:t>
            </a:r>
            <a:r>
              <a:rPr lang="en-US" dirty="0" smtClean="0"/>
              <a:t>]])</a:t>
            </a:r>
          </a:p>
          <a:p>
            <a:pPr marL="0" indent="0">
              <a:buNone/>
            </a:pPr>
            <a:r>
              <a:rPr lang="en-US" dirty="0" smtClean="0"/>
              <a:t>array([[3, 7, </a:t>
            </a:r>
            <a:r>
              <a:rPr lang="en-US" dirty="0"/>
              <a:t>5], [4, </a:t>
            </a:r>
            <a:r>
              <a:rPr lang="en-US" dirty="0" smtClean="0"/>
              <a:t>1, </a:t>
            </a:r>
            <a:r>
              <a:rPr lang="en-US" dirty="0"/>
              <a:t>2, 2]], </a:t>
            </a:r>
            <a:r>
              <a:rPr lang="en-US" dirty="0" err="1"/>
              <a:t>dtype</a:t>
            </a:r>
            <a:r>
              <a:rPr lang="en-US" dirty="0"/>
              <a:t>=object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88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[2, 4, 5] + [7, 3, 2]</a:t>
            </a:r>
          </a:p>
          <a:p>
            <a:pPr marL="0" indent="0">
              <a:buNone/>
            </a:pPr>
            <a:r>
              <a:rPr lang="en-US" dirty="0"/>
              <a:t>[2, 4, 5, 7, 3, 2]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np.array</a:t>
            </a:r>
            <a:r>
              <a:rPr lang="en-US" dirty="0"/>
              <a:t>([2, 4, 5]) + </a:t>
            </a:r>
            <a:r>
              <a:rPr lang="en-US" dirty="0" err="1"/>
              <a:t>np.array</a:t>
            </a:r>
            <a:r>
              <a:rPr lang="en-US" dirty="0"/>
              <a:t>([7, 3, 2])</a:t>
            </a:r>
          </a:p>
          <a:p>
            <a:pPr marL="0" indent="0">
              <a:buNone/>
            </a:pPr>
            <a:r>
              <a:rPr lang="en-US" dirty="0"/>
              <a:t>array([9, 7, 7])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[2, 4, 5] * 3</a:t>
            </a:r>
          </a:p>
          <a:p>
            <a:pPr marL="0" indent="0">
              <a:buNone/>
            </a:pPr>
            <a:r>
              <a:rPr lang="en-US" dirty="0"/>
              <a:t>[2, 4, 5, 2, 4, 5, 2, 4, 5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np.array</a:t>
            </a:r>
            <a:r>
              <a:rPr lang="en-US" dirty="0"/>
              <a:t>([2,4,5</a:t>
            </a:r>
            <a:r>
              <a:rPr lang="en-US" dirty="0" smtClean="0"/>
              <a:t>]) </a:t>
            </a:r>
            <a:r>
              <a:rPr lang="en-US" dirty="0"/>
              <a:t>* 3</a:t>
            </a:r>
          </a:p>
          <a:p>
            <a:pPr marL="0" indent="0">
              <a:buNone/>
            </a:pPr>
            <a:r>
              <a:rPr lang="en-US" dirty="0"/>
              <a:t>array([ 6, 12, 15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np.array</a:t>
            </a:r>
            <a:r>
              <a:rPr lang="en-US" dirty="0"/>
              <a:t>([2, 4, 5]) * </a:t>
            </a:r>
            <a:r>
              <a:rPr lang="en-US" dirty="0" err="1"/>
              <a:t>np.array</a:t>
            </a:r>
            <a:r>
              <a:rPr lang="en-US" dirty="0"/>
              <a:t>([7, 3, 2])</a:t>
            </a:r>
          </a:p>
          <a:p>
            <a:pPr marL="0" indent="0">
              <a:buNone/>
            </a:pPr>
            <a:r>
              <a:rPr lang="en-US" dirty="0"/>
              <a:t>array([14, 12, 10])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075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2D-Array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np.array</a:t>
            </a:r>
            <a:r>
              <a:rPr lang="en-US" dirty="0"/>
              <a:t>([[2, 4, 5], [4, 5, 2]]) * </a:t>
            </a:r>
            <a:r>
              <a:rPr lang="en-US" dirty="0" err="1"/>
              <a:t>np.array</a:t>
            </a:r>
            <a:r>
              <a:rPr lang="en-US" dirty="0"/>
              <a:t>([[6,3,4], [6,1,3]])</a:t>
            </a:r>
          </a:p>
          <a:p>
            <a:pPr marL="0" indent="0">
              <a:buNone/>
            </a:pPr>
            <a:r>
              <a:rPr lang="en-US" dirty="0"/>
              <a:t>array([[12, 12, 20],</a:t>
            </a:r>
          </a:p>
          <a:p>
            <a:pPr marL="0" indent="0">
              <a:buNone/>
            </a:pPr>
            <a:r>
              <a:rPr lang="en-US" dirty="0"/>
              <a:t>       [24,  5,  6]])</a:t>
            </a:r>
          </a:p>
          <a:p>
            <a:pPr marL="0" indent="0">
              <a:buNone/>
            </a:pPr>
            <a:r>
              <a:rPr lang="en-US" dirty="0"/>
              <a:t>&gt;&gt;&gt; np.dot(</a:t>
            </a:r>
            <a:r>
              <a:rPr lang="en-US" dirty="0" err="1"/>
              <a:t>np.array</a:t>
            </a:r>
            <a:r>
              <a:rPr lang="en-US" dirty="0"/>
              <a:t>([[2, 4, 5], [4, 5, 2]]), </a:t>
            </a:r>
            <a:r>
              <a:rPr lang="en-US" dirty="0" err="1"/>
              <a:t>np.array</a:t>
            </a:r>
            <a:r>
              <a:rPr lang="en-US" dirty="0"/>
              <a:t>([[6,3,4], [6,1,3]]))</a:t>
            </a:r>
          </a:p>
          <a:p>
            <a:pPr marL="0" indent="0">
              <a:buNone/>
            </a:pPr>
            <a:r>
              <a:rPr lang="en-US" dirty="0" err="1"/>
              <a:t>ValueError</a:t>
            </a:r>
            <a:r>
              <a:rPr lang="en-US" dirty="0"/>
              <a:t>: shapes (2,3) and (2,3) not aligned: 3 (dim 1) != 2 (dim 0)</a:t>
            </a:r>
          </a:p>
          <a:p>
            <a:pPr marL="0" indent="0">
              <a:buNone/>
            </a:pPr>
            <a:r>
              <a:rPr lang="en-US" dirty="0"/>
              <a:t>&gt;&gt;&gt; np.dot(</a:t>
            </a:r>
            <a:r>
              <a:rPr lang="en-US" dirty="0" err="1"/>
              <a:t>np.array</a:t>
            </a:r>
            <a:r>
              <a:rPr lang="en-US" dirty="0"/>
              <a:t>([[2, 4, 5], [4, 5, 2]]), (</a:t>
            </a:r>
            <a:r>
              <a:rPr lang="en-US" dirty="0" err="1"/>
              <a:t>np.array</a:t>
            </a:r>
            <a:r>
              <a:rPr lang="en-US" dirty="0"/>
              <a:t>([[6,3,4], [6,1,3]])</a:t>
            </a:r>
            <a:r>
              <a:rPr lang="en-US" dirty="0">
                <a:solidFill>
                  <a:srgbClr val="FF0000"/>
                </a:solidFill>
              </a:rPr>
              <a:t>.T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array</a:t>
            </a:r>
            <a:r>
              <a:rPr lang="en-US" dirty="0"/>
              <a:t>([[44, 31],</a:t>
            </a:r>
          </a:p>
          <a:p>
            <a:pPr marL="0" indent="0">
              <a:buNone/>
            </a:pPr>
            <a:r>
              <a:rPr lang="en-US" dirty="0"/>
              <a:t>       [47, 35]])</a:t>
            </a:r>
          </a:p>
          <a:p>
            <a:pPr marL="0" indent="0">
              <a:buNone/>
            </a:pPr>
            <a:r>
              <a:rPr lang="en-US" sz="2900" dirty="0"/>
              <a:t>&gt;&gt;&gt; </a:t>
            </a:r>
            <a:r>
              <a:rPr lang="en-US" sz="2900" dirty="0" err="1"/>
              <a:t>np.array</a:t>
            </a:r>
            <a:r>
              <a:rPr lang="en-US" sz="2900" dirty="0"/>
              <a:t>([[2, 4, 5], [4, 5, 2]]) </a:t>
            </a:r>
            <a:r>
              <a:rPr lang="en-US" sz="2900" dirty="0">
                <a:solidFill>
                  <a:srgbClr val="FF0000"/>
                </a:solidFill>
              </a:rPr>
              <a:t>@</a:t>
            </a:r>
            <a:r>
              <a:rPr lang="en-US" sz="2900" dirty="0"/>
              <a:t> (</a:t>
            </a:r>
            <a:r>
              <a:rPr lang="en-US" sz="2900" dirty="0" err="1"/>
              <a:t>np.array</a:t>
            </a:r>
            <a:r>
              <a:rPr lang="en-US" sz="2900" dirty="0"/>
              <a:t>([[6,3,4], [6,1,3]]).T) #Python 3</a:t>
            </a:r>
          </a:p>
          <a:p>
            <a:pPr marL="0" indent="0">
              <a:buNone/>
            </a:pPr>
            <a:r>
              <a:rPr lang="en-US" sz="2900" dirty="0"/>
              <a:t>array([[44, 31],</a:t>
            </a:r>
          </a:p>
          <a:p>
            <a:pPr marL="0" indent="0">
              <a:buNone/>
            </a:pPr>
            <a:r>
              <a:rPr lang="en-US" sz="2900" dirty="0"/>
              <a:t>       [47, 35]])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naming convention:</a:t>
            </a:r>
          </a:p>
          <a:p>
            <a:pPr lvl="2"/>
            <a:r>
              <a:rPr lang="en-US" sz="2800" dirty="0" err="1" smtClean="0"/>
              <a:t>underscores_for_variables_and_functions</a:t>
            </a:r>
            <a:endParaRPr lang="en-US" sz="2800" dirty="0" smtClean="0"/>
          </a:p>
          <a:p>
            <a:pPr lvl="2"/>
            <a:r>
              <a:rPr lang="en-US" sz="2800" dirty="0" err="1" smtClean="0"/>
              <a:t>ClassNames</a:t>
            </a:r>
            <a:r>
              <a:rPr lang="en-US" sz="2800" dirty="0" smtClean="0"/>
              <a:t> </a:t>
            </a:r>
            <a:r>
              <a:rPr lang="en-US" sz="2800" dirty="0"/>
              <a:t>for </a:t>
            </a:r>
            <a:r>
              <a:rPr lang="en-US" sz="2800" dirty="0" smtClean="0"/>
              <a:t>classes.</a:t>
            </a:r>
            <a:endParaRPr lang="en-US" sz="2800" dirty="0"/>
          </a:p>
          <a:p>
            <a:r>
              <a:rPr lang="en-US" dirty="0"/>
              <a:t>_ commonly used for variables not </a:t>
            </a:r>
            <a:r>
              <a:rPr lang="en-US" dirty="0" smtClean="0"/>
              <a:t>needed, </a:t>
            </a:r>
            <a:r>
              <a:rPr lang="en-US" dirty="0"/>
              <a:t>e.g.: for _ in </a:t>
            </a:r>
            <a:r>
              <a:rPr lang="en-US" dirty="0" smtClean="0"/>
              <a:t>range(10)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Interpreter –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&gt;&gt;&gt; print("Hello World")</a:t>
            </a:r>
          </a:p>
          <a:p>
            <a:pPr marL="0" indent="0">
              <a:buNone/>
            </a:pPr>
            <a:r>
              <a:rPr lang="en-US" dirty="0"/>
              <a:t>Hello </a:t>
            </a:r>
            <a:r>
              <a:rPr lang="en-US" dirty="0" smtClean="0"/>
              <a:t>World</a:t>
            </a:r>
          </a:p>
          <a:p>
            <a:pPr marL="0" indent="0">
              <a:buNone/>
            </a:pPr>
            <a:r>
              <a:rPr lang="en-US" dirty="0"/>
              <a:t>&gt;&gt;&gt; a = </a:t>
            </a: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a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a = a + 1.0</a:t>
            </a:r>
          </a:p>
          <a:p>
            <a:pPr marL="0" indent="0">
              <a:buNone/>
            </a:pPr>
            <a:r>
              <a:rPr lang="en-US" dirty="0"/>
              <a:t>&gt;&gt;&gt; a</a:t>
            </a:r>
          </a:p>
          <a:p>
            <a:pPr marL="0" indent="0">
              <a:buNone/>
            </a:pPr>
            <a:r>
              <a:rPr lang="en-US" dirty="0" smtClean="0"/>
              <a:t>6.0</a:t>
            </a:r>
          </a:p>
          <a:p>
            <a:pPr marL="0" indent="0">
              <a:buNone/>
            </a:pPr>
            <a:r>
              <a:rPr lang="en-US" dirty="0"/>
              <a:t>&gt;&gt;&gt; 7**2</a:t>
            </a:r>
          </a:p>
          <a:p>
            <a:pPr marL="0" indent="0">
              <a:buNone/>
            </a:pPr>
            <a:r>
              <a:rPr lang="en-US" dirty="0"/>
              <a:t>49</a:t>
            </a:r>
          </a:p>
          <a:p>
            <a:pPr marL="0" indent="0">
              <a:buNone/>
            </a:pPr>
            <a:r>
              <a:rPr lang="en-US" dirty="0"/>
              <a:t>&gt;&gt;&gt; a++</a:t>
            </a:r>
          </a:p>
          <a:p>
            <a:pPr marL="0" indent="0">
              <a:buNone/>
            </a:pPr>
            <a:r>
              <a:rPr lang="en-US" dirty="0" err="1" smtClean="0"/>
              <a:t>SyntaxError</a:t>
            </a:r>
            <a:r>
              <a:rPr lang="en-US" dirty="0"/>
              <a:t>: invalid syntax</a:t>
            </a:r>
          </a:p>
          <a:p>
            <a:pPr marL="0" indent="0">
              <a:buNone/>
            </a:pPr>
            <a:r>
              <a:rPr lang="en-US" dirty="0"/>
              <a:t>&gt;&gt;&gt; a += 1</a:t>
            </a:r>
          </a:p>
          <a:p>
            <a:pPr marL="0" indent="0">
              <a:buNone/>
            </a:pPr>
            <a:r>
              <a:rPr lang="en-US" dirty="0"/>
              <a:t>&gt;&gt;&gt; a</a:t>
            </a:r>
          </a:p>
          <a:p>
            <a:pPr marL="0" indent="0">
              <a:buNone/>
            </a:pPr>
            <a:r>
              <a:rPr lang="en-US" dirty="0"/>
              <a:t>7.0</a:t>
            </a:r>
          </a:p>
          <a:p>
            <a:pPr marL="0" indent="0">
              <a:buNone/>
            </a:pPr>
            <a:r>
              <a:rPr lang="en-US" dirty="0"/>
              <a:t>&gt;&gt;&gt; a = "Hello"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'He </a:t>
            </a:r>
            <a:r>
              <a:rPr lang="en-US" dirty="0" err="1"/>
              <a:t>said:"Are</a:t>
            </a:r>
            <a:r>
              <a:rPr lang="en-US" dirty="0"/>
              <a:t> you ok?"'</a:t>
            </a:r>
          </a:p>
          <a:p>
            <a:pPr marL="0" indent="0">
              <a:buNone/>
            </a:pPr>
            <a:r>
              <a:rPr lang="en-US" dirty="0"/>
              <a:t>'He </a:t>
            </a:r>
            <a:r>
              <a:rPr lang="en-US" dirty="0" err="1"/>
              <a:t>said:"Are</a:t>
            </a:r>
            <a:r>
              <a:rPr lang="en-US" dirty="0"/>
              <a:t> you ok?"'</a:t>
            </a:r>
          </a:p>
          <a:p>
            <a:pPr marL="0" indent="0">
              <a:buNone/>
            </a:pPr>
            <a:r>
              <a:rPr lang="en-US" dirty="0"/>
              <a:t>&gt;&gt;&gt; "it's ok"</a:t>
            </a:r>
          </a:p>
          <a:p>
            <a:pPr marL="0" indent="0">
              <a:buNone/>
            </a:pPr>
            <a:r>
              <a:rPr lang="en-US" dirty="0"/>
              <a:t>"it's </a:t>
            </a:r>
            <a:r>
              <a:rPr lang="en-US" dirty="0" smtClean="0"/>
              <a:t>ok"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"He </a:t>
            </a:r>
            <a:r>
              <a:rPr lang="en-US" dirty="0"/>
              <a:t>said: \"aren't you fine?\""</a:t>
            </a:r>
          </a:p>
          <a:p>
            <a:pPr marL="0" indent="0">
              <a:buNone/>
            </a:pPr>
            <a:r>
              <a:rPr lang="en-US" dirty="0" smtClean="0"/>
              <a:t>'He </a:t>
            </a:r>
            <a:r>
              <a:rPr lang="en-US" dirty="0"/>
              <a:t>said: "</a:t>
            </a:r>
            <a:r>
              <a:rPr lang="en-US" dirty="0" err="1"/>
              <a:t>aren</a:t>
            </a:r>
            <a:r>
              <a:rPr lang="en-US" dirty="0"/>
              <a:t>\'t you fine</a:t>
            </a:r>
            <a:r>
              <a:rPr lang="en-US" dirty="0" smtClean="0"/>
              <a:t>?"'</a:t>
            </a:r>
          </a:p>
          <a:p>
            <a:pPr marL="0" indent="0">
              <a:buNone/>
            </a:pPr>
            <a:r>
              <a:rPr lang="en-US" dirty="0" smtClean="0"/>
              <a:t>&gt;&gt;&gt; """He </a:t>
            </a:r>
            <a:r>
              <a:rPr lang="en-US" dirty="0"/>
              <a:t>said: </a:t>
            </a:r>
            <a:r>
              <a:rPr lang="en-US" dirty="0" smtClean="0"/>
              <a:t>"How are you?" """</a:t>
            </a:r>
          </a:p>
          <a:p>
            <a:pPr marL="0" indent="0">
              <a:buNone/>
            </a:pPr>
            <a:r>
              <a:rPr lang="en-US" dirty="0"/>
              <a:t>'He said: "How are you?" 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smtClean="0"/>
              <a:t>&gt;&gt;&gt;"ell" in "Hi and hello"</a:t>
            </a:r>
          </a:p>
          <a:p>
            <a:pPr marL="0" indent="0">
              <a:buNone/>
            </a:pPr>
            <a:r>
              <a:rPr lang="en-US" dirty="0" smtClean="0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6|3 # or</a:t>
            </a:r>
          </a:p>
          <a:p>
            <a:pPr marL="0" indent="0">
              <a:buNone/>
            </a:pPr>
            <a:r>
              <a:rPr lang="en-US" dirty="0"/>
              <a:t>7</a:t>
            </a:r>
          </a:p>
          <a:p>
            <a:pPr marL="0" indent="0">
              <a:buNone/>
            </a:pPr>
            <a:r>
              <a:rPr lang="en-US" dirty="0"/>
              <a:t>&gt;&gt;&gt; 6&amp;3 #and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&gt;&gt;&gt; 6^3 #</a:t>
            </a:r>
            <a:r>
              <a:rPr lang="en-US" dirty="0" err="1"/>
              <a:t>xor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324600" y="4800600"/>
            <a:ext cx="2667000" cy="1371600"/>
          </a:xfrm>
          <a:prstGeom prst="wedgeRectCallout">
            <a:avLst>
              <a:gd name="adj1" fmla="val -71194"/>
              <a:gd name="adj2" fmla="val -27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have time give example:</a:t>
            </a:r>
          </a:p>
          <a:p>
            <a:pPr algn="ctr"/>
            <a:r>
              <a:rPr lang="en-US" dirty="0" err="1" smtClean="0"/>
              <a:t>turnOn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flags)</a:t>
            </a:r>
          </a:p>
          <a:p>
            <a:pPr algn="ctr"/>
            <a:r>
              <a:rPr lang="en-US" dirty="0" smtClean="0"/>
              <a:t>[lights, stove, oven, refrigerator, food processor, etc.]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 numCol="2">
            <a:normAutofit fontScale="32500" lnSpcReduction="20000"/>
          </a:bodyPr>
          <a:lstStyle/>
          <a:p>
            <a:pPr marL="0" indent="0">
              <a:buNone/>
            </a:pPr>
            <a:r>
              <a:rPr lang="en-US" sz="9600" dirty="0"/>
              <a:t>&gt;&gt;&gt; a = [4, 3.0, 'Hello']</a:t>
            </a:r>
          </a:p>
          <a:p>
            <a:pPr marL="0" indent="0">
              <a:buNone/>
            </a:pPr>
            <a:r>
              <a:rPr lang="en-US" sz="9600" dirty="0"/>
              <a:t>&gt;&gt;&gt; a</a:t>
            </a:r>
          </a:p>
          <a:p>
            <a:pPr marL="0" indent="0">
              <a:buNone/>
            </a:pPr>
            <a:r>
              <a:rPr lang="en-US" sz="9600" dirty="0"/>
              <a:t>[4, 3.0, 'Hello</a:t>
            </a:r>
            <a:r>
              <a:rPr lang="en-US" sz="9600" dirty="0" smtClean="0"/>
              <a:t>']</a:t>
            </a:r>
          </a:p>
          <a:p>
            <a:pPr marL="0" indent="0">
              <a:buNone/>
            </a:pPr>
            <a:r>
              <a:rPr lang="en-US" sz="9600" dirty="0"/>
              <a:t>&gt;&gt;&gt; a[1]</a:t>
            </a:r>
          </a:p>
          <a:p>
            <a:pPr marL="0" indent="0">
              <a:buNone/>
            </a:pPr>
            <a:r>
              <a:rPr lang="en-US" sz="9600" dirty="0" smtClean="0"/>
              <a:t>3.0</a:t>
            </a:r>
          </a:p>
          <a:p>
            <a:pPr marL="0" indent="0">
              <a:buNone/>
            </a:pPr>
            <a:r>
              <a:rPr lang="en-US" sz="9600" dirty="0"/>
              <a:t>&gt;&gt;&gt; a[1] = 7</a:t>
            </a:r>
          </a:p>
          <a:p>
            <a:pPr marL="0" indent="0">
              <a:buNone/>
            </a:pPr>
            <a:r>
              <a:rPr lang="en-US" sz="9600" dirty="0"/>
              <a:t>&gt;&gt;&gt; a</a:t>
            </a:r>
          </a:p>
          <a:p>
            <a:pPr marL="0" indent="0">
              <a:buNone/>
            </a:pPr>
            <a:r>
              <a:rPr lang="en-US" sz="9600" dirty="0"/>
              <a:t>[4, 7, 'Hello']</a:t>
            </a:r>
          </a:p>
          <a:p>
            <a:pPr marL="0" indent="0">
              <a:buNone/>
            </a:pPr>
            <a:r>
              <a:rPr lang="pt-BR" sz="9600" dirty="0" smtClean="0"/>
              <a:t>&gt;&gt;&gt; </a:t>
            </a:r>
            <a:r>
              <a:rPr lang="pt-BR" sz="9600" dirty="0"/>
              <a:t>a = [3,4,5</a:t>
            </a:r>
            <a:r>
              <a:rPr lang="pt-BR" sz="9600" dirty="0" smtClean="0"/>
              <a:t>] * 3</a:t>
            </a:r>
            <a:endParaRPr lang="pt-BR" sz="9600" dirty="0"/>
          </a:p>
          <a:p>
            <a:pPr marL="0" indent="0">
              <a:buNone/>
            </a:pPr>
            <a:r>
              <a:rPr lang="pt-BR" sz="9600" dirty="0"/>
              <a:t>&gt;&gt;&gt; a</a:t>
            </a:r>
          </a:p>
          <a:p>
            <a:pPr marL="0" indent="0">
              <a:buNone/>
            </a:pPr>
            <a:r>
              <a:rPr lang="pt-BR" sz="9600" dirty="0"/>
              <a:t>[3, 4, 5, 3, 4, 5, 3, 4, 5</a:t>
            </a:r>
            <a:r>
              <a:rPr lang="pt-BR" sz="9600" dirty="0" smtClean="0"/>
              <a:t>]</a:t>
            </a:r>
          </a:p>
          <a:p>
            <a:pPr marL="0" indent="0">
              <a:buNone/>
            </a:pPr>
            <a:r>
              <a:rPr lang="pt-BR" sz="9600" dirty="0" smtClean="0"/>
              <a:t>&gt;&gt;&gt; </a:t>
            </a:r>
            <a:r>
              <a:rPr lang="pt-BR" sz="9600" dirty="0"/>
              <a:t>m = [[6,3,4], [6,1,3], [1, 3, 4]]</a:t>
            </a:r>
          </a:p>
          <a:p>
            <a:pPr marL="0" indent="0">
              <a:buNone/>
            </a:pPr>
            <a:r>
              <a:rPr lang="pt-BR" sz="9600" dirty="0"/>
              <a:t>&gt;&gt;&gt; m[-1]</a:t>
            </a:r>
          </a:p>
          <a:p>
            <a:pPr marL="0" indent="0">
              <a:buNone/>
            </a:pPr>
            <a:r>
              <a:rPr lang="pt-BR" sz="9600" dirty="0"/>
              <a:t>[1,3,4]</a:t>
            </a:r>
          </a:p>
          <a:p>
            <a:pPr marL="0" indent="0">
              <a:buNone/>
            </a:pPr>
            <a:r>
              <a:rPr lang="pt-BR" sz="9600" dirty="0" smtClean="0"/>
              <a:t>&gt;&gt;&gt; </a:t>
            </a:r>
            <a:r>
              <a:rPr lang="pt-BR" sz="9600" dirty="0"/>
              <a:t>m[:2]</a:t>
            </a:r>
          </a:p>
          <a:p>
            <a:pPr marL="0" indent="0">
              <a:buNone/>
            </a:pPr>
            <a:r>
              <a:rPr lang="pt-BR" sz="9600" dirty="0"/>
              <a:t>[[6, 3, 4], [6, 1, 3</a:t>
            </a:r>
            <a:r>
              <a:rPr lang="pt-BR" sz="9600" dirty="0" smtClean="0"/>
              <a:t>]]</a:t>
            </a:r>
          </a:p>
          <a:p>
            <a:pPr marL="0" indent="0">
              <a:buNone/>
            </a:pPr>
            <a:r>
              <a:rPr lang="pt-BR" sz="9600" dirty="0"/>
              <a:t>&gt;&gt;&gt; ([2,3,4,5]*3)[1:8:2]</a:t>
            </a:r>
          </a:p>
          <a:p>
            <a:pPr marL="0" indent="0">
              <a:buNone/>
            </a:pPr>
            <a:r>
              <a:rPr lang="pt-BR" sz="9600" dirty="0"/>
              <a:t>[3, 5, 3, 5]</a:t>
            </a:r>
          </a:p>
          <a:p>
            <a:pPr marL="0" indent="0">
              <a:buNone/>
            </a:pPr>
            <a:endParaRPr lang="pt-BR" sz="9600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900" dirty="0"/>
              <a:t>&gt;&gt;&gt; a = (4, 3.0, "Hello")</a:t>
            </a:r>
          </a:p>
          <a:p>
            <a:pPr marL="0" indent="0">
              <a:buNone/>
            </a:pPr>
            <a:r>
              <a:rPr lang="en-US" sz="1900" dirty="0"/>
              <a:t>&gt;&gt;&gt; a[1]</a:t>
            </a:r>
          </a:p>
          <a:p>
            <a:pPr marL="0" indent="0">
              <a:buNone/>
            </a:pPr>
            <a:r>
              <a:rPr lang="en-US" sz="1900" dirty="0"/>
              <a:t>3.0</a:t>
            </a:r>
          </a:p>
          <a:p>
            <a:pPr marL="0" indent="0">
              <a:buNone/>
            </a:pPr>
            <a:r>
              <a:rPr lang="en-US" sz="1900" dirty="0"/>
              <a:t>&gt;&gt;&gt; a[1] = 7</a:t>
            </a:r>
          </a:p>
          <a:p>
            <a:pPr marL="0" indent="0">
              <a:buNone/>
            </a:pPr>
            <a:r>
              <a:rPr lang="en-US" sz="1900" dirty="0" err="1"/>
              <a:t>TypeError</a:t>
            </a:r>
            <a:r>
              <a:rPr lang="en-US" sz="1900" dirty="0"/>
              <a:t>: 'tuple' object does not support item assignment</a:t>
            </a:r>
          </a:p>
          <a:p>
            <a:pPr marL="0" indent="0">
              <a:buNone/>
            </a:pPr>
            <a:r>
              <a:rPr lang="pt-BR" sz="1900" dirty="0"/>
              <a:t>&gt;&gt;&gt; (a,b) = (5,4)</a:t>
            </a:r>
          </a:p>
          <a:p>
            <a:pPr marL="0" indent="0">
              <a:buNone/>
            </a:pPr>
            <a:r>
              <a:rPr lang="pt-BR" sz="1900" dirty="0" smtClean="0"/>
              <a:t>&gt;&gt;&gt; </a:t>
            </a:r>
            <a:r>
              <a:rPr lang="pt-BR" sz="1900" dirty="0"/>
              <a:t>b</a:t>
            </a:r>
          </a:p>
          <a:p>
            <a:pPr marL="0" indent="0">
              <a:buNone/>
            </a:pPr>
            <a:r>
              <a:rPr lang="pt-BR" sz="1900" dirty="0"/>
              <a:t>4 </a:t>
            </a:r>
            <a:endParaRPr lang="pt-BR" sz="1900" dirty="0" smtClean="0"/>
          </a:p>
          <a:p>
            <a:pPr marL="0" indent="0">
              <a:buNone/>
            </a:pPr>
            <a:r>
              <a:rPr lang="pt-BR" sz="1900" dirty="0" smtClean="0"/>
              <a:t>&gt;&gt;&gt; </a:t>
            </a:r>
            <a:r>
              <a:rPr lang="pt-BR" sz="1900" dirty="0"/>
              <a:t>a = (3,4,5) * 3</a:t>
            </a:r>
          </a:p>
          <a:p>
            <a:pPr marL="0" indent="0">
              <a:buNone/>
            </a:pPr>
            <a:r>
              <a:rPr lang="pt-BR" sz="1900" dirty="0"/>
              <a:t>&gt;&gt;&gt; a</a:t>
            </a:r>
          </a:p>
          <a:p>
            <a:pPr marL="0" indent="0">
              <a:buNone/>
            </a:pPr>
            <a:r>
              <a:rPr lang="pt-BR" sz="1900" dirty="0"/>
              <a:t>(3, 4, 5, 3, 4, 5, 3, 4, 5)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&gt;&gt;&gt; </a:t>
            </a:r>
            <a:r>
              <a:rPr lang="en-US" sz="1900" dirty="0"/>
              <a:t>a = (4, [5,4, [5.2, 9.3], "What?"], "Yes", ("It", 3, "Ok"))</a:t>
            </a:r>
          </a:p>
          <a:p>
            <a:pPr marL="0" indent="0">
              <a:buNone/>
            </a:pPr>
            <a:r>
              <a:rPr lang="en-US" sz="1900" dirty="0"/>
              <a:t>&gt;&gt;&gt; a</a:t>
            </a:r>
          </a:p>
          <a:p>
            <a:pPr marL="0" indent="0">
              <a:buNone/>
            </a:pPr>
            <a:r>
              <a:rPr lang="en-US" sz="1900" dirty="0"/>
              <a:t>(4, [5, 4, [5.2, 9.3], 'What?'], 'Yes', ('It', 3, 'Ok</a:t>
            </a:r>
            <a:r>
              <a:rPr lang="en-US" sz="1900" dirty="0" smtClean="0"/>
              <a:t>'))</a:t>
            </a:r>
          </a:p>
          <a:p>
            <a:pPr marL="0" indent="0">
              <a:buNone/>
            </a:pPr>
            <a:r>
              <a:rPr lang="pt-BR" sz="2000" dirty="0"/>
              <a:t>&gt;&gt;&gt; a[1][2][0]</a:t>
            </a:r>
          </a:p>
          <a:p>
            <a:pPr marL="0" indent="0">
              <a:buNone/>
            </a:pPr>
            <a:r>
              <a:rPr lang="pt-BR" sz="2000" dirty="0"/>
              <a:t>5.2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4387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a = {7:5, 6:3, "</a:t>
            </a:r>
            <a:r>
              <a:rPr lang="en-US" dirty="0" err="1"/>
              <a:t>bat":"sat</a:t>
            </a:r>
            <a:r>
              <a:rPr lang="en-US" dirty="0"/>
              <a:t>"}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a.get</a:t>
            </a:r>
            <a:r>
              <a:rPr lang="en-US" dirty="0"/>
              <a:t>(6)</a:t>
            </a:r>
          </a:p>
          <a:p>
            <a:pPr marL="0" indent="0">
              <a:buNone/>
            </a:pP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/>
              <a:t>&gt;&gt;&gt; print(</a:t>
            </a:r>
            <a:r>
              <a:rPr lang="en-US" dirty="0" err="1"/>
              <a:t>a.get</a:t>
            </a:r>
            <a:r>
              <a:rPr lang="en-US" dirty="0"/>
              <a:t>(4))</a:t>
            </a:r>
          </a:p>
          <a:p>
            <a:pPr marL="0" indent="0">
              <a:buNone/>
            </a:pPr>
            <a:r>
              <a:rPr lang="en-US" dirty="0" smtClean="0"/>
              <a:t>None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a.get</a:t>
            </a:r>
            <a:r>
              <a:rPr lang="en-US" dirty="0" smtClean="0"/>
              <a:t>(2, -1)</a:t>
            </a:r>
          </a:p>
          <a:p>
            <a:pPr marL="0" indent="0">
              <a:buNone/>
            </a:pPr>
            <a:r>
              <a:rPr lang="en-US" dirty="0" smtClean="0"/>
              <a:t>-1</a:t>
            </a:r>
          </a:p>
          <a:p>
            <a:pPr marL="0" indent="0">
              <a:buNone/>
            </a:pPr>
            <a:r>
              <a:rPr lang="en-US" dirty="0"/>
              <a:t>&gt;&gt;&gt; a[7]</a:t>
            </a:r>
          </a:p>
          <a:p>
            <a:pPr marL="0" indent="0">
              <a:buNone/>
            </a:pPr>
            <a:r>
              <a:rPr lang="en-US" dirty="0" smtClean="0"/>
              <a:t>5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a["bat"]</a:t>
            </a:r>
          </a:p>
          <a:p>
            <a:pPr marL="0" indent="0">
              <a:buNone/>
            </a:pPr>
            <a:r>
              <a:rPr lang="en-US" dirty="0"/>
              <a:t>'sat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/>
              <a:t>&gt;&gt;&gt; a[9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err="1"/>
              <a:t>KeyError</a:t>
            </a:r>
            <a:r>
              <a:rPr lang="en-US" dirty="0"/>
              <a:t>: 9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6 in a</a:t>
            </a:r>
          </a:p>
          <a:p>
            <a:pPr marL="0" indent="0">
              <a:buNone/>
            </a:pP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/>
              <a:t>&gt;&gt;&gt; 3 in a</a:t>
            </a:r>
          </a:p>
          <a:p>
            <a:pPr marL="0" indent="0">
              <a:buNone/>
            </a:pPr>
            <a:r>
              <a:rPr lang="en-US" dirty="0"/>
              <a:t>False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a.values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dict_values</a:t>
            </a:r>
            <a:r>
              <a:rPr lang="en-US" dirty="0"/>
              <a:t>(['sat', 3, 5</a:t>
            </a:r>
            <a:r>
              <a:rPr lang="en-US" dirty="0" smtClean="0"/>
              <a:t>])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a.keys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dict_keys</a:t>
            </a:r>
            <a:r>
              <a:rPr lang="en-US" dirty="0"/>
              <a:t>(['bat', 6, 7</a:t>
            </a:r>
            <a:r>
              <a:rPr lang="en-US" dirty="0" smtClean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91120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&gt;&gt;&gt; a = </a:t>
            </a:r>
            <a:r>
              <a:rPr lang="en-US" sz="2800" dirty="0" smtClean="0"/>
              <a:t>7</a:t>
            </a:r>
          </a:p>
          <a:p>
            <a:pPr marL="0" indent="0">
              <a:buNone/>
            </a:pPr>
            <a:r>
              <a:rPr lang="en-US" sz="2800" dirty="0"/>
              <a:t>&gt;&gt;&gt; if a &lt; 5</a:t>
            </a:r>
            <a:r>
              <a:rPr lang="en-US" sz="2800" dirty="0" smtClean="0"/>
              <a:t>:	#don’t forget the colon (:)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...     </a:t>
            </a:r>
            <a:r>
              <a:rPr lang="en-US" sz="2800" dirty="0" smtClean="0"/>
              <a:t>  b </a:t>
            </a:r>
            <a:r>
              <a:rPr lang="en-US" sz="2800" dirty="0"/>
              <a:t>= </a:t>
            </a:r>
            <a:r>
              <a:rPr lang="en-US" sz="2800" dirty="0" smtClean="0"/>
              <a:t>10	#note the indented block!!! (no {})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... else:</a:t>
            </a:r>
          </a:p>
          <a:p>
            <a:pPr marL="0" indent="0">
              <a:buNone/>
            </a:pPr>
            <a:r>
              <a:rPr lang="en-US" sz="2800" dirty="0"/>
              <a:t>...     </a:t>
            </a:r>
            <a:r>
              <a:rPr lang="en-US" sz="2800" dirty="0" smtClean="0"/>
              <a:t>  b </a:t>
            </a:r>
            <a:r>
              <a:rPr lang="en-US" sz="2800" dirty="0"/>
              <a:t>= </a:t>
            </a:r>
            <a:r>
              <a:rPr lang="en-US" sz="2800" dirty="0" smtClean="0"/>
              <a:t>3	#also here!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&gt;&gt;&gt; b	 #note the scope of the variable “b”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3</a:t>
            </a:r>
          </a:p>
          <a:p>
            <a:pPr marL="0" indent="0">
              <a:buNone/>
            </a:pPr>
            <a:r>
              <a:rPr lang="en-US" sz="2800" dirty="0"/>
              <a:t>&gt;&gt;&gt; b = 10 if a &lt; 5 else 3 #equivalent to b=(a&lt;5?10:3)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474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 err="1" smtClean="0"/>
              <a:t>mylist</a:t>
            </a:r>
            <a:r>
              <a:rPr lang="en-US" sz="1800" dirty="0" smtClean="0"/>
              <a:t> </a:t>
            </a:r>
            <a:r>
              <a:rPr lang="en-US" sz="1800" dirty="0"/>
              <a:t>= [2, 3, "Hello", "Bye</a:t>
            </a:r>
            <a:r>
              <a:rPr lang="en-US" sz="1800" dirty="0" smtClean="0"/>
              <a:t>"]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/>
              <a:t>for x in </a:t>
            </a:r>
            <a:r>
              <a:rPr lang="en-US" sz="1800" dirty="0" err="1"/>
              <a:t>mylist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...     print(x)</a:t>
            </a:r>
          </a:p>
          <a:p>
            <a:pPr marL="0" indent="0">
              <a:buNone/>
            </a:pPr>
            <a:r>
              <a:rPr lang="en-US" sz="1600" dirty="0" smtClean="0"/>
              <a:t>2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3</a:t>
            </a:r>
          </a:p>
          <a:p>
            <a:pPr marL="0" indent="0">
              <a:buNone/>
            </a:pPr>
            <a:r>
              <a:rPr lang="en-US" sz="1600" dirty="0"/>
              <a:t>Hello</a:t>
            </a:r>
          </a:p>
          <a:p>
            <a:pPr marL="0" indent="0">
              <a:buNone/>
            </a:pPr>
            <a:r>
              <a:rPr lang="en-US" sz="1600" dirty="0" smtClean="0"/>
              <a:t>Bye</a:t>
            </a:r>
          </a:p>
          <a:p>
            <a:pPr marL="0" indent="0">
              <a:buNone/>
            </a:pPr>
            <a:r>
              <a:rPr lang="en-US" sz="1600" dirty="0"/>
              <a:t>&gt;&gt;&gt; for i in range(10):</a:t>
            </a:r>
          </a:p>
          <a:p>
            <a:pPr marL="0" indent="0">
              <a:buNone/>
            </a:pPr>
            <a:r>
              <a:rPr lang="en-US" sz="1600" dirty="0"/>
              <a:t>…        print(i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&gt;&gt;&gt; for (</a:t>
            </a:r>
            <a:r>
              <a:rPr lang="en-US" sz="1800" dirty="0" err="1"/>
              <a:t>i,obj</a:t>
            </a:r>
            <a:r>
              <a:rPr lang="en-US" sz="1800" dirty="0"/>
              <a:t>) in </a:t>
            </a:r>
            <a:r>
              <a:rPr lang="en-US" sz="1800" dirty="0">
                <a:solidFill>
                  <a:srgbClr val="FF0000"/>
                </a:solidFill>
              </a:rPr>
              <a:t>enumerate</a:t>
            </a:r>
            <a:r>
              <a:rPr lang="en-US" sz="1800" dirty="0"/>
              <a:t>(</a:t>
            </a:r>
            <a:r>
              <a:rPr lang="en-US" sz="1800" dirty="0" err="1"/>
              <a:t>mylist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...     </a:t>
            </a:r>
            <a:r>
              <a:rPr lang="en-US" sz="1800" dirty="0">
                <a:solidFill>
                  <a:srgbClr val="FF0000"/>
                </a:solidFill>
              </a:rPr>
              <a:t>print('%d element in list is %s' %(</a:t>
            </a:r>
            <a:r>
              <a:rPr lang="en-US" sz="1800" dirty="0" err="1">
                <a:solidFill>
                  <a:srgbClr val="FF0000"/>
                </a:solidFill>
              </a:rPr>
              <a:t>i,str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obj</a:t>
            </a:r>
            <a:r>
              <a:rPr lang="en-US" sz="1800" dirty="0">
                <a:solidFill>
                  <a:srgbClr val="FF0000"/>
                </a:solidFill>
              </a:rPr>
              <a:t>)))</a:t>
            </a:r>
          </a:p>
          <a:p>
            <a:pPr marL="0" indent="0">
              <a:buNone/>
            </a:pPr>
            <a:r>
              <a:rPr lang="en-US" sz="1400" dirty="0" smtClean="0"/>
              <a:t>0 </a:t>
            </a:r>
            <a:r>
              <a:rPr lang="en-US" sz="1400" dirty="0"/>
              <a:t>element in list is 2</a:t>
            </a:r>
          </a:p>
          <a:p>
            <a:pPr marL="0" indent="0">
              <a:buNone/>
            </a:pPr>
            <a:r>
              <a:rPr lang="en-US" sz="1400" dirty="0"/>
              <a:t>1 element in list is 3</a:t>
            </a:r>
          </a:p>
          <a:p>
            <a:pPr marL="0" indent="0">
              <a:buNone/>
            </a:pPr>
            <a:r>
              <a:rPr lang="en-US" sz="1400" dirty="0"/>
              <a:t>2 element in list is Hello</a:t>
            </a:r>
          </a:p>
          <a:p>
            <a:pPr marL="0" indent="0">
              <a:buNone/>
            </a:pPr>
            <a:r>
              <a:rPr lang="en-US" sz="1400" dirty="0"/>
              <a:t>3 element in list is Bye</a:t>
            </a:r>
          </a:p>
          <a:p>
            <a:pPr marL="0" indent="0">
              <a:buNone/>
            </a:pPr>
            <a:r>
              <a:rPr lang="en-US" sz="1800" dirty="0" smtClean="0"/>
              <a:t>&gt;&gt;&gt; </a:t>
            </a:r>
            <a:r>
              <a:rPr lang="en-US" sz="1800" dirty="0"/>
              <a:t>a = [</a:t>
            </a:r>
            <a:r>
              <a:rPr lang="en-US" sz="1800" dirty="0" smtClean="0"/>
              <a:t>x*x </a:t>
            </a:r>
            <a:r>
              <a:rPr lang="en-US" sz="1800" dirty="0"/>
              <a:t>for x in range (1,10)]</a:t>
            </a:r>
          </a:p>
          <a:p>
            <a:pPr marL="0" indent="0">
              <a:buNone/>
            </a:pPr>
            <a:r>
              <a:rPr lang="en-US" sz="1800" dirty="0"/>
              <a:t>&gt;&gt;&gt; a</a:t>
            </a:r>
          </a:p>
          <a:p>
            <a:pPr marL="0" indent="0">
              <a:buNone/>
            </a:pPr>
            <a:r>
              <a:rPr lang="en-US" sz="1800" dirty="0"/>
              <a:t>[1, 4, 9, 16, 25, 36, 49, 64, 81]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2743200" y="3166930"/>
            <a:ext cx="4038600" cy="795470"/>
          </a:xfrm>
          <a:prstGeom prst="wedgeRectCallout">
            <a:avLst>
              <a:gd name="adj1" fmla="val -60633"/>
              <a:gd name="adj2" fmla="val -2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in java: for(</a:t>
            </a:r>
            <a:r>
              <a:rPr lang="en-US" dirty="0" err="1" smtClean="0"/>
              <a:t>int</a:t>
            </a:r>
            <a:r>
              <a:rPr lang="en-US" dirty="0" smtClean="0"/>
              <a:t> i=0; i&lt;10; i++)</a:t>
            </a:r>
          </a:p>
          <a:p>
            <a:pPr algn="ctr"/>
            <a:r>
              <a:rPr lang="en-US" dirty="0" smtClean="0"/>
              <a:t>All loops in python are actually </a:t>
            </a:r>
            <a:r>
              <a:rPr lang="en-US" dirty="0" err="1" smtClean="0"/>
              <a:t>foreach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3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70846</TotalTime>
  <Words>2410</Words>
  <Application>Microsoft Office PowerPoint</Application>
  <PresentationFormat>On-screen Show (4:3)</PresentationFormat>
  <Paragraphs>384</Paragraphs>
  <Slides>25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Python and Numpy</vt:lpstr>
      <vt:lpstr>Python</vt:lpstr>
      <vt:lpstr>Variables</vt:lpstr>
      <vt:lpstr>Interpreter – Hello World</vt:lpstr>
      <vt:lpstr>Lists</vt:lpstr>
      <vt:lpstr>Tuples</vt:lpstr>
      <vt:lpstr>Dictionaries</vt:lpstr>
      <vt:lpstr>Conditional Statement</vt:lpstr>
      <vt:lpstr>For loops</vt:lpstr>
      <vt:lpstr>Prime Number Program</vt:lpstr>
      <vt:lpstr>Functions</vt:lpstr>
      <vt:lpstr>Default Parameters</vt:lpstr>
      <vt:lpstr>Anonymous Functions (lambda expressions)</vt:lpstr>
      <vt:lpstr>Class</vt:lpstr>
      <vt:lpstr>Exceptions</vt:lpstr>
      <vt:lpstr>Files</vt:lpstr>
      <vt:lpstr>Files (Cont.)</vt:lpstr>
      <vt:lpstr>Files - answer</vt:lpstr>
      <vt:lpstr>With statement</vt:lpstr>
      <vt:lpstr>pip</vt:lpstr>
      <vt:lpstr>NumPy</vt:lpstr>
      <vt:lpstr>Numpy Array</vt:lpstr>
      <vt:lpstr>Numpy Array(cont.)</vt:lpstr>
      <vt:lpstr>Array Operations</vt:lpstr>
      <vt:lpstr>2D-Array Multiplication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User</dc:creator>
  <cp:lastModifiedBy>User</cp:lastModifiedBy>
  <cp:revision>126</cp:revision>
  <dcterms:created xsi:type="dcterms:W3CDTF">2006-08-16T00:00:00Z</dcterms:created>
  <dcterms:modified xsi:type="dcterms:W3CDTF">2019-05-07T08:45:14Z</dcterms:modified>
</cp:coreProperties>
</file>