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76" r:id="rId9"/>
    <p:sldId id="267" r:id="rId10"/>
    <p:sldId id="268" r:id="rId11"/>
    <p:sldId id="265" r:id="rId12"/>
    <p:sldId id="266" r:id="rId13"/>
    <p:sldId id="262" r:id="rId14"/>
    <p:sldId id="270" r:id="rId15"/>
    <p:sldId id="261" r:id="rId16"/>
    <p:sldId id="272" r:id="rId17"/>
    <p:sldId id="271" r:id="rId18"/>
    <p:sldId id="277" r:id="rId19"/>
    <p:sldId id="284" r:id="rId20"/>
    <p:sldId id="274" r:id="rId21"/>
    <p:sldId id="275" r:id="rId22"/>
    <p:sldId id="273" r:id="rId23"/>
    <p:sldId id="285" r:id="rId24"/>
    <p:sldId id="289" r:id="rId25"/>
    <p:sldId id="290" r:id="rId26"/>
    <p:sldId id="291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8" autoAdjust="0"/>
  </p:normalViewPr>
  <p:slideViewPr>
    <p:cSldViewPr>
      <p:cViewPr varScale="1">
        <p:scale>
          <a:sx n="70" d="100"/>
          <a:sy n="70" d="100"/>
        </p:scale>
        <p:origin x="-181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D4F25CB-BA2D-4F29-8D7D-91B6BFB85589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98C0716-88DF-4394-BB63-090ED4488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4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2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0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2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6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1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8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0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Not requited but works:</a:t>
            </a:r>
            <a:r>
              <a:rPr lang="en-US" baseline="0" dirty="0" smtClean="0"/>
              <a:t> return zip(</a:t>
            </a:r>
            <a:r>
              <a:rPr lang="en-US" dirty="0" smtClean="0"/>
              <a:t>words[:-1</a:t>
            </a:r>
            <a:r>
              <a:rPr lang="en-US" smtClean="0"/>
              <a:t>], words[1:])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0716-88DF-4394-BB63-090ED4488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wnloa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stackoverflow.com/questions/25481325/how-to-set-up-spark-on-window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text-datasets/nietzsche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</a:t>
            </a:r>
            <a:r>
              <a:rPr lang="en-US" dirty="0" smtClean="0"/>
              <a:t>Azaria and </a:t>
            </a:r>
            <a:r>
              <a:rPr lang="en-US" dirty="0" err="1" smtClean="0"/>
              <a:t>Merav</a:t>
            </a:r>
            <a:r>
              <a:rPr lang="en-US" dirty="0" smtClean="0"/>
              <a:t> </a:t>
            </a:r>
            <a:r>
              <a:rPr lang="en-US" dirty="0" err="1" smtClean="0"/>
              <a:t>Chkroun</a:t>
            </a:r>
            <a:endParaRPr lang="en-US" dirty="0"/>
          </a:p>
        </p:txBody>
      </p:sp>
      <p:pic>
        <p:nvPicPr>
          <p:cNvPr id="1026" name="Picture 2" descr="Image result for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687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&gt;&gt;&gt;def bigram(line):</a:t>
            </a:r>
          </a:p>
          <a:p>
            <a:pPr marL="0" indent="0">
              <a:buNone/>
            </a:pPr>
            <a:r>
              <a:rPr lang="en-US" sz="2400" dirty="0"/>
              <a:t>    words = </a:t>
            </a:r>
            <a:r>
              <a:rPr lang="en-US" sz="2400" dirty="0" err="1"/>
              <a:t>line.split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return zip(words, words[1:])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&gt;&gt;&gt;pairs = </a:t>
            </a:r>
            <a:r>
              <a:rPr lang="en-US" sz="2400" dirty="0" err="1"/>
              <a:t>text_file.flatMap</a:t>
            </a:r>
            <a:r>
              <a:rPr lang="en-US" sz="2400" dirty="0"/>
              <a:t>(bigram)</a:t>
            </a:r>
          </a:p>
          <a:p>
            <a:pPr marL="0" indent="0">
              <a:buNone/>
            </a:pPr>
            <a:r>
              <a:rPr lang="en-US" sz="2400" dirty="0"/>
              <a:t>&gt;&gt;&gt;count = </a:t>
            </a:r>
            <a:r>
              <a:rPr lang="en-US" sz="2400" dirty="0" err="1"/>
              <a:t>pairs.map</a:t>
            </a:r>
            <a:r>
              <a:rPr lang="en-US" sz="2400" dirty="0"/>
              <a:t>(lambda x: (x, 1)).</a:t>
            </a:r>
            <a:r>
              <a:rPr lang="en-US" sz="2400" dirty="0" err="1"/>
              <a:t>reduceByKey</a:t>
            </a:r>
            <a:r>
              <a:rPr lang="en-US" sz="2400" dirty="0"/>
              <a:t>(lambda a, b: a + b)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&gt;&gt;&gt;print(</a:t>
            </a:r>
            <a:r>
              <a:rPr lang="en-US" sz="2400" dirty="0" err="1"/>
              <a:t>count.collect</a:t>
            </a:r>
            <a:r>
              <a:rPr lang="en-US" sz="2400" dirty="0"/>
              <a:t>()[0:10])</a:t>
            </a:r>
          </a:p>
          <a:p>
            <a:pPr marL="0" indent="0">
              <a:buNone/>
            </a:pPr>
            <a:r>
              <a:rPr lang="en-US" sz="2400" dirty="0"/>
              <a:t>&gt;&gt;&gt;print(</a:t>
            </a:r>
            <a:r>
              <a:rPr lang="en-US" sz="2400" dirty="0" err="1"/>
              <a:t>count.map</a:t>
            </a:r>
            <a:r>
              <a:rPr lang="en-US" sz="2400" dirty="0"/>
              <a:t>(lambda </a:t>
            </a:r>
            <a:r>
              <a:rPr lang="en-US" sz="2400" dirty="0" err="1"/>
              <a:t>xy</a:t>
            </a:r>
            <a:r>
              <a:rPr lang="en-US" sz="2400" dirty="0"/>
              <a:t>: (</a:t>
            </a:r>
            <a:r>
              <a:rPr lang="en-US" sz="2400" dirty="0" err="1"/>
              <a:t>xy</a:t>
            </a:r>
            <a:r>
              <a:rPr lang="en-US" sz="2400" dirty="0"/>
              <a:t>[1],</a:t>
            </a:r>
            <a:r>
              <a:rPr lang="en-US" sz="2400" dirty="0" err="1"/>
              <a:t>xy</a:t>
            </a:r>
            <a:r>
              <a:rPr lang="en-US" sz="2400" dirty="0"/>
              <a:t>[0]))</a:t>
            </a:r>
          </a:p>
          <a:p>
            <a:pPr marL="0" indent="0">
              <a:buNone/>
            </a:pPr>
            <a:r>
              <a:rPr lang="en-US" sz="2400" dirty="0"/>
              <a:t>		 .</a:t>
            </a:r>
            <a:r>
              <a:rPr lang="en-US" sz="2400" dirty="0" err="1"/>
              <a:t>sortByKey</a:t>
            </a:r>
            <a:r>
              <a:rPr lang="en-US" sz="2400" dirty="0"/>
              <a:t>(False)</a:t>
            </a:r>
          </a:p>
          <a:p>
            <a:pPr marL="0" indent="0">
              <a:buNone/>
            </a:pPr>
            <a:r>
              <a:rPr lang="en-US" sz="2400" dirty="0"/>
              <a:t>		 .map(lambda </a:t>
            </a:r>
            <a:r>
              <a:rPr lang="en-US" sz="2400" dirty="0" err="1"/>
              <a:t>xy</a:t>
            </a:r>
            <a:r>
              <a:rPr lang="en-US" sz="2400" dirty="0"/>
              <a:t>: (</a:t>
            </a:r>
            <a:r>
              <a:rPr lang="en-US" sz="2400" dirty="0" err="1"/>
              <a:t>xy</a:t>
            </a:r>
            <a:r>
              <a:rPr lang="en-US" sz="2400" dirty="0"/>
              <a:t>[1],</a:t>
            </a:r>
            <a:r>
              <a:rPr lang="en-US" sz="2400" dirty="0" err="1"/>
              <a:t>xy</a:t>
            </a:r>
            <a:r>
              <a:rPr lang="en-US" sz="2400" dirty="0"/>
              <a:t>[0]))</a:t>
            </a:r>
          </a:p>
          <a:p>
            <a:pPr marL="0" indent="0">
              <a:buNone/>
            </a:pPr>
            <a:r>
              <a:rPr lang="en-US" sz="2400" dirty="0"/>
              <a:t>		 .collect()[0:10])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143000"/>
            <a:ext cx="47244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[(('SUPPOSING', 'that'), 1), (('that', 'Truth'), 1), (('then?', 'Is'), 1), (('for', 'suspecting'), 1), (('suspecting', 'that'), 1), (('that', 'all'), 16), (('all', 'philosophers,'), 1), (('far', 'as'), 23), (('have', 'failed'), 1), (('understand', 'women--that'), 1)]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1281499"/>
            <a:ext cx="4724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[(('of', 'the'), 910), (('in', 'the'), 498), (('to', 'the'), 327), (('it', 'is'), 240), (('to', 'be'), 186), (('of', 'a'), 171), (('and', 'the'), 157), (('for', 'the'), 149), (('that', 'the'), 138), (('is', 'the'), 131)]</a:t>
            </a:r>
          </a:p>
        </p:txBody>
      </p:sp>
    </p:spTree>
    <p:extLst>
      <p:ext uri="{BB962C8B-B14F-4D97-AF65-F5344CB8AC3E}">
        <p14:creationId xmlns:p14="http://schemas.microsoft.com/office/powerpoint/2010/main" val="37082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File-System is a highly distributed file system.</a:t>
            </a:r>
          </a:p>
          <a:p>
            <a:r>
              <a:rPr lang="en-US" dirty="0"/>
              <a:t>We will not be using HDFS, but for any </a:t>
            </a:r>
            <a:r>
              <a:rPr lang="en-US" i="1" dirty="0"/>
              <a:t>real</a:t>
            </a:r>
            <a:r>
              <a:rPr lang="en-US" dirty="0"/>
              <a:t> use of Spark, it is recommended to install Hadoop in order to support HDFS.</a:t>
            </a:r>
          </a:p>
        </p:txBody>
      </p:sp>
    </p:spTree>
    <p:extLst>
      <p:ext uri="{BB962C8B-B14F-4D97-AF65-F5344CB8AC3E}">
        <p14:creationId xmlns:p14="http://schemas.microsoft.com/office/powerpoint/2010/main" val="21341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 Python script using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order to import Spark into Python we need first to define the environment variable SPARK_HOME:</a:t>
            </a:r>
          </a:p>
          <a:p>
            <a:pPr lvl="1"/>
            <a:r>
              <a:rPr lang="en-US" dirty="0"/>
              <a:t>export SPARK_HOME=.</a:t>
            </a:r>
          </a:p>
          <a:p>
            <a:r>
              <a:rPr lang="en-US" dirty="0"/>
              <a:t>Then we need to install </a:t>
            </a:r>
            <a:r>
              <a:rPr lang="en-US" dirty="0" err="1"/>
              <a:t>findspark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findspark</a:t>
            </a:r>
            <a:endParaRPr lang="en-US" dirty="0"/>
          </a:p>
          <a:p>
            <a:r>
              <a:rPr lang="en-US" dirty="0"/>
              <a:t>Then, in the script we write: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findspark</a:t>
            </a:r>
            <a:endParaRPr lang="en-US" dirty="0"/>
          </a:p>
          <a:p>
            <a:pPr lvl="2"/>
            <a:r>
              <a:rPr lang="en-US" dirty="0" err="1"/>
              <a:t>findspark.init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pyspark</a:t>
            </a:r>
            <a:r>
              <a:rPr lang="en-US" dirty="0"/>
              <a:t> import </a:t>
            </a:r>
            <a:r>
              <a:rPr lang="en-US" dirty="0" err="1"/>
              <a:t>SparkContext</a:t>
            </a:r>
            <a:endParaRPr lang="en-US" dirty="0"/>
          </a:p>
          <a:p>
            <a:pPr lvl="1"/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SparkContext</a:t>
            </a:r>
            <a:r>
              <a:rPr lang="en-US" dirty="0"/>
              <a:t>("local[*]", "Simple App")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191000" y="6019800"/>
            <a:ext cx="4343400" cy="762000"/>
          </a:xfrm>
          <a:prstGeom prst="wedgeRectCallout">
            <a:avLst>
              <a:gd name="adj1" fmla="val -39164"/>
              <a:gd name="adj2" fmla="val -58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Means the maximum number of cores. You can replace it with any other number.</a:t>
            </a:r>
          </a:p>
        </p:txBody>
      </p:sp>
    </p:spTree>
    <p:extLst>
      <p:ext uri="{BB962C8B-B14F-4D97-AF65-F5344CB8AC3E}">
        <p14:creationId xmlns:p14="http://schemas.microsoft.com/office/powerpoint/2010/main" val="24225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import random</a:t>
            </a:r>
          </a:p>
          <a:p>
            <a:pPr marL="457200" lvl="1" indent="0">
              <a:buNone/>
            </a:pPr>
            <a:r>
              <a:rPr lang="en-US" dirty="0"/>
              <a:t>samples = 10**8</a:t>
            </a:r>
          </a:p>
          <a:p>
            <a:pPr marL="457200" lvl="1" indent="0">
              <a:buNone/>
            </a:pPr>
            <a:r>
              <a:rPr lang="en-US" dirty="0"/>
              <a:t>def inside(p): </a:t>
            </a:r>
          </a:p>
          <a:p>
            <a:pPr marL="457200" lvl="1" indent="0">
              <a:buNone/>
            </a:pPr>
            <a:r>
              <a:rPr lang="en-US" dirty="0"/>
              <a:t>         x, y = </a:t>
            </a:r>
            <a:r>
              <a:rPr lang="en-US" dirty="0" err="1"/>
              <a:t>random.random</a:t>
            </a:r>
            <a:r>
              <a:rPr lang="en-US" dirty="0"/>
              <a:t>(), </a:t>
            </a:r>
            <a:r>
              <a:rPr lang="en-US" dirty="0" err="1"/>
              <a:t>random.random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 return x*x + y*y &lt; 1 </a:t>
            </a:r>
          </a:p>
          <a:p>
            <a:pPr marL="457200" lvl="1" indent="0">
              <a:buNone/>
            </a:pPr>
            <a:r>
              <a:rPr lang="en-US" dirty="0"/>
              <a:t>hits = </a:t>
            </a:r>
            <a:r>
              <a:rPr lang="en-US" dirty="0" err="1"/>
              <a:t>sc.parallelize</a:t>
            </a:r>
            <a:r>
              <a:rPr lang="en-US" dirty="0"/>
              <a:t>(range(0, samples)) \</a:t>
            </a:r>
          </a:p>
          <a:p>
            <a:pPr marL="457200" lvl="1" indent="0">
              <a:buNone/>
            </a:pPr>
            <a:r>
              <a:rPr lang="en-US" dirty="0"/>
              <a:t>        .filter(inside).count()</a:t>
            </a:r>
          </a:p>
          <a:p>
            <a:pPr marL="457200" lvl="1" indent="0">
              <a:buNone/>
            </a:pPr>
            <a:r>
              <a:rPr lang="en-US" dirty="0"/>
              <a:t>print("Pi is approx. %f" % (4.0 * hits / samples))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791200"/>
            <a:ext cx="25146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Pi is approx. 3.141091</a:t>
            </a:r>
          </a:p>
        </p:txBody>
      </p:sp>
    </p:spTree>
    <p:extLst>
      <p:ext uri="{BB962C8B-B14F-4D97-AF65-F5344CB8AC3E}">
        <p14:creationId xmlns:p14="http://schemas.microsoft.com/office/powerpoint/2010/main" val="13696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Streams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inside(Object p)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Random rand = new Random();</a:t>
            </a:r>
            <a:br>
              <a:rPr lang="en-US" dirty="0"/>
            </a:br>
            <a:r>
              <a:rPr lang="en-US" dirty="0"/>
              <a:t>    double x = </a:t>
            </a:r>
            <a:r>
              <a:rPr lang="en-US" dirty="0" err="1"/>
              <a:t>rand.nextDouble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double y = </a:t>
            </a:r>
            <a:r>
              <a:rPr lang="en-US" dirty="0" err="1"/>
              <a:t>rand.nextDouble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return x * x + y * y &lt; 1;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int samples = (int)1E+8;</a:t>
            </a:r>
            <a:br>
              <a:rPr lang="en-US" dirty="0"/>
            </a:br>
            <a:r>
              <a:rPr lang="en-US" dirty="0"/>
              <a:t>    long </a:t>
            </a:r>
            <a:r>
              <a:rPr lang="en-US" dirty="0" err="1"/>
              <a:t>start_time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long hits = </a:t>
            </a:r>
            <a:r>
              <a:rPr lang="en-US" b="1" dirty="0" err="1"/>
              <a:t>IntStream.</a:t>
            </a:r>
            <a:r>
              <a:rPr lang="en-US" b="1" i="1" dirty="0" err="1"/>
              <a:t>rangeClosed</a:t>
            </a:r>
            <a:r>
              <a:rPr lang="en-US" dirty="0"/>
              <a:t>(0, samples).filter(Main::</a:t>
            </a:r>
            <a:r>
              <a:rPr lang="en-US" i="1" dirty="0"/>
              <a:t>inside</a:t>
            </a:r>
            <a:r>
              <a:rPr lang="en-US" dirty="0"/>
              <a:t>).count();</a:t>
            </a:r>
            <a:br>
              <a:rPr lang="en-US" dirty="0"/>
            </a:br>
            <a:r>
              <a:rPr lang="en-US" dirty="0"/>
              <a:t>    long </a:t>
            </a:r>
            <a:r>
              <a:rPr lang="en-US" dirty="0" err="1"/>
              <a:t>end_time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("Pi is approx. " + (4.0 * hits / samples));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("Execution took: " + ((</a:t>
            </a:r>
            <a:r>
              <a:rPr lang="en-US" dirty="0" err="1"/>
              <a:t>end_time-start_time</a:t>
            </a:r>
            <a:r>
              <a:rPr lang="en-US" dirty="0"/>
              <a:t>)*1E-9) + " seconds");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562600"/>
            <a:ext cx="48768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r>
              <a:rPr lang="en-US" dirty="0"/>
              <a:t>Pi is approx. 3.14139924</a:t>
            </a:r>
          </a:p>
          <a:p>
            <a:r>
              <a:rPr lang="en-US" dirty="0"/>
              <a:t>Execution took: 8.663336708000001 seconds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648200" y="3941275"/>
            <a:ext cx="3276600" cy="304800"/>
          </a:xfrm>
          <a:prstGeom prst="wedgeRectCallout">
            <a:avLst>
              <a:gd name="adj1" fmla="val -39834"/>
              <a:gd name="adj2" fmla="val 98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.parallel() did not help</a:t>
            </a:r>
          </a:p>
        </p:txBody>
      </p:sp>
    </p:spTree>
    <p:extLst>
      <p:ext uri="{BB962C8B-B14F-4D97-AF65-F5344CB8AC3E}">
        <p14:creationId xmlns:p14="http://schemas.microsoft.com/office/powerpoint/2010/main" val="18878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my laptop, using the Pi estimation example, Java Streams actually outperformed Spark, however when using a workstation (with 24 cores) Spark was twice as fast.</a:t>
            </a:r>
          </a:p>
          <a:p>
            <a:r>
              <a:rPr lang="en-US" dirty="0"/>
              <a:t>Spark is intended for use with systems that:</a:t>
            </a:r>
          </a:p>
          <a:p>
            <a:pPr lvl="1"/>
            <a:r>
              <a:rPr lang="en-US" dirty="0"/>
              <a:t>Run on multiple machines / many cores</a:t>
            </a:r>
          </a:p>
          <a:p>
            <a:pPr lvl="1"/>
            <a:r>
              <a:rPr lang="en-US" dirty="0"/>
              <a:t>Have the data spread-out on multiple machines (HDFS = big data!)</a:t>
            </a:r>
          </a:p>
          <a:p>
            <a:pPr lvl="1"/>
            <a:r>
              <a:rPr lang="en-US" dirty="0"/>
              <a:t>Highly scalable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Data-frames are the equivalent of Spark to tables in relational databases.</a:t>
            </a:r>
          </a:p>
          <a:p>
            <a:r>
              <a:rPr lang="en-US" dirty="0"/>
              <a:t>We can create a data-frame from:</a:t>
            </a:r>
          </a:p>
          <a:p>
            <a:pPr lvl="1"/>
            <a:r>
              <a:rPr lang="en-US" dirty="0"/>
              <a:t>A relational database (and similar DBMS such as Cassandra)</a:t>
            </a:r>
          </a:p>
          <a:p>
            <a:pPr lvl="1"/>
            <a:r>
              <a:rPr lang="en-US" dirty="0"/>
              <a:t>An RDD</a:t>
            </a:r>
          </a:p>
          <a:p>
            <a:pPr lvl="1"/>
            <a:r>
              <a:rPr lang="en-US" dirty="0"/>
              <a:t>A CSV file</a:t>
            </a:r>
          </a:p>
          <a:p>
            <a:pPr lvl="1"/>
            <a:r>
              <a:rPr lang="en-US" dirty="0"/>
              <a:t>XML / JSON and other sources</a:t>
            </a:r>
          </a:p>
          <a:p>
            <a:r>
              <a:rPr lang="en-US" dirty="0"/>
              <a:t>We can use SQL(!) to query Data-frames.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Data-frames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4344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from </a:t>
            </a:r>
            <a:r>
              <a:rPr lang="en-US" sz="2300" dirty="0" err="1"/>
              <a:t>pyspark.sql</a:t>
            </a:r>
            <a:r>
              <a:rPr lang="en-US" sz="2300" dirty="0"/>
              <a:t> import Row</a:t>
            </a:r>
          </a:p>
          <a:p>
            <a:pPr marL="0" indent="0">
              <a:buNone/>
            </a:pPr>
            <a:r>
              <a:rPr lang="en-US" sz="2300" dirty="0"/>
              <a:t>from </a:t>
            </a:r>
            <a:r>
              <a:rPr lang="en-US" sz="2300" dirty="0" err="1"/>
              <a:t>pyspark.sql</a:t>
            </a:r>
            <a:r>
              <a:rPr lang="en-US" sz="2300" dirty="0"/>
              <a:t> import </a:t>
            </a:r>
            <a:r>
              <a:rPr lang="en-US" sz="2300" dirty="0" err="1"/>
              <a:t>SQLContext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err="1"/>
              <a:t>sqlContext</a:t>
            </a:r>
            <a:r>
              <a:rPr lang="en-US" sz="2300" dirty="0"/>
              <a:t> = </a:t>
            </a:r>
            <a:r>
              <a:rPr lang="en-US" sz="2300" dirty="0" err="1"/>
              <a:t>SQLContext</a:t>
            </a:r>
            <a:r>
              <a:rPr lang="en-US" sz="2300" dirty="0"/>
              <a:t>(</a:t>
            </a:r>
            <a:r>
              <a:rPr lang="en-US" sz="2300" dirty="0" err="1"/>
              <a:t>sc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 err="1"/>
              <a:t>student_list</a:t>
            </a:r>
            <a:r>
              <a:rPr lang="en-US" sz="2300" dirty="0"/>
              <a:t> = [(111, 'Chaya', 'Glass', 21), (222, 'Tal','Negev',28),  	(333, '</a:t>
            </a:r>
            <a:r>
              <a:rPr lang="en-US" sz="2300" dirty="0" err="1"/>
              <a:t>Gadi</a:t>
            </a:r>
            <a:r>
              <a:rPr lang="en-US" sz="2300" dirty="0"/>
              <a:t>', 'Golan', 24), (444, 'Moti', 'Cohen', 23)]</a:t>
            </a:r>
          </a:p>
          <a:p>
            <a:pPr marL="0" indent="0">
              <a:buNone/>
            </a:pPr>
            <a:r>
              <a:rPr lang="en-US" sz="2300" dirty="0" err="1"/>
              <a:t>student_rdd</a:t>
            </a:r>
            <a:r>
              <a:rPr lang="en-US" sz="2300" dirty="0"/>
              <a:t> = </a:t>
            </a:r>
            <a:r>
              <a:rPr lang="en-US" sz="2300" dirty="0" err="1"/>
              <a:t>sc.parallelize</a:t>
            </a:r>
            <a:r>
              <a:rPr lang="en-US" sz="2300" dirty="0"/>
              <a:t>(</a:t>
            </a:r>
            <a:r>
              <a:rPr lang="en-US" sz="2300" dirty="0" err="1"/>
              <a:t>student_list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 err="1"/>
              <a:t>students_rows</a:t>
            </a:r>
            <a:r>
              <a:rPr lang="en-US" sz="2300" dirty="0"/>
              <a:t> = </a:t>
            </a:r>
            <a:r>
              <a:rPr lang="en-US" sz="2300" dirty="0" err="1"/>
              <a:t>student_rdd.map</a:t>
            </a:r>
            <a:r>
              <a:rPr lang="en-US" sz="2300" dirty="0"/>
              <a:t>(lambda x: 	Row(id=</a:t>
            </a:r>
            <a:r>
              <a:rPr lang="en-US" sz="2300" dirty="0" err="1"/>
              <a:t>int</a:t>
            </a:r>
            <a:r>
              <a:rPr lang="en-US" sz="2300" dirty="0"/>
              <a:t>(x[0]),age=</a:t>
            </a:r>
            <a:r>
              <a:rPr lang="en-US" sz="2300" dirty="0" err="1"/>
              <a:t>int</a:t>
            </a:r>
            <a:r>
              <a:rPr lang="en-US" sz="2300" dirty="0"/>
              <a:t>(x[3]), </a:t>
            </a:r>
            <a:r>
              <a:rPr lang="en-US" sz="2300" dirty="0" err="1"/>
              <a:t>firstName</a:t>
            </a:r>
            <a:r>
              <a:rPr lang="en-US" sz="2300" dirty="0"/>
              <a:t>=x[1], </a:t>
            </a:r>
            <a:r>
              <a:rPr lang="en-US" sz="2300" dirty="0" err="1"/>
              <a:t>lastName</a:t>
            </a:r>
            <a:r>
              <a:rPr lang="en-US" sz="2300" dirty="0"/>
              <a:t>=x[2]))</a:t>
            </a:r>
          </a:p>
          <a:p>
            <a:pPr marL="0" indent="0">
              <a:buNone/>
            </a:pPr>
            <a:r>
              <a:rPr lang="en-US" sz="2300" dirty="0" err="1"/>
              <a:t>df_students</a:t>
            </a:r>
            <a:r>
              <a:rPr lang="en-US" sz="2300" dirty="0"/>
              <a:t> = </a:t>
            </a:r>
            <a:r>
              <a:rPr lang="en-US" sz="2300" dirty="0" err="1"/>
              <a:t>sqlContext.createDataFrame</a:t>
            </a:r>
            <a:r>
              <a:rPr lang="en-US" sz="2300" dirty="0"/>
              <a:t>(</a:t>
            </a:r>
            <a:r>
              <a:rPr lang="en-US" sz="2300" dirty="0" err="1"/>
              <a:t>students_rows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 err="1"/>
              <a:t>df_students.show</a:t>
            </a:r>
            <a:r>
              <a:rPr lang="en-US" sz="23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702076"/>
            <a:ext cx="441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age|firstName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id|lastName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21|    Chaya|111|   Glass|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28|      Tal|222|   Negev|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24|     Gadi|333|   Golan|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23|     Moti|444|   Cohen|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D4852CC-D9D9-4A08-8216-B60D0A90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9395398-E4E1-4F66-BA2E-E7E2DFA2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Data-frame from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2C33E0BE-43CD-4D54-B6DC-04780B38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65237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students_json</a:t>
            </a:r>
            <a:r>
              <a:rPr lang="en-US" sz="2800" dirty="0"/>
              <a:t> = '[{"id":"111","firstName":"Chaya","lastName":"Glass","age":23},{"id":"222","firstName":"Tal","lastName":"Negev","age":28},{"id":"333","firstName":"Gadi","lastName":"Golan","age":24},{"id":"444","firstName":"Moti","lastName":"Cohen","age":23}]'</a:t>
            </a:r>
          </a:p>
          <a:p>
            <a:pPr marL="0" indent="0">
              <a:buNone/>
            </a:pPr>
            <a:r>
              <a:rPr lang="en-US" sz="2800" dirty="0"/>
              <a:t>df = </a:t>
            </a:r>
            <a:r>
              <a:rPr lang="en-US" sz="2800" dirty="0" err="1"/>
              <a:t>sqlContext.read.json</a:t>
            </a:r>
            <a:r>
              <a:rPr lang="en-US" sz="2800" dirty="0"/>
              <a:t>(</a:t>
            </a:r>
            <a:r>
              <a:rPr lang="en-US" sz="2800" dirty="0" err="1"/>
              <a:t>sc.parallelize</a:t>
            </a:r>
            <a:r>
              <a:rPr lang="en-US" sz="2800" dirty="0"/>
              <a:t>([</a:t>
            </a:r>
            <a:r>
              <a:rPr lang="en-US" sz="2800" dirty="0" err="1"/>
              <a:t>students_json</a:t>
            </a:r>
            <a:r>
              <a:rPr lang="en-US" sz="2800" dirty="0"/>
              <a:t>]))</a:t>
            </a:r>
          </a:p>
          <a:p>
            <a:pPr marL="0" indent="0">
              <a:buNone/>
            </a:pPr>
            <a:r>
              <a:rPr lang="en-US" sz="2800" dirty="0" err="1"/>
              <a:t>df.show</a:t>
            </a:r>
            <a:r>
              <a:rPr lang="en-US" sz="28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5638C9-09EE-4ECC-8C21-9AFA0132E1EC}"/>
              </a:ext>
            </a:extLst>
          </p:cNvPr>
          <p:cNvSpPr txBox="1"/>
          <p:nvPr/>
        </p:nvSpPr>
        <p:spPr>
          <a:xfrm>
            <a:off x="4876800" y="4702076"/>
            <a:ext cx="441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age|firstName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id|lastName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21|    Chaya|111|   Glass|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28|      Tal|222|   Negev|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24|     Gadi|333|   Golan|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23|     Moti|444|   Cohen|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1EF5A58-F845-4965-879B-8CBCFDAC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DF from </a:t>
            </a:r>
            <a:r>
              <a:rPr lang="en-US" dirty="0" smtClean="0"/>
              <a:t>JSON </a:t>
            </a:r>
            <a:r>
              <a:rPr lang="en-US" b="1" dirty="0" smtClean="0"/>
              <a:t>File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16BB96B8-CF95-4F3C-8720-7F5B4E50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sqlContext.read.json</a:t>
            </a:r>
            <a:r>
              <a:rPr lang="en-US" dirty="0"/>
              <a:t>(“</a:t>
            </a:r>
            <a:r>
              <a:rPr lang="en-US" dirty="0" err="1"/>
              <a:t>myDir</a:t>
            </a:r>
            <a:r>
              <a:rPr lang="en-US" dirty="0"/>
              <a:t>\</a:t>
            </a:r>
            <a:r>
              <a:rPr lang="en-US" dirty="0" err="1"/>
              <a:t>students.json</a:t>
            </a:r>
            <a:r>
              <a:rPr lang="en-US" dirty="0"/>
              <a:t>”, </a:t>
            </a:r>
            <a:r>
              <a:rPr lang="en-US" dirty="0" err="1"/>
              <a:t>multiLine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 err="1"/>
              <a:t>df.show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16CEE3-BB80-4DD6-B7B1-F7CEA62E1CFC}"/>
              </a:ext>
            </a:extLst>
          </p:cNvPr>
          <p:cNvSpPr txBox="1"/>
          <p:nvPr/>
        </p:nvSpPr>
        <p:spPr>
          <a:xfrm>
            <a:off x="4419600" y="4275038"/>
            <a:ext cx="441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age|firstName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id|lastName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21|    Chaya|111|   Glass|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28|      Tal|222|   Negev|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24|     Gadi|333|   Golan|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23|     Moti|444|   Cohen|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Spark allows us to compute functions that are massively parallelizable, on large amounts of data.</a:t>
            </a:r>
          </a:p>
          <a:p>
            <a:r>
              <a:rPr lang="en-US" dirty="0"/>
              <a:t>Spark usually relies on the map-reduce paradigm (and the </a:t>
            </a:r>
            <a:r>
              <a:rPr lang="en-US" dirty="0" err="1"/>
              <a:t>Hadoop</a:t>
            </a:r>
            <a:r>
              <a:rPr lang="en-US" dirty="0"/>
              <a:t> file-system).</a:t>
            </a:r>
          </a:p>
          <a:p>
            <a:r>
              <a:rPr lang="en-US" dirty="0"/>
              <a:t>Spark has a </a:t>
            </a:r>
            <a:r>
              <a:rPr lang="en-US" dirty="0" err="1"/>
              <a:t>Scala</a:t>
            </a:r>
            <a:r>
              <a:rPr lang="en-US" dirty="0"/>
              <a:t>, Java and Python API (with </a:t>
            </a:r>
            <a:r>
              <a:rPr lang="en-US" dirty="0" err="1"/>
              <a:t>Scala</a:t>
            </a:r>
            <a:r>
              <a:rPr lang="en-US" dirty="0"/>
              <a:t> being the most popular).</a:t>
            </a:r>
          </a:p>
          <a:p>
            <a:r>
              <a:rPr lang="en-US" dirty="0"/>
              <a:t>We will be using </a:t>
            </a:r>
            <a:r>
              <a:rPr lang="en-US" dirty="0" err="1"/>
              <a:t>PySpark</a:t>
            </a:r>
            <a:r>
              <a:rPr lang="en-US" dirty="0"/>
              <a:t> which is a Python interpreter for Spark</a:t>
            </a:r>
          </a:p>
          <a:p>
            <a:r>
              <a:rPr lang="en-US" dirty="0"/>
              <a:t>Installation on Linux (use </a:t>
            </a:r>
            <a:r>
              <a:rPr lang="en-US" dirty="0" err="1"/>
              <a:t>VirtualBox</a:t>
            </a:r>
            <a:r>
              <a:rPr lang="en-US" dirty="0"/>
              <a:t> if needed):</a:t>
            </a:r>
          </a:p>
          <a:p>
            <a:pPr lvl="1"/>
            <a:r>
              <a:rPr lang="en-US" dirty="0"/>
              <a:t>Make sure you have Java installed (and JAVA_HOME set):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default-</a:t>
            </a:r>
            <a:r>
              <a:rPr lang="en-US" dirty="0" err="1"/>
              <a:t>jre</a:t>
            </a:r>
            <a:endParaRPr lang="en-US" dirty="0"/>
          </a:p>
          <a:p>
            <a:pPr lvl="1"/>
            <a:r>
              <a:rPr lang="en-US" dirty="0"/>
              <a:t>Make sure you have python installed (is a part of Ubuntu)</a:t>
            </a:r>
          </a:p>
          <a:p>
            <a:pPr lvl="1"/>
            <a:r>
              <a:rPr lang="en-US" dirty="0"/>
              <a:t>Download Spark from: </a:t>
            </a:r>
            <a:r>
              <a:rPr lang="en-US" dirty="0">
                <a:hlinkClick r:id="rId3"/>
              </a:rPr>
              <a:t>http://spark.apache.org/downloads.html</a:t>
            </a:r>
            <a:endParaRPr lang="en-US" dirty="0"/>
          </a:p>
          <a:p>
            <a:pPr lvl="1"/>
            <a:r>
              <a:rPr lang="en-US" dirty="0"/>
              <a:t>Unzip</a:t>
            </a:r>
          </a:p>
          <a:p>
            <a:pPr lvl="1"/>
            <a:r>
              <a:rPr lang="en-US" dirty="0"/>
              <a:t>(export PYSPARK_PYTHON=python3)</a:t>
            </a:r>
          </a:p>
          <a:p>
            <a:pPr lvl="1"/>
            <a:r>
              <a:rPr lang="en-US" dirty="0"/>
              <a:t>./bin/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(To install on windows see: </a:t>
            </a:r>
            <a:r>
              <a:rPr lang="en-US" dirty="0">
                <a:hlinkClick r:id="rId4"/>
              </a:rPr>
              <a:t>http://stackoverflow.com/questions/25481325/how-to-set-up-spark-on-windows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01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2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withColumn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361"/>
            <a:ext cx="8458200" cy="2285999"/>
          </a:xfrm>
        </p:spPr>
        <p:txBody>
          <a:bodyPr>
            <a:normAutofit/>
          </a:bodyPr>
          <a:lstStyle/>
          <a:p>
            <a:r>
              <a:rPr lang="en-US" sz="2600" dirty="0"/>
              <a:t>.</a:t>
            </a:r>
            <a:r>
              <a:rPr lang="en-US" sz="2600" dirty="0" err="1"/>
              <a:t>withColumn</a:t>
            </a:r>
            <a:r>
              <a:rPr lang="en-US" sz="2600" dirty="0"/>
              <a:t>() allows us to add an additional column (which is usually </a:t>
            </a:r>
            <a:r>
              <a:rPr lang="en-US" sz="2600" dirty="0" err="1"/>
              <a:t>dependant</a:t>
            </a:r>
            <a:r>
              <a:rPr lang="en-US" sz="2600" dirty="0"/>
              <a:t> on other columns).</a:t>
            </a:r>
          </a:p>
          <a:p>
            <a:pPr marL="0" indent="0">
              <a:buNone/>
            </a:pPr>
            <a:r>
              <a:rPr lang="en-US" sz="2600" dirty="0"/>
              <a:t>df_students2 = </a:t>
            </a:r>
            <a:r>
              <a:rPr lang="en-US" sz="2600" dirty="0" err="1"/>
              <a:t>df_students.withColumn</a:t>
            </a:r>
            <a:r>
              <a:rPr lang="en-US" sz="2600" dirty="0"/>
              <a:t>('</a:t>
            </a:r>
            <a:r>
              <a:rPr lang="en-US" sz="2600" dirty="0" err="1"/>
              <a:t>age_plus_id</a:t>
            </a:r>
            <a:r>
              <a:rPr lang="en-US" sz="2600" dirty="0"/>
              <a:t>', </a:t>
            </a:r>
            <a:r>
              <a:rPr lang="en-US" sz="2600" dirty="0" err="1"/>
              <a:t>df_students.age</a:t>
            </a:r>
            <a:r>
              <a:rPr lang="en-US" sz="2600" dirty="0"/>
              <a:t> + df_students.id)</a:t>
            </a:r>
          </a:p>
          <a:p>
            <a:pPr marL="0" indent="0">
              <a:buNone/>
            </a:pPr>
            <a:r>
              <a:rPr lang="en-US" sz="2600" dirty="0"/>
              <a:t>df_students2.show()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4343400"/>
            <a:ext cx="58674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+---+---------+---+--------+-----------+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age|firstName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id|lastName|age_plus_id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+---+---------+---+--------+-----------+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21|    Chaya|111|   Glass|        132|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28|      Tal|222|   Negev|        250|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24|     Gadi|333|   Golan|        357|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23|     Moti|444|   Cohen|        467|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+---+---------+---+--------+-----------+</a:t>
            </a:r>
          </a:p>
        </p:txBody>
      </p:sp>
    </p:spTree>
    <p:extLst>
      <p:ext uri="{BB962C8B-B14F-4D97-AF65-F5344CB8AC3E}">
        <p14:creationId xmlns:p14="http://schemas.microsoft.com/office/powerpoint/2010/main" val="37907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withColumn</a:t>
            </a:r>
            <a:r>
              <a:rPr lang="en-US" dirty="0"/>
              <a:t>()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/>
              <a:t>The second argument to </a:t>
            </a:r>
            <a:r>
              <a:rPr lang="en-US" sz="3100" dirty="0" err="1"/>
              <a:t>withColumn</a:t>
            </a:r>
            <a:r>
              <a:rPr lang="en-US" sz="3100" dirty="0"/>
              <a:t> must be a </a:t>
            </a:r>
            <a:r>
              <a:rPr lang="en-US" sz="3100" dirty="0" smtClean="0"/>
              <a:t>'column' value, </a:t>
            </a:r>
            <a:r>
              <a:rPr lang="en-US" sz="3100" dirty="0"/>
              <a:t>so if we want to enter our own data, it must be converted to a </a:t>
            </a:r>
            <a:r>
              <a:rPr lang="en-US" sz="3100" dirty="0" smtClean="0"/>
              <a:t>'column'.</a:t>
            </a:r>
            <a:endParaRPr lang="en-US" sz="3100" dirty="0"/>
          </a:p>
          <a:p>
            <a:pPr marL="0" indent="0">
              <a:buNone/>
            </a:pPr>
            <a:r>
              <a:rPr lang="en-US" sz="2600" dirty="0"/>
              <a:t>from </a:t>
            </a:r>
            <a:r>
              <a:rPr lang="en-US" sz="2600" dirty="0" err="1"/>
              <a:t>pyspark.sql</a:t>
            </a:r>
            <a:r>
              <a:rPr lang="en-US" sz="2600" dirty="0"/>
              <a:t> import functions</a:t>
            </a:r>
          </a:p>
          <a:p>
            <a:pPr marL="0" indent="0">
              <a:buNone/>
            </a:pPr>
            <a:r>
              <a:rPr lang="en-US" sz="2600" dirty="0"/>
              <a:t>from </a:t>
            </a:r>
            <a:r>
              <a:rPr lang="en-US" sz="2600" dirty="0" err="1"/>
              <a:t>pyspark.sql.functions</a:t>
            </a:r>
            <a:r>
              <a:rPr lang="en-US" sz="2600" dirty="0"/>
              <a:t> import lit  #lit for literal</a:t>
            </a:r>
          </a:p>
          <a:p>
            <a:pPr marL="0" indent="0">
              <a:buNone/>
            </a:pPr>
            <a:r>
              <a:rPr lang="en-US" sz="2600" dirty="0"/>
              <a:t>df_students2 = </a:t>
            </a:r>
            <a:r>
              <a:rPr lang="en-US" sz="2600" dirty="0" err="1"/>
              <a:t>df_students.withColumn</a:t>
            </a:r>
            <a:r>
              <a:rPr lang="en-US" sz="2600" dirty="0"/>
              <a:t>('young', 	</a:t>
            </a:r>
            <a:r>
              <a:rPr lang="en-US" sz="2600" dirty="0" err="1"/>
              <a:t>functions.when</a:t>
            </a:r>
            <a:r>
              <a:rPr lang="en-US" sz="2600" dirty="0"/>
              <a:t>(</a:t>
            </a:r>
            <a:r>
              <a:rPr lang="en-US" sz="2600" dirty="0" err="1"/>
              <a:t>df_students.age</a:t>
            </a:r>
            <a:r>
              <a:rPr lang="en-US" sz="2600" dirty="0"/>
              <a:t> &lt; 25, 	True).otherwise(False)).</a:t>
            </a:r>
            <a:r>
              <a:rPr lang="en-US" sz="2600" dirty="0" err="1"/>
              <a:t>withColumn</a:t>
            </a:r>
            <a:r>
              <a:rPr lang="en-US" sz="2600" dirty="0"/>
              <a:t>('</a:t>
            </a:r>
            <a:r>
              <a:rPr lang="en-US" sz="2600" dirty="0" err="1"/>
              <a:t>max_grade</a:t>
            </a:r>
            <a:r>
              <a:rPr lang="en-US" sz="2600" dirty="0"/>
              <a:t>', lit(100))</a:t>
            </a:r>
          </a:p>
          <a:p>
            <a:pPr marL="0" indent="0">
              <a:buNone/>
            </a:pPr>
            <a:r>
              <a:rPr lang="en-US" sz="2600" dirty="0"/>
              <a:t>df_students2.show()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4419600"/>
            <a:ext cx="64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+---+---------+---+--------+-----+---------+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age|firstName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id|lastName|young|max_grade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+---+---------+---+--------+-----+---------+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21|    Chaya|111|   Glass| true|      100|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28|      Tal|222|  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Negev|false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     100|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24|     Gadi|333|   Golan| true|      100|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23|     Moti|444|   Cohen| true|      100|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+---+---------+---+--------+-----+---------+</a:t>
            </a:r>
          </a:p>
        </p:txBody>
      </p:sp>
    </p:spTree>
    <p:extLst>
      <p:ext uri="{BB962C8B-B14F-4D97-AF65-F5344CB8AC3E}">
        <p14:creationId xmlns:p14="http://schemas.microsoft.com/office/powerpoint/2010/main" val="38902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df_students.registerTempTable</a:t>
            </a:r>
            <a:r>
              <a:rPr lang="en-US" dirty="0"/>
              <a:t>("</a:t>
            </a:r>
            <a:r>
              <a:rPr lang="en-US" dirty="0" err="1"/>
              <a:t>student_table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ending_with_n</a:t>
            </a:r>
            <a:r>
              <a:rPr lang="en-US" dirty="0"/>
              <a:t> = </a:t>
            </a:r>
            <a:r>
              <a:rPr lang="en-US" dirty="0" err="1"/>
              <a:t>sqlContext.sql</a:t>
            </a:r>
            <a:r>
              <a:rPr lang="en-US" dirty="0"/>
              <a:t>("SELECT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id FROM </a:t>
            </a:r>
            <a:r>
              <a:rPr lang="en-US" dirty="0" err="1"/>
              <a:t>student_table</a:t>
            </a:r>
            <a:r>
              <a:rPr lang="en-US" dirty="0"/>
              <a:t> WHERE </a:t>
            </a:r>
            <a:r>
              <a:rPr lang="en-US" dirty="0" err="1"/>
              <a:t>lastName</a:t>
            </a:r>
            <a:r>
              <a:rPr lang="en-US" dirty="0"/>
              <a:t> LIKE '%n'")</a:t>
            </a:r>
          </a:p>
          <a:p>
            <a:pPr marL="0" indent="0">
              <a:buNone/>
            </a:pPr>
            <a:r>
              <a:rPr lang="en-US" dirty="0" err="1"/>
              <a:t>ending_with_n.show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4572000"/>
            <a:ext cx="35052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+---------+--------+---+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firstName|lastName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id|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+---------+--------+---+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   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Gadi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  Golan|333|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|     </a:t>
            </a:r>
            <a:r>
              <a:rPr lang="en-US" dirty="0" err="1">
                <a:latin typeface="Miriam Fixed" pitchFamily="49" charset="-79"/>
                <a:cs typeface="Miriam Fixed" pitchFamily="49" charset="-79"/>
              </a:rPr>
              <a:t>Moti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|   Cohen|444|</a:t>
            </a:r>
          </a:p>
          <a:p>
            <a:r>
              <a:rPr lang="en-US" dirty="0">
                <a:latin typeface="Miriam Fixed" pitchFamily="49" charset="-79"/>
                <a:cs typeface="Miriam Fixed" pitchFamily="49" charset="-79"/>
              </a:rPr>
              <a:t>+---------+--------+---+</a:t>
            </a:r>
          </a:p>
        </p:txBody>
      </p:sp>
    </p:spTree>
    <p:extLst>
      <p:ext uri="{BB962C8B-B14F-4D97-AF65-F5344CB8AC3E}">
        <p14:creationId xmlns:p14="http://schemas.microsoft.com/office/powerpoint/2010/main" val="239389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we have documents with the following structure: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_id: </a:t>
            </a:r>
            <a:r>
              <a:rPr lang="en-US" dirty="0" err="1"/>
              <a:t>ObjectId</a:t>
            </a:r>
            <a:r>
              <a:rPr lang="en-US" dirty="0"/>
              <a:t>("50a8240b927d5d8b5891743c"),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cust_id</a:t>
            </a:r>
            <a:r>
              <a:rPr lang="en-US" dirty="0"/>
              <a:t>: "abc123",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ord_date</a:t>
            </a:r>
            <a:r>
              <a:rPr lang="en-US" dirty="0"/>
              <a:t>: new Date("Oct 04, 2012"),</a:t>
            </a:r>
          </a:p>
          <a:p>
            <a:pPr marL="0" indent="0">
              <a:buNone/>
            </a:pPr>
            <a:r>
              <a:rPr lang="en-US" dirty="0"/>
              <a:t>     status: 'A',</a:t>
            </a:r>
          </a:p>
          <a:p>
            <a:pPr marL="0" indent="0">
              <a:buNone/>
            </a:pPr>
            <a:r>
              <a:rPr lang="en-US" dirty="0"/>
              <a:t>     amount: 25,</a:t>
            </a:r>
          </a:p>
          <a:p>
            <a:pPr marL="0" indent="0">
              <a:buNone/>
            </a:pPr>
            <a:r>
              <a:rPr lang="en-US" dirty="0"/>
              <a:t>     items: [ { </a:t>
            </a:r>
            <a:r>
              <a:rPr lang="en-US" dirty="0" err="1"/>
              <a:t>sku</a:t>
            </a:r>
            <a:r>
              <a:rPr lang="en-US" dirty="0"/>
              <a:t>: "mmm", </a:t>
            </a:r>
            <a:r>
              <a:rPr lang="en-US" dirty="0" err="1"/>
              <a:t>qty</a:t>
            </a:r>
            <a:r>
              <a:rPr lang="en-US" dirty="0"/>
              <a:t>: 5, price: 2.5 },</a:t>
            </a:r>
          </a:p>
          <a:p>
            <a:pPr marL="0" indent="0">
              <a:buNone/>
            </a:pPr>
            <a:r>
              <a:rPr lang="en-US" dirty="0"/>
              <a:t>              { </a:t>
            </a:r>
            <a:r>
              <a:rPr lang="en-US" dirty="0" err="1"/>
              <a:t>sku</a:t>
            </a:r>
            <a:r>
              <a:rPr lang="en-US" dirty="0"/>
              <a:t>: "</a:t>
            </a:r>
            <a:r>
              <a:rPr lang="en-US" dirty="0" err="1"/>
              <a:t>nnn</a:t>
            </a:r>
            <a:r>
              <a:rPr lang="en-US" dirty="0"/>
              <a:t>", </a:t>
            </a:r>
            <a:r>
              <a:rPr lang="en-US" dirty="0" err="1"/>
              <a:t>qty</a:t>
            </a:r>
            <a:r>
              <a:rPr lang="en-US" dirty="0"/>
              <a:t>: 5, price: 2.5 }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We would like to get the total </a:t>
            </a:r>
            <a:r>
              <a:rPr lang="en-US" b="1" dirty="0"/>
              <a:t>amount</a:t>
            </a:r>
            <a:r>
              <a:rPr lang="en-US" dirty="0"/>
              <a:t> paid by each </a:t>
            </a:r>
            <a:r>
              <a:rPr lang="en-US" dirty="0" err="1"/>
              <a:t>cust_id</a:t>
            </a:r>
            <a:r>
              <a:rPr lang="en-US" dirty="0"/>
              <a:t> with status 'A'.</a:t>
            </a:r>
          </a:p>
        </p:txBody>
      </p:sp>
      <p:pic>
        <p:nvPicPr>
          <p:cNvPr id="6" name="Picture 2" descr="Image result for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8" y="-9526"/>
            <a:ext cx="612094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9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in spark with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solve it using map-reduce:</a:t>
            </a:r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sqlContext.read.json</a:t>
            </a:r>
            <a:r>
              <a:rPr lang="en-US" dirty="0"/>
              <a:t>(“</a:t>
            </a:r>
            <a:r>
              <a:rPr lang="en-US" dirty="0" err="1"/>
              <a:t>MyDir</a:t>
            </a:r>
            <a:r>
              <a:rPr lang="en-US" dirty="0"/>
              <a:t>\orders.json", </a:t>
            </a:r>
            <a:r>
              <a:rPr lang="en-US" dirty="0" err="1"/>
              <a:t>multiLine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df.rdd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calc_amount</a:t>
            </a:r>
            <a:r>
              <a:rPr lang="en-US" dirty="0"/>
              <a:t> = </a:t>
            </a:r>
            <a:r>
              <a:rPr lang="en-US" dirty="0" err="1"/>
              <a:t>rdd.filter</a:t>
            </a:r>
            <a:r>
              <a:rPr lang="en-US" dirty="0"/>
              <a:t>(lambda a: </a:t>
            </a:r>
            <a:r>
              <a:rPr lang="en-US" dirty="0" err="1"/>
              <a:t>a.status</a:t>
            </a:r>
            <a:r>
              <a:rPr lang="en-US" dirty="0"/>
              <a:t> == 'A') \</a:t>
            </a:r>
          </a:p>
          <a:p>
            <a:pPr marL="0" indent="0">
              <a:buNone/>
            </a:pPr>
            <a:r>
              <a:rPr lang="en-US" dirty="0"/>
              <a:t>         .map(lambda row: (</a:t>
            </a:r>
            <a:r>
              <a:rPr lang="en-US" dirty="0" err="1"/>
              <a:t>row.cust_id</a:t>
            </a:r>
            <a:r>
              <a:rPr lang="en-US" dirty="0"/>
              <a:t>, </a:t>
            </a:r>
            <a:r>
              <a:rPr lang="en-US" dirty="0" err="1"/>
              <a:t>row.amount</a:t>
            </a:r>
            <a:r>
              <a:rPr lang="en-US" dirty="0"/>
              <a:t>)) \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reduceByKey</a:t>
            </a:r>
            <a:r>
              <a:rPr lang="en-US" dirty="0"/>
              <a:t>(lambda </a:t>
            </a:r>
            <a:r>
              <a:rPr lang="en-US" dirty="0" err="1"/>
              <a:t>a,b</a:t>
            </a:r>
            <a:r>
              <a:rPr lang="en-US" dirty="0"/>
              <a:t>: </a:t>
            </a:r>
            <a:r>
              <a:rPr lang="en-US" dirty="0" err="1"/>
              <a:t>a+b</a:t>
            </a:r>
            <a:r>
              <a:rPr lang="en-US" dirty="0"/>
              <a:t>) \</a:t>
            </a:r>
          </a:p>
          <a:p>
            <a:pPr marL="0" indent="0">
              <a:buNone/>
            </a:pPr>
            <a:r>
              <a:rPr lang="en-US" dirty="0"/>
              <a:t>         .collect()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cust_id</a:t>
            </a:r>
            <a:r>
              <a:rPr lang="en-US" dirty="0"/>
              <a:t>, </a:t>
            </a:r>
            <a:r>
              <a:rPr lang="en-US" dirty="0" err="1"/>
              <a:t>sum_amount</a:t>
            </a:r>
            <a:r>
              <a:rPr lang="en-US" dirty="0"/>
              <a:t> in </a:t>
            </a:r>
            <a:r>
              <a:rPr lang="en-US" dirty="0" err="1"/>
              <a:t>calc_amount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print('%s : %s' %(</a:t>
            </a:r>
            <a:r>
              <a:rPr lang="en-US" dirty="0" err="1"/>
              <a:t>cust_id</a:t>
            </a:r>
            <a:r>
              <a:rPr lang="en-US" dirty="0"/>
              <a:t>, </a:t>
            </a:r>
            <a:r>
              <a:rPr lang="en-US" dirty="0" err="1"/>
              <a:t>sum_amount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B416F494-7C44-4787-8191-95E32D18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79" y="5853906"/>
            <a:ext cx="1954754" cy="90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BAFCE4-AEDE-4AE4-AB66-2E8FDDDEE9B2}"/>
              </a:ext>
            </a:extLst>
          </p:cNvPr>
          <p:cNvSpPr txBox="1"/>
          <p:nvPr/>
        </p:nvSpPr>
        <p:spPr>
          <a:xfrm>
            <a:off x="4419600" y="6117213"/>
            <a:ext cx="2286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279,840 orders RDD:</a:t>
            </a:r>
          </a:p>
          <a:p>
            <a:r>
              <a:rPr lang="en-US" dirty="0"/>
              <a:t>time: 5.2894 seconds</a:t>
            </a:r>
          </a:p>
        </p:txBody>
      </p:sp>
    </p:spTree>
    <p:extLst>
      <p:ext uri="{BB962C8B-B14F-4D97-AF65-F5344CB8AC3E}">
        <p14:creationId xmlns:p14="http://schemas.microsoft.com/office/powerpoint/2010/main" val="25766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in Spark with </a:t>
            </a:r>
            <a:r>
              <a:rPr lang="en-US" dirty="0" err="1" smtClean="0"/>
              <a:t>Dataframe</a:t>
            </a:r>
            <a:r>
              <a:rPr lang="en-US" dirty="0" smtClean="0"/>
              <a:t>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we would have all the data in a json file. can we obtain the query using spark?</a:t>
            </a:r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 smtClean="0"/>
              <a:t>sqlContext.read.json</a:t>
            </a:r>
            <a:r>
              <a:rPr lang="en-US" dirty="0" smtClean="0"/>
              <a:t>("</a:t>
            </a:r>
            <a:r>
              <a:rPr lang="en-US" dirty="0" err="1" smtClean="0"/>
              <a:t>myDir</a:t>
            </a:r>
            <a:r>
              <a:rPr lang="en-US" dirty="0" smtClean="0"/>
              <a:t>\</a:t>
            </a:r>
            <a:r>
              <a:rPr lang="en-US" dirty="0" err="1" smtClean="0"/>
              <a:t>orders.json</a:t>
            </a:r>
            <a:r>
              <a:rPr lang="en-US" dirty="0"/>
              <a:t>", </a:t>
            </a:r>
            <a:r>
              <a:rPr lang="en-US" dirty="0" err="1"/>
              <a:t>multiLine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 err="1"/>
              <a:t>df.registerTempTable</a:t>
            </a:r>
            <a:r>
              <a:rPr lang="en-US" dirty="0"/>
              <a:t>("</a:t>
            </a:r>
            <a:r>
              <a:rPr lang="en-US" dirty="0" err="1"/>
              <a:t>orders_table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amount = </a:t>
            </a:r>
            <a:r>
              <a:rPr lang="en-US" dirty="0" err="1"/>
              <a:t>sqlContext.sql</a:t>
            </a:r>
            <a:r>
              <a:rPr lang="en-US" dirty="0"/>
              <a:t>("SELECT sum(amount), </a:t>
            </a:r>
            <a:r>
              <a:rPr lang="en-US" dirty="0" err="1"/>
              <a:t>cust_id</a:t>
            </a:r>
            <a:r>
              <a:rPr lang="en-US" dirty="0"/>
              <a:t> FROM </a:t>
            </a:r>
            <a:r>
              <a:rPr lang="en-US" dirty="0" err="1"/>
              <a:t>orders_table</a:t>
            </a:r>
            <a:r>
              <a:rPr lang="en-US" dirty="0"/>
              <a:t> WHERE status == 'A' group by </a:t>
            </a:r>
            <a:r>
              <a:rPr lang="en-US" dirty="0" err="1"/>
              <a:t>cust_id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amount.show</a:t>
            </a:r>
            <a:r>
              <a:rPr lang="en-US" dirty="0"/>
              <a:t>()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6081DE52-7293-4A59-9870-6ADEEB59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4800600"/>
            <a:ext cx="2776205" cy="180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B45D89-A63B-4771-9BF7-0214A71657A5}"/>
              </a:ext>
            </a:extLst>
          </p:cNvPr>
          <p:cNvSpPr txBox="1"/>
          <p:nvPr/>
        </p:nvSpPr>
        <p:spPr>
          <a:xfrm>
            <a:off x="1828802" y="6017083"/>
            <a:ext cx="27431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279,840 orders DF (select):</a:t>
            </a:r>
          </a:p>
          <a:p>
            <a:r>
              <a:rPr lang="en-US" dirty="0"/>
              <a:t>time: 0.2224 seconds</a:t>
            </a:r>
          </a:p>
        </p:txBody>
      </p:sp>
    </p:spTree>
    <p:extLst>
      <p:ext uri="{BB962C8B-B14F-4D97-AF65-F5344CB8AC3E}">
        <p14:creationId xmlns:p14="http://schemas.microsoft.com/office/powerpoint/2010/main" val="13500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C4C5995-79A2-40EF-9D27-6678086C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in Spark with </a:t>
            </a:r>
            <a:r>
              <a:rPr lang="en-US" dirty="0" err="1" smtClean="0"/>
              <a:t>Dataframe</a:t>
            </a:r>
            <a:r>
              <a:rPr lang="en-US" dirty="0" smtClean="0"/>
              <a:t> (Direct Commands)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6D5D621-3B4E-44D6-BB33-B3E58FC1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pyspark.sql</a:t>
            </a:r>
            <a:r>
              <a:rPr lang="en-US" dirty="0"/>
              <a:t> import functions</a:t>
            </a:r>
          </a:p>
          <a:p>
            <a:pPr marL="0" indent="0">
              <a:buNone/>
            </a:pPr>
            <a:r>
              <a:rPr lang="en-US" dirty="0" err="1"/>
              <a:t>df.filter</a:t>
            </a:r>
            <a:r>
              <a:rPr lang="en-US" dirty="0"/>
              <a:t>(</a:t>
            </a:r>
            <a:r>
              <a:rPr lang="en-US" dirty="0" err="1"/>
              <a:t>df.status</a:t>
            </a:r>
            <a:r>
              <a:rPr lang="en-US" dirty="0"/>
              <a:t> == 'A')\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df.cust_id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agg</a:t>
            </a:r>
            <a:r>
              <a:rPr lang="en-US" dirty="0"/>
              <a:t>(functions</a:t>
            </a:r>
          </a:p>
          <a:p>
            <a:pPr marL="0" indent="0">
              <a:buNone/>
            </a:pPr>
            <a:r>
              <a:rPr lang="en-US" dirty="0"/>
              <a:t>         .sum(</a:t>
            </a:r>
            <a:r>
              <a:rPr lang="en-US" dirty="0" err="1"/>
              <a:t>functions.col</a:t>
            </a:r>
            <a:r>
              <a:rPr lang="en-US" dirty="0"/>
              <a:t>("amount")))\</a:t>
            </a:r>
          </a:p>
          <a:p>
            <a:pPr marL="0" indent="0">
              <a:buNone/>
            </a:pPr>
            <a:r>
              <a:rPr lang="en-US" dirty="0"/>
              <a:t>    .show()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C9EF39F1-F85A-4B45-98B6-E46156D7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4800600"/>
            <a:ext cx="2776205" cy="180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E126EC-D43D-42EA-96D2-A23CB92E8147}"/>
              </a:ext>
            </a:extLst>
          </p:cNvPr>
          <p:cNvSpPr txBox="1"/>
          <p:nvPr/>
        </p:nvSpPr>
        <p:spPr>
          <a:xfrm>
            <a:off x="1401234" y="5396152"/>
            <a:ext cx="23791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279,840 orders DF:</a:t>
            </a:r>
          </a:p>
          <a:p>
            <a:r>
              <a:rPr lang="en-US" dirty="0"/>
              <a:t>time: 1.30952 seconds</a:t>
            </a:r>
          </a:p>
        </p:txBody>
      </p:sp>
    </p:spTree>
    <p:extLst>
      <p:ext uri="{BB962C8B-B14F-4D97-AF65-F5344CB8AC3E}">
        <p14:creationId xmlns:p14="http://schemas.microsoft.com/office/powerpoint/2010/main" val="15609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4586DA7-E3BF-4D05-AE28-2E3BF16C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v. Data Frames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7D56A8E6-CAA4-4A19-BA34-39060565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/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xmlns="" id="{602BEE69-9AA3-488A-8173-20B712A82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878"/>
              </p:ext>
            </p:extLst>
          </p:nvPr>
        </p:nvGraphicFramePr>
        <p:xfrm>
          <a:off x="423333" y="1752599"/>
          <a:ext cx="8229600" cy="437356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310467">
                  <a:extLst>
                    <a:ext uri="{9D8B030D-6E8A-4147-A177-3AD203B41FA5}">
                      <a16:colId xmlns:a16="http://schemas.microsoft.com/office/drawing/2014/main" xmlns="" val="2492022356"/>
                    </a:ext>
                  </a:extLst>
                </a:gridCol>
                <a:gridCol w="4919133">
                  <a:extLst>
                    <a:ext uri="{9D8B030D-6E8A-4147-A177-3AD203B41FA5}">
                      <a16:colId xmlns:a16="http://schemas.microsoft.com/office/drawing/2014/main" xmlns="" val="1103983450"/>
                    </a:ext>
                  </a:extLst>
                </a:gridCol>
              </a:tblGrid>
              <a:tr h="6701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Data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024597"/>
                  </a:ext>
                </a:extLst>
              </a:tr>
              <a:tr h="670143">
                <a:tc>
                  <a:txBody>
                    <a:bodyPr/>
                    <a:lstStyle/>
                    <a:p>
                      <a:r>
                        <a:rPr lang="en-US" sz="3200" dirty="0"/>
                        <a:t>“How” 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“What”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882636"/>
                  </a:ext>
                </a:extLst>
              </a:tr>
              <a:tr h="1234473">
                <a:tc>
                  <a:txBody>
                    <a:bodyPr/>
                    <a:lstStyle/>
                    <a:p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Unstructured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Structured and semi-structured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2137469"/>
                  </a:ext>
                </a:extLst>
              </a:tr>
              <a:tr h="1798804">
                <a:tc>
                  <a:txBody>
                    <a:bodyPr/>
                    <a:lstStyle/>
                    <a:p>
                      <a:r>
                        <a:rPr lang="en-US" sz="3200" dirty="0"/>
                        <a:t>Less optimal and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and performance benefits available with </a:t>
                      </a:r>
                      <a:r>
                        <a:rPr lang="en-US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046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Spark’s primary abstraction is a distributed collection of items called a Resilient Distributed Dataset (RDD).</a:t>
            </a:r>
          </a:p>
          <a:p>
            <a:r>
              <a:rPr lang="en-US" dirty="0"/>
              <a:t>We can create an RDD from a file (which can be written using the </a:t>
            </a:r>
            <a:r>
              <a:rPr lang="en-US" dirty="0" err="1"/>
              <a:t>Hadoop</a:t>
            </a:r>
            <a:r>
              <a:rPr lang="en-US" dirty="0"/>
              <a:t> file system).</a:t>
            </a:r>
          </a:p>
          <a:p>
            <a:pPr lvl="1"/>
            <a:r>
              <a:rPr lang="en-US" dirty="0" err="1"/>
              <a:t>text_file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myDir</a:t>
            </a:r>
            <a:r>
              <a:rPr lang="en-US" dirty="0"/>
              <a:t>/story.txt")</a:t>
            </a:r>
          </a:p>
          <a:p>
            <a:r>
              <a:rPr lang="en-US" dirty="0"/>
              <a:t>The text file is read line by line (i.e. is split using "\n").</a:t>
            </a:r>
          </a:p>
          <a:p>
            <a:r>
              <a:rPr lang="en-US" dirty="0"/>
              <a:t>We can perform transforms on an RDD and get another RDD.</a:t>
            </a:r>
          </a:p>
          <a:p>
            <a:pPr lvl="1"/>
            <a:r>
              <a:rPr lang="en-US" dirty="0" err="1"/>
              <a:t>lines_with_hello</a:t>
            </a:r>
            <a:r>
              <a:rPr lang="en-US" dirty="0"/>
              <a:t> = </a:t>
            </a:r>
            <a:r>
              <a:rPr lang="en-US" dirty="0" err="1"/>
              <a:t>text_file.filter</a:t>
            </a:r>
            <a:r>
              <a:rPr lang="en-US" dirty="0"/>
              <a:t>(lambda line: "hello" in line)</a:t>
            </a:r>
          </a:p>
          <a:p>
            <a:r>
              <a:rPr lang="en-US" dirty="0"/>
              <a:t>We can use collect() to convert an RDD to a list.</a:t>
            </a:r>
          </a:p>
          <a:p>
            <a:r>
              <a:rPr lang="en-US" dirty="0"/>
              <a:t>RDD resembles Streams in Java streams.</a:t>
            </a:r>
          </a:p>
        </p:txBody>
      </p:sp>
    </p:spTree>
    <p:extLst>
      <p:ext uri="{BB962C8B-B14F-4D97-AF65-F5344CB8AC3E}">
        <p14:creationId xmlns:p14="http://schemas.microsoft.com/office/powerpoint/2010/main" val="63982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file story.txt was obtained from </a:t>
            </a:r>
            <a:r>
              <a:rPr lang="en-US" dirty="0">
                <a:hlinkClick r:id="rId3"/>
              </a:rPr>
              <a:t>https://s3.amazonaws.com/text-datasets/nietzsche.txt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text_file</a:t>
            </a:r>
            <a:r>
              <a:rPr lang="en-US" sz="2400" dirty="0"/>
              <a:t> = </a:t>
            </a:r>
            <a:r>
              <a:rPr lang="en-US" sz="2400" dirty="0" err="1"/>
              <a:t>sc.textFile</a:t>
            </a:r>
            <a:r>
              <a:rPr lang="en-US" sz="2400" dirty="0"/>
              <a:t>("</a:t>
            </a:r>
            <a:r>
              <a:rPr lang="en-US" sz="2400" dirty="0" err="1"/>
              <a:t>myDir</a:t>
            </a:r>
            <a:r>
              <a:rPr lang="en-US" sz="2400" dirty="0"/>
              <a:t>/story.txt")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word_counts</a:t>
            </a:r>
            <a:r>
              <a:rPr lang="en-US" sz="2400" dirty="0"/>
              <a:t> = 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 \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</a:p>
          <a:p>
            <a:pPr marL="0" indent="0">
              <a:buNone/>
            </a:pPr>
            <a:r>
              <a:rPr lang="en-US" sz="2400" dirty="0"/>
              <a:t>&gt;&gt;&gt; 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096000" y="3863181"/>
            <a:ext cx="2895600" cy="1219200"/>
          </a:xfrm>
          <a:prstGeom prst="wedgeRectCallout">
            <a:avLst>
              <a:gd name="adj1" fmla="val -104640"/>
              <a:gd name="adj2" fmla="val -51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flatMap</a:t>
            </a:r>
            <a:r>
              <a:rPr lang="en-US" dirty="0"/>
              <a:t> maps every entry to a list, and then flattens the list back to an RDD (with possibly a longer length)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2533" y="1244455"/>
            <a:ext cx="4800600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Result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the word: "retrograde" appears 1 time(s)</a:t>
            </a:r>
          </a:p>
          <a:p>
            <a:r>
              <a:rPr lang="en-US" dirty="0"/>
              <a:t>the word: "grounds" appears 4 time(s)</a:t>
            </a:r>
          </a:p>
          <a:p>
            <a:r>
              <a:rPr lang="en-US" dirty="0"/>
              <a:t>the word: "VOUS" appears 2 time(s)</a:t>
            </a:r>
          </a:p>
          <a:p>
            <a:r>
              <a:rPr lang="en-US" dirty="0"/>
              <a:t>the word: ""Flatterers" appears 1 time(s)</a:t>
            </a:r>
          </a:p>
          <a:p>
            <a:r>
              <a:rPr lang="en-US" dirty="0"/>
              <a:t>the word: "injustice;" appears 1 time(s)</a:t>
            </a:r>
          </a:p>
          <a:p>
            <a:r>
              <a:rPr lang="en-US" dirty="0"/>
              <a:t>the word: "reciprocity," appears 1 time(s)</a:t>
            </a:r>
          </a:p>
          <a:p>
            <a:r>
              <a:rPr lang="en-US" dirty="0"/>
              <a:t>the word: "inflicted" appears 2 time(s)</a:t>
            </a:r>
          </a:p>
          <a:p>
            <a:r>
              <a:rPr lang="en-US" dirty="0"/>
              <a:t>the word: "limbs." appears 1 time(s)</a:t>
            </a:r>
          </a:p>
          <a:p>
            <a:r>
              <a:rPr lang="en-US" dirty="0"/>
              <a:t>the word: "christened" appears 2 time(s)</a:t>
            </a:r>
          </a:p>
          <a:p>
            <a:r>
              <a:rPr lang="en-US" dirty="0"/>
              <a:t>the word: "majority--where" appears 1 time(s)</a:t>
            </a:r>
          </a:p>
          <a:p>
            <a:r>
              <a:rPr lang="en-US" dirty="0"/>
              <a:t>the word: "three-fourths" appears 1 time(s)</a:t>
            </a:r>
          </a:p>
          <a:p>
            <a:r>
              <a:rPr lang="en-US" dirty="0"/>
              <a:t>the word: "dish," appears 1 time(s)</a:t>
            </a:r>
          </a:p>
          <a:p>
            <a:r>
              <a:rPr lang="en-US" dirty="0"/>
              <a:t>the word: "73." appears 1 time(s)</a:t>
            </a:r>
          </a:p>
          <a:p>
            <a:r>
              <a:rPr lang="en-US" dirty="0"/>
              <a:t>the word: "ENVIRONMENT," appears 1 time(s)</a:t>
            </a:r>
          </a:p>
          <a:p>
            <a:r>
              <a:rPr lang="en-US" dirty="0"/>
              <a:t>the word: ""honesty";" appears 1 time(s)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78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sort by the key we simply add a call to </a:t>
            </a:r>
            <a:r>
              <a:rPr lang="en-US" dirty="0" err="1"/>
              <a:t>SortByKey</a:t>
            </a:r>
            <a:r>
              <a:rPr lang="en-US" dirty="0"/>
              <a:t> (before we call collect):</a:t>
            </a:r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word_counts</a:t>
            </a:r>
            <a:r>
              <a:rPr lang="en-US" sz="2400" dirty="0"/>
              <a:t> = 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 \</a:t>
            </a:r>
          </a:p>
          <a:p>
            <a:pPr marL="0" indent="0">
              <a:buNone/>
            </a:pPr>
            <a:r>
              <a:rPr lang="en-US" sz="2400" dirty="0"/>
              <a:t>                       .map(lambda word: (word, 1)) \</a:t>
            </a:r>
          </a:p>
          <a:p>
            <a:pPr marL="0" indent="0">
              <a:buNone/>
            </a:pPr>
            <a:r>
              <a:rPr lang="en-US" sz="2400" dirty="0"/>
              <a:t>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sortByKey</a:t>
            </a:r>
            <a:r>
              <a:rPr lang="en-US" sz="2400" dirty="0">
                <a:solidFill>
                  <a:srgbClr val="FF0000"/>
                </a:solidFill>
              </a:rPr>
              <a:t>() \</a:t>
            </a:r>
          </a:p>
          <a:p>
            <a:pPr marL="0" indent="0">
              <a:buNone/>
            </a:pPr>
            <a:r>
              <a:rPr lang="en-US" sz="2400" dirty="0"/>
              <a:t>                       .collect()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&gt;&gt;&gt; 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[0:15]:</a:t>
            </a:r>
          </a:p>
          <a:p>
            <a:pPr marL="0" indent="0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5814" y="1621971"/>
            <a:ext cx="4648200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the word: "" appears 2032 time(s)</a:t>
            </a:r>
          </a:p>
          <a:p>
            <a:r>
              <a:rPr lang="en-US" dirty="0"/>
              <a:t>the word: ""=Man" appears 1 time(s)</a:t>
            </a:r>
          </a:p>
          <a:p>
            <a:r>
              <a:rPr lang="en-US" dirty="0"/>
              <a:t>the word: ""A" appears 2 time(s)</a:t>
            </a:r>
          </a:p>
          <a:p>
            <a:r>
              <a:rPr lang="en-US" dirty="0"/>
              <a:t>the word: ""AWAY" appears 1 time(s)</a:t>
            </a:r>
          </a:p>
          <a:p>
            <a:r>
              <a:rPr lang="en-US" dirty="0"/>
              <a:t>the word: ""Ah," appears 1 time(s)</a:t>
            </a:r>
          </a:p>
          <a:p>
            <a:r>
              <a:rPr lang="en-US" dirty="0"/>
              <a:t>the word: ""All" appears 1 time(s)</a:t>
            </a:r>
          </a:p>
          <a:p>
            <a:r>
              <a:rPr lang="en-US" dirty="0"/>
              <a:t>the word: ""And" appears 2 time(s)</a:t>
            </a:r>
          </a:p>
          <a:p>
            <a:r>
              <a:rPr lang="en-US" dirty="0"/>
              <a:t>the word: ""Another" appears 1 time(s)</a:t>
            </a:r>
          </a:p>
          <a:p>
            <a:r>
              <a:rPr lang="en-US" dirty="0"/>
              <a:t>the word: ""Are" appears 2 time(s)</a:t>
            </a:r>
          </a:p>
          <a:p>
            <a:r>
              <a:rPr lang="en-US" dirty="0"/>
              <a:t>the word: ""BIG" appears 1 time(s)</a:t>
            </a:r>
          </a:p>
          <a:p>
            <a:r>
              <a:rPr lang="en-US" dirty="0"/>
              <a:t>the word: ""BY" appears 1 time(s)</a:t>
            </a:r>
          </a:p>
          <a:p>
            <a:r>
              <a:rPr lang="en-US" dirty="0"/>
              <a:t>the word: ""Bad!" appears 1 time(s)</a:t>
            </a:r>
          </a:p>
          <a:p>
            <a:r>
              <a:rPr lang="en-US" dirty="0"/>
              <a:t>the word: ""Be" appears 1 time(s)</a:t>
            </a:r>
          </a:p>
          <a:p>
            <a:r>
              <a:rPr lang="en-US" dirty="0"/>
              <a:t>the word: ""Better" appears 1 time(s)</a:t>
            </a:r>
          </a:p>
          <a:p>
            <a:r>
              <a:rPr lang="en-US" dirty="0"/>
              <a:t>the word: ""Beyond" appears 1 time(s)</a:t>
            </a:r>
          </a:p>
        </p:txBody>
      </p:sp>
    </p:spTree>
    <p:extLst>
      <p:ext uri="{BB962C8B-B14F-4D97-AF65-F5344CB8AC3E}">
        <p14:creationId xmlns:p14="http://schemas.microsoft.com/office/powerpoint/2010/main" val="12936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2879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sort by value we swap the key and the value and then sort by the key and then swap them back. We  sort in descending order:</a:t>
            </a:r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word_counts</a:t>
            </a:r>
            <a:r>
              <a:rPr lang="en-US" sz="2400" dirty="0"/>
              <a:t> = (</a:t>
            </a:r>
            <a:r>
              <a:rPr lang="en-US" sz="2400" dirty="0" err="1"/>
              <a:t>text_file.flatMap</a:t>
            </a:r>
            <a:r>
              <a:rPr lang="en-US" sz="2400" dirty="0"/>
              <a:t>(lambda line: </a:t>
            </a:r>
            <a:r>
              <a:rPr lang="en-US" sz="2400" dirty="0" err="1"/>
              <a:t>line.split</a:t>
            </a:r>
            <a:r>
              <a:rPr lang="en-US" sz="2400" dirty="0"/>
              <a:t>(" ")) \</a:t>
            </a:r>
          </a:p>
          <a:p>
            <a:pPr marL="457200" lvl="1" indent="0">
              <a:buNone/>
            </a:pPr>
            <a:r>
              <a:rPr lang="en-US" sz="2400" dirty="0"/>
              <a:t>                        .map(lambda word: (word, 1)) \</a:t>
            </a:r>
          </a:p>
          <a:p>
            <a:pPr marL="457200" lvl="1" indent="0">
              <a:buNone/>
            </a:pPr>
            <a:r>
              <a:rPr lang="en-US" sz="2400" dirty="0"/>
              <a:t>                        .</a:t>
            </a:r>
            <a:r>
              <a:rPr lang="en-US" sz="2400" dirty="0" err="1"/>
              <a:t>reduceByKey</a:t>
            </a:r>
            <a:r>
              <a:rPr lang="en-US" sz="2400" dirty="0"/>
              <a:t>(lambda </a:t>
            </a:r>
            <a:r>
              <a:rPr lang="en-US" sz="2400" dirty="0" err="1"/>
              <a:t>a,b</a:t>
            </a:r>
            <a:r>
              <a:rPr lang="en-US" sz="2400" dirty="0"/>
              <a:t>: </a:t>
            </a:r>
            <a:r>
              <a:rPr lang="en-US" sz="2400" dirty="0" err="1"/>
              <a:t>a+b</a:t>
            </a:r>
            <a:r>
              <a:rPr lang="en-US" sz="2400" dirty="0"/>
              <a:t>) \</a:t>
            </a:r>
          </a:p>
          <a:p>
            <a:pPr marL="457200" lvl="1" indent="0">
              <a:buNone/>
            </a:pPr>
            <a:r>
              <a:rPr lang="en-US" sz="2400" dirty="0"/>
              <a:t>                        .</a:t>
            </a:r>
            <a:r>
              <a:rPr lang="en-US" sz="2400" dirty="0">
                <a:solidFill>
                  <a:srgbClr val="FF0000"/>
                </a:solidFill>
              </a:rPr>
              <a:t>map(lambda </a:t>
            </a:r>
            <a:r>
              <a:rPr lang="en-US" sz="2400" dirty="0" err="1">
                <a:solidFill>
                  <a:srgbClr val="FF0000"/>
                </a:solidFill>
              </a:rPr>
              <a:t>xy</a:t>
            </a:r>
            <a:r>
              <a:rPr lang="en-US" sz="2400" dirty="0">
                <a:solidFill>
                  <a:srgbClr val="FF0000"/>
                </a:solidFill>
              </a:rPr>
              <a:t>: (</a:t>
            </a:r>
            <a:r>
              <a:rPr lang="en-US" sz="2400" dirty="0" err="1">
                <a:solidFill>
                  <a:srgbClr val="FF0000"/>
                </a:solidFill>
              </a:rPr>
              <a:t>xy</a:t>
            </a:r>
            <a:r>
              <a:rPr lang="en-US" sz="2400" dirty="0">
                <a:solidFill>
                  <a:srgbClr val="FF0000"/>
                </a:solidFill>
              </a:rPr>
              <a:t>[1],</a:t>
            </a:r>
            <a:r>
              <a:rPr lang="en-US" sz="2400" dirty="0" err="1">
                <a:solidFill>
                  <a:srgbClr val="FF0000"/>
                </a:solidFill>
              </a:rPr>
              <a:t>xy</a:t>
            </a:r>
            <a:r>
              <a:rPr lang="en-US" sz="2400" dirty="0">
                <a:solidFill>
                  <a:srgbClr val="FF0000"/>
                </a:solidFill>
              </a:rPr>
              <a:t>[0])) \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                        #False is for descending order</a:t>
            </a:r>
          </a:p>
          <a:p>
            <a:pPr marL="457200" lvl="1" indent="0">
              <a:buNone/>
            </a:pPr>
            <a:r>
              <a:rPr lang="en-US" sz="2400" dirty="0"/>
              <a:t>		  .</a:t>
            </a:r>
            <a:r>
              <a:rPr lang="en-US" sz="2400" dirty="0" err="1"/>
              <a:t>sortByKey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) \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       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FF0000"/>
                </a:solidFill>
              </a:rPr>
              <a:t>map(lambda </a:t>
            </a:r>
            <a:r>
              <a:rPr lang="en-US" sz="2400" dirty="0" err="1">
                <a:solidFill>
                  <a:srgbClr val="FF0000"/>
                </a:solidFill>
              </a:rPr>
              <a:t>xy</a:t>
            </a:r>
            <a:r>
              <a:rPr lang="en-US" sz="2400" dirty="0">
                <a:solidFill>
                  <a:srgbClr val="FF0000"/>
                </a:solidFill>
              </a:rPr>
              <a:t>: (</a:t>
            </a:r>
            <a:r>
              <a:rPr lang="en-US" sz="2400" dirty="0" err="1">
                <a:solidFill>
                  <a:srgbClr val="FF0000"/>
                </a:solidFill>
              </a:rPr>
              <a:t>xy</a:t>
            </a:r>
            <a:r>
              <a:rPr lang="en-US" sz="2400" dirty="0">
                <a:solidFill>
                  <a:srgbClr val="FF0000"/>
                </a:solidFill>
              </a:rPr>
              <a:t>[1],</a:t>
            </a:r>
            <a:r>
              <a:rPr lang="en-US" sz="2400" dirty="0" err="1">
                <a:solidFill>
                  <a:srgbClr val="FF0000"/>
                </a:solidFill>
              </a:rPr>
              <a:t>xy</a:t>
            </a:r>
            <a:r>
              <a:rPr lang="en-US" sz="2400" dirty="0">
                <a:solidFill>
                  <a:srgbClr val="FF0000"/>
                </a:solidFill>
              </a:rPr>
              <a:t>[0])) \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                        .collect())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&gt;&gt;&gt; for </a:t>
            </a:r>
            <a:r>
              <a:rPr lang="en-US" sz="2400" dirty="0" err="1"/>
              <a:t>word,count</a:t>
            </a:r>
            <a:r>
              <a:rPr lang="en-US" sz="2400" dirty="0"/>
              <a:t> in </a:t>
            </a:r>
            <a:r>
              <a:rPr lang="en-US" sz="2400" dirty="0" err="1"/>
              <a:t>word_counts</a:t>
            </a:r>
            <a:r>
              <a:rPr lang="en-US" sz="2400" dirty="0"/>
              <a:t>[0:15]:</a:t>
            </a:r>
          </a:p>
          <a:p>
            <a:pPr marL="0" indent="0">
              <a:buNone/>
            </a:pPr>
            <a:r>
              <a:rPr lang="en-US" sz="2400" dirty="0"/>
              <a:t>                      print("the word: \"%s\" appears %d time(s)" %(</a:t>
            </a:r>
            <a:r>
              <a:rPr lang="en-US" sz="2400" dirty="0" err="1"/>
              <a:t>word,count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417638"/>
            <a:ext cx="4724400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the word: "the" appears 5839 time(s)</a:t>
            </a:r>
          </a:p>
          <a:p>
            <a:r>
              <a:rPr lang="en-US" dirty="0"/>
              <a:t>the word: "of" appears 4560 time(s)</a:t>
            </a:r>
          </a:p>
          <a:p>
            <a:r>
              <a:rPr lang="en-US" dirty="0"/>
              <a:t>the word: "and" appears 3562 time(s)</a:t>
            </a:r>
          </a:p>
          <a:p>
            <a:r>
              <a:rPr lang="en-US" dirty="0"/>
              <a:t>the word: "to" appears 2716 time(s)</a:t>
            </a:r>
          </a:p>
          <a:p>
            <a:r>
              <a:rPr lang="en-US" dirty="0"/>
              <a:t>the word: "" appears 2032 time(s)</a:t>
            </a:r>
          </a:p>
          <a:p>
            <a:r>
              <a:rPr lang="en-US" dirty="0"/>
              <a:t>the word: "in" appears 1995 time(s)</a:t>
            </a:r>
          </a:p>
          <a:p>
            <a:r>
              <a:rPr lang="en-US" dirty="0"/>
              <a:t>the word: "a" appears 1896 time(s)</a:t>
            </a:r>
          </a:p>
          <a:p>
            <a:r>
              <a:rPr lang="en-US" dirty="0"/>
              <a:t>the word: "is" appears 1857 time(s)</a:t>
            </a:r>
          </a:p>
          <a:p>
            <a:r>
              <a:rPr lang="en-US" dirty="0"/>
              <a:t>the word: "that" appears 1242 time(s)</a:t>
            </a:r>
          </a:p>
          <a:p>
            <a:r>
              <a:rPr lang="en-US" dirty="0"/>
              <a:t>the word: "as" appears 1172 time(s)</a:t>
            </a:r>
          </a:p>
          <a:p>
            <a:r>
              <a:rPr lang="en-US" dirty="0"/>
              <a:t>the word: "it" appears 908 time(s)</a:t>
            </a:r>
          </a:p>
          <a:p>
            <a:r>
              <a:rPr lang="en-US" dirty="0"/>
              <a:t>the word: "for" appears 808 time(s)</a:t>
            </a:r>
          </a:p>
          <a:p>
            <a:r>
              <a:rPr lang="en-US" dirty="0"/>
              <a:t>the word: "which" appears 783 time(s)</a:t>
            </a:r>
          </a:p>
          <a:p>
            <a:r>
              <a:rPr lang="en-US" dirty="0"/>
              <a:t>the word: "be" appears 740 time(s)</a:t>
            </a:r>
          </a:p>
          <a:p>
            <a:r>
              <a:rPr lang="en-US" dirty="0"/>
              <a:t>the word: "with" appears 665 time(s)</a:t>
            </a:r>
          </a:p>
        </p:txBody>
      </p:sp>
    </p:spTree>
    <p:extLst>
      <p:ext uri="{BB962C8B-B14F-4D97-AF65-F5344CB8AC3E}">
        <p14:creationId xmlns:p14="http://schemas.microsoft.com/office/powerpoint/2010/main" val="36927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cache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reading large files, we can use the cache() action to load the file into memory so the subsequent operations will be executed faster.</a:t>
            </a:r>
          </a:p>
          <a:p>
            <a:pPr marL="457200" lvl="1" indent="0">
              <a:buNone/>
            </a:pPr>
            <a:r>
              <a:rPr lang="en-US" dirty="0"/>
              <a:t>&gt;&gt;&gt;</a:t>
            </a:r>
            <a:r>
              <a:rPr lang="en-US" dirty="0" err="1"/>
              <a:t>text_file.cache</a:t>
            </a:r>
            <a:r>
              <a:rPr lang="en-US" dirty="0"/>
              <a:t>()</a:t>
            </a:r>
          </a:p>
          <a:p>
            <a:r>
              <a:rPr lang="en-US" dirty="0"/>
              <a:t>Note that once cache() is called, there is no need to call it again (this is an action, not a transformation).</a:t>
            </a:r>
          </a:p>
        </p:txBody>
      </p:sp>
    </p:spTree>
    <p:extLst>
      <p:ext uri="{BB962C8B-B14F-4D97-AF65-F5344CB8AC3E}">
        <p14:creationId xmlns:p14="http://schemas.microsoft.com/office/powerpoint/2010/main" val="39914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natural language processing, we many are interested in the appearances of pairs of words (bi-grams).</a:t>
            </a:r>
          </a:p>
          <a:p>
            <a:r>
              <a:rPr lang="en-US" dirty="0"/>
              <a:t>For example, for the following sentence:</a:t>
            </a:r>
          </a:p>
          <a:p>
            <a:pPr marL="457200" lvl="1" indent="0">
              <a:buNone/>
            </a:pPr>
            <a:r>
              <a:rPr lang="en-US" dirty="0"/>
              <a:t>"I did it you did it you did it"</a:t>
            </a:r>
          </a:p>
          <a:p>
            <a:pPr marL="457200" lvl="1" indent="0">
              <a:buNone/>
            </a:pPr>
            <a:r>
              <a:rPr lang="en-US" dirty="0"/>
              <a:t>We get the following bi-grams count:</a:t>
            </a:r>
          </a:p>
          <a:p>
            <a:pPr marL="914400" lvl="2" indent="0">
              <a:buNone/>
            </a:pPr>
            <a:r>
              <a:rPr lang="en-US" dirty="0"/>
              <a:t>[((I, did), 1), ((did, it), 3), ((it, you), 2), ((you, did), 2)]</a:t>
            </a:r>
          </a:p>
          <a:p>
            <a:r>
              <a:rPr lang="en-US" dirty="0"/>
              <a:t>This is useful for part of speech tagging, feature extraction, story generation, etc.</a:t>
            </a:r>
          </a:p>
          <a:p>
            <a:r>
              <a:rPr lang="en-US" dirty="0"/>
              <a:t>Tri-grams are the same with triples, and in general, we call this method n-grams.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Bi-grams (zip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zip is a built-in function in Python, which receives two lists (or more) and returns a list of tuples from both lists. </a:t>
            </a:r>
            <a:r>
              <a:rPr lang="en-US" sz="2800" dirty="0" err="1"/>
              <a:t>E.g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&gt;&gt;&gt;zip([1, 2, 3, 6], [10, 16, 23, 57]) = </a:t>
            </a:r>
          </a:p>
          <a:p>
            <a:pPr marL="457200" lvl="1" indent="0">
              <a:buNone/>
            </a:pPr>
            <a:r>
              <a:rPr lang="en-US" sz="2000" dirty="0"/>
              <a:t>	[(1,10), (2, 16), (3, 23), (6, 57)]</a:t>
            </a:r>
          </a:p>
          <a:p>
            <a:r>
              <a:rPr lang="en-US" sz="2800" i="1" dirty="0"/>
              <a:t>Equivalent</a:t>
            </a:r>
            <a:r>
              <a:rPr lang="en-US" sz="2800" dirty="0"/>
              <a:t> to the following:</a:t>
            </a:r>
          </a:p>
          <a:p>
            <a:pPr marL="457200" lvl="1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zip(lst1, lst2): </a:t>
            </a:r>
          </a:p>
          <a:p>
            <a:pPr marL="457200" lvl="1" indent="0">
              <a:buNone/>
            </a:pPr>
            <a:r>
              <a:rPr lang="en-US" sz="2400" dirty="0"/>
              <a:t>	out = [] </a:t>
            </a:r>
          </a:p>
          <a:p>
            <a:pPr marL="457200" lvl="1" indent="0">
              <a:buNone/>
            </a:pPr>
            <a:r>
              <a:rPr lang="en-US" sz="2400" dirty="0"/>
              <a:t>	for i in range(min(</a:t>
            </a:r>
            <a:r>
              <a:rPr lang="en-US" sz="2400" dirty="0" err="1"/>
              <a:t>len</a:t>
            </a:r>
            <a:r>
              <a:rPr lang="en-US" sz="2400" dirty="0"/>
              <a:t>(lst1), </a:t>
            </a:r>
            <a:r>
              <a:rPr lang="en-US" sz="2400" dirty="0" err="1"/>
              <a:t>len</a:t>
            </a:r>
            <a:r>
              <a:rPr lang="en-US" sz="2400" dirty="0"/>
              <a:t>(lst2))): 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out.append</a:t>
            </a:r>
            <a:r>
              <a:rPr lang="en-US" sz="2400" dirty="0"/>
              <a:t>((lst1[i], lst2[i])) </a:t>
            </a:r>
          </a:p>
          <a:p>
            <a:pPr marL="457200" lvl="1" indent="0">
              <a:buNone/>
            </a:pPr>
            <a:r>
              <a:rPr lang="en-US" sz="2400" dirty="0"/>
              <a:t>	return out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35492</TotalTime>
  <Words>2512</Words>
  <Application>Microsoft Office PowerPoint</Application>
  <PresentationFormat>On-screen Show (4:3)</PresentationFormat>
  <Paragraphs>354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Spark</vt:lpstr>
      <vt:lpstr>Spark</vt:lpstr>
      <vt:lpstr>Resilient Distributed Dataset (RDD)</vt:lpstr>
      <vt:lpstr>Word Count</vt:lpstr>
      <vt:lpstr>Sort by Key</vt:lpstr>
      <vt:lpstr>Sort by Value</vt:lpstr>
      <vt:lpstr>The cache action</vt:lpstr>
      <vt:lpstr>Bi-Grams</vt:lpstr>
      <vt:lpstr>Bi-grams (zip function)</vt:lpstr>
      <vt:lpstr>Bi-grams (cont.)</vt:lpstr>
      <vt:lpstr>HDFS</vt:lpstr>
      <vt:lpstr>Running a Python script using Spark</vt:lpstr>
      <vt:lpstr>Pi Estimation</vt:lpstr>
      <vt:lpstr>Java Streams Equivalent</vt:lpstr>
      <vt:lpstr>When to Use Spark?</vt:lpstr>
      <vt:lpstr>Data-frames</vt:lpstr>
      <vt:lpstr>Data-frames example</vt:lpstr>
      <vt:lpstr>Create Data-frame from JSON</vt:lpstr>
      <vt:lpstr>Create DF from JSON File</vt:lpstr>
      <vt:lpstr>.withColumn()</vt:lpstr>
      <vt:lpstr>.withColumn() (cont.)</vt:lpstr>
      <vt:lpstr>SQL Query in Spark</vt:lpstr>
      <vt:lpstr>Map-Reduce Example</vt:lpstr>
      <vt:lpstr>Solving in spark with RDD</vt:lpstr>
      <vt:lpstr>Solving in Spark with Dataframe (SQL)</vt:lpstr>
      <vt:lpstr>Solving in Spark with Dataframe (Direct Commands)</vt:lpstr>
      <vt:lpstr>RDD v. Data Frames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User</dc:creator>
  <cp:lastModifiedBy>User</cp:lastModifiedBy>
  <cp:revision>158</cp:revision>
  <dcterms:created xsi:type="dcterms:W3CDTF">2006-08-16T00:00:00Z</dcterms:created>
  <dcterms:modified xsi:type="dcterms:W3CDTF">2019-05-21T12:19:14Z</dcterms:modified>
</cp:coreProperties>
</file>