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70" r:id="rId6"/>
    <p:sldId id="259" r:id="rId7"/>
    <p:sldId id="269" r:id="rId8"/>
    <p:sldId id="260" r:id="rId9"/>
    <p:sldId id="261" r:id="rId10"/>
    <p:sldId id="271" r:id="rId11"/>
    <p:sldId id="262" r:id="rId12"/>
    <p:sldId id="263" r:id="rId13"/>
    <p:sldId id="273" r:id="rId14"/>
    <p:sldId id="264" r:id="rId15"/>
    <p:sldId id="265" r:id="rId16"/>
    <p:sldId id="266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ea928ff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ea928ff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ea928ff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ea928ff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ea928ff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ea928ff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ea928ff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dea928ff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dea928ff6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dea928ff6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ea928f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ea928f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ea928f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ea928f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34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ea928ff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ea928ff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ea928ff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ea928ff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670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be2a2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be2a2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655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ea928ff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ea928ff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1be574d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1be574d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_theme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750" y="4533975"/>
            <a:ext cx="1405150" cy="522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Computer Vision and Image Processing</a:t>
            </a:r>
            <a:endParaRPr sz="3200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Tirgul </a:t>
            </a:r>
            <a:r>
              <a:rPr lang="en" sz="3200" smtClean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200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Hough Transform</a:t>
            </a: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296891" y="4473500"/>
            <a:ext cx="2535409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Lato"/>
                <a:ea typeface="Lato"/>
                <a:cs typeface="Lato"/>
                <a:sym typeface="Lato"/>
              </a:rPr>
              <a:t>By Shai </a:t>
            </a:r>
            <a:r>
              <a:rPr lang="en" i="1" dirty="0" smtClean="0">
                <a:latin typeface="Lato"/>
                <a:ea typeface="Lato"/>
                <a:cs typeface="Lato"/>
                <a:sym typeface="Lato"/>
              </a:rPr>
              <a:t>Aharon &amp; Moriya Bitton</a:t>
            </a:r>
            <a:endParaRPr i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 - Lines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טקסט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Find edges in the image </a:t>
                </a:r>
              </a:p>
              <a:p>
                <a:r>
                  <a:rPr lang="en-US" dirty="0" smtClean="0"/>
                  <a:t>For each point in the image edges:</a:t>
                </a:r>
                <a:br>
                  <a:rPr lang="en-US" dirty="0" smtClean="0"/>
                </a:br>
                <a:r>
                  <a:rPr lang="en-US" dirty="0" smtClean="0"/>
                  <a:t>	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/>
                </a:r>
                <a:br>
                  <a:rPr lang="en-US" b="0" dirty="0" smtClean="0">
                    <a:ea typeface="Cambria Math" panose="02040503050406030204" pitchFamily="18" charset="0"/>
                  </a:rPr>
                </a:br>
                <a:r>
                  <a:rPr lang="en-US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/>
                  <a:t>The line we were looking for </a:t>
                </a:r>
                <a:r>
                  <a:rPr lang="en-US" dirty="0" smtClean="0"/>
                  <a:t>is: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func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מציין מיקום טקס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61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Now with circles</a:t>
            </a:r>
            <a:endParaRPr b="1" dirty="0"/>
          </a:p>
        </p:txBody>
      </p:sp>
      <p:sp>
        <p:nvSpPr>
          <p:cNvPr id="178" name="Google Shape;178;p19"/>
          <p:cNvSpPr/>
          <p:nvPr/>
        </p:nvSpPr>
        <p:spPr>
          <a:xfrm>
            <a:off x="590550" y="166687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585988" y="2506975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19"/>
          <p:cNvCxnSpPr/>
          <p:nvPr/>
        </p:nvCxnSpPr>
        <p:spPr>
          <a:xfrm rot="10800000">
            <a:off x="600075" y="167632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9"/>
          <p:cNvCxnSpPr/>
          <p:nvPr/>
        </p:nvCxnSpPr>
        <p:spPr>
          <a:xfrm rot="10800000" flipH="1">
            <a:off x="581025" y="456270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19"/>
          <p:cNvSpPr txBox="1"/>
          <p:nvPr/>
        </p:nvSpPr>
        <p:spPr>
          <a:xfrm>
            <a:off x="276225" y="13239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390900" y="46767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5305425" y="161452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 rot="10800000">
            <a:off x="5314950" y="162397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9"/>
          <p:cNvCxnSpPr/>
          <p:nvPr/>
        </p:nvCxnSpPr>
        <p:spPr>
          <a:xfrm rot="10800000" flipH="1">
            <a:off x="5295900" y="451035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19"/>
          <p:cNvSpPr txBox="1"/>
          <p:nvPr/>
        </p:nvSpPr>
        <p:spPr>
          <a:xfrm>
            <a:off x="4991100" y="12716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8105775" y="46244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1847850" y="1809336"/>
            <a:ext cx="4238775" cy="752900"/>
          </a:xfrm>
          <a:custGeom>
            <a:avLst/>
            <a:gdLst/>
            <a:ahLst/>
            <a:cxnLst/>
            <a:rect l="l" t="t" r="r" b="b"/>
            <a:pathLst>
              <a:path w="169551" h="30116" extrusionOk="0">
                <a:moveTo>
                  <a:pt x="0" y="30116"/>
                </a:moveTo>
                <a:cubicBezTo>
                  <a:pt x="12367" y="25097"/>
                  <a:pt x="45943" y="138"/>
                  <a:pt x="74201" y="1"/>
                </a:cubicBezTo>
                <a:cubicBezTo>
                  <a:pt x="102460" y="-136"/>
                  <a:pt x="153659" y="24412"/>
                  <a:pt x="169551" y="29294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90" name="Google Shape;190;p19"/>
          <p:cNvSpPr txBox="1"/>
          <p:nvPr/>
        </p:nvSpPr>
        <p:spPr>
          <a:xfrm>
            <a:off x="6139087" y="2157530"/>
            <a:ext cx="519188" cy="69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?</a:t>
            </a:r>
            <a:endParaRPr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Now with circles</a:t>
            </a:r>
            <a:endParaRPr b="1" dirty="0"/>
          </a:p>
        </p:txBody>
      </p:sp>
      <p:sp>
        <p:nvSpPr>
          <p:cNvPr id="196" name="Google Shape;196;p20"/>
          <p:cNvSpPr/>
          <p:nvPr/>
        </p:nvSpPr>
        <p:spPr>
          <a:xfrm>
            <a:off x="590550" y="166687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628775" y="2506975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" name="Google Shape;198;p20"/>
          <p:cNvCxnSpPr/>
          <p:nvPr/>
        </p:nvCxnSpPr>
        <p:spPr>
          <a:xfrm rot="10800000">
            <a:off x="600075" y="167632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0"/>
          <p:cNvCxnSpPr/>
          <p:nvPr/>
        </p:nvCxnSpPr>
        <p:spPr>
          <a:xfrm rot="10800000" flipH="1">
            <a:off x="581025" y="456270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0"/>
          <p:cNvSpPr txBox="1"/>
          <p:nvPr/>
        </p:nvSpPr>
        <p:spPr>
          <a:xfrm>
            <a:off x="283884" y="1463254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</a:t>
            </a:r>
            <a:endParaRPr dirty="0"/>
          </a:p>
        </p:txBody>
      </p:sp>
      <p:sp>
        <p:nvSpPr>
          <p:cNvPr id="201" name="Google Shape;201;p20"/>
          <p:cNvSpPr txBox="1"/>
          <p:nvPr/>
        </p:nvSpPr>
        <p:spPr>
          <a:xfrm>
            <a:off x="3390900" y="46767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5305425" y="161452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" name="Google Shape;203;p20"/>
          <p:cNvCxnSpPr/>
          <p:nvPr/>
        </p:nvCxnSpPr>
        <p:spPr>
          <a:xfrm rot="10800000">
            <a:off x="5314950" y="162397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0"/>
          <p:cNvCxnSpPr/>
          <p:nvPr/>
        </p:nvCxnSpPr>
        <p:spPr>
          <a:xfrm rot="10800000" flipH="1">
            <a:off x="5295900" y="451035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20"/>
          <p:cNvSpPr txBox="1"/>
          <p:nvPr/>
        </p:nvSpPr>
        <p:spPr>
          <a:xfrm>
            <a:off x="4998759" y="1463254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</a:t>
            </a:r>
            <a:endParaRPr dirty="0"/>
          </a:p>
        </p:txBody>
      </p:sp>
      <p:sp>
        <p:nvSpPr>
          <p:cNvPr id="206" name="Google Shape;206;p20"/>
          <p:cNvSpPr txBox="1"/>
          <p:nvPr/>
        </p:nvSpPr>
        <p:spPr>
          <a:xfrm>
            <a:off x="8105775" y="46244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847850" y="1809336"/>
            <a:ext cx="4238775" cy="752900"/>
          </a:xfrm>
          <a:custGeom>
            <a:avLst/>
            <a:gdLst/>
            <a:ahLst/>
            <a:cxnLst/>
            <a:rect l="l" t="t" r="r" b="b"/>
            <a:pathLst>
              <a:path w="169551" h="30116" extrusionOk="0">
                <a:moveTo>
                  <a:pt x="0" y="30116"/>
                </a:moveTo>
                <a:cubicBezTo>
                  <a:pt x="12367" y="25097"/>
                  <a:pt x="45943" y="138"/>
                  <a:pt x="74201" y="1"/>
                </a:cubicBezTo>
                <a:cubicBezTo>
                  <a:pt x="102460" y="-136"/>
                  <a:pt x="153659" y="24412"/>
                  <a:pt x="169551" y="29294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Google Shape;208;p20"/>
              <p:cNvSpPr txBox="1"/>
              <p:nvPr/>
            </p:nvSpPr>
            <p:spPr>
              <a:xfrm>
                <a:off x="6057975" y="2346803"/>
                <a:ext cx="1014770" cy="472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08" name="Google Shape;208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75" y="2346803"/>
                <a:ext cx="1014770" cy="472597"/>
              </a:xfrm>
              <a:prstGeom prst="rect">
                <a:avLst/>
              </a:prstGeom>
              <a:blipFill>
                <a:blip r:embed="rId3"/>
                <a:stretch>
                  <a:fillRect l="-3012" r="-6024"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/>
              <p:cNvSpPr/>
              <p:nvPr/>
            </p:nvSpPr>
            <p:spPr>
              <a:xfrm>
                <a:off x="3287564" y="908561"/>
                <a:ext cx="25688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1800" dirty="0"/>
              </a:p>
            </p:txBody>
          </p:sp>
        </mc:Choice>
        <mc:Fallback xmlns="">
          <p:sp>
            <p:nvSpPr>
              <p:cNvPr id="16" name="מלבן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64" y="908561"/>
                <a:ext cx="256887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08;p20"/>
              <p:cNvSpPr txBox="1"/>
              <p:nvPr/>
            </p:nvSpPr>
            <p:spPr>
              <a:xfrm>
                <a:off x="1343101" y="2704697"/>
                <a:ext cx="1014770" cy="472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7" name="Google Shape;208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01" y="2704697"/>
                <a:ext cx="1014770" cy="472597"/>
              </a:xfrm>
              <a:prstGeom prst="rect">
                <a:avLst/>
              </a:prstGeom>
              <a:blipFill>
                <a:blip r:embed="rId5"/>
                <a:stretch>
                  <a:fillRect l="-2994" r="-2395" b="-10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3D </a:t>
            </a:r>
            <a:r>
              <a:rPr lang="en-US" b="1" dirty="0" smtClean="0">
                <a:sym typeface="Wingdings" panose="05000000000000000000" pitchFamily="2" charset="2"/>
              </a:rPr>
              <a:t> 2D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טקסט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31693"/>
                <a:ext cx="8520600" cy="34164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b="1" u="sng" dirty="0" smtClean="0"/>
                  <a:t>Problem:</a:t>
                </a:r>
              </a:p>
              <a:p>
                <a:pPr marL="114300" indent="0">
                  <a:buNone/>
                </a:pPr>
                <a:r>
                  <a:rPr lang="en-US" sz="1600" dirty="0"/>
                  <a:t>In the case of </a:t>
                </a:r>
                <a:r>
                  <a:rPr lang="en-US" sz="1600" b="1" dirty="0"/>
                  <a:t>many points</a:t>
                </a:r>
                <a:r>
                  <a:rPr lang="en-US" sz="1600" dirty="0"/>
                  <a:t>, 3D makes the Hough technique more </a:t>
                </a:r>
                <a:r>
                  <a:rPr lang="en-US" sz="1600" b="1" dirty="0"/>
                  <a:t>expensive</a:t>
                </a:r>
                <a:r>
                  <a:rPr lang="en-US" sz="1600" dirty="0" smtClean="0"/>
                  <a:t>.</a:t>
                </a:r>
              </a:p>
              <a:p>
                <a:pPr marL="114300" indent="0">
                  <a:buNone/>
                </a:pPr>
                <a:endParaRPr lang="en-US" sz="1600" dirty="0" smtClean="0"/>
              </a:p>
              <a:p>
                <a:pPr marL="114300" indent="0">
                  <a:buNone/>
                </a:pPr>
                <a:r>
                  <a:rPr lang="en-US" sz="1600" b="1" u="sng" dirty="0"/>
                  <a:t>Solution - reduced to 2D:</a:t>
                </a:r>
                <a:endParaRPr lang="en-US" sz="1600" b="1" u="sng" dirty="0" smtClean="0"/>
              </a:p>
              <a:p>
                <a:r>
                  <a:rPr lang="en-US" sz="1600" b="1" dirty="0" smtClean="0"/>
                  <a:t>(</a:t>
                </a:r>
                <a:r>
                  <a:rPr lang="en-US" sz="1600" b="1" dirty="0"/>
                  <a:t>a, b) </a:t>
                </a:r>
                <a:r>
                  <a:rPr lang="en-US" sz="1600" dirty="0"/>
                  <a:t>in </a:t>
                </a:r>
                <a:r>
                  <a:rPr lang="en-US" sz="1600" dirty="0" smtClean="0"/>
                  <a:t>Hough </a:t>
                </a:r>
                <a:r>
                  <a:rPr lang="en-US" sz="1600" dirty="0"/>
                  <a:t>space falls on a circle whose </a:t>
                </a:r>
                <a:r>
                  <a:rPr lang="en-US" sz="1600" b="1" dirty="0" smtClean="0"/>
                  <a:t>centered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b="1" dirty="0" smtClean="0"/>
                  <a:t>with </a:t>
                </a:r>
                <a:r>
                  <a:rPr lang="en-US" sz="1600" b="1" dirty="0"/>
                  <a:t>radius </a:t>
                </a:r>
                <a:r>
                  <a:rPr lang="en-US" sz="1600" b="1" dirty="0" smtClean="0"/>
                  <a:t>𝑅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/>
                  <a:t>Cumulatively vote to any "suspicious" point in all possible </a:t>
                </a:r>
                <a:r>
                  <a:rPr lang="en-US" sz="1600" dirty="0" smtClean="0"/>
                  <a:t>circles </a:t>
                </a:r>
                <a:br>
                  <a:rPr lang="en-US" sz="1600" dirty="0" smtClean="0"/>
                </a:br>
                <a:r>
                  <a:rPr lang="en-US" sz="1600" dirty="0" smtClean="0"/>
                  <a:t>(voting </a:t>
                </a:r>
                <a:r>
                  <a:rPr lang="en-US" sz="1600" dirty="0"/>
                  <a:t>should be for each </a:t>
                </a:r>
                <a:r>
                  <a:rPr lang="en-US" sz="1600" dirty="0" smtClean="0"/>
                  <a:t>pixel, radius, </a:t>
                </a:r>
                <a:r>
                  <a:rPr lang="en-US" sz="1600" dirty="0"/>
                  <a:t>and theta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r>
                  <a:rPr lang="en-US" sz="1600" dirty="0" smtClean="0"/>
                  <a:t>The </a:t>
                </a:r>
                <a:r>
                  <a:rPr lang="en-US" sz="1600" b="1" dirty="0"/>
                  <a:t>true center point</a:t>
                </a:r>
                <a:r>
                  <a:rPr lang="en-US" sz="1600" dirty="0"/>
                  <a:t> will </a:t>
                </a:r>
                <a:r>
                  <a:rPr lang="en-US" sz="1600" dirty="0" smtClean="0"/>
                  <a:t>get the </a:t>
                </a:r>
                <a:r>
                  <a:rPr lang="en-US" sz="1600" b="1" dirty="0"/>
                  <a:t>maximum </a:t>
                </a:r>
                <a:r>
                  <a:rPr lang="en-US" sz="1600" b="1" dirty="0" smtClean="0"/>
                  <a:t>voted.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מציין מיקום טקס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31693"/>
                <a:ext cx="8520600" cy="3416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44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Let’s assume a constant Radius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3351963" y="2743200"/>
            <a:ext cx="5551816" cy="2168919"/>
            <a:chOff x="276225" y="1271625"/>
            <a:chExt cx="8143800" cy="3386751"/>
          </a:xfrm>
        </p:grpSpPr>
        <p:sp>
          <p:nvSpPr>
            <p:cNvPr id="214" name="Google Shape;214;p21"/>
            <p:cNvSpPr/>
            <p:nvPr/>
          </p:nvSpPr>
          <p:spPr>
            <a:xfrm>
              <a:off x="590550" y="1666875"/>
              <a:ext cx="2905200" cy="290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702022" y="2489539"/>
              <a:ext cx="209400" cy="2094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21"/>
            <p:cNvCxnSpPr/>
            <p:nvPr/>
          </p:nvCxnSpPr>
          <p:spPr>
            <a:xfrm rot="10800000">
              <a:off x="600075" y="1676325"/>
              <a:ext cx="0" cy="290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Google Shape;217;p21"/>
            <p:cNvCxnSpPr/>
            <p:nvPr/>
          </p:nvCxnSpPr>
          <p:spPr>
            <a:xfrm rot="10800000" flipH="1">
              <a:off x="581025" y="4562700"/>
              <a:ext cx="2924400" cy="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8" name="Google Shape;218;p21"/>
            <p:cNvSpPr txBox="1"/>
            <p:nvPr/>
          </p:nvSpPr>
          <p:spPr>
            <a:xfrm>
              <a:off x="276225" y="132397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3486375" y="4281525"/>
              <a:ext cx="209400" cy="342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X</a:t>
              </a:r>
              <a:endParaRPr dirty="0"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5305425" y="1614525"/>
              <a:ext cx="2905200" cy="290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21"/>
            <p:cNvCxnSpPr/>
            <p:nvPr/>
          </p:nvCxnSpPr>
          <p:spPr>
            <a:xfrm rot="10800000">
              <a:off x="5314950" y="1623975"/>
              <a:ext cx="0" cy="290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10800000" flipH="1">
              <a:off x="5295900" y="4510350"/>
              <a:ext cx="2924400" cy="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3" name="Google Shape;223;p21"/>
            <p:cNvSpPr txBox="1"/>
            <p:nvPr/>
          </p:nvSpPr>
          <p:spPr>
            <a:xfrm>
              <a:off x="4991100" y="12716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8210625" y="4315475"/>
              <a:ext cx="209400" cy="342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X</a:t>
              </a:r>
              <a:endParaRPr dirty="0"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973025" y="1762831"/>
              <a:ext cx="4238775" cy="752900"/>
            </a:xfrm>
            <a:custGeom>
              <a:avLst/>
              <a:gdLst/>
              <a:ahLst/>
              <a:cxnLst/>
              <a:rect l="l" t="t" r="r" b="b"/>
              <a:pathLst>
                <a:path w="169551" h="30116" extrusionOk="0">
                  <a:moveTo>
                    <a:pt x="0" y="30116"/>
                  </a:moveTo>
                  <a:cubicBezTo>
                    <a:pt x="12367" y="25097"/>
                    <a:pt x="45943" y="138"/>
                    <a:pt x="74201" y="1"/>
                  </a:cubicBezTo>
                  <a:cubicBezTo>
                    <a:pt x="102460" y="-136"/>
                    <a:pt x="153659" y="24412"/>
                    <a:pt x="169551" y="2929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6" name="Google Shape;226;p21"/>
            <p:cNvSpPr/>
            <p:nvPr/>
          </p:nvSpPr>
          <p:spPr>
            <a:xfrm>
              <a:off x="6653400" y="2659338"/>
              <a:ext cx="209400" cy="2094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5715000" y="1924050"/>
              <a:ext cx="1123800" cy="11238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6562725" y="1847850"/>
              <a:ext cx="1123800" cy="11238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6715125" y="2457450"/>
              <a:ext cx="1123800" cy="11238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5962650" y="2714625"/>
              <a:ext cx="1123800" cy="11238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1" name="Google Shape;231;p21"/>
            <p:cNvCxnSpPr>
              <a:stCxn id="227" idx="1"/>
            </p:cNvCxnSpPr>
            <p:nvPr/>
          </p:nvCxnSpPr>
          <p:spPr>
            <a:xfrm>
              <a:off x="5879577" y="2088627"/>
              <a:ext cx="397500" cy="41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2" name="Google Shape;232;p21"/>
            <p:cNvSpPr txBox="1"/>
            <p:nvPr/>
          </p:nvSpPr>
          <p:spPr>
            <a:xfrm>
              <a:off x="6134100" y="2095500"/>
              <a:ext cx="162000" cy="2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6180600" y="2186525"/>
              <a:ext cx="1155000" cy="1155000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טקסט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03418"/>
                <a:ext cx="8520600" cy="3416400"/>
              </a:xfrm>
            </p:spPr>
            <p:txBody>
              <a:bodyPr/>
              <a:lstStyle/>
              <a:p>
                <a:r>
                  <a:rPr lang="en-US" sz="1400" dirty="0"/>
                  <a:t>The Hough transform can be used to determine the parameters of a circle 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when </a:t>
                </a:r>
                <a:r>
                  <a:rPr lang="en-US" sz="1400" dirty="0"/>
                  <a:t>we have a given radius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400" dirty="0"/>
                  <a:t>. </a:t>
                </a:r>
              </a:p>
              <a:p>
                <a:r>
                  <a:rPr lang="en-US" sz="1400" dirty="0"/>
                  <a:t>A circle with radius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can be described with the parametric equations: 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/>
                  <a:t/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When the angle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/>
                  <a:t> sweeps through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360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1400" dirty="0"/>
                  <a:t>, the points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/>
                  <a:t>trace the </a:t>
                </a:r>
                <a:r>
                  <a:rPr lang="en-US" sz="1400" b="1" dirty="0"/>
                  <a:t>perimeter of a circle.</a:t>
                </a:r>
                <a:endParaRPr lang="he-IL" sz="1400" dirty="0"/>
              </a:p>
            </p:txBody>
          </p:sp>
        </mc:Choice>
        <mc:Fallback xmlns="">
          <p:sp>
            <p:nvSpPr>
              <p:cNvPr id="3" name="מציין מיקום טקס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03418"/>
                <a:ext cx="8520600" cy="341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Let’s assume a constant Radius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22"/>
          <p:cNvSpPr/>
          <p:nvPr/>
        </p:nvSpPr>
        <p:spPr>
          <a:xfrm>
            <a:off x="590550" y="166687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821461" y="2790463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2"/>
          <p:cNvCxnSpPr/>
          <p:nvPr/>
        </p:nvCxnSpPr>
        <p:spPr>
          <a:xfrm rot="10800000">
            <a:off x="600075" y="167632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2"/>
          <p:cNvCxnSpPr/>
          <p:nvPr/>
        </p:nvCxnSpPr>
        <p:spPr>
          <a:xfrm rot="10800000" flipH="1">
            <a:off x="581025" y="456270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22"/>
          <p:cNvSpPr txBox="1"/>
          <p:nvPr/>
        </p:nvSpPr>
        <p:spPr>
          <a:xfrm>
            <a:off x="276225" y="13239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3390900" y="46767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305425" y="161452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22"/>
          <p:cNvCxnSpPr/>
          <p:nvPr/>
        </p:nvCxnSpPr>
        <p:spPr>
          <a:xfrm rot="10800000">
            <a:off x="5314950" y="162397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2"/>
          <p:cNvCxnSpPr/>
          <p:nvPr/>
        </p:nvCxnSpPr>
        <p:spPr>
          <a:xfrm rot="10800000" flipH="1">
            <a:off x="5295900" y="451035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22"/>
          <p:cNvSpPr txBox="1"/>
          <p:nvPr/>
        </p:nvSpPr>
        <p:spPr>
          <a:xfrm>
            <a:off x="4991100" y="12716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8105775" y="46244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6639532" y="2656476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715000" y="1924050"/>
            <a:ext cx="1123800" cy="1123800"/>
          </a:xfrm>
          <a:prstGeom prst="ellipse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6690307" y="1962150"/>
            <a:ext cx="1123800" cy="11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6664986" y="2349388"/>
            <a:ext cx="1123800" cy="11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962650" y="2714625"/>
            <a:ext cx="1123800" cy="1123800"/>
          </a:xfrm>
          <a:prstGeom prst="ellipse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2"/>
          <p:cNvCxnSpPr>
            <a:stCxn id="252" idx="1"/>
          </p:cNvCxnSpPr>
          <p:nvPr/>
        </p:nvCxnSpPr>
        <p:spPr>
          <a:xfrm>
            <a:off x="5879577" y="2088627"/>
            <a:ext cx="3975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2"/>
          <p:cNvSpPr txBox="1"/>
          <p:nvPr/>
        </p:nvSpPr>
        <p:spPr>
          <a:xfrm>
            <a:off x="6134100" y="2095500"/>
            <a:ext cx="1620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2581275" y="2609850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7629450" y="2581063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6180600" y="2186525"/>
            <a:ext cx="1155000" cy="11550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7095000" y="2110325"/>
            <a:ext cx="1155000" cy="11550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8;p23"/>
          <p:cNvSpPr/>
          <p:nvPr/>
        </p:nvSpPr>
        <p:spPr>
          <a:xfrm rot="21363886">
            <a:off x="2017277" y="2094683"/>
            <a:ext cx="4161824" cy="524300"/>
          </a:xfrm>
          <a:custGeom>
            <a:avLst/>
            <a:gdLst/>
            <a:ahLst/>
            <a:cxnLst/>
            <a:rect l="l" t="t" r="r" b="b"/>
            <a:pathLst>
              <a:path w="169551" h="30116" extrusionOk="0">
                <a:moveTo>
                  <a:pt x="0" y="30116"/>
                </a:moveTo>
                <a:cubicBezTo>
                  <a:pt x="12367" y="25097"/>
                  <a:pt x="45943" y="138"/>
                  <a:pt x="74201" y="1"/>
                </a:cubicBezTo>
                <a:cubicBezTo>
                  <a:pt x="102460" y="-136"/>
                  <a:pt x="153659" y="24412"/>
                  <a:pt x="169551" y="29294"/>
                </a:cubicBezTo>
              </a:path>
            </a:pathLst>
          </a:custGeom>
          <a:ln>
            <a:headEnd type="none" w="med" len="med"/>
            <a:tailEnd type="stealth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Let’s assume a constant Radius</a:t>
            </a:r>
            <a:endParaRPr b="1" dirty="0"/>
          </a:p>
        </p:txBody>
      </p:sp>
      <p:sp>
        <p:nvSpPr>
          <p:cNvPr id="267" name="Google Shape;267;p23"/>
          <p:cNvSpPr/>
          <p:nvPr/>
        </p:nvSpPr>
        <p:spPr>
          <a:xfrm>
            <a:off x="590550" y="166687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1809437" y="2771625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" name="Google Shape;269;p23"/>
          <p:cNvCxnSpPr/>
          <p:nvPr/>
        </p:nvCxnSpPr>
        <p:spPr>
          <a:xfrm rot="10800000">
            <a:off x="600075" y="167632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3"/>
          <p:cNvCxnSpPr/>
          <p:nvPr/>
        </p:nvCxnSpPr>
        <p:spPr>
          <a:xfrm rot="10800000" flipH="1">
            <a:off x="581025" y="456270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23"/>
          <p:cNvSpPr txBox="1"/>
          <p:nvPr/>
        </p:nvSpPr>
        <p:spPr>
          <a:xfrm>
            <a:off x="276225" y="13239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3390900" y="46767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5305425" y="161452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23"/>
          <p:cNvCxnSpPr/>
          <p:nvPr/>
        </p:nvCxnSpPr>
        <p:spPr>
          <a:xfrm rot="10800000">
            <a:off x="5314950" y="162397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23"/>
          <p:cNvCxnSpPr/>
          <p:nvPr/>
        </p:nvCxnSpPr>
        <p:spPr>
          <a:xfrm rot="10800000" flipH="1">
            <a:off x="5295900" y="451035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23"/>
          <p:cNvSpPr txBox="1"/>
          <p:nvPr/>
        </p:nvSpPr>
        <p:spPr>
          <a:xfrm>
            <a:off x="4991100" y="12716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8105775" y="46244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6653400" y="2659338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5715000" y="1924050"/>
            <a:ext cx="1123800" cy="1123800"/>
          </a:xfrm>
          <a:prstGeom prst="ellipse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6562725" y="1847850"/>
            <a:ext cx="1123800" cy="11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6715125" y="2457450"/>
            <a:ext cx="1123800" cy="1123800"/>
          </a:xfrm>
          <a:prstGeom prst="ellipse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5962650" y="2714625"/>
            <a:ext cx="1123800" cy="1123800"/>
          </a:xfrm>
          <a:prstGeom prst="ellipse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23"/>
          <p:cNvCxnSpPr>
            <a:stCxn id="280" idx="1"/>
          </p:cNvCxnSpPr>
          <p:nvPr/>
        </p:nvCxnSpPr>
        <p:spPr>
          <a:xfrm>
            <a:off x="5879577" y="2088627"/>
            <a:ext cx="3975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23"/>
          <p:cNvSpPr txBox="1"/>
          <p:nvPr/>
        </p:nvSpPr>
        <p:spPr>
          <a:xfrm>
            <a:off x="6134100" y="2095500"/>
            <a:ext cx="1620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2581275" y="2609850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7553325" y="2562225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8850" y="1924050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6862800" y="1761475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6180600" y="2186525"/>
            <a:ext cx="1155000" cy="11550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7095000" y="2110325"/>
            <a:ext cx="1155000" cy="11550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6379875" y="1323975"/>
            <a:ext cx="1155000" cy="11550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78;p23"/>
          <p:cNvSpPr/>
          <p:nvPr/>
        </p:nvSpPr>
        <p:spPr>
          <a:xfrm rot="21363886">
            <a:off x="2017277" y="2094683"/>
            <a:ext cx="4161824" cy="524300"/>
          </a:xfrm>
          <a:custGeom>
            <a:avLst/>
            <a:gdLst/>
            <a:ahLst/>
            <a:cxnLst/>
            <a:rect l="l" t="t" r="r" b="b"/>
            <a:pathLst>
              <a:path w="169551" h="30116" extrusionOk="0">
                <a:moveTo>
                  <a:pt x="0" y="30116"/>
                </a:moveTo>
                <a:cubicBezTo>
                  <a:pt x="12367" y="25097"/>
                  <a:pt x="45943" y="138"/>
                  <a:pt x="74201" y="1"/>
                </a:cubicBezTo>
                <a:cubicBezTo>
                  <a:pt x="102460" y="-136"/>
                  <a:pt x="153659" y="24412"/>
                  <a:pt x="169551" y="29294"/>
                </a:cubicBezTo>
              </a:path>
            </a:pathLst>
          </a:custGeom>
          <a:ln>
            <a:headEnd type="none" w="med" len="med"/>
            <a:tailEnd type="stealth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Hough </a:t>
            </a:r>
            <a:r>
              <a:rPr lang="en" b="1" dirty="0" smtClean="0"/>
              <a:t>Transform</a:t>
            </a:r>
            <a:endParaRPr b="1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We’ll use Hough </a:t>
            </a:r>
            <a:r>
              <a:rPr lang="en" dirty="0"/>
              <a:t>Transform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b="1" dirty="0" smtClean="0"/>
              <a:t>find </a:t>
            </a:r>
            <a:r>
              <a:rPr lang="en-US" b="1" dirty="0"/>
              <a:t>any shape</a:t>
            </a:r>
            <a:r>
              <a:rPr lang="en-US" dirty="0"/>
              <a:t> that has a </a:t>
            </a:r>
            <a:r>
              <a:rPr lang="en-US" b="1" dirty="0"/>
              <a:t>parametric equation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For example</a:t>
            </a:r>
            <a:r>
              <a:rPr lang="en-US" dirty="0" smtClean="0"/>
              <a:t>: </a:t>
            </a:r>
            <a:r>
              <a:rPr lang="en-US" dirty="0"/>
              <a:t>straight line, circle, </a:t>
            </a:r>
            <a:r>
              <a:rPr lang="en-US" dirty="0" smtClean="0"/>
              <a:t>ellipse.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" b="1" dirty="0"/>
              <a:t>Hough Circle </a:t>
            </a:r>
            <a:r>
              <a:rPr lang="en" b="1" dirty="0" smtClean="0"/>
              <a:t>Transform:</a:t>
            </a:r>
            <a:endParaRPr lang="en-US" dirty="0" smtClean="0"/>
          </a:p>
          <a:p>
            <a:pPr marL="114300" indent="0">
              <a:buNone/>
            </a:pPr>
            <a:endParaRPr lang="he-IL" dirty="0"/>
          </a:p>
        </p:txBody>
      </p:sp>
      <p:pic>
        <p:nvPicPr>
          <p:cNvPr id="12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31" y="2503495"/>
            <a:ext cx="3640938" cy="23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/>
              <a:t>Hough </a:t>
            </a:r>
            <a:r>
              <a:rPr lang="en" b="1" dirty="0" smtClean="0"/>
              <a:t>Space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טקסט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For a straight line, the straight-line equation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dirty="0" smtClean="0"/>
                  <a:t>In </a:t>
                </a:r>
                <a:r>
                  <a:rPr lang="en-US" b="1" dirty="0" smtClean="0"/>
                  <a:t>Hough Space</a:t>
                </a:r>
                <a:r>
                  <a:rPr lang="en-US" dirty="0"/>
                  <a:t> , the straight-line equation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  <a:p>
                <a:r>
                  <a:rPr lang="en-US" dirty="0" smtClean="0"/>
                  <a:t>That how a dot in the image space become a line in Hough space, </a:t>
                </a:r>
                <a:br>
                  <a:rPr lang="en-US" dirty="0" smtClean="0"/>
                </a:br>
                <a:r>
                  <a:rPr lang="en-US" dirty="0" smtClean="0"/>
                  <a:t>and a dot in Hough space become a line in the Image space. 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So, the number of </a:t>
                </a:r>
                <a:r>
                  <a:rPr lang="en-US" b="1" dirty="0" smtClean="0"/>
                  <a:t>dot in the Image </a:t>
                </a:r>
                <a:r>
                  <a:rPr lang="en-US" dirty="0" smtClean="0"/>
                  <a:t>is equal to the number of </a:t>
                </a:r>
                <a:r>
                  <a:rPr lang="en-US" b="1" dirty="0" smtClean="0"/>
                  <a:t>lines in Hough</a:t>
                </a:r>
                <a:r>
                  <a:rPr lang="en-US" dirty="0" smtClean="0"/>
                  <a:t>. 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2" name="מציין מיקום טקס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76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3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247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How?</a:t>
            </a:r>
            <a:endParaRPr b="1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1008041" y="1697182"/>
            <a:ext cx="7824259" cy="3152380"/>
            <a:chOff x="280650" y="1262250"/>
            <a:chExt cx="8815725" cy="3705075"/>
          </a:xfrm>
        </p:grpSpPr>
        <p:sp>
          <p:nvSpPr>
            <p:cNvPr id="69" name="Google Shape;69;p15"/>
            <p:cNvSpPr/>
            <p:nvPr/>
          </p:nvSpPr>
          <p:spPr>
            <a:xfrm>
              <a:off x="594975" y="1605150"/>
              <a:ext cx="2905200" cy="290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938759" y="2733750"/>
              <a:ext cx="209400" cy="2094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" name="Google Shape;71;p15"/>
            <p:cNvCxnSpPr/>
            <p:nvPr/>
          </p:nvCxnSpPr>
          <p:spPr>
            <a:xfrm rot="10800000">
              <a:off x="604500" y="1614600"/>
              <a:ext cx="0" cy="290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72;p15"/>
            <p:cNvCxnSpPr/>
            <p:nvPr/>
          </p:nvCxnSpPr>
          <p:spPr>
            <a:xfrm rot="10800000" flipH="1">
              <a:off x="585450" y="4500975"/>
              <a:ext cx="2924400" cy="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73;p15"/>
            <p:cNvSpPr txBox="1"/>
            <p:nvPr/>
          </p:nvSpPr>
          <p:spPr>
            <a:xfrm>
              <a:off x="280650" y="1262250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Y</a:t>
              </a:r>
              <a:endParaRPr dirty="0"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3509850" y="46244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X</a:t>
              </a: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305425" y="1595625"/>
              <a:ext cx="2905200" cy="290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" name="Google Shape;76;p15"/>
            <p:cNvCxnSpPr/>
            <p:nvPr/>
          </p:nvCxnSpPr>
          <p:spPr>
            <a:xfrm rot="10800000">
              <a:off x="5314950" y="1623975"/>
              <a:ext cx="0" cy="290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Google Shape;77;p15"/>
            <p:cNvCxnSpPr/>
            <p:nvPr/>
          </p:nvCxnSpPr>
          <p:spPr>
            <a:xfrm rot="10800000" flipH="1">
              <a:off x="5295900" y="4510350"/>
              <a:ext cx="2924400" cy="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" name="Google Shape;78;p15"/>
            <p:cNvSpPr txBox="1"/>
            <p:nvPr/>
          </p:nvSpPr>
          <p:spPr>
            <a:xfrm>
              <a:off x="4991100" y="12716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b</a:t>
              </a:r>
              <a:endParaRPr dirty="0"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220300" y="46244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m</a:t>
              </a:r>
              <a:endParaRPr dirty="0"/>
            </a:p>
          </p:txBody>
        </p:sp>
        <p:cxnSp>
          <p:nvCxnSpPr>
            <p:cNvPr id="80" name="Google Shape;80;p15"/>
            <p:cNvCxnSpPr/>
            <p:nvPr/>
          </p:nvCxnSpPr>
          <p:spPr>
            <a:xfrm>
              <a:off x="4867275" y="1695450"/>
              <a:ext cx="4229100" cy="2524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15"/>
            <p:cNvSpPr txBox="1"/>
            <p:nvPr/>
          </p:nvSpPr>
          <p:spPr>
            <a:xfrm>
              <a:off x="5886450" y="2895600"/>
              <a:ext cx="3144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169375" y="1965433"/>
              <a:ext cx="4238775" cy="752900"/>
            </a:xfrm>
            <a:custGeom>
              <a:avLst/>
              <a:gdLst/>
              <a:ahLst/>
              <a:cxnLst/>
              <a:rect l="l" t="t" r="r" b="b"/>
              <a:pathLst>
                <a:path w="169551" h="30116" extrusionOk="0">
                  <a:moveTo>
                    <a:pt x="0" y="30116"/>
                  </a:moveTo>
                  <a:cubicBezTo>
                    <a:pt x="12367" y="25097"/>
                    <a:pt x="45943" y="138"/>
                    <a:pt x="74201" y="1"/>
                  </a:cubicBezTo>
                  <a:cubicBezTo>
                    <a:pt x="102460" y="-136"/>
                    <a:pt x="153659" y="24412"/>
                    <a:pt x="169551" y="2929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86" name="Google Shape;86;p15"/>
            <p:cNvCxnSpPr/>
            <p:nvPr/>
          </p:nvCxnSpPr>
          <p:spPr>
            <a:xfrm rot="10800000" flipH="1">
              <a:off x="4829175" y="2667150"/>
              <a:ext cx="3876600" cy="171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15"/>
            <p:cNvCxnSpPr/>
            <p:nvPr/>
          </p:nvCxnSpPr>
          <p:spPr>
            <a:xfrm rot="10800000" flipH="1">
              <a:off x="5029200" y="1914450"/>
              <a:ext cx="3362400" cy="1647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5"/>
            <p:cNvCxnSpPr/>
            <p:nvPr/>
          </p:nvCxnSpPr>
          <p:spPr>
            <a:xfrm>
              <a:off x="6162675" y="1343025"/>
              <a:ext cx="1190700" cy="35337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11700" y="1140701"/>
            <a:ext cx="8520600" cy="564809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It seems that an infinite number of lines can pass at any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/>
              <a:t>Hough </a:t>
            </a:r>
            <a:r>
              <a:rPr lang="en" b="1" dirty="0" smtClean="0"/>
              <a:t>Space - Lines</a:t>
            </a:r>
            <a:endParaRPr b="1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1132744" y="1849581"/>
            <a:ext cx="7630294" cy="3041543"/>
            <a:chOff x="280650" y="1262250"/>
            <a:chExt cx="8815725" cy="3705075"/>
          </a:xfrm>
        </p:grpSpPr>
        <p:sp>
          <p:nvSpPr>
            <p:cNvPr id="69" name="Google Shape;69;p15"/>
            <p:cNvSpPr/>
            <p:nvPr/>
          </p:nvSpPr>
          <p:spPr>
            <a:xfrm>
              <a:off x="594975" y="1605150"/>
              <a:ext cx="2905200" cy="290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600425" y="2528999"/>
              <a:ext cx="209400" cy="2094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" name="Google Shape;71;p15"/>
            <p:cNvCxnSpPr/>
            <p:nvPr/>
          </p:nvCxnSpPr>
          <p:spPr>
            <a:xfrm rot="10800000">
              <a:off x="604500" y="1614600"/>
              <a:ext cx="0" cy="290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72;p15"/>
            <p:cNvCxnSpPr/>
            <p:nvPr/>
          </p:nvCxnSpPr>
          <p:spPr>
            <a:xfrm rot="10800000" flipH="1">
              <a:off x="585450" y="4500975"/>
              <a:ext cx="2924400" cy="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73;p15"/>
            <p:cNvSpPr txBox="1"/>
            <p:nvPr/>
          </p:nvSpPr>
          <p:spPr>
            <a:xfrm>
              <a:off x="280650" y="1262250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Y</a:t>
              </a:r>
              <a:endParaRPr dirty="0"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3509850" y="46244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X</a:t>
              </a: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305425" y="1614525"/>
              <a:ext cx="2905200" cy="290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" name="Google Shape;76;p15"/>
            <p:cNvCxnSpPr/>
            <p:nvPr/>
          </p:nvCxnSpPr>
          <p:spPr>
            <a:xfrm rot="10800000">
              <a:off x="5314950" y="1623975"/>
              <a:ext cx="0" cy="290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Google Shape;77;p15"/>
            <p:cNvCxnSpPr/>
            <p:nvPr/>
          </p:nvCxnSpPr>
          <p:spPr>
            <a:xfrm rot="10800000" flipH="1">
              <a:off x="5295900" y="4510350"/>
              <a:ext cx="2924400" cy="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" name="Google Shape;78;p15"/>
            <p:cNvSpPr txBox="1"/>
            <p:nvPr/>
          </p:nvSpPr>
          <p:spPr>
            <a:xfrm>
              <a:off x="4991100" y="12716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b</a:t>
              </a:r>
              <a:endParaRPr dirty="0"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220300" y="46244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/>
                <a:t>m</a:t>
              </a:r>
              <a:endParaRPr dirty="0"/>
            </a:p>
          </p:txBody>
        </p:sp>
        <p:cxnSp>
          <p:nvCxnSpPr>
            <p:cNvPr id="80" name="Google Shape;80;p15"/>
            <p:cNvCxnSpPr/>
            <p:nvPr/>
          </p:nvCxnSpPr>
          <p:spPr>
            <a:xfrm>
              <a:off x="4867275" y="1695450"/>
              <a:ext cx="4229100" cy="2524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5"/>
            <p:cNvCxnSpPr/>
            <p:nvPr/>
          </p:nvCxnSpPr>
          <p:spPr>
            <a:xfrm rot="10800000" flipH="1">
              <a:off x="5324475" y="2771775"/>
              <a:ext cx="1305000" cy="175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5"/>
            <p:cNvSpPr/>
            <p:nvPr/>
          </p:nvSpPr>
          <p:spPr>
            <a:xfrm>
              <a:off x="5800725" y="3933825"/>
              <a:ext cx="400050" cy="561975"/>
            </a:xfrm>
            <a:custGeom>
              <a:avLst/>
              <a:gdLst/>
              <a:ahLst/>
              <a:cxnLst/>
              <a:rect l="l" t="t" r="r" b="b"/>
              <a:pathLst>
                <a:path w="16002" h="22479" extrusionOk="0">
                  <a:moveTo>
                    <a:pt x="0" y="0"/>
                  </a:moveTo>
                  <a:cubicBezTo>
                    <a:pt x="1842" y="1080"/>
                    <a:pt x="8382" y="2731"/>
                    <a:pt x="11049" y="6477"/>
                  </a:cubicBezTo>
                  <a:cubicBezTo>
                    <a:pt x="13716" y="10224"/>
                    <a:pt x="15177" y="19812"/>
                    <a:pt x="16002" y="2247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48250" y="3892175"/>
              <a:ext cx="209400" cy="392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 txBox="1"/>
            <p:nvPr/>
          </p:nvSpPr>
          <p:spPr>
            <a:xfrm>
              <a:off x="5886450" y="2895600"/>
              <a:ext cx="3144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/>
                <a:t>d</a:t>
              </a:r>
              <a:endParaRPr sz="2000" b="1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847850" y="1809336"/>
              <a:ext cx="4238775" cy="752900"/>
            </a:xfrm>
            <a:custGeom>
              <a:avLst/>
              <a:gdLst/>
              <a:ahLst/>
              <a:cxnLst/>
              <a:rect l="l" t="t" r="r" b="b"/>
              <a:pathLst>
                <a:path w="169551" h="30116" extrusionOk="0">
                  <a:moveTo>
                    <a:pt x="0" y="30116"/>
                  </a:moveTo>
                  <a:cubicBezTo>
                    <a:pt x="12367" y="25097"/>
                    <a:pt x="45943" y="138"/>
                    <a:pt x="74201" y="1"/>
                  </a:cubicBezTo>
                  <a:cubicBezTo>
                    <a:pt x="102460" y="-136"/>
                    <a:pt x="153659" y="24412"/>
                    <a:pt x="169551" y="2929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86" name="Google Shape;86;p15"/>
            <p:cNvCxnSpPr/>
            <p:nvPr/>
          </p:nvCxnSpPr>
          <p:spPr>
            <a:xfrm rot="10800000" flipH="1">
              <a:off x="4829175" y="2667150"/>
              <a:ext cx="3876600" cy="171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15"/>
            <p:cNvCxnSpPr/>
            <p:nvPr/>
          </p:nvCxnSpPr>
          <p:spPr>
            <a:xfrm rot="10800000" flipH="1">
              <a:off x="5029200" y="1914450"/>
              <a:ext cx="3362400" cy="1647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5"/>
            <p:cNvCxnSpPr/>
            <p:nvPr/>
          </p:nvCxnSpPr>
          <p:spPr>
            <a:xfrm>
              <a:off x="6162675" y="1343025"/>
              <a:ext cx="1190700" cy="35337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11700" y="1103614"/>
            <a:ext cx="8520600" cy="689245"/>
          </a:xfrm>
        </p:spPr>
        <p:txBody>
          <a:bodyPr/>
          <a:lstStyle/>
          <a:p>
            <a:pPr marL="114300" indent="0">
              <a:buNone/>
            </a:pPr>
            <a:r>
              <a:rPr lang="en" sz="1600" dirty="0"/>
              <a:t>Hough </a:t>
            </a:r>
            <a:r>
              <a:rPr lang="en" sz="1600" dirty="0" smtClean="0"/>
              <a:t>Space can </a:t>
            </a:r>
            <a:r>
              <a:rPr lang="en-US" sz="1600" dirty="0" smtClean="0"/>
              <a:t>turn </a:t>
            </a:r>
            <a:r>
              <a:rPr lang="en-US" sz="1600" dirty="0"/>
              <a:t>infinity lines into 360 </a:t>
            </a:r>
          </a:p>
          <a:p>
            <a:pPr marL="114300" indent="0">
              <a:buNone/>
            </a:pPr>
            <a:r>
              <a:rPr lang="en-US" sz="1600" dirty="0" smtClean="0"/>
              <a:t>using a </a:t>
            </a:r>
            <a:r>
              <a:rPr lang="en-US" b="1" dirty="0"/>
              <a:t>polar coordinate system</a:t>
            </a:r>
            <a:r>
              <a:rPr lang="en-US" sz="1600" dirty="0" smtClean="0"/>
              <a:t>:</a:t>
            </a:r>
            <a:r>
              <a:rPr lang="en" sz="1600" dirty="0" smtClean="0"/>
              <a:t>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E63BF-3D9D-4C60-B3B4-2F6B53027E17}"/>
                  </a:ext>
                </a:extLst>
              </p:cNvPr>
              <p:cNvSpPr txBox="1"/>
              <p:nvPr/>
            </p:nvSpPr>
            <p:spPr>
              <a:xfrm>
                <a:off x="3674726" y="1532386"/>
                <a:ext cx="248327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E63BF-3D9D-4C60-B3B4-2F6B53027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26" y="1532386"/>
                <a:ext cx="2483276" cy="246221"/>
              </a:xfrm>
              <a:prstGeom prst="rect">
                <a:avLst/>
              </a:prstGeom>
              <a:blipFill>
                <a:blip r:embed="rId4"/>
                <a:stretch>
                  <a:fillRect r="-491" b="-341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Which line represents the point?</a:t>
            </a:r>
            <a:endParaRPr b="1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1059872" y="1426201"/>
            <a:ext cx="8237393" cy="3541124"/>
            <a:chOff x="313175" y="1271625"/>
            <a:chExt cx="8783200" cy="3695700"/>
          </a:xfrm>
        </p:grpSpPr>
        <p:sp>
          <p:nvSpPr>
            <p:cNvPr id="94" name="Google Shape;94;p16"/>
            <p:cNvSpPr/>
            <p:nvPr/>
          </p:nvSpPr>
          <p:spPr>
            <a:xfrm>
              <a:off x="5305425" y="1614525"/>
              <a:ext cx="2905200" cy="290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6"/>
            <p:cNvCxnSpPr/>
            <p:nvPr/>
          </p:nvCxnSpPr>
          <p:spPr>
            <a:xfrm rot="10800000">
              <a:off x="5314950" y="1623975"/>
              <a:ext cx="0" cy="290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 rot="10800000" flipH="1">
              <a:off x="5295900" y="4510350"/>
              <a:ext cx="2924400" cy="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97;p16"/>
            <p:cNvSpPr txBox="1"/>
            <p:nvPr/>
          </p:nvSpPr>
          <p:spPr>
            <a:xfrm>
              <a:off x="4991100" y="12716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Y</a:t>
              </a:r>
              <a:endParaRPr dirty="0"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8105775" y="46244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99" name="Google Shape;99;p16"/>
            <p:cNvCxnSpPr/>
            <p:nvPr/>
          </p:nvCxnSpPr>
          <p:spPr>
            <a:xfrm>
              <a:off x="4867275" y="1695450"/>
              <a:ext cx="4229100" cy="2524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6"/>
            <p:cNvCxnSpPr/>
            <p:nvPr/>
          </p:nvCxnSpPr>
          <p:spPr>
            <a:xfrm rot="10800000" flipH="1">
              <a:off x="5324475" y="2771775"/>
              <a:ext cx="1305000" cy="175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16"/>
            <p:cNvSpPr/>
            <p:nvPr/>
          </p:nvSpPr>
          <p:spPr>
            <a:xfrm>
              <a:off x="5800725" y="3933825"/>
              <a:ext cx="400050" cy="561975"/>
            </a:xfrm>
            <a:custGeom>
              <a:avLst/>
              <a:gdLst/>
              <a:ahLst/>
              <a:cxnLst/>
              <a:rect l="l" t="t" r="r" b="b"/>
              <a:pathLst>
                <a:path w="16002" h="22479" extrusionOk="0">
                  <a:moveTo>
                    <a:pt x="0" y="0"/>
                  </a:moveTo>
                  <a:cubicBezTo>
                    <a:pt x="1842" y="1080"/>
                    <a:pt x="8382" y="2731"/>
                    <a:pt x="11049" y="6477"/>
                  </a:cubicBezTo>
                  <a:cubicBezTo>
                    <a:pt x="13716" y="10224"/>
                    <a:pt x="15177" y="19812"/>
                    <a:pt x="16002" y="2247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02" name="Google Shape;1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48250" y="3892175"/>
              <a:ext cx="209400" cy="392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 txBox="1"/>
            <p:nvPr/>
          </p:nvSpPr>
          <p:spPr>
            <a:xfrm>
              <a:off x="5886450" y="2895600"/>
              <a:ext cx="3144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/>
                <a:t>d</a:t>
              </a:r>
              <a:endParaRPr sz="2000" b="1"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27500" y="1614525"/>
              <a:ext cx="2905200" cy="290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" name="Google Shape;105;p16"/>
            <p:cNvCxnSpPr/>
            <p:nvPr/>
          </p:nvCxnSpPr>
          <p:spPr>
            <a:xfrm rot="10800000">
              <a:off x="637025" y="1623975"/>
              <a:ext cx="0" cy="290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106;p16"/>
            <p:cNvCxnSpPr/>
            <p:nvPr/>
          </p:nvCxnSpPr>
          <p:spPr>
            <a:xfrm rot="10800000" flipH="1">
              <a:off x="617975" y="4510350"/>
              <a:ext cx="2924400" cy="9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" name="Google Shape;107;p16"/>
            <p:cNvSpPr txBox="1"/>
            <p:nvPr/>
          </p:nvSpPr>
          <p:spPr>
            <a:xfrm>
              <a:off x="313175" y="12716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3427850" y="4624425"/>
              <a:ext cx="209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109" name="Google Shape;109;p16"/>
            <p:cNvCxnSpPr/>
            <p:nvPr/>
          </p:nvCxnSpPr>
          <p:spPr>
            <a:xfrm rot="10800000" flipH="1">
              <a:off x="646550" y="3924075"/>
              <a:ext cx="1666500" cy="60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16"/>
            <p:cNvSpPr/>
            <p:nvPr/>
          </p:nvSpPr>
          <p:spPr>
            <a:xfrm>
              <a:off x="1484750" y="4219650"/>
              <a:ext cx="38085" cy="276155"/>
            </a:xfrm>
            <a:custGeom>
              <a:avLst/>
              <a:gdLst/>
              <a:ahLst/>
              <a:cxnLst/>
              <a:rect l="l" t="t" r="r" b="b"/>
              <a:pathLst>
                <a:path w="16002" h="22479" extrusionOk="0">
                  <a:moveTo>
                    <a:pt x="0" y="0"/>
                  </a:moveTo>
                  <a:cubicBezTo>
                    <a:pt x="1842" y="1080"/>
                    <a:pt x="8382" y="2731"/>
                    <a:pt x="11049" y="6477"/>
                  </a:cubicBezTo>
                  <a:cubicBezTo>
                    <a:pt x="13716" y="10224"/>
                    <a:pt x="15177" y="19812"/>
                    <a:pt x="16002" y="2247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1" name="Google Shape;11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1625" y="4219650"/>
              <a:ext cx="112533" cy="21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6"/>
            <p:cNvSpPr txBox="1"/>
            <p:nvPr/>
          </p:nvSpPr>
          <p:spPr>
            <a:xfrm>
              <a:off x="1829300" y="3582875"/>
              <a:ext cx="3144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/>
                <a:t>d</a:t>
              </a:r>
              <a:endParaRPr sz="2000" b="1"/>
            </a:p>
          </p:txBody>
        </p:sp>
        <p:cxnSp>
          <p:nvCxnSpPr>
            <p:cNvPr id="113" name="Google Shape;113;p16"/>
            <p:cNvCxnSpPr/>
            <p:nvPr/>
          </p:nvCxnSpPr>
          <p:spPr>
            <a:xfrm>
              <a:off x="1484750" y="1343025"/>
              <a:ext cx="1190700" cy="35337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114;p16"/>
            <p:cNvSpPr txBox="1"/>
            <p:nvPr/>
          </p:nvSpPr>
          <p:spPr>
            <a:xfrm>
              <a:off x="3916750" y="1980550"/>
              <a:ext cx="744900" cy="12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200"/>
                <a:t>?</a:t>
              </a:r>
              <a:endParaRPr sz="5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0E63BF-3D9D-4C60-B3B4-2F6B53027E17}"/>
                  </a:ext>
                </a:extLst>
              </p:cNvPr>
              <p:cNvSpPr txBox="1"/>
              <p:nvPr/>
            </p:nvSpPr>
            <p:spPr>
              <a:xfrm>
                <a:off x="3437775" y="1081971"/>
                <a:ext cx="2702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0E63BF-3D9D-4C60-B3B4-2F6B53027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75" y="1081971"/>
                <a:ext cx="2702086" cy="276999"/>
              </a:xfrm>
              <a:prstGeom prst="rect">
                <a:avLst/>
              </a:prstGeom>
              <a:blipFill>
                <a:blip r:embed="rId4"/>
                <a:stretch>
                  <a:fillRect l="-1580" r="-2483" b="-347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S</a:t>
            </a:r>
            <a:r>
              <a:rPr lang="en" b="1" dirty="0" smtClean="0"/>
              <a:t>olution</a:t>
            </a:r>
            <a:endParaRPr lang="he-IL" b="1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sz="2000" dirty="0" smtClean="0"/>
              <a:t>The </a:t>
            </a:r>
            <a:r>
              <a:rPr lang="en-US" sz="2000" dirty="0"/>
              <a:t>point of intersection between two lines in Hough space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is </a:t>
            </a:r>
            <a:r>
              <a:rPr lang="en-US" sz="2000" dirty="0"/>
              <a:t>a line in the Image space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114300" indent="0" algn="ctr">
              <a:buNone/>
            </a:pPr>
            <a:r>
              <a:rPr lang="en-US" sz="2000" dirty="0"/>
              <a:t>So the </a:t>
            </a:r>
            <a:r>
              <a:rPr lang="en-US" sz="2000" b="1" dirty="0"/>
              <a:t>more lines intersect </a:t>
            </a:r>
            <a:r>
              <a:rPr lang="en-US" sz="2000" dirty="0"/>
              <a:t>at that point in the </a:t>
            </a:r>
            <a:r>
              <a:rPr lang="en-US" sz="2000" b="1" dirty="0"/>
              <a:t>Hough space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b="1" dirty="0" smtClean="0"/>
              <a:t>longer </a:t>
            </a:r>
            <a:r>
              <a:rPr lang="en-US" sz="2000" b="1" dirty="0"/>
              <a:t>the matching line </a:t>
            </a:r>
            <a:r>
              <a:rPr lang="en-US" sz="2000" dirty="0"/>
              <a:t>in the </a:t>
            </a:r>
            <a:r>
              <a:rPr lang="en-US" sz="2000" b="1" dirty="0" smtClean="0"/>
              <a:t>Image </a:t>
            </a:r>
            <a:r>
              <a:rPr lang="en-US" sz="2000" b="1" dirty="0"/>
              <a:t>space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5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/>
              <a:t>Hough Space - Lines</a:t>
            </a:r>
            <a:endParaRPr b="1" dirty="0"/>
          </a:p>
        </p:txBody>
      </p:sp>
      <p:sp>
        <p:nvSpPr>
          <p:cNvPr id="120" name="Google Shape;120;p17"/>
          <p:cNvSpPr/>
          <p:nvPr/>
        </p:nvSpPr>
        <p:spPr>
          <a:xfrm>
            <a:off x="590550" y="166687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594799" y="2480023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 rot="10800000">
            <a:off x="600075" y="167632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7"/>
          <p:cNvCxnSpPr/>
          <p:nvPr/>
        </p:nvCxnSpPr>
        <p:spPr>
          <a:xfrm rot="10800000" flipH="1">
            <a:off x="581025" y="456270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7"/>
          <p:cNvSpPr txBox="1"/>
          <p:nvPr/>
        </p:nvSpPr>
        <p:spPr>
          <a:xfrm>
            <a:off x="276225" y="13239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390900" y="46767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305425" y="161452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 rot="10800000">
            <a:off x="5314950" y="162397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7"/>
          <p:cNvCxnSpPr/>
          <p:nvPr/>
        </p:nvCxnSpPr>
        <p:spPr>
          <a:xfrm rot="10800000" flipH="1">
            <a:off x="5295900" y="451035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7"/>
          <p:cNvSpPr txBox="1"/>
          <p:nvPr/>
        </p:nvSpPr>
        <p:spPr>
          <a:xfrm>
            <a:off x="4991100" y="12716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105775" y="46244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4867275" y="1695450"/>
            <a:ext cx="4229100" cy="252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7"/>
          <p:cNvCxnSpPr/>
          <p:nvPr/>
        </p:nvCxnSpPr>
        <p:spPr>
          <a:xfrm rot="10800000" flipH="1">
            <a:off x="5324475" y="2771775"/>
            <a:ext cx="1305000" cy="17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7"/>
          <p:cNvSpPr/>
          <p:nvPr/>
        </p:nvSpPr>
        <p:spPr>
          <a:xfrm>
            <a:off x="5800725" y="3933825"/>
            <a:ext cx="400050" cy="561975"/>
          </a:xfrm>
          <a:custGeom>
            <a:avLst/>
            <a:gdLst/>
            <a:ahLst/>
            <a:cxnLst/>
            <a:rect l="l" t="t" r="r" b="b"/>
            <a:pathLst>
              <a:path w="16002" h="22479" extrusionOk="0">
                <a:moveTo>
                  <a:pt x="0" y="0"/>
                </a:moveTo>
                <a:cubicBezTo>
                  <a:pt x="1842" y="1080"/>
                  <a:pt x="8382" y="2731"/>
                  <a:pt x="11049" y="6477"/>
                </a:cubicBezTo>
                <a:cubicBezTo>
                  <a:pt x="13716" y="10224"/>
                  <a:pt x="15177" y="19812"/>
                  <a:pt x="16002" y="2247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250" y="3892175"/>
            <a:ext cx="209400" cy="3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5886450" y="2895600"/>
            <a:ext cx="314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</a:t>
            </a:r>
            <a:endParaRPr sz="2000" b="1"/>
          </a:p>
        </p:txBody>
      </p:sp>
      <p:sp>
        <p:nvSpPr>
          <p:cNvPr id="136" name="Google Shape;136;p17"/>
          <p:cNvSpPr/>
          <p:nvPr/>
        </p:nvSpPr>
        <p:spPr>
          <a:xfrm>
            <a:off x="1839624" y="1775731"/>
            <a:ext cx="4238775" cy="752900"/>
          </a:xfrm>
          <a:custGeom>
            <a:avLst/>
            <a:gdLst/>
            <a:ahLst/>
            <a:cxnLst/>
            <a:rect l="l" t="t" r="r" b="b"/>
            <a:pathLst>
              <a:path w="169551" h="30116" extrusionOk="0">
                <a:moveTo>
                  <a:pt x="0" y="30116"/>
                </a:moveTo>
                <a:cubicBezTo>
                  <a:pt x="12367" y="25097"/>
                  <a:pt x="45943" y="138"/>
                  <a:pt x="74201" y="1"/>
                </a:cubicBezTo>
                <a:cubicBezTo>
                  <a:pt x="102460" y="-136"/>
                  <a:pt x="153659" y="24412"/>
                  <a:pt x="169551" y="29294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7" name="Google Shape;137;p17"/>
          <p:cNvSpPr/>
          <p:nvPr/>
        </p:nvSpPr>
        <p:spPr>
          <a:xfrm>
            <a:off x="2533650" y="3143250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17"/>
          <p:cNvCxnSpPr/>
          <p:nvPr/>
        </p:nvCxnSpPr>
        <p:spPr>
          <a:xfrm>
            <a:off x="4867275" y="1695450"/>
            <a:ext cx="4229100" cy="25242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7"/>
          <p:cNvCxnSpPr/>
          <p:nvPr/>
        </p:nvCxnSpPr>
        <p:spPr>
          <a:xfrm rot="10800000" flipH="1">
            <a:off x="4829175" y="2667150"/>
            <a:ext cx="3876600" cy="17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7"/>
          <p:cNvCxnSpPr/>
          <p:nvPr/>
        </p:nvCxnSpPr>
        <p:spPr>
          <a:xfrm rot="10800000" flipH="1">
            <a:off x="5029200" y="1914450"/>
            <a:ext cx="3362400" cy="1647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6162675" y="1343025"/>
            <a:ext cx="1190700" cy="353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5765375" y="2237950"/>
            <a:ext cx="3331000" cy="19817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7"/>
          <p:cNvCxnSpPr/>
          <p:nvPr/>
        </p:nvCxnSpPr>
        <p:spPr>
          <a:xfrm rot="10800000" flipH="1">
            <a:off x="5727275" y="3209650"/>
            <a:ext cx="3876600" cy="17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7"/>
          <p:cNvCxnSpPr/>
          <p:nvPr/>
        </p:nvCxnSpPr>
        <p:spPr>
          <a:xfrm rot="10800000" flipH="1">
            <a:off x="5927300" y="2456950"/>
            <a:ext cx="3362400" cy="1647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7060775" y="1885525"/>
            <a:ext cx="1190700" cy="353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7"/>
          <p:cNvSpPr/>
          <p:nvPr/>
        </p:nvSpPr>
        <p:spPr>
          <a:xfrm rot="10800000" flipH="1">
            <a:off x="2743916" y="3367085"/>
            <a:ext cx="4772437" cy="1243339"/>
          </a:xfrm>
          <a:custGeom>
            <a:avLst/>
            <a:gdLst/>
            <a:ahLst/>
            <a:cxnLst/>
            <a:rect l="l" t="t" r="r" b="b"/>
            <a:pathLst>
              <a:path w="169551" h="30116" extrusionOk="0">
                <a:moveTo>
                  <a:pt x="0" y="30116"/>
                </a:moveTo>
                <a:cubicBezTo>
                  <a:pt x="12367" y="25097"/>
                  <a:pt x="45943" y="138"/>
                  <a:pt x="74201" y="1"/>
                </a:cubicBezTo>
                <a:cubicBezTo>
                  <a:pt x="102460" y="-136"/>
                  <a:pt x="153659" y="24412"/>
                  <a:pt x="169551" y="29294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</a:t>
            </a:r>
            <a:r>
              <a:rPr lang="en" b="1" dirty="0" smtClean="0"/>
              <a:t>esult</a:t>
            </a:r>
            <a:endParaRPr b="1" dirty="0"/>
          </a:p>
        </p:txBody>
      </p:sp>
      <p:sp>
        <p:nvSpPr>
          <p:cNvPr id="152" name="Google Shape;152;p18"/>
          <p:cNvSpPr/>
          <p:nvPr/>
        </p:nvSpPr>
        <p:spPr>
          <a:xfrm>
            <a:off x="590550" y="166687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585988" y="2476978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rot="10800000">
            <a:off x="600075" y="167632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/>
          <p:nvPr/>
        </p:nvCxnSpPr>
        <p:spPr>
          <a:xfrm rot="10800000" flipH="1">
            <a:off x="581025" y="456270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8"/>
          <p:cNvSpPr txBox="1"/>
          <p:nvPr/>
        </p:nvSpPr>
        <p:spPr>
          <a:xfrm>
            <a:off x="276225" y="13239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390900" y="467677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305425" y="1614525"/>
            <a:ext cx="2905200" cy="29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 rot="10800000">
            <a:off x="5314950" y="1623975"/>
            <a:ext cx="0" cy="290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8"/>
          <p:cNvCxnSpPr/>
          <p:nvPr/>
        </p:nvCxnSpPr>
        <p:spPr>
          <a:xfrm rot="10800000" flipH="1">
            <a:off x="5295900" y="4510350"/>
            <a:ext cx="29244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8"/>
          <p:cNvSpPr txBox="1"/>
          <p:nvPr/>
        </p:nvSpPr>
        <p:spPr>
          <a:xfrm>
            <a:off x="4991100" y="12716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8105775" y="4624425"/>
            <a:ext cx="20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>
            <a:off x="4867275" y="1695450"/>
            <a:ext cx="4229100" cy="252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8"/>
          <p:cNvCxnSpPr/>
          <p:nvPr/>
        </p:nvCxnSpPr>
        <p:spPr>
          <a:xfrm rot="10800000" flipH="1">
            <a:off x="5324475" y="2771775"/>
            <a:ext cx="1305000" cy="17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8"/>
          <p:cNvSpPr/>
          <p:nvPr/>
        </p:nvSpPr>
        <p:spPr>
          <a:xfrm>
            <a:off x="5800725" y="3933825"/>
            <a:ext cx="400050" cy="561975"/>
          </a:xfrm>
          <a:custGeom>
            <a:avLst/>
            <a:gdLst/>
            <a:ahLst/>
            <a:cxnLst/>
            <a:rect l="l" t="t" r="r" b="b"/>
            <a:pathLst>
              <a:path w="16002" h="22479" extrusionOk="0">
                <a:moveTo>
                  <a:pt x="0" y="0"/>
                </a:moveTo>
                <a:cubicBezTo>
                  <a:pt x="1842" y="1080"/>
                  <a:pt x="8382" y="2731"/>
                  <a:pt x="11049" y="6477"/>
                </a:cubicBezTo>
                <a:cubicBezTo>
                  <a:pt x="13716" y="10224"/>
                  <a:pt x="15177" y="19812"/>
                  <a:pt x="16002" y="2247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250" y="3892175"/>
            <a:ext cx="209400" cy="3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886450" y="2895600"/>
            <a:ext cx="314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</a:t>
            </a:r>
            <a:endParaRPr sz="2000" b="1"/>
          </a:p>
        </p:txBody>
      </p:sp>
      <p:sp>
        <p:nvSpPr>
          <p:cNvPr id="168" name="Google Shape;168;p18"/>
          <p:cNvSpPr/>
          <p:nvPr/>
        </p:nvSpPr>
        <p:spPr>
          <a:xfrm>
            <a:off x="1847850" y="1809336"/>
            <a:ext cx="4238775" cy="752900"/>
          </a:xfrm>
          <a:custGeom>
            <a:avLst/>
            <a:gdLst/>
            <a:ahLst/>
            <a:cxnLst/>
            <a:rect l="l" t="t" r="r" b="b"/>
            <a:pathLst>
              <a:path w="169551" h="30116" extrusionOk="0">
                <a:moveTo>
                  <a:pt x="0" y="30116"/>
                </a:moveTo>
                <a:cubicBezTo>
                  <a:pt x="12367" y="25097"/>
                  <a:pt x="45943" y="138"/>
                  <a:pt x="74201" y="1"/>
                </a:cubicBezTo>
                <a:cubicBezTo>
                  <a:pt x="102460" y="-136"/>
                  <a:pt x="153659" y="24412"/>
                  <a:pt x="169551" y="29294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69" name="Google Shape;169;p18"/>
          <p:cNvSpPr/>
          <p:nvPr/>
        </p:nvSpPr>
        <p:spPr>
          <a:xfrm>
            <a:off x="2533650" y="3143250"/>
            <a:ext cx="209400" cy="209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4867275" y="1695450"/>
            <a:ext cx="4229100" cy="25242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5765375" y="2237950"/>
            <a:ext cx="3331000" cy="19817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18"/>
          <p:cNvSpPr/>
          <p:nvPr/>
        </p:nvSpPr>
        <p:spPr>
          <a:xfrm rot="10800000" flipH="1">
            <a:off x="2743050" y="3332691"/>
            <a:ext cx="4772437" cy="1243339"/>
          </a:xfrm>
          <a:custGeom>
            <a:avLst/>
            <a:gdLst/>
            <a:ahLst/>
            <a:cxnLst/>
            <a:rect l="l" t="t" r="r" b="b"/>
            <a:pathLst>
              <a:path w="169551" h="30116" extrusionOk="0">
                <a:moveTo>
                  <a:pt x="0" y="30116"/>
                </a:moveTo>
                <a:cubicBezTo>
                  <a:pt x="12367" y="25097"/>
                  <a:pt x="45943" y="138"/>
                  <a:pt x="74201" y="1"/>
                </a:cubicBezTo>
                <a:cubicBezTo>
                  <a:pt x="102460" y="-136"/>
                  <a:pt x="153659" y="24412"/>
                  <a:pt x="169551" y="29294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672</Words>
  <Application>Microsoft Office PowerPoint</Application>
  <PresentationFormat>‫הצגה על המסך (16:9)</PresentationFormat>
  <Paragraphs>102</Paragraphs>
  <Slides>16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Wingdings</vt:lpstr>
      <vt:lpstr>Lato</vt:lpstr>
      <vt:lpstr>Cambria Math</vt:lpstr>
      <vt:lpstr>Calibri</vt:lpstr>
      <vt:lpstr>Simple Light</vt:lpstr>
      <vt:lpstr>Computer Vision and Image Processing Tirgul 6</vt:lpstr>
      <vt:lpstr>Hough Transform</vt:lpstr>
      <vt:lpstr>Hough Space</vt:lpstr>
      <vt:lpstr>How?</vt:lpstr>
      <vt:lpstr>Hough Space - Lines</vt:lpstr>
      <vt:lpstr>Which line represents the point?</vt:lpstr>
      <vt:lpstr>Solution</vt:lpstr>
      <vt:lpstr>Hough Space - Lines</vt:lpstr>
      <vt:lpstr>Result</vt:lpstr>
      <vt:lpstr>Algorithm - Lines</vt:lpstr>
      <vt:lpstr>Now with circles</vt:lpstr>
      <vt:lpstr>Now with circles</vt:lpstr>
      <vt:lpstr>3D  2D</vt:lpstr>
      <vt:lpstr>Let’s assume a constant Radius </vt:lpstr>
      <vt:lpstr>Let’s assume a constant Radius </vt:lpstr>
      <vt:lpstr>Let’s assume a constant Radius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Image Processing Trigul 6</dc:title>
  <cp:lastModifiedBy>moriya bitton</cp:lastModifiedBy>
  <cp:revision>30</cp:revision>
  <dcterms:modified xsi:type="dcterms:W3CDTF">2022-04-11T12:20:07Z</dcterms:modified>
</cp:coreProperties>
</file>