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3"/>
  </p:notesMasterIdLst>
  <p:sldIdLst>
    <p:sldId id="256" r:id="rId2"/>
    <p:sldId id="273" r:id="rId3"/>
    <p:sldId id="315" r:id="rId4"/>
    <p:sldId id="274" r:id="rId5"/>
    <p:sldId id="319" r:id="rId6"/>
    <p:sldId id="318" r:id="rId7"/>
    <p:sldId id="310" r:id="rId8"/>
    <p:sldId id="322" r:id="rId9"/>
    <p:sldId id="323" r:id="rId10"/>
    <p:sldId id="324" r:id="rId11"/>
    <p:sldId id="327" r:id="rId12"/>
    <p:sldId id="307" r:id="rId13"/>
    <p:sldId id="321" r:id="rId14"/>
    <p:sldId id="295" r:id="rId15"/>
    <p:sldId id="290" r:id="rId16"/>
    <p:sldId id="294" r:id="rId17"/>
    <p:sldId id="308" r:id="rId18"/>
    <p:sldId id="291" r:id="rId19"/>
    <p:sldId id="309" r:id="rId20"/>
    <p:sldId id="325" r:id="rId21"/>
    <p:sldId id="328" r:id="rId22"/>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p:scale>
          <a:sx n="100" d="100"/>
          <a:sy n="100" d="100"/>
        </p:scale>
        <p:origin x="5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ט"ז/טבת/תש"פ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13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13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13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13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13 ינואר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13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13 ינואר 20</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13 ינואר 20</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13 ינואר 20</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13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13 ינואר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13 ינואר 20</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כותרת 1"/>
          <p:cNvSpPr>
            <a:spLocks noGrp="1"/>
          </p:cNvSpPr>
          <p:nvPr>
            <p:ph type="ctrTitle"/>
          </p:nvPr>
        </p:nvSpPr>
        <p:spPr/>
        <p:txBody>
          <a:bodyPr/>
          <a:lstStyle/>
          <a:p>
            <a:r>
              <a:rPr lang="he-IL" altLang="he-IL" sz="6600" b="1" dirty="0">
                <a:solidFill>
                  <a:srgbClr val="002060"/>
                </a:solidFill>
                <a:effectLst>
                  <a:outerShdw blurRad="38100" dist="38100" dir="2700000" algn="tl">
                    <a:srgbClr val="000000">
                      <a:alpha val="43137"/>
                    </a:srgbClr>
                  </a:outerShdw>
                </a:effectLst>
              </a:rPr>
              <a:t>בדיקות</a:t>
            </a:r>
          </a:p>
        </p:txBody>
      </p:sp>
      <p:sp>
        <p:nvSpPr>
          <p:cNvPr id="2051" name="כותרת משנה 2"/>
          <p:cNvSpPr>
            <a:spLocks noGrp="1"/>
          </p:cNvSpPr>
          <p:nvPr>
            <p:ph type="subTitle" idx="1"/>
          </p:nvPr>
        </p:nvSpPr>
        <p:spPr>
          <a:xfrm>
            <a:off x="1524000" y="3505053"/>
            <a:ext cx="9144000" cy="1655762"/>
          </a:xfrm>
        </p:spPr>
        <p:txBody>
          <a:bodyPr/>
          <a:lstStyle/>
          <a:p>
            <a:endParaRPr lang="he-IL" altLang="he-IL" sz="3600" b="1" dirty="0">
              <a:latin typeface="Guttman Haim" panose="02010401010101010101" pitchFamily="2" charset="-79"/>
              <a:cs typeface="Guttman Haim" panose="02010401010101010101" pitchFamily="2" charset="-79"/>
            </a:endParaRPr>
          </a:p>
          <a:p>
            <a:r>
              <a:rPr lang="he-IL" altLang="he-IL" sz="3600" b="1" dirty="0">
                <a:latin typeface="Guttman Haim" panose="02010401010101010101" pitchFamily="2" charset="-79"/>
                <a:cs typeface="Guttman Haim" panose="02010401010101010101" pitchFamily="2" charset="-79"/>
              </a:rPr>
              <a:t>תרגול מס' 12</a:t>
            </a:r>
            <a:endParaRPr lang="en-US" altLang="he-IL" sz="3600" b="1" dirty="0">
              <a:latin typeface="Guttman Haim" panose="02010401010101010101" pitchFamily="2" charset="-79"/>
              <a:cs typeface="Guttman Haim" panose="02010401010101010101" pitchFamily="2" charset="-79"/>
            </a:endParaRPr>
          </a:p>
          <a:p>
            <a:br>
              <a:rPr lang="en-US" altLang="he-IL" sz="3600" b="1" dirty="0">
                <a:latin typeface="Guttman Haim" panose="02010401010101010101" pitchFamily="2" charset="-79"/>
                <a:cs typeface="Guttman Haim" panose="02010401010101010101" pitchFamily="2" charset="-79"/>
              </a:rPr>
            </a:br>
            <a:r>
              <a:rPr lang="he-IL" altLang="he-IL" sz="2000" b="1" dirty="0">
                <a:latin typeface="Guttman Haim" panose="02010401010101010101" pitchFamily="2" charset="-79"/>
                <a:cs typeface="Guttman Haim" panose="02010401010101010101" pitchFamily="2" charset="-79"/>
              </a:rPr>
              <a:t>הנדסת תוכנה</a:t>
            </a:r>
          </a:p>
          <a:p>
            <a:r>
              <a:rPr lang="he-IL" altLang="he-IL" sz="2000" b="1" dirty="0">
                <a:latin typeface="Guttman Haim" panose="02010401010101010101" pitchFamily="2" charset="-79"/>
                <a:cs typeface="Guttman Haim" panose="02010401010101010101" pitchFamily="2" charset="-79"/>
              </a:rPr>
              <a:t>סמסטר א תש"פ</a:t>
            </a:r>
            <a:endParaRPr lang="en-US" altLang="he-IL" sz="2000" b="1" dirty="0">
              <a:latin typeface="Guttman Haim" panose="02010401010101010101" pitchFamily="2" charset="-79"/>
              <a:cs typeface="Guttman Haim" panose="02010401010101010101" pitchFamily="2" charset="-79"/>
            </a:endParaRPr>
          </a:p>
          <a:p>
            <a:r>
              <a:rPr lang="he-IL" altLang="he-IL" sz="2000" b="1" dirty="0">
                <a:latin typeface="Guttman Haim" panose="02010401010101010101" pitchFamily="2" charset="-79"/>
                <a:cs typeface="Guttman Haim" panose="02010401010101010101" pitchFamily="2" charset="-79"/>
              </a:rPr>
              <a:t>ספיר </a:t>
            </a:r>
            <a:r>
              <a:rPr lang="he-IL" altLang="he-IL" sz="2000" b="1" dirty="0" err="1">
                <a:latin typeface="Guttman Haim" panose="02010401010101010101" pitchFamily="2" charset="-79"/>
                <a:cs typeface="Guttman Haim" panose="02010401010101010101" pitchFamily="2" charset="-79"/>
              </a:rPr>
              <a:t>אסרף</a:t>
            </a:r>
            <a:endParaRPr lang="he-IL" altLang="he-IL" sz="2000" b="1" dirty="0">
              <a:latin typeface="Guttman Haim" panose="02010401010101010101" pitchFamily="2" charset="-79"/>
              <a:cs typeface="Guttman Haim" panose="02010401010101010101" pitchFamily="2" charset="-79"/>
            </a:endParaRPr>
          </a:p>
          <a:p>
            <a:endParaRPr lang="he-IL" altLang="he-IL" sz="3600" b="1"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079F8AB-505C-4385-ADCD-FC8CCC1EA41B}"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dirty="0"/>
              <a:t>הנדסת תוכנה - תרגול</a:t>
            </a:r>
          </a:p>
        </p:txBody>
      </p:sp>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סוגי בדיקות</a:t>
            </a:r>
          </a:p>
        </p:txBody>
      </p:sp>
      <p:sp>
        <p:nvSpPr>
          <p:cNvPr id="5" name="מציין מיקום תוכן 4"/>
          <p:cNvSpPr>
            <a:spLocks noGrp="1"/>
          </p:cNvSpPr>
          <p:nvPr>
            <p:ph idx="1"/>
          </p:nvPr>
        </p:nvSpPr>
        <p:spPr>
          <a:xfrm>
            <a:off x="955675" y="1599124"/>
            <a:ext cx="10515600" cy="3759766"/>
          </a:xfrm>
        </p:spPr>
        <p:txBody>
          <a:bodyPr/>
          <a:lstStyle/>
          <a:p>
            <a:r>
              <a:rPr lang="he-IL" sz="2400" b="1" dirty="0">
                <a:latin typeface="Arial" panose="020B0604020202020204" pitchFamily="34" charset="0"/>
                <a:cs typeface="Arial" panose="020B0604020202020204" pitchFamily="34" charset="0"/>
              </a:rPr>
              <a:t>בדיקות פונקציונליות</a:t>
            </a:r>
            <a:r>
              <a:rPr lang="he-I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Functional</a:t>
            </a:r>
            <a:r>
              <a:rPr lang="he-IL" sz="2400" dirty="0">
                <a:latin typeface="Arial" panose="020B0604020202020204" pitchFamily="34" charset="0"/>
                <a:cs typeface="Arial" panose="020B0604020202020204" pitchFamily="34" charset="0"/>
              </a:rPr>
              <a:t>) - לאימות פעילות המערכת. בדיקות אלו מבוססות על מסמך הדרישות ומסמך האפיון ומטרתן לבדוק כי המערכת עושה את מה שהיא צריכה ולא עושה את מה שאינה צריכה לעשות (</a:t>
            </a:r>
            <a:r>
              <a:rPr lang="en-US" sz="2400" dirty="0">
                <a:latin typeface="Arial" panose="020B0604020202020204" pitchFamily="34" charset="0"/>
                <a:cs typeface="Arial" panose="020B0604020202020204" pitchFamily="34" charset="0"/>
              </a:rPr>
              <a:t>valid and invalid testing).</a:t>
            </a:r>
            <a:r>
              <a:rPr lang="he-IL"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r>
              <a:rPr lang="he-IL" sz="2400" b="1" dirty="0">
                <a:latin typeface="Arial" panose="020B0604020202020204" pitchFamily="34" charset="0"/>
                <a:cs typeface="Arial" panose="020B0604020202020204" pitchFamily="34" charset="0"/>
              </a:rPr>
              <a:t>בדיקות לא פונקציונליות</a:t>
            </a:r>
            <a:r>
              <a:rPr lang="he-I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on functional)</a:t>
            </a:r>
            <a:r>
              <a:rPr lang="he-IL" sz="2400" dirty="0">
                <a:latin typeface="Arial" panose="020B0604020202020204" pitchFamily="34" charset="0"/>
                <a:cs typeface="Arial" panose="020B0604020202020204" pitchFamily="34" charset="0"/>
              </a:rPr>
              <a:t>) - בדיקות אלו בודקות איך פועלת המערכת וכוללות בדיקות עומסים, ביצועים, שימושיות וסוגי בדיקות רבים נוספים (שחלקם מפורטים למטה).</a:t>
            </a:r>
          </a:p>
          <a:p>
            <a:r>
              <a:rPr lang="he-IL" sz="2400" b="1" dirty="0">
                <a:latin typeface="Arial" panose="020B0604020202020204" pitchFamily="34" charset="0"/>
                <a:cs typeface="Arial" panose="020B0604020202020204" pitchFamily="34" charset="0"/>
              </a:rPr>
              <a:t>בדיקות שימושיות</a:t>
            </a:r>
            <a:r>
              <a:rPr lang="he-IL"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Usability</a:t>
            </a:r>
            <a:r>
              <a:rPr lang="he-IL"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 </a:t>
            </a:r>
            <a:r>
              <a:rPr lang="he-IL" sz="2400" dirty="0">
                <a:latin typeface="Arial" panose="020B0604020202020204" pitchFamily="34" charset="0"/>
                <a:cs typeface="Arial" panose="020B0604020202020204" pitchFamily="34" charset="0"/>
              </a:rPr>
              <a:t>בדיקות נוחות השימוש ויעילות העיצוב של האפליקציה ונגישות לבעלי מוגבלויות. לדוגמה: נוחות השימוש בתפריטים, ניווט נוח והתמצאות באתר.</a:t>
            </a:r>
          </a:p>
          <a:p>
            <a:r>
              <a:rPr lang="he-IL" sz="2400" b="1" dirty="0">
                <a:latin typeface="Arial" panose="020B0604020202020204" pitchFamily="34" charset="0"/>
                <a:cs typeface="Arial" panose="020B0604020202020204" pitchFamily="34" charset="0"/>
              </a:rPr>
              <a:t>בדיקת עומסים </a:t>
            </a:r>
            <a:r>
              <a:rPr lang="he-IL"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Stress/Load Test</a:t>
            </a:r>
            <a:r>
              <a:rPr lang="he-IL" sz="2400" dirty="0">
                <a:latin typeface="Arial" panose="020B0604020202020204" pitchFamily="34" charset="0"/>
                <a:cs typeface="Arial" panose="020B0604020202020204" pitchFamily="34" charset="0"/>
              </a:rPr>
              <a:t>) - עמידת המערכת בעומסים ובזמני תגובה הנדרשים. בדיקות אלו מאבחנות את יכולת המערכת להמשיך ולתפקד בצורה צפויה תחת עומסי עבודה שונים.</a:t>
            </a:r>
            <a:endParaRPr lang="he-IL"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10</a:t>
            </a:fld>
            <a:endParaRPr lang="he-IL"/>
          </a:p>
        </p:txBody>
      </p:sp>
    </p:spTree>
    <p:extLst>
      <p:ext uri="{BB962C8B-B14F-4D97-AF65-F5344CB8AC3E}">
        <p14:creationId xmlns:p14="http://schemas.microsoft.com/office/powerpoint/2010/main" val="32053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סוגי בדיקות</a:t>
            </a:r>
          </a:p>
        </p:txBody>
      </p:sp>
      <p:sp>
        <p:nvSpPr>
          <p:cNvPr id="5" name="מציין מיקום תוכן 4"/>
          <p:cNvSpPr>
            <a:spLocks noGrp="1"/>
          </p:cNvSpPr>
          <p:nvPr>
            <p:ph idx="1"/>
          </p:nvPr>
        </p:nvSpPr>
        <p:spPr>
          <a:xfrm>
            <a:off x="955675" y="1599124"/>
            <a:ext cx="10515600" cy="3759766"/>
          </a:xfrm>
        </p:spPr>
        <p:txBody>
          <a:bodyPr/>
          <a:lstStyle/>
          <a:p>
            <a:r>
              <a:rPr lang="he-IL" sz="2400" b="1" dirty="0">
                <a:latin typeface="Arial" panose="020B0604020202020204" pitchFamily="34" charset="0"/>
                <a:cs typeface="Arial" panose="020B0604020202020204" pitchFamily="34" charset="0"/>
              </a:rPr>
              <a:t>בדיקת רגרסיה (</a:t>
            </a:r>
            <a:r>
              <a:rPr lang="en-US" sz="2400" b="1" dirty="0">
                <a:latin typeface="Arial" panose="020B0604020202020204" pitchFamily="34" charset="0"/>
                <a:cs typeface="Arial" panose="020B0604020202020204" pitchFamily="34" charset="0"/>
              </a:rPr>
              <a:t>Regression Test</a:t>
            </a:r>
            <a:r>
              <a:rPr lang="he-IL" sz="2400" b="1" dirty="0">
                <a:latin typeface="Arial" panose="020B0604020202020204" pitchFamily="34" charset="0"/>
                <a:cs typeface="Arial" panose="020B0604020202020204" pitchFamily="34" charset="0"/>
              </a:rPr>
              <a:t>) - </a:t>
            </a:r>
            <a:r>
              <a:rPr lang="he-IL" sz="2400" dirty="0">
                <a:latin typeface="Arial" panose="020B0604020202020204" pitchFamily="34" charset="0"/>
                <a:cs typeface="Arial" panose="020B0604020202020204" pitchFamily="34" charset="0"/>
              </a:rPr>
              <a:t>בדיקות רגרסיה הן בדיקות רוחביות המבוצעות בכל סבב בדיקות, לקראת שחרור גרסת מערכת חדשה ועם סיום התקנת גרסה באתר הייצור, בכדי לאמת אי פגיעה בתקינות המערכת בעקבות תיקון / שינוי קוד.</a:t>
            </a:r>
          </a:p>
          <a:p>
            <a:r>
              <a:rPr lang="he-IL" sz="2400" b="1" dirty="0">
                <a:latin typeface="Arial" panose="020B0604020202020204" pitchFamily="34" charset="0"/>
                <a:cs typeface="Arial" panose="020B0604020202020204" pitchFamily="34" charset="0"/>
              </a:rPr>
              <a:t>בדיקות מסירה </a:t>
            </a:r>
            <a:r>
              <a:rPr lang="en-US" sz="2400" b="1" dirty="0">
                <a:latin typeface="Arial" panose="020B0604020202020204" pitchFamily="34" charset="0"/>
                <a:cs typeface="Arial" panose="020B0604020202020204" pitchFamily="34" charset="0"/>
              </a:rPr>
              <a:t>FAT)</a:t>
            </a:r>
            <a:r>
              <a:rPr lang="he-IL" sz="2400" b="1" dirty="0">
                <a:latin typeface="Arial" panose="020B0604020202020204" pitchFamily="34" charset="0"/>
                <a:cs typeface="Arial" panose="020B0604020202020204" pitchFamily="34" charset="0"/>
              </a:rPr>
              <a:t>) - </a:t>
            </a:r>
            <a:r>
              <a:rPr lang="he-IL" sz="2400" dirty="0"/>
              <a:t>בדיקות מסירה של מערכת המפותחת ע"י גורם חיצוני– </a:t>
            </a:r>
            <a:r>
              <a:rPr lang="en-US" sz="2400" dirty="0"/>
              <a:t>Factory Acceptance Test. </a:t>
            </a:r>
            <a:r>
              <a:rPr lang="he-IL" sz="2400" dirty="0"/>
              <a:t>זוהי הבדיקה הסופית ואחרונה לפני בדיקות הקבלה אשר מבוצעות ע"י הלקוח.</a:t>
            </a:r>
          </a:p>
          <a:p>
            <a:r>
              <a:rPr lang="he-IL" sz="2400" b="1" dirty="0">
                <a:latin typeface="Arial" panose="020B0604020202020204" pitchFamily="34" charset="0"/>
                <a:cs typeface="Arial" panose="020B0604020202020204" pitchFamily="34" charset="0"/>
              </a:rPr>
              <a:t>בדיקות קבלה (</a:t>
            </a:r>
            <a:r>
              <a:rPr lang="en-US" sz="2400" b="1" dirty="0">
                <a:latin typeface="Arial" panose="020B0604020202020204" pitchFamily="34" charset="0"/>
                <a:cs typeface="Arial" panose="020B0604020202020204" pitchFamily="34" charset="0"/>
              </a:rPr>
              <a:t>Acceptance Test Procedure - ATP</a:t>
            </a:r>
            <a:r>
              <a:rPr lang="he-IL" sz="2400" b="1" dirty="0">
                <a:latin typeface="Arial" panose="020B0604020202020204" pitchFamily="34" charset="0"/>
                <a:cs typeface="Arial" panose="020B0604020202020204" pitchFamily="34" charset="0"/>
              </a:rPr>
              <a:t>)- </a:t>
            </a:r>
            <a:r>
              <a:rPr lang="he-IL" sz="2400" dirty="0"/>
              <a:t>בדיקות קבלה מבוצעות על ידי הלקוח ונציגיו (משתמשי קצה), לאחר סיום מוצלח של בדיקות המערכת. מטרתן היא לוודא התאמת המערכת לצרכים (</a:t>
            </a:r>
            <a:r>
              <a:rPr lang="en-US" sz="2400" dirty="0"/>
              <a:t>Validation</a:t>
            </a:r>
            <a:r>
              <a:rPr lang="he-IL" sz="2400" dirty="0"/>
              <a:t>)</a:t>
            </a:r>
            <a:r>
              <a:rPr lang="en-US" sz="2400" dirty="0"/>
              <a:t> </a:t>
            </a:r>
            <a:r>
              <a:rPr lang="he-IL" sz="2400" dirty="0"/>
              <a:t>ולדרישות שהוגדרו במשימת הפרויקט.</a:t>
            </a:r>
          </a:p>
          <a:p>
            <a:endParaRPr lang="he-IL" sz="2400" dirty="0"/>
          </a:p>
          <a:p>
            <a:endParaRPr lang="he-IL"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11</a:t>
            </a:fld>
            <a:endParaRPr lang="he-IL"/>
          </a:p>
        </p:txBody>
      </p:sp>
    </p:spTree>
    <p:extLst>
      <p:ext uri="{BB962C8B-B14F-4D97-AF65-F5344CB8AC3E}">
        <p14:creationId xmlns:p14="http://schemas.microsoft.com/office/powerpoint/2010/main" val="355438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670560" y="1484630"/>
            <a:ext cx="10683240" cy="3627755"/>
          </a:xfrm>
        </p:spPr>
        <p:txBody>
          <a:bodyPr/>
          <a:lstStyle/>
          <a:p>
            <a:pPr algn="ctr"/>
            <a:r>
              <a:rPr lang="he-IL" sz="9600" b="1" dirty="0">
                <a:solidFill>
                  <a:srgbClr val="002060"/>
                </a:solidFill>
                <a:effectLst>
                  <a:outerShdw blurRad="38100" dist="38100" dir="2700000" algn="tl">
                    <a:srgbClr val="000000">
                      <a:alpha val="43137"/>
                    </a:srgbClr>
                  </a:outerShdw>
                </a:effectLst>
              </a:rPr>
              <a:t>שאלות מבחן</a:t>
            </a:r>
            <a:endParaRPr lang="he-IL" sz="9600"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12</a:t>
            </a:fld>
            <a:endParaRPr lang="he-IL"/>
          </a:p>
        </p:txBody>
      </p:sp>
    </p:spTree>
    <p:extLst>
      <p:ext uri="{BB962C8B-B14F-4D97-AF65-F5344CB8AC3E}">
        <p14:creationId xmlns:p14="http://schemas.microsoft.com/office/powerpoint/2010/main" val="181513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rPr>
              <a:t>שאלת מבחן</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13</a:t>
            </a:fld>
            <a:endParaRPr lang="he-IL"/>
          </a:p>
        </p:txBody>
      </p:sp>
      <p:sp>
        <p:nvSpPr>
          <p:cNvPr id="5" name="Rectangle 4"/>
          <p:cNvSpPr/>
          <p:nvPr/>
        </p:nvSpPr>
        <p:spPr>
          <a:xfrm>
            <a:off x="1820092" y="1770063"/>
            <a:ext cx="8752114" cy="3416320"/>
          </a:xfrm>
          <a:prstGeom prst="rect">
            <a:avLst/>
          </a:prstGeom>
        </p:spPr>
        <p:txBody>
          <a:bodyPr wrap="square">
            <a:spAutoFit/>
          </a:bodyPr>
          <a:lstStyle/>
          <a:p>
            <a:pPr algn="r" rtl="1">
              <a:spcBef>
                <a:spcPts val="0"/>
              </a:spcBef>
              <a:spcAft>
                <a:spcPts val="0"/>
              </a:spcAft>
            </a:pPr>
            <a:r>
              <a:rPr lang="he-IL" b="1" dirty="0">
                <a:solidFill>
                  <a:srgbClr val="000000"/>
                </a:solidFill>
                <a:latin typeface="Arial" panose="020B0604020202020204" pitchFamily="34" charset="0"/>
              </a:rPr>
              <a:t>מהנדס בדיקות התוכנה במערכת המכילה מספר רכיבים (</a:t>
            </a:r>
            <a:r>
              <a:rPr lang="en-US" b="1" dirty="0">
                <a:solidFill>
                  <a:srgbClr val="000000"/>
                </a:solidFill>
                <a:latin typeface="Arial" panose="020B0604020202020204" pitchFamily="34" charset="0"/>
              </a:rPr>
              <a:t>components</a:t>
            </a:r>
            <a:r>
              <a:rPr lang="he-IL" b="1" dirty="0">
                <a:solidFill>
                  <a:srgbClr val="000000"/>
                </a:solidFill>
                <a:latin typeface="Arial" panose="020B0604020202020204" pitchFamily="34" charset="0"/>
              </a:rPr>
              <a:t>) רוצה לתכנן בדיקות "קופסה לבנה" של אחד מהרכיבים. לצורך כך הוא נעזר בתוצרים שנערכו ע"י המפתחים במהלך הפיתוח.</a:t>
            </a:r>
          </a:p>
          <a:p>
            <a:pPr indent="-457200" algn="r" rtl="1">
              <a:spcBef>
                <a:spcPts val="0"/>
              </a:spcBef>
              <a:spcAft>
                <a:spcPts val="0"/>
              </a:spcAft>
            </a:pPr>
            <a:r>
              <a:rPr lang="he-IL" b="1" dirty="0">
                <a:solidFill>
                  <a:srgbClr val="000000"/>
                </a:solidFill>
                <a:latin typeface="Arial" panose="020B0604020202020204" pitchFamily="34" charset="0"/>
              </a:rPr>
              <a:t>מהו הבסיס הטוב ביותר על פיו כדאי לו להכין את מפרט הבדיקות?   (6 נק')</a:t>
            </a:r>
            <a:br>
              <a:rPr lang="en-US" b="1" dirty="0">
                <a:solidFill>
                  <a:srgbClr val="000000"/>
                </a:solidFill>
                <a:latin typeface="Arial" panose="020B0604020202020204" pitchFamily="34" charset="0"/>
              </a:rPr>
            </a:br>
            <a:endParaRPr lang="he-IL" dirty="0">
              <a:latin typeface="Arial" panose="020B0604020202020204" pitchFamily="34" charset="0"/>
            </a:endParaRPr>
          </a:p>
          <a:p>
            <a:pPr marR="228600" algn="r" rtl="1">
              <a:spcBef>
                <a:spcPts val="0"/>
              </a:spcBef>
              <a:spcAft>
                <a:spcPts val="0"/>
              </a:spcAft>
              <a:buFont typeface="+mj-lt"/>
              <a:buAutoNum type="arabicPeriod"/>
            </a:pPr>
            <a:r>
              <a:rPr lang="he-IL" dirty="0">
                <a:solidFill>
                  <a:srgbClr val="000000"/>
                </a:solidFill>
                <a:latin typeface="Arial" panose="020B0604020202020204" pitchFamily="34" charset="0"/>
              </a:rPr>
              <a:t> מודל </a:t>
            </a:r>
            <a:r>
              <a:rPr lang="en-US" dirty="0">
                <a:solidFill>
                  <a:srgbClr val="000000"/>
                </a:solidFill>
                <a:latin typeface="Arial" panose="020B0604020202020204" pitchFamily="34" charset="0"/>
              </a:rPr>
              <a:t>Use Case </a:t>
            </a:r>
            <a:r>
              <a:rPr lang="he-IL" dirty="0">
                <a:solidFill>
                  <a:srgbClr val="000000"/>
                </a:solidFill>
                <a:latin typeface="Arial" panose="020B0604020202020204" pitchFamily="34" charset="0"/>
              </a:rPr>
              <a:t> מערכתי ,מתוכו יבחר את כל ה-</a:t>
            </a:r>
            <a:r>
              <a:rPr lang="en-US" dirty="0">
                <a:solidFill>
                  <a:srgbClr val="000000"/>
                </a:solidFill>
                <a:latin typeface="Arial" panose="020B0604020202020204" pitchFamily="34" charset="0"/>
              </a:rPr>
              <a:t>use cases</a:t>
            </a:r>
            <a:r>
              <a:rPr lang="he-IL" dirty="0">
                <a:solidFill>
                  <a:srgbClr val="000000"/>
                </a:solidFill>
                <a:latin typeface="Arial" panose="020B0604020202020204" pitchFamily="34" charset="0"/>
              </a:rPr>
              <a:t> </a:t>
            </a:r>
            <a:r>
              <a:rPr lang="en-US" dirty="0">
                <a:solidFill>
                  <a:srgbClr val="000000"/>
                </a:solidFill>
                <a:latin typeface="Arial" panose="020B0604020202020204" pitchFamily="34" charset="0"/>
              </a:rPr>
              <a:t> </a:t>
            </a:r>
            <a:r>
              <a:rPr lang="he-IL" dirty="0">
                <a:solidFill>
                  <a:srgbClr val="000000"/>
                </a:solidFill>
                <a:latin typeface="Arial" panose="020B0604020202020204" pitchFamily="34" charset="0"/>
              </a:rPr>
              <a:t>בהם משתתף הרכיב.</a:t>
            </a:r>
          </a:p>
          <a:p>
            <a:pPr marR="228600" algn="r" rtl="1">
              <a:spcBef>
                <a:spcPts val="0"/>
              </a:spcBef>
              <a:spcAft>
                <a:spcPts val="0"/>
              </a:spcAft>
              <a:buFont typeface="+mj-lt"/>
              <a:buAutoNum type="arabicPeriod"/>
            </a:pPr>
            <a:r>
              <a:rPr lang="he-IL" dirty="0">
                <a:solidFill>
                  <a:srgbClr val="000000"/>
                </a:solidFill>
                <a:latin typeface="Arial" panose="020B0604020202020204" pitchFamily="34" charset="0"/>
              </a:rPr>
              <a:t> תרשים רכיבים (</a:t>
            </a:r>
            <a:r>
              <a:rPr lang="en-US" dirty="0">
                <a:solidFill>
                  <a:srgbClr val="000000"/>
                </a:solidFill>
                <a:latin typeface="Arial" panose="020B0604020202020204" pitchFamily="34" charset="0"/>
              </a:rPr>
              <a:t>components diagram</a:t>
            </a:r>
            <a:r>
              <a:rPr lang="he-IL" dirty="0">
                <a:solidFill>
                  <a:srgbClr val="000000"/>
                </a:solidFill>
                <a:latin typeface="Arial" panose="020B0604020202020204" pitchFamily="34" charset="0"/>
              </a:rPr>
              <a:t>) + טבלת פירוט הממשקים של הרכיב.</a:t>
            </a:r>
          </a:p>
          <a:p>
            <a:pPr marR="228600" algn="r" rtl="1">
              <a:spcBef>
                <a:spcPts val="0"/>
              </a:spcBef>
              <a:spcAft>
                <a:spcPts val="0"/>
              </a:spcAft>
              <a:buFont typeface="+mj-lt"/>
              <a:buAutoNum type="arabicPeriod"/>
            </a:pPr>
            <a:r>
              <a:rPr lang="he-IL" dirty="0">
                <a:solidFill>
                  <a:srgbClr val="000000"/>
                </a:solidFill>
                <a:latin typeface="Arial" panose="020B0604020202020204" pitchFamily="34" charset="0"/>
              </a:rPr>
              <a:t> תרשים מכונת מצבים (</a:t>
            </a:r>
            <a:r>
              <a:rPr lang="en-US" dirty="0">
                <a:solidFill>
                  <a:srgbClr val="000000"/>
                </a:solidFill>
                <a:latin typeface="Arial" panose="020B0604020202020204" pitchFamily="34" charset="0"/>
              </a:rPr>
              <a:t>state machine diagram</a:t>
            </a:r>
            <a:r>
              <a:rPr lang="he-IL" dirty="0">
                <a:solidFill>
                  <a:srgbClr val="000000"/>
                </a:solidFill>
                <a:latin typeface="Arial" panose="020B0604020202020204" pitchFamily="34" charset="0"/>
              </a:rPr>
              <a:t>), המפרט את כל מצבי הרכיב והמעברים שביניהם.</a:t>
            </a:r>
          </a:p>
          <a:p>
            <a:pPr marR="228600" algn="r" rtl="1">
              <a:spcBef>
                <a:spcPts val="0"/>
              </a:spcBef>
              <a:spcAft>
                <a:spcPts val="0"/>
              </a:spcAft>
              <a:buFont typeface="+mj-lt"/>
              <a:buAutoNum type="arabicPeriod"/>
            </a:pPr>
            <a:r>
              <a:rPr lang="he-IL" dirty="0">
                <a:solidFill>
                  <a:srgbClr val="000000"/>
                </a:solidFill>
                <a:latin typeface="Arial" panose="020B0604020202020204" pitchFamily="34" charset="0"/>
              </a:rPr>
              <a:t> תרשימי רצף</a:t>
            </a:r>
            <a:r>
              <a:rPr lang="en-US" dirty="0">
                <a:solidFill>
                  <a:srgbClr val="000000"/>
                </a:solidFill>
                <a:latin typeface="Arial" panose="020B0604020202020204" pitchFamily="34" charset="0"/>
              </a:rPr>
              <a:t>sequence diagrams) </a:t>
            </a:r>
            <a:r>
              <a:rPr lang="he-IL" dirty="0">
                <a:solidFill>
                  <a:srgbClr val="000000"/>
                </a:solidFill>
                <a:latin typeface="Arial" panose="020B0604020202020204" pitchFamily="34" charset="0"/>
              </a:rPr>
              <a:t>) המפרטים את כל תרחישי ה-</a:t>
            </a:r>
            <a:r>
              <a:rPr lang="en-US" dirty="0">
                <a:solidFill>
                  <a:srgbClr val="000000"/>
                </a:solidFill>
                <a:latin typeface="Arial" panose="020B0604020202020204" pitchFamily="34" charset="0"/>
              </a:rPr>
              <a:t>use cases</a:t>
            </a:r>
            <a:r>
              <a:rPr lang="he-IL" dirty="0">
                <a:solidFill>
                  <a:srgbClr val="000000"/>
                </a:solidFill>
                <a:latin typeface="Arial" panose="020B0604020202020204" pitchFamily="34" charset="0"/>
              </a:rPr>
              <a:t> </a:t>
            </a:r>
            <a:r>
              <a:rPr lang="en-US" dirty="0">
                <a:solidFill>
                  <a:srgbClr val="000000"/>
                </a:solidFill>
                <a:latin typeface="Arial" panose="020B0604020202020204" pitchFamily="34" charset="0"/>
              </a:rPr>
              <a:t> </a:t>
            </a:r>
            <a:r>
              <a:rPr lang="he-IL" dirty="0">
                <a:solidFill>
                  <a:srgbClr val="000000"/>
                </a:solidFill>
                <a:latin typeface="Arial" panose="020B0604020202020204" pitchFamily="34" charset="0"/>
              </a:rPr>
              <a:t>ברמת התוכנה.</a:t>
            </a:r>
          </a:p>
          <a:p>
            <a:pPr marR="228600" algn="r" rtl="1">
              <a:spcBef>
                <a:spcPts val="0"/>
              </a:spcBef>
              <a:spcAft>
                <a:spcPts val="0"/>
              </a:spcAft>
              <a:buFont typeface="+mj-lt"/>
              <a:buAutoNum type="arabicPeriod"/>
            </a:pPr>
            <a:r>
              <a:rPr lang="he-IL" dirty="0">
                <a:solidFill>
                  <a:srgbClr val="000000"/>
                </a:solidFill>
                <a:latin typeface="Arial" panose="020B0604020202020204" pitchFamily="34" charset="0"/>
              </a:rPr>
              <a:t> קוד המקור של התוכנה, בשפת </a:t>
            </a:r>
            <a:r>
              <a:rPr lang="en-US" dirty="0" err="1">
                <a:solidFill>
                  <a:srgbClr val="000000"/>
                </a:solidFill>
                <a:latin typeface="Arial" panose="020B0604020202020204" pitchFamily="34" charset="0"/>
              </a:rPr>
              <a:t>c++</a:t>
            </a:r>
            <a:r>
              <a:rPr lang="he-IL" dirty="0">
                <a:solidFill>
                  <a:srgbClr val="000000"/>
                </a:solidFill>
                <a:latin typeface="Arial" panose="020B0604020202020204" pitchFamily="34" charset="0"/>
              </a:rPr>
              <a:t> </a:t>
            </a:r>
            <a:r>
              <a:rPr lang="en-US" dirty="0">
                <a:solidFill>
                  <a:srgbClr val="000000"/>
                </a:solidFill>
                <a:latin typeface="Arial" panose="020B0604020202020204" pitchFamily="34" charset="0"/>
              </a:rPr>
              <a:t>,</a:t>
            </a:r>
            <a:r>
              <a:rPr lang="he-IL" dirty="0">
                <a:solidFill>
                  <a:srgbClr val="000000"/>
                </a:solidFill>
                <a:latin typeface="Arial" panose="020B0604020202020204" pitchFamily="34" charset="0"/>
              </a:rPr>
              <a:t> הכולל תיעוד בגוף הקוד.</a:t>
            </a:r>
          </a:p>
        </p:txBody>
      </p:sp>
      <p:sp>
        <p:nvSpPr>
          <p:cNvPr id="9" name="Rectangle 4">
            <a:extLst>
              <a:ext uri="{FF2B5EF4-FFF2-40B4-BE49-F238E27FC236}">
                <a16:creationId xmlns:a16="http://schemas.microsoft.com/office/drawing/2014/main" id="{A15B0F90-5F68-4822-92C5-BA690029B4A3}"/>
              </a:ext>
            </a:extLst>
          </p:cNvPr>
          <p:cNvSpPr/>
          <p:nvPr/>
        </p:nvSpPr>
        <p:spPr>
          <a:xfrm>
            <a:off x="2331720" y="5346859"/>
            <a:ext cx="8240486" cy="923330"/>
          </a:xfrm>
          <a:prstGeom prst="rect">
            <a:avLst/>
          </a:prstGeom>
          <a:solidFill>
            <a:schemeClr val="accent1">
              <a:lumMod val="20000"/>
              <a:lumOff val="80000"/>
            </a:schemeClr>
          </a:solidFill>
        </p:spPr>
        <p:txBody>
          <a:bodyPr wrap="square">
            <a:spAutoFit/>
          </a:bodyPr>
          <a:lstStyle/>
          <a:p>
            <a:pPr algn="r" rtl="1"/>
            <a:r>
              <a:rPr lang="he-IL" b="1" dirty="0">
                <a:latin typeface="Arial" panose="020B0604020202020204" pitchFamily="34" charset="0"/>
              </a:rPr>
              <a:t>הסבר:</a:t>
            </a:r>
          </a:p>
          <a:p>
            <a:pPr algn="r" rtl="1"/>
            <a:r>
              <a:rPr lang="he-IL" dirty="0">
                <a:latin typeface="Arial" panose="020B0604020202020204" pitchFamily="34" charset="0"/>
              </a:rPr>
              <a:t>בדיקת "קופסה לבנה" של רכיב משמעותה מעבר על כל מסלולי הביצוע של אותו רכיב. אלה מתוארים ע"י כל תרחישי ה- </a:t>
            </a:r>
            <a:r>
              <a:rPr lang="en-US" dirty="0">
                <a:latin typeface="Arial" panose="020B0604020202020204" pitchFamily="34" charset="0"/>
              </a:rPr>
              <a:t>use case</a:t>
            </a:r>
            <a:r>
              <a:rPr lang="he-IL" dirty="0">
                <a:latin typeface="Arial" panose="020B0604020202020204" pitchFamily="34" charset="0"/>
              </a:rPr>
              <a:t> ברמת התוכנה של הרכיב ,המיושמים כתרשימי רצף.</a:t>
            </a:r>
            <a:endParaRPr lang="he-IL" dirty="0">
              <a:solidFill>
                <a:srgbClr val="000000"/>
              </a:solidFill>
              <a:latin typeface="Arial" panose="020B0604020202020204" pitchFamily="34" charset="0"/>
            </a:endParaRPr>
          </a:p>
        </p:txBody>
      </p:sp>
      <p:sp>
        <p:nvSpPr>
          <p:cNvPr id="7" name="אליפסה 6">
            <a:extLst>
              <a:ext uri="{FF2B5EF4-FFF2-40B4-BE49-F238E27FC236}">
                <a16:creationId xmlns:a16="http://schemas.microsoft.com/office/drawing/2014/main" id="{D251E72B-2706-40AB-B3F9-B32C9FE414B0}"/>
              </a:ext>
            </a:extLst>
          </p:cNvPr>
          <p:cNvSpPr/>
          <p:nvPr/>
        </p:nvSpPr>
        <p:spPr>
          <a:xfrm>
            <a:off x="10231483" y="4258429"/>
            <a:ext cx="396240" cy="297855"/>
          </a:xfrm>
          <a:prstGeom prst="ellipse">
            <a:avLst/>
          </a:prstGeom>
          <a:noFill/>
          <a:ln w="38100">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417633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a:xfrm>
            <a:off x="8610600" y="6356350"/>
            <a:ext cx="2743200" cy="365125"/>
          </a:xfrm>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14</a:t>
            </a:fld>
            <a:endParaRPr lang="he-IL"/>
          </a:p>
        </p:txBody>
      </p:sp>
      <p:graphicFrame>
        <p:nvGraphicFramePr>
          <p:cNvPr id="10" name="Table 9"/>
          <p:cNvGraphicFramePr>
            <a:graphicFrameLocks noGrp="1"/>
          </p:cNvGraphicFramePr>
          <p:nvPr>
            <p:extLst>
              <p:ext uri="{D42A27DB-BD31-4B8C-83A1-F6EECF244321}">
                <p14:modId xmlns:p14="http://schemas.microsoft.com/office/powerpoint/2010/main" val="1271920275"/>
              </p:ext>
            </p:extLst>
          </p:nvPr>
        </p:nvGraphicFramePr>
        <p:xfrm>
          <a:off x="2041115" y="2172301"/>
          <a:ext cx="8601046" cy="3788761"/>
        </p:xfrm>
        <a:graphic>
          <a:graphicData uri="http://schemas.openxmlformats.org/drawingml/2006/table">
            <a:tbl>
              <a:tblPr rtl="1" firstRow="1" firstCol="1" bandRow="1"/>
              <a:tblGrid>
                <a:gridCol w="2057378">
                  <a:extLst>
                    <a:ext uri="{9D8B030D-6E8A-4147-A177-3AD203B41FA5}">
                      <a16:colId xmlns:a16="http://schemas.microsoft.com/office/drawing/2014/main" val="1372853403"/>
                    </a:ext>
                  </a:extLst>
                </a:gridCol>
                <a:gridCol w="3271834">
                  <a:extLst>
                    <a:ext uri="{9D8B030D-6E8A-4147-A177-3AD203B41FA5}">
                      <a16:colId xmlns:a16="http://schemas.microsoft.com/office/drawing/2014/main" val="3173228865"/>
                    </a:ext>
                  </a:extLst>
                </a:gridCol>
                <a:gridCol w="3271834">
                  <a:extLst>
                    <a:ext uri="{9D8B030D-6E8A-4147-A177-3AD203B41FA5}">
                      <a16:colId xmlns:a16="http://schemas.microsoft.com/office/drawing/2014/main" val="3453106648"/>
                    </a:ext>
                  </a:extLst>
                </a:gridCol>
              </a:tblGrid>
              <a:tr h="418847">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קריטריון</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בדיקות קופסא לבנה</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בדיקות קופסא שחורה</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8747274"/>
                  </a:ext>
                </a:extLst>
              </a:tr>
              <a:tr h="777347">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נדרש ידע מוקדם בתוכנה</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0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p>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e-IL" sz="105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0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900959"/>
                  </a:ext>
                </a:extLst>
              </a:tr>
              <a:tr h="777347">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מי מבצע את הבדיקות</a:t>
                      </a:r>
                    </a:p>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e-IL" sz="105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0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05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2845406"/>
                  </a:ext>
                </a:extLst>
              </a:tr>
              <a:tr h="888183">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מול איזה מסמך מבצעים את הבדיקות</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1" eaLnBrk="1" latinLnBrk="0" hangingPunct="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kern="1200" dirty="0">
                        <a:solidFill>
                          <a:srgbClr val="003E67"/>
                        </a:solidFill>
                        <a:latin typeface="Arial" panose="020B0604020202020204" pitchFamily="34" charset="0"/>
                        <a:ea typeface="+mn-ea"/>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05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196766"/>
                  </a:ext>
                </a:extLst>
              </a:tr>
              <a:tr h="418847">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דוגמא לסוג בדיקות כזה</a:t>
                      </a:r>
                    </a:p>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e-IL"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05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05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05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2733299"/>
                  </a:ext>
                </a:extLst>
              </a:tr>
            </a:tbl>
          </a:graphicData>
        </a:graphic>
      </p:graphicFrame>
      <p:sp>
        <p:nvSpPr>
          <p:cNvPr id="11" name="Rectangle 2"/>
          <p:cNvSpPr>
            <a:spLocks noChangeArrowheads="1"/>
          </p:cNvSpPr>
          <p:nvPr/>
        </p:nvSpPr>
        <p:spPr bwMode="auto">
          <a:xfrm>
            <a:off x="2032030" y="1270484"/>
            <a:ext cx="912147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algn="l" rt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he-IL" altLang="en-US" sz="1600" b="0" i="0" u="sng"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mn-cs"/>
              </a:rPr>
              <a:t>שאלה 9 (8 נק')</a:t>
            </a:r>
            <a:endParaRPr kumimoji="0" lang="en-US" altLang="en-US" sz="1600" b="0" i="0" u="none" strike="noStrike" cap="none" normalizeH="0" baseline="0" dirty="0">
              <a:ln>
                <a:noFill/>
              </a:ln>
              <a:solidFill>
                <a:schemeClr val="tx1"/>
              </a:solidFill>
              <a:effectLst/>
              <a:cs typeface="+mn-cs"/>
            </a:endParaRPr>
          </a:p>
          <a:p>
            <a:pPr algn="r"/>
            <a:r>
              <a:rPr lang="he-IL" sz="1600" dirty="0">
                <a:cs typeface="+mn-cs"/>
              </a:rPr>
              <a:t>בטבלה הבאה מובאים קריטריונים שונים, מלאו את הטבלה והסבירו איך הם באים לידי ביטוי בבדיקות קופסא לבנה </a:t>
            </a:r>
          </a:p>
          <a:p>
            <a:pPr algn="r"/>
            <a:r>
              <a:rPr lang="he-IL" sz="1600" dirty="0">
                <a:cs typeface="+mn-cs"/>
              </a:rPr>
              <a:t>ובבדיקות קופסא שחורה</a:t>
            </a:r>
            <a:endParaRPr lang="en-US" sz="1600" dirty="0">
              <a:cs typeface="+mn-cs"/>
            </a:endParaRPr>
          </a:p>
          <a:p>
            <a:pPr marL="0" marR="0" lvl="0" indent="0" algn="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600" b="0" i="0" u="none" strike="noStrike" cap="none" normalizeH="0" baseline="0" dirty="0">
              <a:ln>
                <a:noFill/>
              </a:ln>
              <a:solidFill>
                <a:schemeClr val="tx1"/>
              </a:solidFill>
              <a:effectLst/>
              <a:cs typeface="+mn-cs"/>
            </a:endParaRPr>
          </a:p>
        </p:txBody>
      </p:sp>
      <p:sp>
        <p:nvSpPr>
          <p:cNvPr id="15" name="כותרת 3"/>
          <p:cNvSpPr txBox="1">
            <a:spLocks/>
          </p:cNvSpPr>
          <p:nvPr/>
        </p:nvSpPr>
        <p:spPr bwMode="auto">
          <a:xfrm>
            <a:off x="838200" y="20584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a:solidFill>
                  <a:srgbClr val="002060"/>
                </a:solidFill>
                <a:effectLst>
                  <a:outerShdw blurRad="38100" dist="38100" dir="2700000" algn="tl">
                    <a:srgbClr val="000000">
                      <a:alpha val="43137"/>
                    </a:srgbClr>
                  </a:outerShdw>
                </a:effectLst>
                <a:cs typeface="+mn-cs"/>
              </a:rPr>
              <a:t>שאלת מבחן</a:t>
            </a:r>
            <a:endParaRPr lang="he-IL" b="1" dirty="0">
              <a:solidFill>
                <a:srgbClr val="002060"/>
              </a:solidFill>
              <a:effectLst>
                <a:outerShdw blurRad="38100" dist="38100" dir="2700000" algn="tl">
                  <a:srgbClr val="000000">
                    <a:alpha val="43137"/>
                  </a:srgbClr>
                </a:outerShdw>
              </a:effectLst>
              <a:cs typeface="+mn-cs"/>
            </a:endParaRPr>
          </a:p>
        </p:txBody>
      </p:sp>
      <p:sp>
        <p:nvSpPr>
          <p:cNvPr id="4" name="מלבן 3">
            <a:extLst>
              <a:ext uri="{FF2B5EF4-FFF2-40B4-BE49-F238E27FC236}">
                <a16:creationId xmlns:a16="http://schemas.microsoft.com/office/drawing/2014/main" id="{ED88400E-5950-4FC4-AFE1-F0A5BF3A8240}"/>
              </a:ext>
            </a:extLst>
          </p:cNvPr>
          <p:cNvSpPr/>
          <p:nvPr/>
        </p:nvSpPr>
        <p:spPr>
          <a:xfrm>
            <a:off x="5512189" y="2707143"/>
            <a:ext cx="2976514" cy="523220"/>
          </a:xfrm>
          <a:prstGeom prst="rect">
            <a:avLst/>
          </a:prstGeom>
        </p:spPr>
        <p:txBody>
          <a:bodyPr wrap="square">
            <a:spAutoFit/>
          </a:bodyPr>
          <a:lstStyle/>
          <a:p>
            <a:pPr algn="ctr"/>
            <a:r>
              <a:rPr lang="he-IL" sz="1400" dirty="0">
                <a:solidFill>
                  <a:srgbClr val="003E67"/>
                </a:solidFill>
                <a:latin typeface="Arial" panose="020B0604020202020204" pitchFamily="34" charset="0"/>
              </a:rPr>
              <a:t>נדרש ידע אודות המימוש הפנימי של המערכת / המוצר</a:t>
            </a:r>
            <a:endParaRPr lang="en-IL" sz="1400" dirty="0"/>
          </a:p>
        </p:txBody>
      </p:sp>
      <p:sp>
        <p:nvSpPr>
          <p:cNvPr id="5" name="מלבן 4">
            <a:extLst>
              <a:ext uri="{FF2B5EF4-FFF2-40B4-BE49-F238E27FC236}">
                <a16:creationId xmlns:a16="http://schemas.microsoft.com/office/drawing/2014/main" id="{D42B74CC-936C-496A-AB53-8D4EE07FEAF7}"/>
              </a:ext>
            </a:extLst>
          </p:cNvPr>
          <p:cNvSpPr/>
          <p:nvPr/>
        </p:nvSpPr>
        <p:spPr>
          <a:xfrm>
            <a:off x="2512080" y="2679499"/>
            <a:ext cx="1853391" cy="523220"/>
          </a:xfrm>
          <a:prstGeom prst="rect">
            <a:avLst/>
          </a:prstGeom>
        </p:spPr>
        <p:txBody>
          <a:bodyPr wrap="none">
            <a:spAutoFit/>
          </a:bodyPr>
          <a:lstStyle/>
          <a:p>
            <a:pPr algn="ctr"/>
            <a:r>
              <a:rPr lang="he-IL" sz="1400" dirty="0">
                <a:solidFill>
                  <a:srgbClr val="003E67"/>
                </a:solidFill>
                <a:latin typeface="Arial" panose="020B0604020202020204" pitchFamily="34" charset="0"/>
              </a:rPr>
              <a:t> אין עניין במבנה הפנימי </a:t>
            </a:r>
          </a:p>
          <a:p>
            <a:pPr algn="ctr"/>
            <a:r>
              <a:rPr lang="he-IL" sz="1400" dirty="0">
                <a:solidFill>
                  <a:srgbClr val="003E67"/>
                </a:solidFill>
                <a:latin typeface="Arial" panose="020B0604020202020204" pitchFamily="34" charset="0"/>
              </a:rPr>
              <a:t>של הקוד עצמו</a:t>
            </a:r>
            <a:endParaRPr lang="en-IL" sz="1400" dirty="0"/>
          </a:p>
        </p:txBody>
      </p:sp>
      <p:sp>
        <p:nvSpPr>
          <p:cNvPr id="7" name="מלבן 6">
            <a:extLst>
              <a:ext uri="{FF2B5EF4-FFF2-40B4-BE49-F238E27FC236}">
                <a16:creationId xmlns:a16="http://schemas.microsoft.com/office/drawing/2014/main" id="{C25A0B86-A890-4301-8823-1E32B2F37221}"/>
              </a:ext>
            </a:extLst>
          </p:cNvPr>
          <p:cNvSpPr/>
          <p:nvPr/>
        </p:nvSpPr>
        <p:spPr>
          <a:xfrm>
            <a:off x="5618207" y="3555534"/>
            <a:ext cx="2186817" cy="307777"/>
          </a:xfrm>
          <a:prstGeom prst="rect">
            <a:avLst/>
          </a:prstGeom>
        </p:spPr>
        <p:txBody>
          <a:bodyPr wrap="none">
            <a:spAutoFit/>
          </a:bodyPr>
          <a:lstStyle/>
          <a:p>
            <a:r>
              <a:rPr lang="he-IL" sz="1400" dirty="0">
                <a:solidFill>
                  <a:srgbClr val="003E67"/>
                </a:solidFill>
                <a:latin typeface="Arial" panose="020B0604020202020204" pitchFamily="34" charset="0"/>
              </a:rPr>
              <a:t>מבוצעות ע"י המפתחים בלבד</a:t>
            </a:r>
            <a:endParaRPr lang="en-IL" sz="1400" dirty="0"/>
          </a:p>
        </p:txBody>
      </p:sp>
      <p:sp>
        <p:nvSpPr>
          <p:cNvPr id="13" name="מלבן 12">
            <a:extLst>
              <a:ext uri="{FF2B5EF4-FFF2-40B4-BE49-F238E27FC236}">
                <a16:creationId xmlns:a16="http://schemas.microsoft.com/office/drawing/2014/main" id="{4392DB9A-2D96-4131-A990-4A713FF7BC71}"/>
              </a:ext>
            </a:extLst>
          </p:cNvPr>
          <p:cNvSpPr/>
          <p:nvPr/>
        </p:nvSpPr>
        <p:spPr>
          <a:xfrm>
            <a:off x="2282807" y="3415718"/>
            <a:ext cx="2597186" cy="738664"/>
          </a:xfrm>
          <a:prstGeom prst="rect">
            <a:avLst/>
          </a:prstGeom>
        </p:spPr>
        <p:txBody>
          <a:bodyPr wrap="none">
            <a:spAutoFit/>
          </a:bodyPr>
          <a:lstStyle/>
          <a:p>
            <a:pPr algn="ctr"/>
            <a:r>
              <a:rPr lang="he-IL" sz="1400" dirty="0">
                <a:solidFill>
                  <a:srgbClr val="003E67"/>
                </a:solidFill>
                <a:latin typeface="Arial" panose="020B0604020202020204" pitchFamily="34" charset="0"/>
              </a:rPr>
              <a:t>מבוצעות ע"י בודק תוכנה</a:t>
            </a:r>
          </a:p>
          <a:p>
            <a:pPr algn="ctr"/>
            <a:r>
              <a:rPr lang="he-IL" sz="1400" dirty="0">
                <a:solidFill>
                  <a:srgbClr val="003E67"/>
                </a:solidFill>
                <a:latin typeface="Arial" panose="020B0604020202020204" pitchFamily="34" charset="0"/>
              </a:rPr>
              <a:t> (שאינו חייב להכיר את הלוגיקה או </a:t>
            </a:r>
          </a:p>
          <a:p>
            <a:pPr algn="ctr"/>
            <a:r>
              <a:rPr lang="he-IL" sz="1400" dirty="0">
                <a:solidFill>
                  <a:srgbClr val="003E67"/>
                </a:solidFill>
                <a:latin typeface="Arial" panose="020B0604020202020204" pitchFamily="34" charset="0"/>
              </a:rPr>
              <a:t>את שפת התוכנה)</a:t>
            </a:r>
            <a:endParaRPr lang="en-IL" sz="1400" dirty="0"/>
          </a:p>
        </p:txBody>
      </p:sp>
      <p:sp>
        <p:nvSpPr>
          <p:cNvPr id="9" name="מלבן 8">
            <a:extLst>
              <a:ext uri="{FF2B5EF4-FFF2-40B4-BE49-F238E27FC236}">
                <a16:creationId xmlns:a16="http://schemas.microsoft.com/office/drawing/2014/main" id="{BAA66430-A709-42B8-9ADE-2B6544958158}"/>
              </a:ext>
            </a:extLst>
          </p:cNvPr>
          <p:cNvSpPr/>
          <p:nvPr/>
        </p:nvSpPr>
        <p:spPr>
          <a:xfrm>
            <a:off x="2512080" y="4378457"/>
            <a:ext cx="1830950" cy="307777"/>
          </a:xfrm>
          <a:prstGeom prst="rect">
            <a:avLst/>
          </a:prstGeom>
        </p:spPr>
        <p:txBody>
          <a:bodyPr wrap="none">
            <a:spAutoFit/>
          </a:bodyPr>
          <a:lstStyle/>
          <a:p>
            <a:r>
              <a:rPr lang="he-IL" sz="1400" dirty="0">
                <a:solidFill>
                  <a:srgbClr val="222222"/>
                </a:solidFill>
                <a:latin typeface="Arial" panose="020B0604020202020204" pitchFamily="34" charset="0"/>
              </a:rPr>
              <a:t> </a:t>
            </a:r>
            <a:r>
              <a:rPr lang="he-IL" sz="1400" dirty="0">
                <a:solidFill>
                  <a:srgbClr val="003E67"/>
                </a:solidFill>
                <a:latin typeface="Arial" panose="020B0604020202020204" pitchFamily="34" charset="0"/>
              </a:rPr>
              <a:t>פירוט דרישות המערכת</a:t>
            </a:r>
            <a:endParaRPr lang="en-IL" sz="1400" dirty="0">
              <a:solidFill>
                <a:srgbClr val="003E67"/>
              </a:solidFill>
              <a:latin typeface="Arial" panose="020B0604020202020204" pitchFamily="34" charset="0"/>
            </a:endParaRPr>
          </a:p>
        </p:txBody>
      </p:sp>
      <p:sp>
        <p:nvSpPr>
          <p:cNvPr id="12" name="מלבן 11">
            <a:extLst>
              <a:ext uri="{FF2B5EF4-FFF2-40B4-BE49-F238E27FC236}">
                <a16:creationId xmlns:a16="http://schemas.microsoft.com/office/drawing/2014/main" id="{E2E0E230-CE0A-49CE-B2C5-381C6D5A1DFC}"/>
              </a:ext>
            </a:extLst>
          </p:cNvPr>
          <p:cNvSpPr/>
          <p:nvPr/>
        </p:nvSpPr>
        <p:spPr>
          <a:xfrm>
            <a:off x="5788415" y="5257998"/>
            <a:ext cx="2424062" cy="307777"/>
          </a:xfrm>
          <a:prstGeom prst="rect">
            <a:avLst/>
          </a:prstGeom>
        </p:spPr>
        <p:txBody>
          <a:bodyPr wrap="none">
            <a:spAutoFit/>
          </a:bodyPr>
          <a:lstStyle/>
          <a:p>
            <a:r>
              <a:rPr lang="he-IL" sz="1400" dirty="0">
                <a:solidFill>
                  <a:srgbClr val="003E67"/>
                </a:solidFill>
                <a:latin typeface="Arial" panose="020B0604020202020204" pitchFamily="34" charset="0"/>
              </a:rPr>
              <a:t>בדיקות יחידה, אינטגרציה ונסיגה</a:t>
            </a:r>
            <a:endParaRPr lang="en-IL" sz="1400" dirty="0">
              <a:solidFill>
                <a:srgbClr val="003E67"/>
              </a:solidFill>
              <a:latin typeface="Arial" panose="020B0604020202020204" pitchFamily="34" charset="0"/>
            </a:endParaRPr>
          </a:p>
        </p:txBody>
      </p:sp>
      <p:sp>
        <p:nvSpPr>
          <p:cNvPr id="14" name="מלבן 13">
            <a:extLst>
              <a:ext uri="{FF2B5EF4-FFF2-40B4-BE49-F238E27FC236}">
                <a16:creationId xmlns:a16="http://schemas.microsoft.com/office/drawing/2014/main" id="{51D98B32-6668-4D36-B525-6D1DB293B0E8}"/>
              </a:ext>
            </a:extLst>
          </p:cNvPr>
          <p:cNvSpPr/>
          <p:nvPr/>
        </p:nvSpPr>
        <p:spPr>
          <a:xfrm>
            <a:off x="2074416" y="5222398"/>
            <a:ext cx="3013967" cy="307777"/>
          </a:xfrm>
          <a:prstGeom prst="rect">
            <a:avLst/>
          </a:prstGeom>
        </p:spPr>
        <p:txBody>
          <a:bodyPr wrap="none">
            <a:spAutoFit/>
          </a:bodyPr>
          <a:lstStyle/>
          <a:p>
            <a:r>
              <a:rPr lang="he-IL" sz="1400" dirty="0">
                <a:solidFill>
                  <a:srgbClr val="003E67"/>
                </a:solidFill>
                <a:latin typeface="Arial" panose="020B0604020202020204" pitchFamily="34" charset="0"/>
              </a:rPr>
              <a:t>בדיקות יחידה, אינטגרציה, מערכת וקבלה</a:t>
            </a:r>
            <a:endParaRPr lang="en-IL" sz="1400" dirty="0">
              <a:solidFill>
                <a:srgbClr val="003E67"/>
              </a:solidFill>
              <a:latin typeface="Arial" panose="020B0604020202020204" pitchFamily="34" charset="0"/>
            </a:endParaRPr>
          </a:p>
        </p:txBody>
      </p:sp>
      <p:sp>
        <p:nvSpPr>
          <p:cNvPr id="16" name="מלבן 15">
            <a:extLst>
              <a:ext uri="{FF2B5EF4-FFF2-40B4-BE49-F238E27FC236}">
                <a16:creationId xmlns:a16="http://schemas.microsoft.com/office/drawing/2014/main" id="{A6FAD13A-6787-47F2-870B-8F102D264593}"/>
              </a:ext>
            </a:extLst>
          </p:cNvPr>
          <p:cNvSpPr/>
          <p:nvPr/>
        </p:nvSpPr>
        <p:spPr>
          <a:xfrm>
            <a:off x="5771377" y="4304079"/>
            <a:ext cx="1965602" cy="375552"/>
          </a:xfrm>
          <a:prstGeom prst="rect">
            <a:avLst/>
          </a:prstGeom>
        </p:spPr>
        <p:txBody>
          <a:bodyPr wrap="none">
            <a:spAutoFit/>
          </a:bodyPr>
          <a:lstStyle/>
          <a:p>
            <a:pPr marL="0" algn="ctr" defTabSz="914400" rtl="1" eaLnBrk="1" latinLnBrk="0" hangingPunct="1">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e-IL" sz="1400" dirty="0">
                <a:solidFill>
                  <a:srgbClr val="003E67"/>
                </a:solidFill>
                <a:latin typeface="Arial" panose="020B0604020202020204" pitchFamily="34" charset="0"/>
              </a:rPr>
              <a:t>תרשימי זרימה של הרכיב </a:t>
            </a:r>
            <a:endParaRPr lang="en-US" sz="1400" dirty="0">
              <a:solidFill>
                <a:srgbClr val="003E67"/>
              </a:solidFill>
              <a:latin typeface="Arial" panose="020B0604020202020204" pitchFamily="34" charset="0"/>
            </a:endParaRPr>
          </a:p>
        </p:txBody>
      </p:sp>
    </p:spTree>
    <p:extLst>
      <p:ext uri="{BB962C8B-B14F-4D97-AF65-F5344CB8AC3E}">
        <p14:creationId xmlns:p14="http://schemas.microsoft.com/office/powerpoint/2010/main" val="102486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3" grpId="0"/>
      <p:bldP spid="9" grpId="0"/>
      <p:bldP spid="12" grpId="0"/>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15</a:t>
            </a:fld>
            <a:endParaRPr lang="he-IL"/>
          </a:p>
        </p:txBody>
      </p:sp>
      <p:sp>
        <p:nvSpPr>
          <p:cNvPr id="5" name="Rectangle 4"/>
          <p:cNvSpPr/>
          <p:nvPr/>
        </p:nvSpPr>
        <p:spPr>
          <a:xfrm>
            <a:off x="2209800" y="1872457"/>
            <a:ext cx="8101149" cy="2308324"/>
          </a:xfrm>
          <a:prstGeom prst="rect">
            <a:avLst/>
          </a:prstGeom>
        </p:spPr>
        <p:txBody>
          <a:bodyPr wrap="square">
            <a:spAutoFit/>
          </a:bodyPr>
          <a:lstStyle/>
          <a:p>
            <a:pPr algn="r" rtl="1"/>
            <a:br>
              <a:rPr lang="he-IL" dirty="0"/>
            </a:br>
            <a:r>
              <a:rPr lang="he-IL" b="1" dirty="0"/>
              <a:t> בדיקות רגרסיה נועדו: (6 נק')</a:t>
            </a:r>
          </a:p>
          <a:p>
            <a:pPr algn="r" rtl="1"/>
            <a:endParaRPr lang="he-IL" dirty="0"/>
          </a:p>
          <a:p>
            <a:pPr marL="342900" indent="-342900" algn="r" rtl="1">
              <a:buFont typeface="+mj-lt"/>
              <a:buAutoNum type="arabicPeriod"/>
            </a:pPr>
            <a:r>
              <a:rPr lang="he-IL" dirty="0"/>
              <a:t>לשמש כשלב בדיקות נוסף בין הבדיקות אצל המפתח לבין הבדיקות אצל הלקוח </a:t>
            </a:r>
          </a:p>
          <a:p>
            <a:pPr marL="342900" indent="-342900" algn="r" rtl="1">
              <a:buFont typeface="+mj-lt"/>
              <a:buAutoNum type="arabicPeriod"/>
            </a:pPr>
            <a:r>
              <a:rPr lang="he-IL" dirty="0"/>
              <a:t>לבדוק חלק ממודולי המערכת שקושרו ביניהם באינטגרציה חלקית </a:t>
            </a:r>
          </a:p>
          <a:p>
            <a:pPr marL="342900" indent="-342900" algn="r" rtl="1">
              <a:buFont typeface="+mj-lt"/>
              <a:buAutoNum type="arabicPeriod"/>
            </a:pPr>
            <a:r>
              <a:rPr lang="he-IL" dirty="0"/>
              <a:t>לבצע מחדש חלק ממפרט הבדיקות לאחר כשלון בבדיקות </a:t>
            </a:r>
          </a:p>
          <a:p>
            <a:pPr marL="342900" indent="-342900" algn="r" rtl="1">
              <a:buFont typeface="+mj-lt"/>
              <a:buAutoNum type="arabicPeriod"/>
            </a:pPr>
            <a:r>
              <a:rPr lang="he-IL" dirty="0"/>
              <a:t>לבצע מחדש חלק ממפרט הבדיקות לאחר ביצוע שינויים במודול אחד או יותר </a:t>
            </a:r>
          </a:p>
          <a:p>
            <a:pPr marL="342900" indent="-342900" algn="r" rtl="1">
              <a:buFont typeface="+mj-lt"/>
              <a:buAutoNum type="arabicPeriod"/>
            </a:pPr>
            <a:r>
              <a:rPr lang="he-IL" dirty="0"/>
              <a:t>לבצע חלק ממפרט הבדיקות בסדר הפוך ,כדי לבדוק את יציבות המערכת </a:t>
            </a:r>
          </a:p>
        </p:txBody>
      </p:sp>
      <p:sp>
        <p:nvSpPr>
          <p:cNvPr id="11" name="כותרת 3"/>
          <p:cNvSpPr txBox="1">
            <a:spLocks/>
          </p:cNvSpPr>
          <p:nvPr/>
        </p:nvSpPr>
        <p:spPr bwMode="auto">
          <a:xfrm>
            <a:off x="838200" y="713514"/>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sp>
        <p:nvSpPr>
          <p:cNvPr id="9" name="Rectangle 4">
            <a:extLst>
              <a:ext uri="{FF2B5EF4-FFF2-40B4-BE49-F238E27FC236}">
                <a16:creationId xmlns:a16="http://schemas.microsoft.com/office/drawing/2014/main" id="{532C5903-12AB-4074-A7D4-4D0A809C576B}"/>
              </a:ext>
            </a:extLst>
          </p:cNvPr>
          <p:cNvSpPr/>
          <p:nvPr/>
        </p:nvSpPr>
        <p:spPr>
          <a:xfrm>
            <a:off x="3063240" y="4668401"/>
            <a:ext cx="7083334" cy="646331"/>
          </a:xfrm>
          <a:prstGeom prst="rect">
            <a:avLst/>
          </a:prstGeom>
          <a:solidFill>
            <a:schemeClr val="accent1">
              <a:lumMod val="20000"/>
              <a:lumOff val="80000"/>
            </a:schemeClr>
          </a:solidFill>
        </p:spPr>
        <p:txBody>
          <a:bodyPr wrap="square">
            <a:spAutoFit/>
          </a:bodyPr>
          <a:lstStyle/>
          <a:p>
            <a:pPr algn="r" rtl="1"/>
            <a:r>
              <a:rPr lang="he-IL" b="1" dirty="0"/>
              <a:t>הסבר:</a:t>
            </a:r>
          </a:p>
          <a:p>
            <a:pPr algn="r" rtl="1"/>
            <a:r>
              <a:rPr lang="he-IL" dirty="0"/>
              <a:t>זו ההגדרה של בדיקות רגרסיה</a:t>
            </a:r>
          </a:p>
        </p:txBody>
      </p:sp>
      <p:sp>
        <p:nvSpPr>
          <p:cNvPr id="10" name="אליפסה 9">
            <a:extLst>
              <a:ext uri="{FF2B5EF4-FFF2-40B4-BE49-F238E27FC236}">
                <a16:creationId xmlns:a16="http://schemas.microsoft.com/office/drawing/2014/main" id="{91A1CCAB-F81C-4074-8183-B02CF2E772D3}"/>
              </a:ext>
            </a:extLst>
          </p:cNvPr>
          <p:cNvSpPr/>
          <p:nvPr/>
        </p:nvSpPr>
        <p:spPr>
          <a:xfrm>
            <a:off x="9914709" y="3567079"/>
            <a:ext cx="396240" cy="297855"/>
          </a:xfrm>
          <a:prstGeom prst="ellipse">
            <a:avLst/>
          </a:prstGeom>
          <a:noFill/>
          <a:ln w="38100">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08938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dirty="0"/>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16</a:t>
            </a:fld>
            <a:endParaRPr lang="he-IL"/>
          </a:p>
        </p:txBody>
      </p:sp>
      <p:sp>
        <p:nvSpPr>
          <p:cNvPr id="7" name="Rectangle 6"/>
          <p:cNvSpPr/>
          <p:nvPr/>
        </p:nvSpPr>
        <p:spPr>
          <a:xfrm>
            <a:off x="2127068" y="1592898"/>
            <a:ext cx="8447313" cy="2031325"/>
          </a:xfrm>
          <a:prstGeom prst="rect">
            <a:avLst/>
          </a:prstGeom>
        </p:spPr>
        <p:txBody>
          <a:bodyPr wrap="square">
            <a:spAutoFit/>
          </a:bodyPr>
          <a:lstStyle/>
          <a:p>
            <a:pPr algn="r" rtl="1"/>
            <a:r>
              <a:rPr lang="en-US" dirty="0"/>
              <a:t>איזה</a:t>
            </a:r>
            <a:r>
              <a:rPr lang="he-IL" dirty="0"/>
              <a:t> סוג של בדיקות הינו המתאים ביותר, מבין הבאים, להוכחת עמידות בדרישות ביצועים?</a:t>
            </a:r>
          </a:p>
          <a:p>
            <a:pPr algn="r" rtl="1"/>
            <a:endParaRPr lang="en-US" dirty="0"/>
          </a:p>
          <a:p>
            <a:pPr algn="r" rtl="1"/>
            <a:r>
              <a:rPr lang="he-IL" dirty="0"/>
              <a:t>1. בדיקות קופסא שחורה.</a:t>
            </a:r>
            <a:endParaRPr lang="en-US" dirty="0"/>
          </a:p>
          <a:p>
            <a:pPr algn="r" rtl="1"/>
            <a:r>
              <a:rPr lang="he-IL" dirty="0"/>
              <a:t>2. בדיקות קופסא לבנה.</a:t>
            </a:r>
          </a:p>
          <a:p>
            <a:pPr algn="r" rtl="1"/>
            <a:r>
              <a:rPr lang="he-IL" dirty="0"/>
              <a:t>3. בדיקות קבלה.</a:t>
            </a:r>
          </a:p>
          <a:p>
            <a:pPr algn="r" rtl="1"/>
            <a:r>
              <a:rPr lang="he-IL" dirty="0"/>
              <a:t>4. בדיקות רגרסיה.</a:t>
            </a:r>
          </a:p>
          <a:p>
            <a:pPr algn="r" rtl="1"/>
            <a:r>
              <a:rPr lang="he-IL" dirty="0"/>
              <a:t>5. בדיקות שימושיות.</a:t>
            </a:r>
            <a:endParaRPr lang="en-US" dirty="0"/>
          </a:p>
        </p:txBody>
      </p:sp>
      <p:sp>
        <p:nvSpPr>
          <p:cNvPr id="11" name="כותרת 3"/>
          <p:cNvSpPr txBox="1">
            <a:spLocks/>
          </p:cNvSpPr>
          <p:nvPr/>
        </p:nvSpPr>
        <p:spPr bwMode="auto">
          <a:xfrm>
            <a:off x="838200" y="31670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sp>
        <p:nvSpPr>
          <p:cNvPr id="9" name="Rectangle 8"/>
          <p:cNvSpPr/>
          <p:nvPr/>
        </p:nvSpPr>
        <p:spPr>
          <a:xfrm>
            <a:off x="2545080" y="3736400"/>
            <a:ext cx="8281851" cy="2585323"/>
          </a:xfrm>
          <a:prstGeom prst="rect">
            <a:avLst/>
          </a:prstGeom>
          <a:solidFill>
            <a:schemeClr val="accent1">
              <a:lumMod val="20000"/>
              <a:lumOff val="80000"/>
            </a:schemeClr>
          </a:solidFill>
        </p:spPr>
        <p:txBody>
          <a:bodyPr wrap="square">
            <a:spAutoFit/>
          </a:bodyPr>
          <a:lstStyle/>
          <a:p>
            <a:pPr algn="r" rtl="1"/>
            <a:r>
              <a:rPr lang="he-IL" b="1" dirty="0">
                <a:latin typeface="Arial" panose="020B0604020202020204" pitchFamily="34" charset="0"/>
              </a:rPr>
              <a:t>הסבר:</a:t>
            </a:r>
            <a:endParaRPr lang="he-IL" dirty="0">
              <a:latin typeface="Arial" panose="020B0604020202020204" pitchFamily="34" charset="0"/>
            </a:endParaRPr>
          </a:p>
          <a:p>
            <a:pPr algn="r" rtl="1"/>
            <a:r>
              <a:rPr lang="he-IL" dirty="0">
                <a:latin typeface="Arial" panose="020B0604020202020204" pitchFamily="34" charset="0"/>
              </a:rPr>
              <a:t>בדיקות קופסה שחורה נועדו, בין השאר ,למדידת הביצועים מבחוץ. ניתן לעשות בדיקות אלה  רמת היחידה, רמת הרכיב ורמת המערכת כולה. </a:t>
            </a:r>
          </a:p>
          <a:p>
            <a:pPr algn="r" rtl="1"/>
            <a:endParaRPr lang="he-IL" dirty="0">
              <a:latin typeface="Arial" panose="020B0604020202020204" pitchFamily="34" charset="0"/>
            </a:endParaRPr>
          </a:p>
          <a:p>
            <a:pPr marL="285750" indent="-285750" algn="r" rtl="1">
              <a:buFont typeface="Arial" panose="020B0604020202020204" pitchFamily="34" charset="0"/>
              <a:buChar char="•"/>
            </a:pPr>
            <a:r>
              <a:rPr lang="he-IL" dirty="0">
                <a:latin typeface="Arial" panose="020B0604020202020204" pitchFamily="34" charset="0"/>
              </a:rPr>
              <a:t>בדיקות קופסה לבנה נועדו לאתר – ברמות שונות שגיאות במבנה הפנימי. </a:t>
            </a:r>
          </a:p>
          <a:p>
            <a:pPr marL="285750" indent="-285750" algn="r" rtl="1">
              <a:buFont typeface="Arial" panose="020B0604020202020204" pitchFamily="34" charset="0"/>
              <a:buChar char="•"/>
            </a:pPr>
            <a:r>
              <a:rPr lang="he-IL" dirty="0">
                <a:latin typeface="Arial" panose="020B0604020202020204" pitchFamily="34" charset="0"/>
              </a:rPr>
              <a:t>בדיקות קבלה נעשות רק למערכת השלמה, בעוד שביצועים יכולים להתייחס גם לרכיבים בודדים. </a:t>
            </a:r>
          </a:p>
          <a:p>
            <a:pPr marL="285750" indent="-285750" algn="r" rtl="1">
              <a:buFont typeface="Arial" panose="020B0604020202020204" pitchFamily="34" charset="0"/>
              <a:buChar char="•"/>
            </a:pPr>
            <a:r>
              <a:rPr lang="he-IL" dirty="0">
                <a:latin typeface="Arial" panose="020B0604020202020204" pitchFamily="34" charset="0"/>
              </a:rPr>
              <a:t>בדיקות רגרסיה הן בדיקות חוזרות הנוגעות לכל סוגי הבדיקות. </a:t>
            </a:r>
          </a:p>
          <a:p>
            <a:pPr marL="285750" indent="-285750" algn="r" rtl="1">
              <a:buFont typeface="Arial" panose="020B0604020202020204" pitchFamily="34" charset="0"/>
              <a:buChar char="•"/>
            </a:pPr>
            <a:r>
              <a:rPr lang="he-IL" dirty="0">
                <a:latin typeface="Arial" panose="020B0604020202020204" pitchFamily="34" charset="0"/>
              </a:rPr>
              <a:t>בדיקות ביתא נועדו בעיקר לבדיקת שימושיות המערכת. </a:t>
            </a:r>
          </a:p>
        </p:txBody>
      </p:sp>
      <p:sp>
        <p:nvSpPr>
          <p:cNvPr id="10" name="אליפסה 9">
            <a:extLst>
              <a:ext uri="{FF2B5EF4-FFF2-40B4-BE49-F238E27FC236}">
                <a16:creationId xmlns:a16="http://schemas.microsoft.com/office/drawing/2014/main" id="{190B7572-0285-455F-9A2A-A43A8004CB2F}"/>
              </a:ext>
            </a:extLst>
          </p:cNvPr>
          <p:cNvSpPr/>
          <p:nvPr/>
        </p:nvSpPr>
        <p:spPr>
          <a:xfrm>
            <a:off x="10254341" y="2196624"/>
            <a:ext cx="396240" cy="297855"/>
          </a:xfrm>
          <a:prstGeom prst="ellipse">
            <a:avLst/>
          </a:prstGeom>
          <a:noFill/>
          <a:ln w="38100">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338995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205842"/>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17</a:t>
            </a:fld>
            <a:endParaRPr lang="he-IL"/>
          </a:p>
        </p:txBody>
      </p:sp>
      <p:sp>
        <p:nvSpPr>
          <p:cNvPr id="8" name="Rectangle 2"/>
          <p:cNvSpPr>
            <a:spLocks noChangeArrowheads="1"/>
          </p:cNvSpPr>
          <p:nvPr/>
        </p:nvSpPr>
        <p:spPr bwMode="auto">
          <a:xfrm>
            <a:off x="1278890" y="1465374"/>
            <a:ext cx="9873803"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he-IL" dirty="0"/>
              <a:t>5. הסבר מהן בדיקות יחידה ומהן בדיקות מערכת. </a:t>
            </a:r>
          </a:p>
          <a:p>
            <a:pPr algn="r" rtl="1"/>
            <a:r>
              <a:rPr lang="he-IL" dirty="0"/>
              <a:t>הזכר 2 הבדלים מהותיים ביניהם </a:t>
            </a:r>
            <a:r>
              <a:rPr lang="he-IL" b="1" dirty="0"/>
              <a:t>(4 נק')</a:t>
            </a:r>
            <a:endParaRPr lang="he-IL" dirty="0"/>
          </a:p>
        </p:txBody>
      </p:sp>
      <p:sp>
        <p:nvSpPr>
          <p:cNvPr id="9" name="Rectangle 3"/>
          <p:cNvSpPr>
            <a:spLocks noChangeArrowheads="1"/>
          </p:cNvSpPr>
          <p:nvPr/>
        </p:nvSpPr>
        <p:spPr bwMode="auto">
          <a:xfrm>
            <a:off x="0" y="398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B648721D-BA2B-4322-ADE3-13A4733B010E}"/>
              </a:ext>
            </a:extLst>
          </p:cNvPr>
          <p:cNvSpPr>
            <a:spLocks noChangeArrowheads="1"/>
          </p:cNvSpPr>
          <p:nvPr/>
        </p:nvSpPr>
        <p:spPr bwMode="auto">
          <a:xfrm>
            <a:off x="1278891" y="2128897"/>
            <a:ext cx="9873803" cy="14773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he-IL" b="1" u="sng" dirty="0"/>
              <a:t>בדיקות יחידה:</a:t>
            </a:r>
          </a:p>
          <a:p>
            <a:pPr algn="r" rtl="1"/>
            <a:r>
              <a:rPr lang="he-IL" dirty="0"/>
              <a:t>בדיקת פונקציונליות של מודול בודד (מסך/דו"ח) מול אפיון המודל הזה</a:t>
            </a:r>
          </a:p>
          <a:p>
            <a:pPr algn="r" rtl="1"/>
            <a:r>
              <a:rPr lang="he-IL" dirty="0"/>
              <a:t>שימוש בסימולטורים לדמות </a:t>
            </a:r>
            <a:r>
              <a:rPr lang="en-US" dirty="0"/>
              <a:t>input  / output</a:t>
            </a:r>
          </a:p>
          <a:p>
            <a:pPr algn="r" rtl="1"/>
            <a:r>
              <a:rPr lang="he-IL" dirty="0"/>
              <a:t>נבדק ע"י תוכניתן או ע"י צוות הבדיקות בסביבת הבדיקות.</a:t>
            </a:r>
          </a:p>
          <a:p>
            <a:pPr algn="r" rtl="1"/>
            <a:r>
              <a:rPr lang="he-IL" dirty="0"/>
              <a:t>בשלב זה מומלץ גם לעשות </a:t>
            </a:r>
            <a:r>
              <a:rPr lang="en-US" dirty="0"/>
              <a:t>code review</a:t>
            </a:r>
            <a:endParaRPr lang="he-IL" dirty="0"/>
          </a:p>
        </p:txBody>
      </p:sp>
      <p:sp>
        <p:nvSpPr>
          <p:cNvPr id="11" name="Rectangle 2">
            <a:extLst>
              <a:ext uri="{FF2B5EF4-FFF2-40B4-BE49-F238E27FC236}">
                <a16:creationId xmlns:a16="http://schemas.microsoft.com/office/drawing/2014/main" id="{3A81ADF5-B168-4491-8CC4-155C50FB3B29}"/>
              </a:ext>
            </a:extLst>
          </p:cNvPr>
          <p:cNvSpPr>
            <a:spLocks noChangeArrowheads="1"/>
          </p:cNvSpPr>
          <p:nvPr/>
        </p:nvSpPr>
        <p:spPr bwMode="auto">
          <a:xfrm>
            <a:off x="1278890" y="3606225"/>
            <a:ext cx="9873803" cy="20313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he-IL" b="1" u="sng" dirty="0"/>
              <a:t>בדיקות מערכת:</a:t>
            </a:r>
          </a:p>
          <a:p>
            <a:pPr algn="r" rtl="1"/>
            <a:r>
              <a:rPr lang="he-IL" dirty="0"/>
              <a:t>בדיקת שילוב בין כל תת המערכת ושילוב עם מערכות אחרות.  </a:t>
            </a:r>
          </a:p>
          <a:p>
            <a:pPr algn="r" rtl="1"/>
            <a:r>
              <a:rPr lang="he-IL" dirty="0"/>
              <a:t>הבדיקה נעשית מול מסמכי האפיון של המערכת.</a:t>
            </a:r>
          </a:p>
          <a:p>
            <a:pPr algn="r" rtl="1"/>
            <a:r>
              <a:rPr lang="he-IL" dirty="0"/>
              <a:t>מומלץ להגדיר תוכנית בדיקות המבוססת על סדרי עדיפויות וניתוח הסיכונים של המוצר</a:t>
            </a:r>
          </a:p>
          <a:p>
            <a:pPr algn="r" rtl="1"/>
            <a:r>
              <a:rPr lang="he-IL" dirty="0"/>
              <a:t>כולל גם בדיקות עומסים, אבטחת, מידע, גיבוי והתאוששות ועוד. </a:t>
            </a:r>
          </a:p>
          <a:p>
            <a:pPr algn="r" rtl="1"/>
            <a:r>
              <a:rPr lang="he-IL" dirty="0"/>
              <a:t>בדיקה סופית לפני המסירה ללקוח שהמערכת עונה על הדרישות. </a:t>
            </a:r>
          </a:p>
          <a:p>
            <a:pPr algn="r" rtl="1"/>
            <a:r>
              <a:rPr lang="he-IL" dirty="0"/>
              <a:t>נבדק ע"י צוות הבדיקות בסביבת הבדיקות  (או סביבת אינטגרציה).</a:t>
            </a:r>
          </a:p>
        </p:txBody>
      </p:sp>
    </p:spTree>
    <p:extLst>
      <p:ext uri="{BB962C8B-B14F-4D97-AF65-F5344CB8AC3E}">
        <p14:creationId xmlns:p14="http://schemas.microsoft.com/office/powerpoint/2010/main" val="183428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18</a:t>
            </a:fld>
            <a:endParaRPr lang="he-IL"/>
          </a:p>
        </p:txBody>
      </p:sp>
      <p:sp>
        <p:nvSpPr>
          <p:cNvPr id="5" name="Rectangle 4"/>
          <p:cNvSpPr/>
          <p:nvPr/>
        </p:nvSpPr>
        <p:spPr>
          <a:xfrm>
            <a:off x="161607" y="1421877"/>
            <a:ext cx="11118215" cy="3371564"/>
          </a:xfrm>
          <a:prstGeom prst="rect">
            <a:avLst/>
          </a:prstGeom>
        </p:spPr>
        <p:txBody>
          <a:bodyPr wrap="square">
            <a:spAutoFit/>
          </a:bodyPr>
          <a:lstStyle/>
          <a:p>
            <a:pPr algn="r" rtl="1">
              <a:lnSpc>
                <a:spcPct val="150000"/>
              </a:lnSpc>
              <a:spcAft>
                <a:spcPts val="0"/>
              </a:spcAft>
            </a:pPr>
            <a:r>
              <a:rPr lang="he-IL" u="sng" dirty="0">
                <a:ea typeface="Calibri" panose="020F0502020204030204" pitchFamily="34" charset="0"/>
              </a:rPr>
              <a:t>שאלה 7 (5 נק')</a:t>
            </a:r>
            <a:endParaRPr lang="en-US" dirty="0">
              <a:ea typeface="Calibri" panose="020F0502020204030204" pitchFamily="34" charset="0"/>
            </a:endParaRPr>
          </a:p>
          <a:p>
            <a:pPr algn="r" rtl="1">
              <a:lnSpc>
                <a:spcPct val="150000"/>
              </a:lnSpc>
              <a:spcAft>
                <a:spcPts val="0"/>
              </a:spcAft>
            </a:pPr>
            <a:r>
              <a:rPr lang="he-IL" dirty="0">
                <a:ea typeface="Calibri" panose="020F0502020204030204" pitchFamily="34" charset="0"/>
              </a:rPr>
              <a:t>מודול תוכנה עבר בהצלחה בדיקות "קופסא שחורה", כאשר הפיק פלט נכון לכל מקרי הקלט שפורטו במפרט הבדיקות.</a:t>
            </a:r>
            <a:endParaRPr lang="en-US" dirty="0">
              <a:ea typeface="Calibri" panose="020F0502020204030204" pitchFamily="34" charset="0"/>
            </a:endParaRPr>
          </a:p>
          <a:p>
            <a:pPr algn="r" rtl="1">
              <a:lnSpc>
                <a:spcPct val="150000"/>
              </a:lnSpc>
              <a:spcAft>
                <a:spcPts val="0"/>
              </a:spcAft>
            </a:pPr>
            <a:r>
              <a:rPr lang="he-IL" dirty="0">
                <a:ea typeface="Calibri" panose="020F0502020204030204" pitchFamily="34" charset="0"/>
              </a:rPr>
              <a:t>איזה מהמשפטים הבאים </a:t>
            </a:r>
            <a:r>
              <a:rPr lang="he-IL" b="1" dirty="0">
                <a:ea typeface="Calibri" panose="020F0502020204030204" pitchFamily="34" charset="0"/>
              </a:rPr>
              <a:t>נכון</a:t>
            </a:r>
            <a:r>
              <a:rPr lang="he-IL" dirty="0">
                <a:ea typeface="Calibri" panose="020F0502020204030204" pitchFamily="34" charset="0"/>
              </a:rPr>
              <a:t>?</a:t>
            </a:r>
            <a:endParaRPr lang="en-US" dirty="0">
              <a:ea typeface="Calibri" panose="020F0502020204030204" pitchFamily="34" charset="0"/>
            </a:endParaRPr>
          </a:p>
          <a:p>
            <a:pPr marL="457200" algn="r" rtl="1">
              <a:lnSpc>
                <a:spcPct val="150000"/>
              </a:lnSpc>
              <a:spcAft>
                <a:spcPts val="0"/>
              </a:spcAft>
            </a:pPr>
            <a:r>
              <a:rPr lang="he-IL" dirty="0">
                <a:ea typeface="Calibri" panose="020F0502020204030204" pitchFamily="34" charset="0"/>
              </a:rPr>
              <a:t>א. המודול יעבור בהצלחה כל בדיקת "קופסה לבנה" </a:t>
            </a:r>
            <a:endParaRPr lang="en-US" dirty="0">
              <a:ea typeface="Calibri" panose="020F0502020204030204" pitchFamily="34" charset="0"/>
            </a:endParaRPr>
          </a:p>
          <a:p>
            <a:pPr marL="457200" algn="r" rtl="1">
              <a:lnSpc>
                <a:spcPct val="150000"/>
              </a:lnSpc>
              <a:spcAft>
                <a:spcPts val="0"/>
              </a:spcAft>
            </a:pPr>
            <a:r>
              <a:rPr lang="he-IL" dirty="0">
                <a:ea typeface="Calibri" panose="020F0502020204030204" pitchFamily="34" charset="0"/>
              </a:rPr>
              <a:t>ב. המודול לא יכשיל את בדיקות הקבלה ,על בסיס אותם מפרטי בדיקות </a:t>
            </a:r>
            <a:endParaRPr lang="en-US" dirty="0">
              <a:ea typeface="Calibri" panose="020F0502020204030204" pitchFamily="34" charset="0"/>
            </a:endParaRPr>
          </a:p>
          <a:p>
            <a:pPr marL="457200" algn="r" rtl="1">
              <a:lnSpc>
                <a:spcPct val="150000"/>
              </a:lnSpc>
              <a:spcAft>
                <a:spcPts val="0"/>
              </a:spcAft>
            </a:pPr>
            <a:r>
              <a:rPr lang="he-IL" dirty="0">
                <a:ea typeface="Calibri" panose="020F0502020204030204" pitchFamily="34" charset="0"/>
              </a:rPr>
              <a:t>ג. המודול ניתן לשימוש חוזר ,כפי שהוא ,במערכות אחרות </a:t>
            </a:r>
            <a:endParaRPr lang="en-US" dirty="0">
              <a:ea typeface="Calibri" panose="020F0502020204030204" pitchFamily="34" charset="0"/>
            </a:endParaRPr>
          </a:p>
          <a:p>
            <a:pPr marL="457200" algn="r" rtl="1">
              <a:lnSpc>
                <a:spcPct val="150000"/>
              </a:lnSpc>
              <a:spcAft>
                <a:spcPts val="0"/>
              </a:spcAft>
            </a:pPr>
            <a:r>
              <a:rPr lang="he-IL" dirty="0">
                <a:ea typeface="Calibri" panose="020F0502020204030204" pitchFamily="34" charset="0"/>
              </a:rPr>
              <a:t>ד. מפרט הבדיקות כיסה ,ככל הנראה ,את כל המסלולים האפשריים בתוכו </a:t>
            </a:r>
            <a:endParaRPr lang="en-US" dirty="0">
              <a:ea typeface="Calibri" panose="020F0502020204030204" pitchFamily="34" charset="0"/>
            </a:endParaRPr>
          </a:p>
          <a:p>
            <a:pPr marL="457200" algn="r" rtl="1">
              <a:lnSpc>
                <a:spcPct val="150000"/>
              </a:lnSpc>
              <a:spcAft>
                <a:spcPts val="0"/>
              </a:spcAft>
            </a:pPr>
            <a:r>
              <a:rPr lang="he-IL" dirty="0">
                <a:ea typeface="Calibri" panose="020F0502020204030204" pitchFamily="34" charset="0"/>
              </a:rPr>
              <a:t>ה. כל המשפטים א'-ד אינם נכונים.</a:t>
            </a:r>
            <a:endParaRPr lang="en-US" dirty="0">
              <a:ea typeface="Calibri" panose="020F0502020204030204" pitchFamily="34" charset="0"/>
            </a:endParaRPr>
          </a:p>
        </p:txBody>
      </p:sp>
      <p:sp>
        <p:nvSpPr>
          <p:cNvPr id="11" name="כותרת 3"/>
          <p:cNvSpPr txBox="1">
            <a:spLocks/>
          </p:cNvSpPr>
          <p:nvPr/>
        </p:nvSpPr>
        <p:spPr bwMode="auto">
          <a:xfrm>
            <a:off x="838200" y="21847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sp>
        <p:nvSpPr>
          <p:cNvPr id="7" name="תיבת טקסט 6">
            <a:extLst>
              <a:ext uri="{FF2B5EF4-FFF2-40B4-BE49-F238E27FC236}">
                <a16:creationId xmlns:a16="http://schemas.microsoft.com/office/drawing/2014/main" id="{023BFCE9-724E-4FB8-99A0-BD8687BAA89E}"/>
              </a:ext>
            </a:extLst>
          </p:cNvPr>
          <p:cNvSpPr txBox="1"/>
          <p:nvPr/>
        </p:nvSpPr>
        <p:spPr>
          <a:xfrm>
            <a:off x="1756092" y="4879022"/>
            <a:ext cx="9561195" cy="1477328"/>
          </a:xfrm>
          <a:prstGeom prst="rect">
            <a:avLst/>
          </a:prstGeom>
          <a:solidFill>
            <a:schemeClr val="accent1">
              <a:lumMod val="20000"/>
              <a:lumOff val="80000"/>
            </a:schemeClr>
          </a:solidFill>
        </p:spPr>
        <p:txBody>
          <a:bodyPr wrap="square" rtlCol="0">
            <a:spAutoFit/>
          </a:bodyPr>
          <a:lstStyle/>
          <a:p>
            <a:pPr algn="r" rtl="1"/>
            <a:r>
              <a:rPr lang="he-IL" b="1" dirty="0"/>
              <a:t>הסבר:</a:t>
            </a:r>
          </a:p>
          <a:p>
            <a:pPr algn="r" rtl="1"/>
            <a:r>
              <a:rPr lang="he-IL" dirty="0"/>
              <a:t>עם אותם מפרטי בדיקות יפיק המודול את אותן תוצאות, ולכן לא הוא יהיה זה שיכשיל את</a:t>
            </a:r>
          </a:p>
          <a:p>
            <a:pPr algn="r" rtl="1"/>
            <a:r>
              <a:rPr lang="he-IL" dirty="0"/>
              <a:t>בדיקות הקבלה. </a:t>
            </a:r>
          </a:p>
          <a:p>
            <a:pPr marL="285750" indent="-285750" algn="r" rtl="1">
              <a:buFont typeface="Arial" panose="020B0604020202020204" pitchFamily="34" charset="0"/>
              <a:buChar char="•"/>
            </a:pPr>
            <a:r>
              <a:rPr lang="he-IL" dirty="0"/>
              <a:t>תשובות א' ו-ד' אינן נכונות כי יתכן ובדיקות "קופסה שחורה" לא כיסו את כל המסלולים. </a:t>
            </a:r>
          </a:p>
          <a:p>
            <a:pPr marL="285750" indent="-285750" algn="r" rtl="1">
              <a:buFont typeface="Arial" panose="020B0604020202020204" pitchFamily="34" charset="0"/>
              <a:buChar char="•"/>
            </a:pPr>
            <a:r>
              <a:rPr lang="he-IL" dirty="0"/>
              <a:t>תשובה ג' לא נכונה, כי יתכן ובסביבה אחרת יועברו לו פרמטרים שונים מאלה שנכללו בבדיקות הקודמות.</a:t>
            </a:r>
            <a:endParaRPr lang="en-IL" dirty="0"/>
          </a:p>
        </p:txBody>
      </p:sp>
      <p:sp>
        <p:nvSpPr>
          <p:cNvPr id="12" name="אליפסה 11">
            <a:extLst>
              <a:ext uri="{FF2B5EF4-FFF2-40B4-BE49-F238E27FC236}">
                <a16:creationId xmlns:a16="http://schemas.microsoft.com/office/drawing/2014/main" id="{B46DA518-86D6-4305-B724-0A9DBB179440}"/>
              </a:ext>
            </a:extLst>
          </p:cNvPr>
          <p:cNvSpPr/>
          <p:nvPr/>
        </p:nvSpPr>
        <p:spPr>
          <a:xfrm>
            <a:off x="10493375" y="3221136"/>
            <a:ext cx="396240" cy="297855"/>
          </a:xfrm>
          <a:prstGeom prst="ellipse">
            <a:avLst/>
          </a:prstGeom>
          <a:noFill/>
          <a:ln w="38100">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320849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205842"/>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19</a:t>
            </a:fld>
            <a:endParaRPr lang="he-IL"/>
          </a:p>
        </p:txBody>
      </p:sp>
      <p:sp>
        <p:nvSpPr>
          <p:cNvPr id="8" name="Rectangle 2"/>
          <p:cNvSpPr>
            <a:spLocks noChangeArrowheads="1"/>
          </p:cNvSpPr>
          <p:nvPr/>
        </p:nvSpPr>
        <p:spPr bwMode="auto">
          <a:xfrm>
            <a:off x="1479997" y="1354070"/>
            <a:ext cx="9873803"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a:r>
              <a:rPr lang="he-IL" dirty="0"/>
              <a:t>שאלה 6ב (4 נק')</a:t>
            </a:r>
            <a:endParaRPr lang="en-US" dirty="0"/>
          </a:p>
          <a:p>
            <a:pPr algn="r" rtl="1"/>
            <a:r>
              <a:rPr lang="he-IL" dirty="0"/>
              <a:t>בנושא שלב הבדיקות במחזור החיים של מערכות תוכנה- מה מייחד את מודל העבודה </a:t>
            </a:r>
            <a:r>
              <a:rPr lang="en-US" dirty="0"/>
              <a:t>XP</a:t>
            </a:r>
            <a:r>
              <a:rPr lang="he-IL" dirty="0"/>
              <a:t> בהיבט של הבדיקות?</a:t>
            </a:r>
          </a:p>
        </p:txBody>
      </p:sp>
      <p:sp>
        <p:nvSpPr>
          <p:cNvPr id="9" name="Rectangle 3"/>
          <p:cNvSpPr>
            <a:spLocks noChangeArrowheads="1"/>
          </p:cNvSpPr>
          <p:nvPr/>
        </p:nvSpPr>
        <p:spPr bwMode="auto">
          <a:xfrm>
            <a:off x="0" y="398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מלבן 4">
            <a:extLst>
              <a:ext uri="{FF2B5EF4-FFF2-40B4-BE49-F238E27FC236}">
                <a16:creationId xmlns:a16="http://schemas.microsoft.com/office/drawing/2014/main" id="{8542352C-7950-4013-AB34-29E9503714A1}"/>
              </a:ext>
            </a:extLst>
          </p:cNvPr>
          <p:cNvSpPr/>
          <p:nvPr/>
        </p:nvSpPr>
        <p:spPr>
          <a:xfrm>
            <a:off x="4861560" y="2621281"/>
            <a:ext cx="6583680" cy="2862322"/>
          </a:xfrm>
          <a:prstGeom prst="rect">
            <a:avLst/>
          </a:prstGeom>
        </p:spPr>
        <p:txBody>
          <a:bodyPr wrap="square">
            <a:spAutoFit/>
          </a:bodyPr>
          <a:lstStyle/>
          <a:p>
            <a:pPr algn="r" rtl="1"/>
            <a:r>
              <a:rPr lang="he-IL" b="1" dirty="0">
                <a:solidFill>
                  <a:srgbClr val="222222"/>
                </a:solidFill>
                <a:latin typeface="Arial" panose="020B0604020202020204" pitchFamily="34" charset="0"/>
              </a:rPr>
              <a:t>פיתוח מונחה-בדיקות</a:t>
            </a:r>
            <a:r>
              <a:rPr lang="he-IL" dirty="0">
                <a:solidFill>
                  <a:srgbClr val="222222"/>
                </a:solidFill>
                <a:latin typeface="Arial" panose="020B0604020202020204" pitchFamily="34" charset="0"/>
              </a:rPr>
              <a:t> (</a:t>
            </a:r>
            <a:r>
              <a:rPr lang="en-US" dirty="0">
                <a:solidFill>
                  <a:srgbClr val="222222"/>
                </a:solidFill>
                <a:latin typeface="Arial" panose="020B0604020202020204" pitchFamily="34" charset="0"/>
              </a:rPr>
              <a:t>test driven development</a:t>
            </a:r>
            <a:r>
              <a:rPr lang="he-IL" dirty="0">
                <a:solidFill>
                  <a:srgbClr val="222222"/>
                </a:solidFill>
                <a:latin typeface="Arial" panose="020B0604020202020204" pitchFamily="34" charset="0"/>
              </a:rPr>
              <a:t>) ובקיצור </a:t>
            </a:r>
            <a:r>
              <a:rPr lang="en-US" dirty="0">
                <a:solidFill>
                  <a:srgbClr val="222222"/>
                </a:solidFill>
                <a:latin typeface="Arial" panose="020B0604020202020204" pitchFamily="34" charset="0"/>
              </a:rPr>
              <a:t>TDD</a:t>
            </a:r>
            <a:r>
              <a:rPr lang="he-IL" dirty="0">
                <a:solidFill>
                  <a:srgbClr val="222222"/>
                </a:solidFill>
                <a:latin typeface="Arial" panose="020B0604020202020204" pitchFamily="34" charset="0"/>
              </a:rPr>
              <a:t> היא מתודולוגיית פיתוח תוכנה שבה בדיקת יחידה בטרם נכתב הקוד אותו היא בודקת. בפיתוח בשיטה זו בדיקת היחידה נכתבת תמיד באמצעות חבילת תוכנה המיועדת להרצה אוטומטית של בדיקות היחידה (כגון </a:t>
            </a:r>
            <a:r>
              <a:rPr lang="en-US" dirty="0">
                <a:solidFill>
                  <a:srgbClr val="222222"/>
                </a:solidFill>
                <a:latin typeface="Arial" panose="020B0604020202020204" pitchFamily="34" charset="0"/>
              </a:rPr>
              <a:t>(Junit</a:t>
            </a:r>
            <a:r>
              <a:rPr lang="he-IL" dirty="0">
                <a:solidFill>
                  <a:srgbClr val="222222"/>
                </a:solidFill>
                <a:latin typeface="Arial" panose="020B0604020202020204" pitchFamily="34" charset="0"/>
              </a:rPr>
              <a:t>. בדיקות יחידה לא הוגדרו לראשונה בשיטת פיתוח מונחה-בדיקות, אך בשיטה זו הן נתונות לקבוצת הנחיות מוגדרות היטב.</a:t>
            </a:r>
          </a:p>
          <a:p>
            <a:pPr algn="r" rtl="1"/>
            <a:r>
              <a:rPr lang="he-IL" dirty="0">
                <a:solidFill>
                  <a:srgbClr val="222222"/>
                </a:solidFill>
                <a:latin typeface="Arial" panose="020B0604020202020204" pitchFamily="34" charset="0"/>
              </a:rPr>
              <a:t>השיטה זכתה לתפוצה בעיקר כחלק ממתודולוגית </a:t>
            </a:r>
            <a:r>
              <a:rPr lang="en-US" dirty="0">
                <a:solidFill>
                  <a:srgbClr val="222222"/>
                </a:solidFill>
                <a:latin typeface="Arial" panose="020B0604020202020204" pitchFamily="34" charset="0"/>
              </a:rPr>
              <a:t>Extreme Programming</a:t>
            </a:r>
            <a:r>
              <a:rPr lang="he-IL" dirty="0">
                <a:solidFill>
                  <a:srgbClr val="222222"/>
                </a:solidFill>
                <a:latin typeface="Arial" panose="020B0604020202020204" pitchFamily="34" charset="0"/>
              </a:rPr>
              <a:t> בתחילת שנות 2000, אך היא נמצאת בשימוש גם מחוץ להקשר זה. יש הרואים בה כשיטה לעיצוב תוכנה בהנדסת תוכנה.</a:t>
            </a:r>
            <a:br>
              <a:rPr lang="en-US" dirty="0">
                <a:solidFill>
                  <a:srgbClr val="222222"/>
                </a:solidFill>
                <a:latin typeface="Arial" panose="020B0604020202020204" pitchFamily="34" charset="0"/>
              </a:rPr>
            </a:br>
            <a:r>
              <a:rPr lang="he-IL" dirty="0">
                <a:solidFill>
                  <a:srgbClr val="222222"/>
                </a:solidFill>
                <a:latin typeface="Arial" panose="020B0604020202020204" pitchFamily="34" charset="0"/>
              </a:rPr>
              <a:t>בנוסף, מתנהלות בדיקות אינטגרציה בתדירות גבוהה.</a:t>
            </a:r>
            <a:endParaRPr lang="he-IL" b="0" i="0" dirty="0">
              <a:solidFill>
                <a:srgbClr val="222222"/>
              </a:solidFill>
              <a:effectLst/>
              <a:latin typeface="Arial" panose="020B0604020202020204" pitchFamily="34" charset="0"/>
            </a:endParaRPr>
          </a:p>
        </p:txBody>
      </p:sp>
      <p:pic>
        <p:nvPicPr>
          <p:cNvPr id="11" name="תמונה 10">
            <a:extLst>
              <a:ext uri="{FF2B5EF4-FFF2-40B4-BE49-F238E27FC236}">
                <a16:creationId xmlns:a16="http://schemas.microsoft.com/office/drawing/2014/main" id="{50932804-E1D1-4AB4-A06C-D893EEEFFB20}"/>
              </a:ext>
            </a:extLst>
          </p:cNvPr>
          <p:cNvPicPr>
            <a:picLocks noChangeAspect="1"/>
          </p:cNvPicPr>
          <p:nvPr/>
        </p:nvPicPr>
        <p:blipFill>
          <a:blip r:embed="rId4"/>
          <a:stretch>
            <a:fillRect/>
          </a:stretch>
        </p:blipFill>
        <p:spPr>
          <a:xfrm>
            <a:off x="446525" y="2506652"/>
            <a:ext cx="4471431" cy="3228818"/>
          </a:xfrm>
          <a:prstGeom prst="rect">
            <a:avLst/>
          </a:prstGeom>
        </p:spPr>
      </p:pic>
    </p:spTree>
    <p:extLst>
      <p:ext uri="{BB962C8B-B14F-4D97-AF65-F5344CB8AC3E}">
        <p14:creationId xmlns:p14="http://schemas.microsoft.com/office/powerpoint/2010/main" val="387062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שלבי הנדסת תוכנה</a:t>
            </a:r>
          </a:p>
        </p:txBody>
      </p:sp>
      <p:sp>
        <p:nvSpPr>
          <p:cNvPr id="5" name="מציין מיקום תוכן 4"/>
          <p:cNvSpPr>
            <a:spLocks noGrp="1"/>
          </p:cNvSpPr>
          <p:nvPr>
            <p:ph idx="1"/>
          </p:nvPr>
        </p:nvSpPr>
        <p:spPr>
          <a:xfrm>
            <a:off x="801687" y="1843088"/>
            <a:ext cx="10515600" cy="5375275"/>
          </a:xfrm>
        </p:spPr>
        <p:txBody>
          <a:bodyPr/>
          <a:lstStyle/>
          <a:p>
            <a:pPr>
              <a:buClr>
                <a:schemeClr val="accent1">
                  <a:lumMod val="50000"/>
                </a:schemeClr>
              </a:buClr>
              <a:buSzPct val="95000"/>
              <a:buFont typeface="Wingdings" panose="05000000000000000000" pitchFamily="2" charset="2"/>
              <a:buChar char="q"/>
              <a:defRPr/>
            </a:pPr>
            <a:r>
              <a:rPr lang="he-IL" altLang="en-US" sz="2400" b="1" dirty="0"/>
              <a:t> יזום </a:t>
            </a:r>
          </a:p>
          <a:p>
            <a:pPr>
              <a:buClr>
                <a:schemeClr val="accent1">
                  <a:lumMod val="50000"/>
                </a:schemeClr>
              </a:buClr>
              <a:buSzPct val="95000"/>
              <a:buFont typeface="Wingdings" panose="05000000000000000000" pitchFamily="2" charset="2"/>
              <a:buChar char="q"/>
              <a:defRPr/>
            </a:pPr>
            <a:r>
              <a:rPr lang="he-IL" altLang="en-US" sz="2400" b="1" dirty="0"/>
              <a:t> בחירת מתודולוגיית פיתוח</a:t>
            </a:r>
          </a:p>
          <a:p>
            <a:pPr>
              <a:buClr>
                <a:schemeClr val="accent1">
                  <a:lumMod val="50000"/>
                </a:schemeClr>
              </a:buClr>
              <a:buSzPct val="95000"/>
              <a:buFont typeface="Wingdings" panose="05000000000000000000" pitchFamily="2" charset="2"/>
              <a:buChar char="q"/>
              <a:defRPr/>
            </a:pPr>
            <a:r>
              <a:rPr lang="he-IL" altLang="en-US" sz="2400" b="1" dirty="0"/>
              <a:t> דרישות</a:t>
            </a:r>
          </a:p>
          <a:p>
            <a:pPr>
              <a:buClr>
                <a:schemeClr val="accent1">
                  <a:lumMod val="50000"/>
                </a:schemeClr>
              </a:buClr>
              <a:buSzPct val="95000"/>
              <a:buFont typeface="Wingdings" panose="05000000000000000000" pitchFamily="2" charset="2"/>
              <a:buChar char="q"/>
              <a:defRPr/>
            </a:pPr>
            <a:r>
              <a:rPr lang="he-IL" altLang="en-US" sz="2400" b="1" dirty="0"/>
              <a:t> ניתוח</a:t>
            </a:r>
          </a:p>
          <a:p>
            <a:pPr>
              <a:buClr>
                <a:schemeClr val="accent1">
                  <a:lumMod val="50000"/>
                </a:schemeClr>
              </a:buClr>
              <a:buSzPct val="95000"/>
              <a:buFont typeface="Wingdings" panose="05000000000000000000" pitchFamily="2" charset="2"/>
              <a:buChar char="q"/>
              <a:defRPr/>
            </a:pPr>
            <a:r>
              <a:rPr lang="he-IL" altLang="en-US" sz="2400" b="1" dirty="0"/>
              <a:t> תכנון</a:t>
            </a:r>
          </a:p>
          <a:p>
            <a:pPr>
              <a:buClr>
                <a:schemeClr val="accent1">
                  <a:lumMod val="50000"/>
                </a:schemeClr>
              </a:buClr>
              <a:buSzPct val="95000"/>
              <a:buFont typeface="Wingdings" panose="05000000000000000000" pitchFamily="2" charset="2"/>
              <a:buChar char="q"/>
              <a:defRPr/>
            </a:pPr>
            <a:r>
              <a:rPr lang="he-IL" altLang="en-US" sz="2400" b="1" dirty="0"/>
              <a:t> מימוש</a:t>
            </a:r>
          </a:p>
          <a:p>
            <a:pPr>
              <a:buClr>
                <a:schemeClr val="accent1">
                  <a:lumMod val="50000"/>
                </a:schemeClr>
              </a:buClr>
              <a:buSzPct val="95000"/>
              <a:buFont typeface="Wingdings" panose="05000000000000000000" pitchFamily="2" charset="2"/>
              <a:buChar char="q"/>
              <a:defRPr/>
            </a:pPr>
            <a:r>
              <a:rPr lang="he-IL" altLang="en-US" sz="2400" b="1" dirty="0"/>
              <a:t> בדיקות</a:t>
            </a:r>
          </a:p>
          <a:p>
            <a:pPr>
              <a:buClr>
                <a:schemeClr val="accent1">
                  <a:lumMod val="50000"/>
                </a:schemeClr>
              </a:buClr>
              <a:buSzPct val="95000"/>
              <a:buFont typeface="Wingdings" panose="05000000000000000000" pitchFamily="2" charset="2"/>
              <a:buChar char="q"/>
              <a:defRPr/>
            </a:pPr>
            <a:r>
              <a:rPr lang="he-IL" altLang="en-US" sz="2400" b="1" dirty="0"/>
              <a:t> תחזוקה</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a:p>
        </p:txBody>
      </p:sp>
      <p:sp>
        <p:nvSpPr>
          <p:cNvPr id="7" name="TextBox 6"/>
          <p:cNvSpPr txBox="1"/>
          <p:nvPr/>
        </p:nvSpPr>
        <p:spPr>
          <a:xfrm>
            <a:off x="10858500" y="1675885"/>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
        <p:nvSpPr>
          <p:cNvPr id="11" name="TextBox 10"/>
          <p:cNvSpPr txBox="1"/>
          <p:nvPr/>
        </p:nvSpPr>
        <p:spPr>
          <a:xfrm>
            <a:off x="10871200" y="2145785"/>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
        <p:nvSpPr>
          <p:cNvPr id="12" name="TextBox 11"/>
          <p:cNvSpPr txBox="1"/>
          <p:nvPr/>
        </p:nvSpPr>
        <p:spPr>
          <a:xfrm>
            <a:off x="10871200" y="2590285"/>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
        <p:nvSpPr>
          <p:cNvPr id="13" name="TextBox 11">
            <a:extLst>
              <a:ext uri="{FF2B5EF4-FFF2-40B4-BE49-F238E27FC236}">
                <a16:creationId xmlns:a16="http://schemas.microsoft.com/office/drawing/2014/main" id="{0D448DB2-626A-4F77-A10D-122D1E65CC73}"/>
              </a:ext>
            </a:extLst>
          </p:cNvPr>
          <p:cNvSpPr txBox="1"/>
          <p:nvPr/>
        </p:nvSpPr>
        <p:spPr>
          <a:xfrm>
            <a:off x="10885052" y="3047490"/>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
        <p:nvSpPr>
          <p:cNvPr id="15" name="TextBox 11">
            <a:extLst>
              <a:ext uri="{FF2B5EF4-FFF2-40B4-BE49-F238E27FC236}">
                <a16:creationId xmlns:a16="http://schemas.microsoft.com/office/drawing/2014/main" id="{0D448DB2-626A-4F77-A10D-122D1E65CC73}"/>
              </a:ext>
            </a:extLst>
          </p:cNvPr>
          <p:cNvSpPr txBox="1"/>
          <p:nvPr/>
        </p:nvSpPr>
        <p:spPr>
          <a:xfrm>
            <a:off x="10869480" y="3972082"/>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cxnSp>
        <p:nvCxnSpPr>
          <p:cNvPr id="16" name="מחבר חץ ישר 10"/>
          <p:cNvCxnSpPr/>
          <p:nvPr/>
        </p:nvCxnSpPr>
        <p:spPr>
          <a:xfrm flipH="1">
            <a:off x="10993120" y="4752702"/>
            <a:ext cx="431800" cy="0"/>
          </a:xfrm>
          <a:prstGeom prst="straightConnector1">
            <a:avLst/>
          </a:prstGeom>
          <a:ln w="57150">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17" name="TextBox 11">
            <a:extLst>
              <a:ext uri="{FF2B5EF4-FFF2-40B4-BE49-F238E27FC236}">
                <a16:creationId xmlns:a16="http://schemas.microsoft.com/office/drawing/2014/main" id="{9B8793A0-63D9-492E-B765-3253BEE30149}"/>
              </a:ext>
            </a:extLst>
          </p:cNvPr>
          <p:cNvSpPr txBox="1"/>
          <p:nvPr/>
        </p:nvSpPr>
        <p:spPr>
          <a:xfrm>
            <a:off x="10896600" y="3509786"/>
            <a:ext cx="457200" cy="584775"/>
          </a:xfrm>
          <a:prstGeom prst="rect">
            <a:avLst/>
          </a:prstGeom>
          <a:noFill/>
        </p:spPr>
        <p:txBody>
          <a:bodyPr wrap="square" rtlCol="1">
            <a:spAutoFit/>
          </a:bodyPr>
          <a:lstStyle/>
          <a:p>
            <a:r>
              <a:rPr lang="en-US" sz="3200" b="1" dirty="0">
                <a:solidFill>
                  <a:srgbClr val="00B050"/>
                </a:solidFill>
              </a:rPr>
              <a:t>V</a:t>
            </a:r>
            <a:endParaRPr lang="he-IL" sz="3200" b="1" dirty="0">
              <a:solidFill>
                <a:srgbClr val="00B050"/>
              </a:solidFill>
            </a:endParaRPr>
          </a:p>
        </p:txBody>
      </p:sp>
    </p:spTree>
    <p:extLst>
      <p:ext uri="{BB962C8B-B14F-4D97-AF65-F5344CB8AC3E}">
        <p14:creationId xmlns:p14="http://schemas.microsoft.com/office/powerpoint/2010/main" val="1974243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205842"/>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20</a:t>
            </a:fld>
            <a:endParaRPr lang="he-IL"/>
          </a:p>
        </p:txBody>
      </p:sp>
      <p:sp>
        <p:nvSpPr>
          <p:cNvPr id="9" name="Rectangle 3"/>
          <p:cNvSpPr>
            <a:spLocks noChangeArrowheads="1"/>
          </p:cNvSpPr>
          <p:nvPr/>
        </p:nvSpPr>
        <p:spPr bwMode="auto">
          <a:xfrm>
            <a:off x="0" y="398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מלבן 4">
            <a:extLst>
              <a:ext uri="{FF2B5EF4-FFF2-40B4-BE49-F238E27FC236}">
                <a16:creationId xmlns:a16="http://schemas.microsoft.com/office/drawing/2014/main" id="{7A70D9F4-8855-44C2-9C2F-E4A6C6E4ADF9}"/>
              </a:ext>
            </a:extLst>
          </p:cNvPr>
          <p:cNvSpPr/>
          <p:nvPr/>
        </p:nvSpPr>
        <p:spPr>
          <a:xfrm>
            <a:off x="3215640" y="1674674"/>
            <a:ext cx="7498080" cy="2031325"/>
          </a:xfrm>
          <a:prstGeom prst="rect">
            <a:avLst/>
          </a:prstGeom>
        </p:spPr>
        <p:txBody>
          <a:bodyPr wrap="square">
            <a:spAutoFit/>
          </a:bodyPr>
          <a:lstStyle/>
          <a:p>
            <a:pPr algn="r" rtl="1"/>
            <a:r>
              <a:rPr lang="he-IL" b="1" dirty="0"/>
              <a:t>איזה מהאמצעים הבאים </a:t>
            </a:r>
            <a:r>
              <a:rPr lang="he-IL" b="1" u="sng" dirty="0"/>
              <a:t>לא יסייע</a:t>
            </a:r>
            <a:r>
              <a:rPr lang="he-IL" b="1" dirty="0"/>
              <a:t> לשיפור </a:t>
            </a:r>
            <a:r>
              <a:rPr lang="he-IL" b="1" dirty="0" err="1"/>
              <a:t>הבדיקתיות</a:t>
            </a:r>
            <a:r>
              <a:rPr lang="he-IL" b="1" dirty="0"/>
              <a:t> (</a:t>
            </a:r>
            <a:r>
              <a:rPr lang="en-US" b="1" dirty="0"/>
              <a:t>testability</a:t>
            </a:r>
            <a:r>
              <a:rPr lang="he-IL" b="1" dirty="0"/>
              <a:t>) של התוכנה?</a:t>
            </a:r>
          </a:p>
          <a:p>
            <a:pPr algn="r"/>
            <a:endParaRPr lang="he-IL" dirty="0"/>
          </a:p>
          <a:p>
            <a:pPr algn="r"/>
            <a:r>
              <a:rPr lang="he-IL" dirty="0"/>
              <a:t>1. משפט בתחילת כל מתודה הבודק שהפרמטרים חוקיים </a:t>
            </a:r>
          </a:p>
          <a:p>
            <a:pPr algn="r"/>
            <a:r>
              <a:rPr lang="he-IL" dirty="0"/>
              <a:t>2. תיבת מפרט בדיקות מפורט </a:t>
            </a:r>
          </a:p>
          <a:p>
            <a:pPr algn="r"/>
            <a:r>
              <a:rPr lang="he-IL" dirty="0"/>
              <a:t>3. תיעוד בגוף הקוד המסביר כיצד לבדוק כל מתודה </a:t>
            </a:r>
          </a:p>
          <a:p>
            <a:pPr algn="r"/>
            <a:r>
              <a:rPr lang="he-IL" dirty="0"/>
              <a:t>4. רישום בקובץ של כל הודעת תקשורת לפני שליחתה </a:t>
            </a:r>
          </a:p>
          <a:p>
            <a:pPr algn="r"/>
            <a:r>
              <a:rPr lang="he-IL" dirty="0"/>
              <a:t>5. הצגת שעון במהלך ביצוע של תהליכים ממושכים</a:t>
            </a:r>
            <a:endParaRPr lang="en-IL" dirty="0"/>
          </a:p>
        </p:txBody>
      </p:sp>
      <p:sp>
        <p:nvSpPr>
          <p:cNvPr id="12" name="אליפסה 11">
            <a:extLst>
              <a:ext uri="{FF2B5EF4-FFF2-40B4-BE49-F238E27FC236}">
                <a16:creationId xmlns:a16="http://schemas.microsoft.com/office/drawing/2014/main" id="{044B95DE-6AB7-4805-AF27-4901E68BACD3}"/>
              </a:ext>
            </a:extLst>
          </p:cNvPr>
          <p:cNvSpPr/>
          <p:nvPr/>
        </p:nvSpPr>
        <p:spPr>
          <a:xfrm>
            <a:off x="10406741" y="2303562"/>
            <a:ext cx="396240" cy="297855"/>
          </a:xfrm>
          <a:prstGeom prst="ellipse">
            <a:avLst/>
          </a:prstGeom>
          <a:noFill/>
          <a:ln w="38100">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L" dirty="0"/>
          </a:p>
        </p:txBody>
      </p:sp>
      <p:sp>
        <p:nvSpPr>
          <p:cNvPr id="14" name="תיבת טקסט 13">
            <a:extLst>
              <a:ext uri="{FF2B5EF4-FFF2-40B4-BE49-F238E27FC236}">
                <a16:creationId xmlns:a16="http://schemas.microsoft.com/office/drawing/2014/main" id="{E60C522B-D671-4167-9078-C4F5582BB446}"/>
              </a:ext>
            </a:extLst>
          </p:cNvPr>
          <p:cNvSpPr txBox="1"/>
          <p:nvPr/>
        </p:nvSpPr>
        <p:spPr>
          <a:xfrm>
            <a:off x="1436052" y="4205860"/>
            <a:ext cx="9561195" cy="1200329"/>
          </a:xfrm>
          <a:prstGeom prst="rect">
            <a:avLst/>
          </a:prstGeom>
          <a:solidFill>
            <a:schemeClr val="accent1">
              <a:lumMod val="20000"/>
              <a:lumOff val="80000"/>
            </a:schemeClr>
          </a:solidFill>
        </p:spPr>
        <p:txBody>
          <a:bodyPr wrap="square" rtlCol="0">
            <a:spAutoFit/>
          </a:bodyPr>
          <a:lstStyle/>
          <a:p>
            <a:pPr algn="r" rtl="1"/>
            <a:r>
              <a:rPr lang="he-IL" b="1" dirty="0"/>
              <a:t>הסבר:</a:t>
            </a:r>
          </a:p>
          <a:p>
            <a:pPr algn="r" rtl="1"/>
            <a:r>
              <a:rPr lang="he-IL" dirty="0"/>
              <a:t>בדיקת חוקיות הפרמטרים בתוך המתודה איננה מועילה אם לא נבדקו הפרמטרים לפני הכניסה למתודה. מה גם שהבדיקה כשלעצמה (ללא רישום או דיווח כלשהו )איננה מסייעת לבודק. כל שאר התשובות מהוות אמצעים נאותים לשיפור </a:t>
            </a:r>
            <a:r>
              <a:rPr lang="he-IL" dirty="0" err="1"/>
              <a:t>בדיקתיות</a:t>
            </a:r>
            <a:r>
              <a:rPr lang="he-IL" dirty="0"/>
              <a:t>. </a:t>
            </a:r>
            <a:endParaRPr lang="en-IL" dirty="0"/>
          </a:p>
        </p:txBody>
      </p:sp>
    </p:spTree>
    <p:extLst>
      <p:ext uri="{BB962C8B-B14F-4D97-AF65-F5344CB8AC3E}">
        <p14:creationId xmlns:p14="http://schemas.microsoft.com/office/powerpoint/2010/main" val="152317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205842"/>
            <a:ext cx="10515600" cy="1325563"/>
          </a:xfrm>
        </p:spPr>
        <p:txBody>
          <a:bodyPr/>
          <a:lstStyle/>
          <a:p>
            <a:pPr algn="ctr"/>
            <a:r>
              <a:rPr lang="he-IL" b="1" dirty="0">
                <a:solidFill>
                  <a:srgbClr val="002060"/>
                </a:solidFill>
                <a:effectLst>
                  <a:outerShdw blurRad="38100" dist="38100" dir="2700000" algn="tl">
                    <a:srgbClr val="000000">
                      <a:alpha val="43137"/>
                    </a:srgbClr>
                  </a:outerShdw>
                </a:effectLst>
                <a:cs typeface="+mn-cs"/>
              </a:rPr>
              <a:t>שאלת מבחן</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B38F1EF3-56D8-4173-ABD6-EA7B413EA9CD}"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21</a:t>
            </a:fld>
            <a:endParaRPr lang="he-IL"/>
          </a:p>
        </p:txBody>
      </p:sp>
      <p:sp>
        <p:nvSpPr>
          <p:cNvPr id="9" name="Rectangle 3"/>
          <p:cNvSpPr>
            <a:spLocks noChangeArrowheads="1"/>
          </p:cNvSpPr>
          <p:nvPr/>
        </p:nvSpPr>
        <p:spPr bwMode="auto">
          <a:xfrm>
            <a:off x="0" y="398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מלבן 4">
            <a:extLst>
              <a:ext uri="{FF2B5EF4-FFF2-40B4-BE49-F238E27FC236}">
                <a16:creationId xmlns:a16="http://schemas.microsoft.com/office/drawing/2014/main" id="{7A70D9F4-8855-44C2-9C2F-E4A6C6E4ADF9}"/>
              </a:ext>
            </a:extLst>
          </p:cNvPr>
          <p:cNvSpPr/>
          <p:nvPr/>
        </p:nvSpPr>
        <p:spPr>
          <a:xfrm>
            <a:off x="3215640" y="1674674"/>
            <a:ext cx="7498080" cy="2031325"/>
          </a:xfrm>
          <a:prstGeom prst="rect">
            <a:avLst/>
          </a:prstGeom>
        </p:spPr>
        <p:txBody>
          <a:bodyPr wrap="square">
            <a:spAutoFit/>
          </a:bodyPr>
          <a:lstStyle/>
          <a:p>
            <a:pPr algn="r" rtl="1"/>
            <a:r>
              <a:rPr lang="he-IL" b="1" dirty="0"/>
              <a:t>מהו המועד המוקדם ביותר בו ניתן לאשר מפרט בדיקות קבלה של מערכת?</a:t>
            </a:r>
          </a:p>
          <a:p>
            <a:pPr algn="r" rtl="1"/>
            <a:r>
              <a:rPr lang="he-IL" b="1" dirty="0"/>
              <a:t> </a:t>
            </a:r>
          </a:p>
          <a:p>
            <a:pPr marL="342900" indent="-342900" algn="r" rtl="1">
              <a:buAutoNum type="arabicPeriod"/>
            </a:pPr>
            <a:r>
              <a:rPr lang="he-IL" dirty="0"/>
              <a:t>לאחר סיום הקידוד ובדיקות היחידה </a:t>
            </a:r>
          </a:p>
          <a:p>
            <a:pPr marL="342900" indent="-342900" algn="r" rtl="1">
              <a:buAutoNum type="arabicPeriod"/>
            </a:pPr>
            <a:r>
              <a:rPr lang="he-IL" dirty="0"/>
              <a:t>לאחר אישור התכן המפורט </a:t>
            </a:r>
          </a:p>
          <a:p>
            <a:pPr marL="342900" indent="-342900" algn="r" rtl="1">
              <a:buAutoNum type="arabicPeriod"/>
            </a:pPr>
            <a:r>
              <a:rPr lang="he-IL" dirty="0"/>
              <a:t>לאחר אישור מפרט הדרישות </a:t>
            </a:r>
          </a:p>
          <a:p>
            <a:pPr marL="342900" indent="-342900" algn="r" rtl="1">
              <a:buAutoNum type="arabicPeriod"/>
            </a:pPr>
            <a:r>
              <a:rPr lang="he-IL" dirty="0"/>
              <a:t>לאחר הקמת סביבת הבדיקות </a:t>
            </a:r>
          </a:p>
          <a:p>
            <a:pPr marL="342900" indent="-342900" algn="r" rtl="1">
              <a:buAutoNum type="arabicPeriod"/>
            </a:pPr>
            <a:r>
              <a:rPr lang="he-IL" dirty="0"/>
              <a:t>לאחר השלמת אב-טיפוס מהיר של המערכת</a:t>
            </a:r>
            <a:endParaRPr lang="en-IL" dirty="0"/>
          </a:p>
        </p:txBody>
      </p:sp>
      <p:sp>
        <p:nvSpPr>
          <p:cNvPr id="12" name="אליפסה 11">
            <a:extLst>
              <a:ext uri="{FF2B5EF4-FFF2-40B4-BE49-F238E27FC236}">
                <a16:creationId xmlns:a16="http://schemas.microsoft.com/office/drawing/2014/main" id="{044B95DE-6AB7-4805-AF27-4901E68BACD3}"/>
              </a:ext>
            </a:extLst>
          </p:cNvPr>
          <p:cNvSpPr/>
          <p:nvPr/>
        </p:nvSpPr>
        <p:spPr>
          <a:xfrm>
            <a:off x="10317480" y="2869483"/>
            <a:ext cx="396240" cy="297855"/>
          </a:xfrm>
          <a:prstGeom prst="ellipse">
            <a:avLst/>
          </a:prstGeom>
          <a:noFill/>
          <a:ln w="38100">
            <a:solidFill>
              <a:srgbClr val="FFFF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L" dirty="0"/>
          </a:p>
        </p:txBody>
      </p:sp>
      <p:sp>
        <p:nvSpPr>
          <p:cNvPr id="14" name="תיבת טקסט 13">
            <a:extLst>
              <a:ext uri="{FF2B5EF4-FFF2-40B4-BE49-F238E27FC236}">
                <a16:creationId xmlns:a16="http://schemas.microsoft.com/office/drawing/2014/main" id="{E60C522B-D671-4167-9078-C4F5582BB446}"/>
              </a:ext>
            </a:extLst>
          </p:cNvPr>
          <p:cNvSpPr txBox="1"/>
          <p:nvPr/>
        </p:nvSpPr>
        <p:spPr>
          <a:xfrm>
            <a:off x="1436052" y="4205860"/>
            <a:ext cx="9561195" cy="923330"/>
          </a:xfrm>
          <a:prstGeom prst="rect">
            <a:avLst/>
          </a:prstGeom>
          <a:solidFill>
            <a:schemeClr val="accent1">
              <a:lumMod val="20000"/>
              <a:lumOff val="80000"/>
            </a:schemeClr>
          </a:solidFill>
        </p:spPr>
        <p:txBody>
          <a:bodyPr wrap="square" rtlCol="0">
            <a:spAutoFit/>
          </a:bodyPr>
          <a:lstStyle/>
          <a:p>
            <a:pPr algn="r" rtl="1"/>
            <a:r>
              <a:rPr lang="he-IL" b="1" dirty="0"/>
              <a:t>הסבר:</a:t>
            </a:r>
          </a:p>
          <a:p>
            <a:pPr algn="r" rtl="1"/>
            <a:r>
              <a:rPr lang="he-IL" dirty="0"/>
              <a:t>בדיקות הקבלה הן בדיקות של המערכת השלמה ,הבודקות שהמערכת עונה לדרישות .לכן אפשר לכתוב את מפרט בדיקות הקבלה כבר עם סיום מפרט הדרישות. </a:t>
            </a:r>
            <a:endParaRPr lang="en-IL" dirty="0"/>
          </a:p>
        </p:txBody>
      </p:sp>
    </p:spTree>
    <p:extLst>
      <p:ext uri="{BB962C8B-B14F-4D97-AF65-F5344CB8AC3E}">
        <p14:creationId xmlns:p14="http://schemas.microsoft.com/office/powerpoint/2010/main" val="277027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 הבדיקות</a:t>
            </a:r>
          </a:p>
        </p:txBody>
      </p:sp>
      <p:sp>
        <p:nvSpPr>
          <p:cNvPr id="5" name="מציין מיקום תוכן 4"/>
          <p:cNvSpPr>
            <a:spLocks noGrp="1"/>
          </p:cNvSpPr>
          <p:nvPr>
            <p:ph idx="1"/>
          </p:nvPr>
        </p:nvSpPr>
        <p:spPr>
          <a:xfrm>
            <a:off x="838200" y="1802765"/>
            <a:ext cx="10515600" cy="5375275"/>
          </a:xfrm>
        </p:spPr>
        <p:txBody>
          <a:bodyPr/>
          <a:lstStyle/>
          <a:p>
            <a:pPr marL="0" indent="0" algn="ctr">
              <a:buNone/>
            </a:pPr>
            <a:r>
              <a:rPr lang="he-IL" b="1" dirty="0"/>
              <a:t>בדיקות תוכנה</a:t>
            </a:r>
            <a:r>
              <a:rPr lang="he-IL" dirty="0"/>
              <a:t> (</a:t>
            </a:r>
            <a:r>
              <a:rPr lang="en-US" dirty="0"/>
              <a:t>Testing</a:t>
            </a:r>
            <a:r>
              <a:rPr lang="he-IL" dirty="0"/>
              <a:t>) הן תהליך שנועד להעריך את איכות התוכנה ועמידתה בדרישות שהוצבו לה. בדיקות תוכנה מהוות חלק אינטגרלי מתהליכי הנדסת תוכנה.</a:t>
            </a:r>
          </a:p>
          <a:p>
            <a:pPr marL="0" indent="0" algn="ctr">
              <a:buNone/>
            </a:pPr>
            <a:endParaRPr lang="he-IL" altLang="en-US" sz="2400" b="1" dirty="0"/>
          </a:p>
          <a:p>
            <a:pPr marL="0" indent="0" algn="ctr">
              <a:buNone/>
            </a:pPr>
            <a:r>
              <a:rPr lang="he-IL" altLang="en-US" sz="2400" b="1" dirty="0"/>
              <a:t>שלב הבדיקות מהווה חלק נכבד מתהליך פיתוח מערכת תוכנה. מטרת הבדיקות לוודא שהמוצר עומד בתקנים ובדרישות אותן הגדיר הלקוח וכי המוצר הסופי לשביעות רצונו. בכדי לייעל את תהליך הבדיקות, ניתן להשתמש בכלים שונים לניהול ולביצוע הבדיקות.</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a:p>
        </p:txBody>
      </p:sp>
    </p:spTree>
    <p:extLst>
      <p:ext uri="{BB962C8B-B14F-4D97-AF65-F5344CB8AC3E}">
        <p14:creationId xmlns:p14="http://schemas.microsoft.com/office/powerpoint/2010/main" val="391104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 הבדיקות</a:t>
            </a:r>
          </a:p>
        </p:txBody>
      </p:sp>
      <p:sp>
        <p:nvSpPr>
          <p:cNvPr id="5" name="מציין מיקום תוכן 4"/>
          <p:cNvSpPr>
            <a:spLocks noGrp="1"/>
          </p:cNvSpPr>
          <p:nvPr>
            <p:ph idx="1"/>
          </p:nvPr>
        </p:nvSpPr>
        <p:spPr>
          <a:xfrm>
            <a:off x="838200" y="1924685"/>
            <a:ext cx="10515600" cy="4003675"/>
          </a:xfrm>
        </p:spPr>
        <p:txBody>
          <a:bodyPr/>
          <a:lstStyle/>
          <a:p>
            <a:pPr marL="0" indent="0" algn="ctr">
              <a:buNone/>
            </a:pPr>
            <a:r>
              <a:rPr lang="he-IL" dirty="0"/>
              <a:t>בדיקות כוללות תהליכים, שיטות, פעילויות וכלים המלווים את פיתוח המערכות והמוצרים לאורך מחזור החיים מתוך כוונה לבצע אימות והוכחת תקפות</a:t>
            </a:r>
            <a:r>
              <a:rPr lang="en-US" dirty="0"/>
              <a:t> (Verification &amp; Validation) </a:t>
            </a:r>
            <a:r>
              <a:rPr lang="he-IL" dirty="0"/>
              <a:t>להתאמת התוצרים לדרישות הלקוח, למפרטים הטכניים, לתקנים ולנהלים מחייבים.</a:t>
            </a:r>
          </a:p>
          <a:p>
            <a:pPr marL="0" indent="0" algn="ctr">
              <a:buNone/>
            </a:pPr>
            <a:endParaRPr lang="he-IL" altLang="en-US" sz="2400" b="1" dirty="0"/>
          </a:p>
          <a:p>
            <a:pPr marL="0" indent="0" algn="ctr">
              <a:buNone/>
            </a:pPr>
            <a:r>
              <a:rPr lang="he-IL" dirty="0"/>
              <a:t>תהליך הבדיקות מהווה נדבך בעל חשיבות מכרעת במערכת האיכות הכוללת שנועדה, בין היתר, להבטיח את איכות התוצרים ומערכות התקשוב, בין אם הפיתוח מבוצע ע"י ספק חיצוני או ע"י גופי הפיתוח של הארגון, בין אם הפרויקט פותח באופן סדור או כמתן מענה מזורז וללא קשר לגודל המוצר.</a:t>
            </a:r>
            <a:endParaRPr lang="he-IL" altLang="en-US" sz="2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a:p>
        </p:txBody>
      </p:sp>
    </p:spTree>
    <p:extLst>
      <p:ext uri="{BB962C8B-B14F-4D97-AF65-F5344CB8AC3E}">
        <p14:creationId xmlns:p14="http://schemas.microsoft.com/office/powerpoint/2010/main" val="358367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מטרת הבדיקות</a:t>
            </a:r>
          </a:p>
        </p:txBody>
      </p:sp>
      <p:sp>
        <p:nvSpPr>
          <p:cNvPr id="5" name="מציין מיקום תוכן 4"/>
          <p:cNvSpPr>
            <a:spLocks noGrp="1"/>
          </p:cNvSpPr>
          <p:nvPr>
            <p:ph idx="1"/>
          </p:nvPr>
        </p:nvSpPr>
        <p:spPr>
          <a:xfrm>
            <a:off x="801687" y="1957387"/>
            <a:ext cx="10515600" cy="4003675"/>
          </a:xfrm>
        </p:spPr>
        <p:txBody>
          <a:bodyPr/>
          <a:lstStyle/>
          <a:p>
            <a:pPr marL="0" indent="0">
              <a:buNone/>
            </a:pPr>
            <a:r>
              <a:rPr lang="he-IL" dirty="0"/>
              <a:t>מטרת תהליך הבדיקות היא לאמת את אמינות התוצרים ומידת התאמתם לדרישות ולמפרטים. במילים אחרות, עלינו לספק תשובות לשאלות הבאות:</a:t>
            </a:r>
          </a:p>
          <a:p>
            <a:pPr marL="0" indent="0">
              <a:buNone/>
            </a:pPr>
            <a:r>
              <a:rPr lang="he-IL" dirty="0"/>
              <a:t> </a:t>
            </a:r>
          </a:p>
          <a:p>
            <a:pPr marL="0" indent="0">
              <a:buNone/>
            </a:pPr>
            <a:r>
              <a:rPr lang="he-IL" dirty="0"/>
              <a:t> •         האם אנו בונים את המוצר הנכון ?</a:t>
            </a:r>
          </a:p>
          <a:p>
            <a:pPr marL="0" indent="0">
              <a:buNone/>
            </a:pPr>
            <a:r>
              <a:rPr lang="he-IL" dirty="0"/>
              <a:t> •         האם אנו בונים נכון את המוצר ?</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a:p>
        </p:txBody>
      </p:sp>
    </p:spTree>
    <p:extLst>
      <p:ext uri="{BB962C8B-B14F-4D97-AF65-F5344CB8AC3E}">
        <p14:creationId xmlns:p14="http://schemas.microsoft.com/office/powerpoint/2010/main" val="284288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 הבדיקות</a:t>
            </a:r>
          </a:p>
        </p:txBody>
      </p:sp>
      <p:sp>
        <p:nvSpPr>
          <p:cNvPr id="5" name="מציין מיקום תוכן 4"/>
          <p:cNvSpPr>
            <a:spLocks noGrp="1"/>
          </p:cNvSpPr>
          <p:nvPr>
            <p:ph idx="1"/>
          </p:nvPr>
        </p:nvSpPr>
        <p:spPr>
          <a:xfrm>
            <a:off x="838200" y="1528514"/>
            <a:ext cx="10515600" cy="1292225"/>
          </a:xfrm>
        </p:spPr>
        <p:txBody>
          <a:bodyPr/>
          <a:lstStyle/>
          <a:p>
            <a:r>
              <a:rPr lang="he-IL" sz="2000" dirty="0"/>
              <a:t>מטרה נוספת של תהליך הבדיקות היא לצמצם ככל הניתן את עלויות אי האיכות. </a:t>
            </a:r>
          </a:p>
          <a:p>
            <a:r>
              <a:rPr lang="he-IL" sz="2000" dirty="0"/>
              <a:t>לפי העיקרון של בוהם, ככל שנאתר את השגיאות בשלבים מאוחרים יותר, תגדל עלות התיקון:</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a:p>
        </p:txBody>
      </p:sp>
      <p:pic>
        <p:nvPicPr>
          <p:cNvPr id="1028" name="Picture 4">
            <a:extLst>
              <a:ext uri="{FF2B5EF4-FFF2-40B4-BE49-F238E27FC236}">
                <a16:creationId xmlns:a16="http://schemas.microsoft.com/office/drawing/2014/main" id="{291910D2-C95A-4857-AFE8-A4BC4FCB18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040" y="2326445"/>
            <a:ext cx="6217920" cy="402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08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שלב הבדיקות</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a:p>
        </p:txBody>
      </p:sp>
      <p:pic>
        <p:nvPicPr>
          <p:cNvPr id="7" name="תמונה 6">
            <a:extLst>
              <a:ext uri="{FF2B5EF4-FFF2-40B4-BE49-F238E27FC236}">
                <a16:creationId xmlns:a16="http://schemas.microsoft.com/office/drawing/2014/main" id="{7B639848-30F7-4466-8BB9-07458E2CA652}"/>
              </a:ext>
            </a:extLst>
          </p:cNvPr>
          <p:cNvPicPr>
            <a:picLocks noChangeAspect="1"/>
          </p:cNvPicPr>
          <p:nvPr/>
        </p:nvPicPr>
        <p:blipFill>
          <a:blip r:embed="rId4"/>
          <a:stretch>
            <a:fillRect/>
          </a:stretch>
        </p:blipFill>
        <p:spPr>
          <a:xfrm>
            <a:off x="2148840" y="1690688"/>
            <a:ext cx="7598410" cy="4405801"/>
          </a:xfrm>
          <a:prstGeom prst="rect">
            <a:avLst/>
          </a:prstGeom>
        </p:spPr>
      </p:pic>
    </p:spTree>
    <p:extLst>
      <p:ext uri="{BB962C8B-B14F-4D97-AF65-F5344CB8AC3E}">
        <p14:creationId xmlns:p14="http://schemas.microsoft.com/office/powerpoint/2010/main" val="53309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בדיקות קופסא לבנה</a:t>
            </a:r>
          </a:p>
        </p:txBody>
      </p:sp>
      <p:sp>
        <p:nvSpPr>
          <p:cNvPr id="5" name="מציין מיקום תוכן 4"/>
          <p:cNvSpPr>
            <a:spLocks noGrp="1"/>
          </p:cNvSpPr>
          <p:nvPr>
            <p:ph idx="1"/>
          </p:nvPr>
        </p:nvSpPr>
        <p:spPr>
          <a:xfrm>
            <a:off x="693419" y="1742260"/>
            <a:ext cx="10805160" cy="3759766"/>
          </a:xfrm>
        </p:spPr>
        <p:txBody>
          <a:bodyPr/>
          <a:lstStyle/>
          <a:p>
            <a:r>
              <a:rPr lang="he-IL" sz="2400" dirty="0"/>
              <a:t>סוג בדיקות מעמיק המתמקדות בזרימת המידע הפנימית בתוך המערכת בין רכיבי התוכנה/חומרה ובדיקת מבניות – האלגוריתם וזרימת הנתונים בתוך התהליך/רכיב.</a:t>
            </a:r>
          </a:p>
          <a:p>
            <a:r>
              <a:rPr lang="he-IL" sz="2400" dirty="0"/>
              <a:t>במסגרת הבדיקות מתבצעת בדיקת מבניות – האלגוריתם וזרימת הנתונים בתוך התהליך/רכיב. הבדיקות מבוססות על מבנה התוכנה/חומרה. נדרש ידע אודות המימוש הפנימי של המערכת / המוצר. בדיקות קופסה לבנה מתקיימות בבדיקות יחידה ובבדיקות שילוב ומבוצעות ע"י המפתחים בלבד.</a:t>
            </a:r>
          </a:p>
          <a:p>
            <a:pPr marL="0" indent="0">
              <a:buNone/>
            </a:pPr>
            <a:endParaRPr lang="en-US" sz="2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a:p>
        </p:txBody>
      </p:sp>
      <p:pic>
        <p:nvPicPr>
          <p:cNvPr id="4098" name="Picture 2">
            <a:extLst>
              <a:ext uri="{FF2B5EF4-FFF2-40B4-BE49-F238E27FC236}">
                <a16:creationId xmlns:a16="http://schemas.microsoft.com/office/drawing/2014/main" id="{8FC60277-0523-4873-84DD-D6342A986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9935" y="4210298"/>
            <a:ext cx="3527327" cy="200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he-IL" b="1" dirty="0">
                <a:solidFill>
                  <a:srgbClr val="002060"/>
                </a:solidFill>
                <a:effectLst>
                  <a:outerShdw blurRad="38100" dist="38100" dir="2700000" algn="tl">
                    <a:srgbClr val="000000">
                      <a:alpha val="43137"/>
                    </a:srgbClr>
                  </a:outerShdw>
                </a:effectLst>
                <a:cs typeface="+mn-cs"/>
              </a:rPr>
              <a:t>בדיקות קופסא שחורה</a:t>
            </a:r>
          </a:p>
        </p:txBody>
      </p:sp>
      <p:sp>
        <p:nvSpPr>
          <p:cNvPr id="5" name="מציין מיקום תוכן 4"/>
          <p:cNvSpPr>
            <a:spLocks noGrp="1"/>
          </p:cNvSpPr>
          <p:nvPr>
            <p:ph idx="1"/>
          </p:nvPr>
        </p:nvSpPr>
        <p:spPr>
          <a:xfrm>
            <a:off x="304800" y="1644401"/>
            <a:ext cx="11347450" cy="4567486"/>
          </a:xfrm>
        </p:spPr>
        <p:txBody>
          <a:bodyPr/>
          <a:lstStyle/>
          <a:p>
            <a:r>
              <a:rPr lang="he-IL" sz="2400" dirty="0"/>
              <a:t>בדיקות קופסה שחורה היא שיטת הבדיקות / טכניקה הרלוונטית לרמות הבדיקה שלאחר בדיקות השילוב (בדיקות מערכת ומעלה). בטכניקת קופסה שחורה מוודאים שהיישום מממש את הדרישות/אפיון ותומך בתהליכים העסקיים. אין עניין במבנה הפנימי של הקוד עצמו.</a:t>
            </a:r>
          </a:p>
          <a:p>
            <a:r>
              <a:rPr lang="he-IL" sz="2400" dirty="0"/>
              <a:t>בדיקות קופסה שחורה מתמקדות בשאלה האם המערכת מתפקדת בהתאם לדרישות/אפיון. משתמשים בקלט מגוון של התניות ומצבים כדי לקבוע האם התוצאות הצפויות אכן מתאימות לתוצאות בפועל. </a:t>
            </a:r>
            <a:r>
              <a:rPr lang="he-IL" sz="2400" b="1" dirty="0"/>
              <a:t>הבדיקות מתמקדות בתהליכים</a:t>
            </a:r>
            <a:r>
              <a:rPr lang="he-IL" sz="2400" dirty="0"/>
              <a:t>, בדיקות פונקציונאליות, מקרים שכיחים ומקרים חריגים – אילו פונקציות / ערכים אפשר להכניס (בכתיבת תסריט נכניס ערכים לא נכונים, לא כתחליף של בדיקת קופסא לבנה, אלא כהשלמה שלה).</a:t>
            </a:r>
          </a:p>
          <a:p>
            <a:r>
              <a:rPr lang="he-IL" sz="2400" dirty="0"/>
              <a:t>בבדיקות קופסה שחורה יש חשיבות אך ורק ל</a:t>
            </a:r>
            <a:r>
              <a:rPr lang="he-IL" sz="2400" b="1" dirty="0"/>
              <a:t>מה</a:t>
            </a:r>
            <a:r>
              <a:rPr lang="he-IL" sz="2400" dirty="0"/>
              <a:t>, ולא </a:t>
            </a:r>
            <a:r>
              <a:rPr lang="he-IL" sz="2400" dirty="0" err="1"/>
              <a:t>ל</a:t>
            </a:r>
            <a:r>
              <a:rPr lang="he-IL" sz="2400" b="1" dirty="0" err="1"/>
              <a:t>איך</a:t>
            </a:r>
            <a:r>
              <a:rPr lang="he-IL" sz="2400" dirty="0"/>
              <a:t>: חשובה רק התוצאה, ולא הדרך שבה המערכת הגיעה אליה.</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p:txBody>
          <a:bodyPr/>
          <a:lstStyle/>
          <a:p>
            <a:pPr>
              <a:defRPr/>
            </a:pPr>
            <a:fld id="{A9691736-3F50-4364-B455-DEFBAA0494F4}" type="datetime8">
              <a:rPr lang="he-IL" smtClean="0"/>
              <a:t>13 ינואר 20</a:t>
            </a:fld>
            <a:endParaRPr lang="he-IL"/>
          </a:p>
        </p:txBody>
      </p:sp>
      <p:sp>
        <p:nvSpPr>
          <p:cNvPr id="3" name="מציין מיקום של כותרת תחתונה 2"/>
          <p:cNvSpPr>
            <a:spLocks noGrp="1"/>
          </p:cNvSpPr>
          <p:nvPr>
            <p:ph type="ftr" sz="quarter" idx="11"/>
          </p:nvPr>
        </p:nvSpPr>
        <p:spPr/>
        <p:txBody>
          <a:body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a:p>
        </p:txBody>
      </p:sp>
      <p:pic>
        <p:nvPicPr>
          <p:cNvPr id="3074" name="Picture 2">
            <a:extLst>
              <a:ext uri="{FF2B5EF4-FFF2-40B4-BE49-F238E27FC236}">
                <a16:creationId xmlns:a16="http://schemas.microsoft.com/office/drawing/2014/main" id="{50979DED-C552-46E2-92F9-250E0A8D0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416992"/>
            <a:ext cx="6005057" cy="105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86668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8617</TotalTime>
  <Words>1913</Words>
  <Application>Microsoft Office PowerPoint</Application>
  <PresentationFormat>מסך רחב</PresentationFormat>
  <Paragraphs>238</Paragraphs>
  <Slides>21</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21</vt:i4>
      </vt:variant>
    </vt:vector>
  </HeadingPairs>
  <TitlesOfParts>
    <vt:vector size="27" baseType="lpstr">
      <vt:lpstr>Arial</vt:lpstr>
      <vt:lpstr>Calibri</vt:lpstr>
      <vt:lpstr>Calibri Light</vt:lpstr>
      <vt:lpstr>Guttman Haim</vt:lpstr>
      <vt:lpstr>Wingdings</vt:lpstr>
      <vt:lpstr>ערכת נושא Office</vt:lpstr>
      <vt:lpstr>בדיקות</vt:lpstr>
      <vt:lpstr>שלבי הנדסת תוכנה</vt:lpstr>
      <vt:lpstr>שלב הבדיקות</vt:lpstr>
      <vt:lpstr>שלב הבדיקות</vt:lpstr>
      <vt:lpstr>מטרת הבדיקות</vt:lpstr>
      <vt:lpstr>שלב הבדיקות</vt:lpstr>
      <vt:lpstr>שלב הבדיקות</vt:lpstr>
      <vt:lpstr>בדיקות קופסא לבנה</vt:lpstr>
      <vt:lpstr>בדיקות קופסא שחורה</vt:lpstr>
      <vt:lpstr>סוגי בדיקות</vt:lpstr>
      <vt:lpstr>סוגי בדיקות</vt:lpstr>
      <vt:lpstr>שאלות מבחן</vt:lpstr>
      <vt:lpstr>שאלת מבחן</vt:lpstr>
      <vt:lpstr>מצגת של PowerPoint‏</vt:lpstr>
      <vt:lpstr>מצגת של PowerPoint‏</vt:lpstr>
      <vt:lpstr>מצגת של PowerPoint‏</vt:lpstr>
      <vt:lpstr>שאלת מבחן</vt:lpstr>
      <vt:lpstr>מצגת של PowerPoint‏</vt:lpstr>
      <vt:lpstr>שאלת מבחן</vt:lpstr>
      <vt:lpstr>שאלת מבחן</vt:lpstr>
      <vt:lpstr>שאלת מבחן</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Sapir Asraf</cp:lastModifiedBy>
  <cp:revision>111</cp:revision>
  <dcterms:created xsi:type="dcterms:W3CDTF">2019-10-07T17:30:58Z</dcterms:created>
  <dcterms:modified xsi:type="dcterms:W3CDTF">2020-01-13T10:37:03Z</dcterms:modified>
</cp:coreProperties>
</file>