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4"/>
  </p:notesMasterIdLst>
  <p:sldIdLst>
    <p:sldId id="256" r:id="rId2"/>
    <p:sldId id="273" r:id="rId3"/>
    <p:sldId id="274" r:id="rId4"/>
    <p:sldId id="265" r:id="rId5"/>
    <p:sldId id="270" r:id="rId6"/>
    <p:sldId id="276" r:id="rId7"/>
    <p:sldId id="277" r:id="rId8"/>
    <p:sldId id="271" r:id="rId9"/>
    <p:sldId id="275" r:id="rId10"/>
    <p:sldId id="278" r:id="rId11"/>
    <p:sldId id="279" r:id="rId12"/>
    <p:sldId id="280" r:id="rId13"/>
    <p:sldId id="281" r:id="rId14"/>
    <p:sldId id="282" r:id="rId15"/>
    <p:sldId id="284" r:id="rId16"/>
    <p:sldId id="283" r:id="rId17"/>
    <p:sldId id="257" r:id="rId18"/>
    <p:sldId id="272" r:id="rId19"/>
    <p:sldId id="267" r:id="rId20"/>
    <p:sldId id="285" r:id="rId21"/>
    <p:sldId id="268" r:id="rId22"/>
    <p:sldId id="269" r:id="rId23"/>
  </p:sldIdLst>
  <p:sldSz cx="12192000" cy="6858000"/>
  <p:notesSz cx="6858000" cy="9144000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9BBD9C-D497-449B-8A45-CEFABABC0F14}" type="datetimeFigureOut">
              <a:rPr lang="he-IL" smtClean="0"/>
              <a:t>ו'/חשון/תש"פ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77A3ECC-518F-40D2-859A-C8E14E1D6C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035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A3ECC-518F-40D2-859A-C8E14E1D6C1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315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60F8F-5620-4AC4-968B-8E708B0EB044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42FAA-D9B7-4A81-A698-476EABF34C2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047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AA7AD-4D67-4DA3-8B76-37A3860C5796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A1806-AE88-4B6C-9344-5CECF759C187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911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5C4D4-8AC6-4D06-87EA-123022CBEBAD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60BD6-70BF-41A4-919D-D579CFF2832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537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03980-B822-4F57-839F-0A2504DEFA24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A1C18-2E97-4B45-832C-DE832CBD48B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561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E8B2A-623B-48D9-8A9C-570D386DBBB5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CEE93-6D8B-4261-B2AF-478FF09EBC8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642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72010-2B49-4FBA-A71F-1C903234F8ED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8FA95-BB69-4C08-BD87-6C00B058BEA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12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FFD37-6D3A-44CD-BAB7-31EB6031CE41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92222-1A7C-4F74-B7C6-B64EA0F525E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208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0C1C9-37E6-49FD-B084-18925D31F7E5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EED90-7320-477B-97DD-6123CC13313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131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4F978-44C7-44E2-BD13-5AE6873239E3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C1ACE-BF8F-41A8-B1B6-DD693D868DA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116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9B4E6-04A8-47CC-BF34-E1B559BE5A34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4B7FB-5509-4224-B340-FA30CAF1A1B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109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 smtClean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7A75D-ABFD-4273-A5DF-0717472152BE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693A3-3634-4ABF-B438-E56C0CAF9B3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47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סגנונות טקסט של תבנית בסיס</a:t>
            </a:r>
          </a:p>
          <a:p>
            <a:pPr lvl="1"/>
            <a:r>
              <a:rPr lang="he-IL" altLang="he-IL" smtClean="0"/>
              <a:t>רמה שנייה</a:t>
            </a:r>
          </a:p>
          <a:p>
            <a:pPr lvl="2"/>
            <a:r>
              <a:rPr lang="he-IL" altLang="he-IL" smtClean="0"/>
              <a:t>רמה שלישית</a:t>
            </a:r>
          </a:p>
          <a:p>
            <a:pPr lvl="3"/>
            <a:r>
              <a:rPr lang="he-IL" altLang="he-IL" smtClean="0"/>
              <a:t>רמה רביעית</a:t>
            </a:r>
          </a:p>
          <a:p>
            <a:pPr lvl="4"/>
            <a:r>
              <a:rPr lang="he-IL" altLang="he-IL" smtClean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EB3CBB-E95C-46A3-8650-BE56A767054C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72A2981-8083-491F-B367-EAC08C30EF7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2pPr>
      <a:lvl3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3pPr>
      <a:lvl4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4pPr>
      <a:lvl5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5pPr>
      <a:lvl6pPr marL="4572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6pPr>
      <a:lvl7pPr marL="9144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7pPr>
      <a:lvl8pPr marL="13716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8pPr>
      <a:lvl9pPr marL="18288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9pPr>
    </p:titleStyle>
    <p:bodyStyle>
      <a:lvl1pPr marL="228600" indent="-228600" algn="r" rtl="1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he-IL" sz="6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 Studio</a:t>
            </a:r>
            <a:endParaRPr lang="he-IL" altLang="he-IL" sz="6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altLang="he-IL" sz="3600" b="1" dirty="0" smtClean="0">
              <a:latin typeface="Guttman Haim" panose="02010401010101010101" pitchFamily="2" charset="-79"/>
              <a:cs typeface="Guttman Haim" panose="02010401010101010101" pitchFamily="2" charset="-79"/>
            </a:endParaRPr>
          </a:p>
          <a:p>
            <a:r>
              <a:rPr lang="he-IL" altLang="he-IL" sz="3600" b="1" dirty="0" smtClean="0">
                <a:latin typeface="Guttman Haim" panose="02010401010101010101" pitchFamily="2" charset="-79"/>
                <a:cs typeface="Guttman Haim" panose="02010401010101010101" pitchFamily="2" charset="-79"/>
              </a:rPr>
              <a:t>תרגול מס' </a:t>
            </a:r>
            <a:r>
              <a:rPr lang="en-US" altLang="he-IL" sz="3600" b="1" dirty="0" smtClean="0">
                <a:latin typeface="Guttman Haim" panose="02010401010101010101" pitchFamily="2" charset="-79"/>
                <a:cs typeface="Guttman Haim" panose="02010401010101010101" pitchFamily="2" charset="-79"/>
              </a:rPr>
              <a:t>2</a:t>
            </a:r>
          </a:p>
          <a:p>
            <a:r>
              <a:rPr lang="en-US" altLang="he-IL" sz="3600" b="1" dirty="0" smtClean="0">
                <a:latin typeface="Guttman Haim" panose="02010401010101010101" pitchFamily="2" charset="-79"/>
                <a:cs typeface="Guttman Haim" panose="02010401010101010101" pitchFamily="2" charset="-79"/>
              </a:rPr>
              <a:t/>
            </a:r>
            <a:br>
              <a:rPr lang="en-US" altLang="he-IL" sz="3600" b="1" dirty="0" smtClean="0">
                <a:latin typeface="Guttman Haim" panose="02010401010101010101" pitchFamily="2" charset="-79"/>
                <a:cs typeface="Guttman Haim" panose="02010401010101010101" pitchFamily="2" charset="-79"/>
              </a:rPr>
            </a:br>
            <a:r>
              <a:rPr lang="he-IL" altLang="he-IL" sz="20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הנדסת </a:t>
            </a:r>
            <a:r>
              <a:rPr lang="he-IL" altLang="he-IL" sz="2000" b="1" dirty="0" smtClean="0">
                <a:latin typeface="Guttman Haim" panose="02010401010101010101" pitchFamily="2" charset="-79"/>
                <a:cs typeface="Guttman Haim" panose="02010401010101010101" pitchFamily="2" charset="-79"/>
              </a:rPr>
              <a:t>תוכנה</a:t>
            </a:r>
            <a:endParaRPr lang="he-IL" altLang="he-IL" sz="2000" b="1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  <a:p>
            <a:r>
              <a:rPr lang="he-IL" altLang="he-IL" sz="20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סמסטר א תש"פ</a:t>
            </a:r>
          </a:p>
          <a:p>
            <a:endParaRPr lang="he-IL" altLang="he-IL" sz="3600" b="1" dirty="0" smtClean="0">
              <a:latin typeface="Guttman Haim" panose="02010401010101010101" pitchFamily="2" charset="-79"/>
              <a:cs typeface="Guttman Haim" panose="02010401010101010101" pitchFamily="2" charset="-79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79F8AB-505C-4385-ADCD-FC8CCC1EA41B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dirty="0" smtClean="0"/>
              <a:t>הנדסת תוכנה - תרגול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F42FAA-D9B7-4A81-A698-476EABF34C29}" type="slidenum">
              <a:rPr lang="he-IL" smtClean="0"/>
              <a:pPr>
                <a:defRPr/>
              </a:pPr>
              <a:t>1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דוגמא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10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4"/>
          <a:srcRect l="16875" t="26841" r="36146" b="15539"/>
          <a:stretch/>
        </p:blipFill>
        <p:spPr>
          <a:xfrm>
            <a:off x="1892300" y="1267307"/>
            <a:ext cx="8235950" cy="508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7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דוגמא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11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4"/>
          <a:srcRect l="14480" t="22024" r="32604" b="20239"/>
          <a:stretch/>
        </p:blipFill>
        <p:spPr>
          <a:xfrm>
            <a:off x="1817687" y="1551747"/>
            <a:ext cx="9499600" cy="46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9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דוגמא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12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4"/>
          <a:srcRect l="16771" t="27096" r="36510" b="18595"/>
          <a:stretch/>
        </p:blipFill>
        <p:spPr>
          <a:xfrm>
            <a:off x="2095500" y="1559566"/>
            <a:ext cx="8001000" cy="465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דוגמא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13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4"/>
          <a:srcRect l="15938" t="24617" r="38280" b="15168"/>
          <a:stretch/>
        </p:blipFill>
        <p:spPr>
          <a:xfrm>
            <a:off x="2628900" y="1332540"/>
            <a:ext cx="7912100" cy="471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דוגמא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14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4"/>
          <a:srcRect l="16667" t="21653" r="34792" b="17391"/>
          <a:stretch/>
        </p:blipFill>
        <p:spPr>
          <a:xfrm>
            <a:off x="1587500" y="1539081"/>
            <a:ext cx="8458200" cy="468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0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דוגמא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15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4"/>
          <a:srcRect l="17604" t="29459" r="35313" b="14218"/>
          <a:stretch/>
        </p:blipFill>
        <p:spPr>
          <a:xfrm>
            <a:off x="2882900" y="1690688"/>
            <a:ext cx="7912100" cy="41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7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Activities - XML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16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 rotWithShape="1">
          <a:blip r:embed="rId4"/>
          <a:srcRect l="104" t="9054" r="73646" b="24062"/>
          <a:stretch/>
        </p:blipFill>
        <p:spPr>
          <a:xfrm>
            <a:off x="4368800" y="1539875"/>
            <a:ext cx="32004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8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17</a:t>
            </a:fld>
            <a:endParaRPr lang="he-IL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4"/>
          <a:srcRect l="17813" t="5349" b="33696"/>
          <a:stretch/>
        </p:blipFill>
        <p:spPr>
          <a:xfrm>
            <a:off x="1193800" y="1825625"/>
            <a:ext cx="100203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Attributes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18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6248400" y="2089151"/>
            <a:ext cx="491490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כל תצוגות הרכיבים המפורטות </a:t>
            </a:r>
            <a:r>
              <a:rPr lang="he-IL" dirty="0" smtClean="0"/>
              <a:t>בפלטה משויכות לקבוצה </a:t>
            </a:r>
            <a:r>
              <a:rPr lang="he-IL" dirty="0"/>
              <a:t>של מאפיינים </a:t>
            </a:r>
            <a:r>
              <a:rPr lang="he-IL" dirty="0" smtClean="0"/>
              <a:t>שניתן </a:t>
            </a:r>
            <a:r>
              <a:rPr lang="he-IL" dirty="0"/>
              <a:t>להשתמש בהם כדי להתאים </a:t>
            </a:r>
            <a:r>
              <a:rPr lang="he-IL" dirty="0" smtClean="0"/>
              <a:t>להם התנהגות ומראה.</a:t>
            </a:r>
            <a:r>
              <a:rPr lang="he-IL" dirty="0"/>
              <a:t> לוח המאפיינים </a:t>
            </a:r>
            <a:r>
              <a:rPr lang="he-IL" dirty="0" smtClean="0"/>
              <a:t>מספק </a:t>
            </a:r>
            <a:r>
              <a:rPr lang="he-IL" dirty="0"/>
              <a:t>גישה </a:t>
            </a:r>
            <a:r>
              <a:rPr lang="he-IL" dirty="0" smtClean="0"/>
              <a:t>למאפיין התצוגה הנבחר ומאפשר </a:t>
            </a:r>
            <a:r>
              <a:rPr lang="he-IL" dirty="0"/>
              <a:t>לבצע שינויים.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4"/>
          <a:srcRect l="77396" t="12389" b="31842"/>
          <a:stretch/>
        </p:blipFill>
        <p:spPr>
          <a:xfrm>
            <a:off x="1803400" y="1469281"/>
            <a:ext cx="27559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Text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19</a:t>
            </a:fld>
            <a:endParaRPr lang="he-IL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 rotWithShape="1">
          <a:blip r:embed="rId4"/>
          <a:srcRect l="4166" t="9055" r="8646" b="24061"/>
          <a:stretch/>
        </p:blipFill>
        <p:spPr>
          <a:xfrm>
            <a:off x="687387" y="1627187"/>
            <a:ext cx="106299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שלבי הנדסת תוכנה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01687" y="1843088"/>
            <a:ext cx="10515600" cy="5375275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 smtClean="0"/>
              <a:t> יזום 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</a:t>
            </a:r>
            <a:r>
              <a:rPr lang="he-IL" altLang="en-US" sz="2400" b="1" dirty="0" smtClean="0"/>
              <a:t>בחירת מתודולוגיית פיתוח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 smtClean="0"/>
              <a:t> דרישות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 smtClean="0"/>
              <a:t> תכנון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 smtClean="0"/>
              <a:t> מימוש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 smtClean="0"/>
              <a:t> בדיקות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 smtClean="0"/>
              <a:t> תחזוקה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</a:t>
            </a:fld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10858500" y="1675885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V</a:t>
            </a:r>
            <a:endParaRPr lang="he-IL" sz="3200" b="1" dirty="0">
              <a:solidFill>
                <a:srgbClr val="00B050"/>
              </a:solidFill>
            </a:endParaRPr>
          </a:p>
        </p:txBody>
      </p:sp>
      <p:cxnSp>
        <p:nvCxnSpPr>
          <p:cNvPr id="9" name="מחבר חץ ישר 8"/>
          <p:cNvCxnSpPr/>
          <p:nvPr/>
        </p:nvCxnSpPr>
        <p:spPr>
          <a:xfrm flipH="1">
            <a:off x="11099800" y="3886200"/>
            <a:ext cx="4318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Java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20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4"/>
          <a:srcRect t="9054" r="73437" b="23876"/>
          <a:stretch/>
        </p:blipFill>
        <p:spPr>
          <a:xfrm>
            <a:off x="4476750" y="1614487"/>
            <a:ext cx="32385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2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Java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21</a:t>
            </a:fld>
            <a:endParaRPr lang="he-IL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4"/>
          <a:srcRect l="1041" t="20217" r="38125" b="25729"/>
          <a:stretch/>
        </p:blipFill>
        <p:spPr>
          <a:xfrm>
            <a:off x="2095500" y="1860550"/>
            <a:ext cx="74168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Java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22</a:t>
            </a:fld>
            <a:endParaRPr lang="he-IL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4"/>
          <a:srcRect l="-729" t="8498" b="31658"/>
          <a:stretch/>
        </p:blipFill>
        <p:spPr>
          <a:xfrm>
            <a:off x="-63500" y="1543050"/>
            <a:ext cx="122809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Android Studio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01687" y="1843088"/>
            <a:ext cx="10515600" cy="5375275"/>
          </a:xfrm>
        </p:spPr>
        <p:txBody>
          <a:bodyPr/>
          <a:lstStyle/>
          <a:p>
            <a:r>
              <a:rPr lang="he-IL" dirty="0"/>
              <a:t>סביבת הפיתוח </a:t>
            </a:r>
            <a:r>
              <a:rPr lang="he-IL" dirty="0" smtClean="0"/>
              <a:t>בקורס היא </a:t>
            </a:r>
            <a:r>
              <a:rPr lang="en-US" dirty="0"/>
              <a:t>Android Studio</a:t>
            </a:r>
            <a:r>
              <a:rPr lang="he-IL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 smtClean="0"/>
              <a:t>קישור להורדה: </a:t>
            </a:r>
            <a:r>
              <a:rPr lang="en-GB" dirty="0">
                <a:hlinkClick r:id="rId2"/>
              </a:rPr>
              <a:t>https://developer.android.com/studio/index.html</a:t>
            </a:r>
            <a:endParaRPr lang="he-IL" dirty="0"/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נריץ את ההתקנה. ההתקנה כוללת שני רכיבים עיקריים:</a:t>
            </a:r>
          </a:p>
          <a:p>
            <a:pPr marL="630936" lvl="1" indent="-457200">
              <a:buFont typeface="+mj-lt"/>
              <a:buAutoNum type="arabicPeriod"/>
            </a:pPr>
            <a:r>
              <a:rPr lang="he-IL" dirty="0"/>
              <a:t>עורך חזותי.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SDK</a:t>
            </a:r>
            <a:r>
              <a:rPr lang="he-IL" dirty="0"/>
              <a:t> – </a:t>
            </a:r>
            <a:r>
              <a:rPr lang="en-US" dirty="0"/>
              <a:t>Software Development Kit</a:t>
            </a:r>
            <a:r>
              <a:rPr lang="he-IL" dirty="0"/>
              <a:t>.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endParaRPr lang="he-IL" altLang="en-US" sz="2400" b="1" dirty="0" smtClean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367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Design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4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28" name="Picture 4" descr="https://qph.fs.quoracdn.net/main-qimg-943e3ea6b2d71799221c393ceee2c81a-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717" y="1690688"/>
            <a:ext cx="6706633" cy="429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7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Palette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5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64"/>
          <a:stretch/>
        </p:blipFill>
        <p:spPr>
          <a:xfrm>
            <a:off x="658184" y="1355068"/>
            <a:ext cx="2483914" cy="5001282"/>
          </a:xfrm>
          <a:prstGeom prst="rect">
            <a:avLst/>
          </a:prstGeom>
        </p:spPr>
      </p:pic>
      <p:pic>
        <p:nvPicPr>
          <p:cNvPr id="14" name="תמונה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54"/>
          <a:stretch/>
        </p:blipFill>
        <p:spPr>
          <a:xfrm>
            <a:off x="3240803" y="1355068"/>
            <a:ext cx="2357593" cy="50012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81801" y="2089151"/>
            <a:ext cx="4724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מאפשר </a:t>
            </a:r>
            <a:r>
              <a:rPr lang="he-IL" dirty="0"/>
              <a:t>גישה למגוון רכיבי התצוגה המסופקים על ידי </a:t>
            </a:r>
            <a:r>
              <a:rPr lang="en-US" dirty="0" smtClean="0"/>
              <a:t> SDK Android</a:t>
            </a:r>
            <a:r>
              <a:rPr lang="he-IL" dirty="0" smtClean="0"/>
              <a:t>.</a:t>
            </a:r>
            <a:r>
              <a:rPr lang="he-IL" dirty="0"/>
              <a:t> </a:t>
            </a:r>
            <a:r>
              <a:rPr lang="he-IL" dirty="0" smtClean="0"/>
              <a:t>ניתן להוסיף פריטים לפריסה </a:t>
            </a:r>
            <a:r>
              <a:rPr lang="he-IL" dirty="0"/>
              <a:t>על ידי גרירת רכיב תצוגה מהפלטה ושחרורם במיקום </a:t>
            </a:r>
            <a:r>
              <a:rPr lang="he-IL" dirty="0" smtClean="0"/>
              <a:t>הרצוי.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82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Emulator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6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2" name="Content Placeholder 3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363" y="1690688"/>
            <a:ext cx="605787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Emulator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7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2" name="Content Placeholder 5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286" y="1417638"/>
            <a:ext cx="688942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7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Emulator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8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5359400" y="1913593"/>
            <a:ext cx="6146801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מ</a:t>
            </a:r>
            <a:r>
              <a:rPr lang="he-IL" b="1" dirty="0"/>
              <a:t>סך מכשיר - מסך</a:t>
            </a:r>
            <a:r>
              <a:rPr lang="he-IL" dirty="0"/>
              <a:t> המכשיר מספק ייצוג חזותי של "מה שאתה רואה זה מה שאתה </a:t>
            </a:r>
            <a:r>
              <a:rPr lang="he-IL" dirty="0" smtClean="0"/>
              <a:t>מקבל". תצוגה זו </a:t>
            </a:r>
            <a:r>
              <a:rPr lang="he-IL" dirty="0"/>
              <a:t>מאפשרת מניפולציה ישירה של העיצוב מבחינת אפשרות לבחירה, מחיקה, העברה ושינוי גודל של תצוגות.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ניתן </a:t>
            </a:r>
            <a:r>
              <a:rPr lang="he-IL" dirty="0"/>
              <a:t>לשנות את דגם המכשיר המיוצג על ידי הפריסה בכל עת באמצעות תפריט הממוקם בסרגל הכלים. </a:t>
            </a:r>
          </a:p>
        </p:txBody>
      </p:sp>
      <p:pic>
        <p:nvPicPr>
          <p:cNvPr id="12" name="Content Placeholder 3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033" y="1690688"/>
            <a:ext cx="215887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Emulator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04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הנדסת תוכנה - תרגול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9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4508744" y="1690688"/>
            <a:ext cx="6997457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הרצה וניפוי השגיאות יכולים </a:t>
            </a:r>
            <a:r>
              <a:rPr lang="he-IL" dirty="0" smtClean="0"/>
              <a:t>להיעשות </a:t>
            </a:r>
            <a:r>
              <a:rPr lang="he-IL" dirty="0"/>
              <a:t>באמצעות שני כלים שונים:</a:t>
            </a:r>
          </a:p>
          <a:p>
            <a:pPr marL="630936" lvl="1" indent="-457200" algn="r" rtl="1">
              <a:buFont typeface="+mj-lt"/>
              <a:buAutoNum type="arabicPeriod"/>
            </a:pPr>
            <a:r>
              <a:rPr lang="he-IL" dirty="0"/>
              <a:t>מכשיר </a:t>
            </a:r>
            <a:r>
              <a:rPr lang="he-IL" dirty="0" err="1"/>
              <a:t>אמיתי</a:t>
            </a:r>
            <a:r>
              <a:rPr lang="he-IL" dirty="0"/>
              <a:t> המחובר בכבל למחשב הפיתוח.</a:t>
            </a:r>
          </a:p>
          <a:p>
            <a:pPr marL="630936" lvl="1" indent="-457200" algn="r" rtl="1">
              <a:buFont typeface="+mj-lt"/>
              <a:buAutoNum type="arabicPeriod"/>
            </a:pPr>
            <a:r>
              <a:rPr lang="he-IL" dirty="0" err="1" smtClean="0"/>
              <a:t>אימולטור</a:t>
            </a:r>
            <a:r>
              <a:rPr lang="he-IL" dirty="0" smtClean="0"/>
              <a:t> </a:t>
            </a:r>
            <a:r>
              <a:rPr lang="he-IL" dirty="0"/>
              <a:t>– תוכנה המדמה מכשיר, מכשיר וירטואלי (</a:t>
            </a:r>
            <a:r>
              <a:rPr lang="en-US" dirty="0"/>
              <a:t>AVD</a:t>
            </a:r>
            <a:r>
              <a:rPr lang="he-IL" dirty="0"/>
              <a:t> – </a:t>
            </a:r>
            <a:r>
              <a:rPr lang="en-US" dirty="0"/>
              <a:t>Android Virtual Device</a:t>
            </a:r>
            <a:r>
              <a:rPr lang="he-IL" dirty="0"/>
              <a:t>).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מטבע הדברים </a:t>
            </a:r>
            <a:r>
              <a:rPr lang="he-IL" dirty="0" err="1" smtClean="0"/>
              <a:t>אימולטור</a:t>
            </a:r>
            <a:r>
              <a:rPr lang="he-IL" dirty="0" smtClean="0"/>
              <a:t> </a:t>
            </a:r>
            <a:r>
              <a:rPr lang="he-IL" dirty="0"/>
              <a:t>לא יכול להשתוות למכשיר </a:t>
            </a:r>
            <a:r>
              <a:rPr lang="he-IL" dirty="0" err="1"/>
              <a:t>אמיתי</a:t>
            </a:r>
            <a:r>
              <a:rPr lang="he-IL" dirty="0"/>
              <a:t> ובוודאי שבדיקות סופיות של האפליקציה כדאי שיתבצעו על מכשירים </a:t>
            </a:r>
            <a:r>
              <a:rPr lang="he-IL" dirty="0" err="1"/>
              <a:t>אמיתיים</a:t>
            </a:r>
            <a:r>
              <a:rPr lang="he-IL" dirty="0"/>
              <a:t>. אבל לצורך עבודה שוטפת נוכל להסתפק </a:t>
            </a:r>
            <a:r>
              <a:rPr lang="he-IL" dirty="0" err="1" smtClean="0"/>
              <a:t>באימולטור</a:t>
            </a:r>
            <a:r>
              <a:rPr lang="he-IL" dirty="0"/>
              <a:t>. באמצעות </a:t>
            </a:r>
            <a:r>
              <a:rPr lang="he-IL" dirty="0" err="1" smtClean="0"/>
              <a:t>אימולטור</a:t>
            </a:r>
            <a:r>
              <a:rPr lang="he-IL" dirty="0" smtClean="0"/>
              <a:t> </a:t>
            </a:r>
            <a:r>
              <a:rPr lang="he-IL" dirty="0"/>
              <a:t>ניתן להגדיר כמה מכשירים השונים זה מזה בפרמטרים שונים:</a:t>
            </a:r>
          </a:p>
          <a:p>
            <a:pPr marL="630936" lvl="1" indent="-457200" algn="r" rtl="1">
              <a:buFont typeface="+mj-lt"/>
              <a:buAutoNum type="arabicPeriod"/>
            </a:pPr>
            <a:r>
              <a:rPr lang="he-IL" dirty="0"/>
              <a:t>גודל המסך</a:t>
            </a:r>
            <a:r>
              <a:rPr lang="en-US" dirty="0"/>
              <a:t> </a:t>
            </a:r>
            <a:r>
              <a:rPr lang="he-IL" dirty="0"/>
              <a:t>וצורתו.</a:t>
            </a:r>
          </a:p>
          <a:p>
            <a:pPr marL="630936" lvl="1" indent="-457200" algn="r" rtl="1">
              <a:buFont typeface="+mj-lt"/>
              <a:buAutoNum type="arabicPeriod"/>
            </a:pPr>
            <a:r>
              <a:rPr lang="he-IL" dirty="0"/>
              <a:t>רזולוציה.</a:t>
            </a:r>
            <a:endParaRPr lang="en-US" dirty="0"/>
          </a:p>
          <a:p>
            <a:pPr marL="630936" lvl="1" indent="-457200" algn="r" rtl="1">
              <a:buFont typeface="+mj-lt"/>
              <a:buAutoNum type="arabicPeriod"/>
            </a:pPr>
            <a:r>
              <a:rPr lang="he-IL" dirty="0"/>
              <a:t>גרסת אנדרואיד המותקנת על המכשיר.</a:t>
            </a:r>
            <a:endParaRPr lang="en-US" dirty="0"/>
          </a:p>
          <a:p>
            <a:pPr marL="630936" lvl="1" indent="-457200" algn="r" rtl="1">
              <a:buFont typeface="+mj-lt"/>
              <a:buAutoNum type="arabicPeriod"/>
            </a:pPr>
            <a:endParaRPr lang="en-GB" dirty="0"/>
          </a:p>
        </p:txBody>
      </p:sp>
      <p:pic>
        <p:nvPicPr>
          <p:cNvPr id="12" name="Content Placeholder 3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033" y="1690688"/>
            <a:ext cx="215887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מצגת1" id="{DC845505-B0AF-454A-AFCE-EF464641F8D5}" vid="{51AC29C2-7892-4579-9B2F-CD7DBF6077D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Ariel Uni</Template>
  <TotalTime>1364</TotalTime>
  <Words>330</Words>
  <Application>Microsoft Office PowerPoint</Application>
  <PresentationFormat>מסך רחב</PresentationFormat>
  <Paragraphs>116</Paragraphs>
  <Slides>22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Guttman Haim</vt:lpstr>
      <vt:lpstr>Times New Roman</vt:lpstr>
      <vt:lpstr>Wingdings</vt:lpstr>
      <vt:lpstr>ערכת נושא Office</vt:lpstr>
      <vt:lpstr>Android Studio</vt:lpstr>
      <vt:lpstr>שלבי הנדסת תוכנה</vt:lpstr>
      <vt:lpstr>Android Studio</vt:lpstr>
      <vt:lpstr>Design</vt:lpstr>
      <vt:lpstr>Palette</vt:lpstr>
      <vt:lpstr>Emulator</vt:lpstr>
      <vt:lpstr>Emulator</vt:lpstr>
      <vt:lpstr>Emulator</vt:lpstr>
      <vt:lpstr>Emulator</vt:lpstr>
      <vt:lpstr>דוגמא</vt:lpstr>
      <vt:lpstr>דוגמא</vt:lpstr>
      <vt:lpstr>דוגמא</vt:lpstr>
      <vt:lpstr>דוגמא</vt:lpstr>
      <vt:lpstr>דוגמא</vt:lpstr>
      <vt:lpstr>דוגמא</vt:lpstr>
      <vt:lpstr>Activities - XML</vt:lpstr>
      <vt:lpstr>Design</vt:lpstr>
      <vt:lpstr>Attributes</vt:lpstr>
      <vt:lpstr>Text</vt:lpstr>
      <vt:lpstr>Java</vt:lpstr>
      <vt:lpstr>Java</vt:lpstr>
      <vt:lpstr>Java</vt:lpstr>
    </vt:vector>
  </TitlesOfParts>
  <Company>Yaron'S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הנדסת תוכנה תש"ף סמסטר א</dc:title>
  <dc:creator>sapir asraf</dc:creator>
  <cp:lastModifiedBy>Safir Asraf</cp:lastModifiedBy>
  <cp:revision>44</cp:revision>
  <dcterms:created xsi:type="dcterms:W3CDTF">2019-10-07T17:30:58Z</dcterms:created>
  <dcterms:modified xsi:type="dcterms:W3CDTF">2019-11-04T13:47:02Z</dcterms:modified>
</cp:coreProperties>
</file>