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256" r:id="rId2"/>
    <p:sldId id="277" r:id="rId3"/>
    <p:sldId id="257" r:id="rId4"/>
    <p:sldId id="278" r:id="rId5"/>
    <p:sldId id="268" r:id="rId6"/>
    <p:sldId id="267" r:id="rId7"/>
    <p:sldId id="269" r:id="rId8"/>
    <p:sldId id="270" r:id="rId9"/>
    <p:sldId id="271" r:id="rId10"/>
    <p:sldId id="272" r:id="rId11"/>
    <p:sldId id="279" r:id="rId12"/>
    <p:sldId id="280" r:id="rId13"/>
    <p:sldId id="264" r:id="rId14"/>
    <p:sldId id="262" r:id="rId15"/>
    <p:sldId id="275" r:id="rId16"/>
    <p:sldId id="276" r:id="rId17"/>
    <p:sldId id="274" r:id="rId18"/>
  </p:sldIdLst>
  <p:sldSz cx="12192000" cy="6858000"/>
  <p:notesSz cx="6858000" cy="9144000"/>
  <p:defaultTextStyle>
    <a:defPPr>
      <a:defRPr lang="he-I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72" d="100"/>
          <a:sy n="72" d="100"/>
        </p:scale>
        <p:origin x="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49BBD9C-D497-449B-8A45-CEFABABC0F14}" type="datetimeFigureOut">
              <a:rPr lang="he-IL" smtClean="0"/>
              <a:t>כ"ב/חשון/תש"פ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7A3ECC-518F-40D2-859A-C8E14E1D6C1D}" type="slidenum">
              <a:rPr lang="he-IL" smtClean="0"/>
              <a:t>‹#›</a:t>
            </a:fld>
            <a:endParaRPr lang="he-IL"/>
          </a:p>
        </p:txBody>
      </p:sp>
    </p:spTree>
    <p:extLst>
      <p:ext uri="{BB962C8B-B14F-4D97-AF65-F5344CB8AC3E}">
        <p14:creationId xmlns:p14="http://schemas.microsoft.com/office/powerpoint/2010/main" val="34003565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77A3ECC-518F-40D2-859A-C8E14E1D6C1D}" type="slidenum">
              <a:rPr lang="he-IL" smtClean="0"/>
              <a:t>1</a:t>
            </a:fld>
            <a:endParaRPr lang="he-IL"/>
          </a:p>
        </p:txBody>
      </p:sp>
    </p:spTree>
    <p:extLst>
      <p:ext uri="{BB962C8B-B14F-4D97-AF65-F5344CB8AC3E}">
        <p14:creationId xmlns:p14="http://schemas.microsoft.com/office/powerpoint/2010/main" val="48315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11F60F8F-5620-4AC4-968B-8E708B0EB044}" type="datetime8">
              <a:rPr lang="he-IL" smtClean="0"/>
              <a:t>20 נובמבר 19</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9AF42FAA-D9B7-4A81-A698-476EABF34C29}" type="slidenum">
              <a:rPr lang="he-IL"/>
              <a:pPr>
                <a:defRPr/>
              </a:pPr>
              <a:t>‹#›</a:t>
            </a:fld>
            <a:endParaRPr lang="he-IL"/>
          </a:p>
        </p:txBody>
      </p:sp>
    </p:spTree>
    <p:extLst>
      <p:ext uri="{BB962C8B-B14F-4D97-AF65-F5344CB8AC3E}">
        <p14:creationId xmlns:p14="http://schemas.microsoft.com/office/powerpoint/2010/main" val="153047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BC5AA7AD-4D67-4DA3-8B76-37A3860C5796}" type="datetime8">
              <a:rPr lang="he-IL" smtClean="0"/>
              <a:t>20 נובמבר 19</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711A1806-AE88-4B6C-9344-5CECF759C187}" type="slidenum">
              <a:rPr lang="he-IL"/>
              <a:pPr>
                <a:defRPr/>
              </a:pPr>
              <a:t>‹#›</a:t>
            </a:fld>
            <a:endParaRPr lang="he-IL"/>
          </a:p>
        </p:txBody>
      </p:sp>
    </p:spTree>
    <p:extLst>
      <p:ext uri="{BB962C8B-B14F-4D97-AF65-F5344CB8AC3E}">
        <p14:creationId xmlns:p14="http://schemas.microsoft.com/office/powerpoint/2010/main" val="3139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8065C4D4-8AC6-4D06-87EA-123022CBEBAD}" type="datetime8">
              <a:rPr lang="he-IL" smtClean="0"/>
              <a:t>20 נובמבר 19</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D4060BD6-70BF-41A4-919D-D579CFF28324}" type="slidenum">
              <a:rPr lang="he-IL"/>
              <a:pPr>
                <a:defRPr/>
              </a:pPr>
              <a:t>‹#›</a:t>
            </a:fld>
            <a:endParaRPr lang="he-IL"/>
          </a:p>
        </p:txBody>
      </p:sp>
    </p:spTree>
    <p:extLst>
      <p:ext uri="{BB962C8B-B14F-4D97-AF65-F5344CB8AC3E}">
        <p14:creationId xmlns:p14="http://schemas.microsoft.com/office/powerpoint/2010/main" val="209537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41103980-B822-4F57-839F-0A2504DEFA24}" type="datetime8">
              <a:rPr lang="he-IL" smtClean="0"/>
              <a:t>20 נובמבר 19</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EB0A1C18-2E97-4B45-832C-DE832CBD48BD}" type="slidenum">
              <a:rPr lang="he-IL"/>
              <a:pPr>
                <a:defRPr/>
              </a:pPr>
              <a:t>‹#›</a:t>
            </a:fld>
            <a:endParaRPr lang="he-IL"/>
          </a:p>
        </p:txBody>
      </p:sp>
    </p:spTree>
    <p:extLst>
      <p:ext uri="{BB962C8B-B14F-4D97-AF65-F5344CB8AC3E}">
        <p14:creationId xmlns:p14="http://schemas.microsoft.com/office/powerpoint/2010/main" val="295561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728E8B2A-623B-48D9-8A9C-570D386DBBB5}" type="datetime8">
              <a:rPr lang="he-IL" smtClean="0"/>
              <a:t>20 נובמבר 19</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045CEE93-6D8B-4261-B2AF-478FF09EBC81}" type="slidenum">
              <a:rPr lang="he-IL"/>
              <a:pPr>
                <a:defRPr/>
              </a:pPr>
              <a:t>‹#›</a:t>
            </a:fld>
            <a:endParaRPr lang="he-IL"/>
          </a:p>
        </p:txBody>
      </p:sp>
    </p:spTree>
    <p:extLst>
      <p:ext uri="{BB962C8B-B14F-4D97-AF65-F5344CB8AC3E}">
        <p14:creationId xmlns:p14="http://schemas.microsoft.com/office/powerpoint/2010/main" val="41164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pPr>
              <a:defRPr/>
            </a:pPr>
            <a:fld id="{87E72010-2B49-4FBA-A71F-1C903234F8ED}" type="datetime8">
              <a:rPr lang="he-IL" smtClean="0"/>
              <a:t>20 נובמבר 19</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AD48FA95-BB69-4C08-BD87-6C00B058BEA8}" type="slidenum">
              <a:rPr lang="he-IL"/>
              <a:pPr>
                <a:defRPr/>
              </a:pPr>
              <a:t>‹#›</a:t>
            </a:fld>
            <a:endParaRPr lang="he-IL"/>
          </a:p>
        </p:txBody>
      </p:sp>
    </p:spTree>
    <p:extLst>
      <p:ext uri="{BB962C8B-B14F-4D97-AF65-F5344CB8AC3E}">
        <p14:creationId xmlns:p14="http://schemas.microsoft.com/office/powerpoint/2010/main" val="209912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pPr>
              <a:defRPr/>
            </a:pPr>
            <a:fld id="{ADEFFD37-6D3A-44CD-BAB7-31EB6031CE41}" type="datetime8">
              <a:rPr lang="he-IL" smtClean="0"/>
              <a:t>20 נובמבר 19</a:t>
            </a:fld>
            <a:endParaRPr lang="he-IL"/>
          </a:p>
        </p:txBody>
      </p:sp>
      <p:sp>
        <p:nvSpPr>
          <p:cNvPr id="8"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9" name="מציין מיקום של מספר שקופית 5"/>
          <p:cNvSpPr>
            <a:spLocks noGrp="1"/>
          </p:cNvSpPr>
          <p:nvPr>
            <p:ph type="sldNum" sz="quarter" idx="12"/>
          </p:nvPr>
        </p:nvSpPr>
        <p:spPr/>
        <p:txBody>
          <a:bodyPr/>
          <a:lstStyle>
            <a:lvl1pPr>
              <a:defRPr/>
            </a:lvl1pPr>
          </a:lstStyle>
          <a:p>
            <a:pPr>
              <a:defRPr/>
            </a:pPr>
            <a:fld id="{C8B92222-1A7C-4F74-B7C6-B64EA0F525E2}" type="slidenum">
              <a:rPr lang="he-IL"/>
              <a:pPr>
                <a:defRPr/>
              </a:pPr>
              <a:t>‹#›</a:t>
            </a:fld>
            <a:endParaRPr lang="he-IL"/>
          </a:p>
        </p:txBody>
      </p:sp>
    </p:spTree>
    <p:extLst>
      <p:ext uri="{BB962C8B-B14F-4D97-AF65-F5344CB8AC3E}">
        <p14:creationId xmlns:p14="http://schemas.microsoft.com/office/powerpoint/2010/main" val="113208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pPr>
              <a:defRPr/>
            </a:pPr>
            <a:fld id="{46D0C1C9-37E6-49FD-B084-18925D31F7E5}" type="datetime8">
              <a:rPr lang="he-IL" smtClean="0"/>
              <a:t>20 נובמבר 19</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5" name="מציין מיקום של מספר שקופית 5"/>
          <p:cNvSpPr>
            <a:spLocks noGrp="1"/>
          </p:cNvSpPr>
          <p:nvPr>
            <p:ph type="sldNum" sz="quarter" idx="12"/>
          </p:nvPr>
        </p:nvSpPr>
        <p:spPr/>
        <p:txBody>
          <a:bodyPr/>
          <a:lstStyle>
            <a:lvl1pPr>
              <a:defRPr/>
            </a:lvl1pPr>
          </a:lstStyle>
          <a:p>
            <a:pPr>
              <a:defRPr/>
            </a:pPr>
            <a:fld id="{B6CEED90-7320-477B-97DD-6123CC133134}" type="slidenum">
              <a:rPr lang="he-IL"/>
              <a:pPr>
                <a:defRPr/>
              </a:pPr>
              <a:t>‹#›</a:t>
            </a:fld>
            <a:endParaRPr lang="he-IL"/>
          </a:p>
        </p:txBody>
      </p:sp>
    </p:spTree>
    <p:extLst>
      <p:ext uri="{BB962C8B-B14F-4D97-AF65-F5344CB8AC3E}">
        <p14:creationId xmlns:p14="http://schemas.microsoft.com/office/powerpoint/2010/main" val="29013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3D54F978-44C7-44E2-BD13-5AE6873239E3}" type="datetime8">
              <a:rPr lang="he-IL" smtClean="0"/>
              <a:t>20 נובמבר 19</a:t>
            </a:fld>
            <a:endParaRPr lang="he-IL"/>
          </a:p>
        </p:txBody>
      </p:sp>
      <p:sp>
        <p:nvSpPr>
          <p:cNvPr id="3"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4" name="מציין מיקום של מספר שקופית 5"/>
          <p:cNvSpPr>
            <a:spLocks noGrp="1"/>
          </p:cNvSpPr>
          <p:nvPr>
            <p:ph type="sldNum" sz="quarter" idx="12"/>
          </p:nvPr>
        </p:nvSpPr>
        <p:spPr/>
        <p:txBody>
          <a:bodyPr/>
          <a:lstStyle>
            <a:lvl1pPr>
              <a:defRPr/>
            </a:lvl1pPr>
          </a:lstStyle>
          <a:p>
            <a:pPr>
              <a:defRPr/>
            </a:pPr>
            <a:fld id="{543C1ACE-BF8F-41A8-B1B6-DD693D868DA2}" type="slidenum">
              <a:rPr lang="he-IL"/>
              <a:pPr>
                <a:defRPr/>
              </a:pPr>
              <a:t>‹#›</a:t>
            </a:fld>
            <a:endParaRPr lang="he-IL"/>
          </a:p>
        </p:txBody>
      </p:sp>
    </p:spTree>
    <p:extLst>
      <p:ext uri="{BB962C8B-B14F-4D97-AF65-F5344CB8AC3E}">
        <p14:creationId xmlns:p14="http://schemas.microsoft.com/office/powerpoint/2010/main" val="15411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BCD9B4E6-04A8-47CC-BF34-E1B559BE5A34}" type="datetime8">
              <a:rPr lang="he-IL" smtClean="0"/>
              <a:t>20 נובמבר 19</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96D4B7FB-5509-4224-B340-FA30CAF1A1BB}" type="slidenum">
              <a:rPr lang="he-IL"/>
              <a:pPr>
                <a:defRPr/>
              </a:pPr>
              <a:t>‹#›</a:t>
            </a:fld>
            <a:endParaRPr lang="he-IL"/>
          </a:p>
        </p:txBody>
      </p:sp>
    </p:spTree>
    <p:extLst>
      <p:ext uri="{BB962C8B-B14F-4D97-AF65-F5344CB8AC3E}">
        <p14:creationId xmlns:p14="http://schemas.microsoft.com/office/powerpoint/2010/main" val="24410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2D87A75D-ABFD-4273-A5DF-0717472152BE}" type="datetime8">
              <a:rPr lang="he-IL" smtClean="0"/>
              <a:t>20 נובמבר 19</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23D693A3-3634-4ABF-B438-E56C0CAF9B38}" type="slidenum">
              <a:rPr lang="he-IL"/>
              <a:pPr>
                <a:defRPr/>
              </a:pPr>
              <a:t>‹#›</a:t>
            </a:fld>
            <a:endParaRPr lang="he-IL"/>
          </a:p>
        </p:txBody>
      </p:sp>
    </p:spTree>
    <p:extLst>
      <p:ext uri="{BB962C8B-B14F-4D97-AF65-F5344CB8AC3E}">
        <p14:creationId xmlns:p14="http://schemas.microsoft.com/office/powerpoint/2010/main" val="26244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28EB3CBB-E95C-46A3-8650-BE56A767054C}" type="datetime8">
              <a:rPr lang="he-IL" smtClean="0"/>
              <a:t>20 נובמבר 19</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eaLnBrk="1" fontAlgn="auto" hangingPunct="1">
              <a:spcBef>
                <a:spcPts val="0"/>
              </a:spcBef>
              <a:spcAft>
                <a:spcPts val="0"/>
              </a:spcAft>
              <a:defRPr sz="1200" smtClean="0">
                <a:solidFill>
                  <a:schemeClr val="tx1">
                    <a:tint val="75000"/>
                  </a:schemeClr>
                </a:solidFill>
                <a:latin typeface="+mn-lt"/>
                <a:cs typeface="+mn-cs"/>
              </a:defRPr>
            </a:lvl1pPr>
          </a:lstStyle>
          <a:p>
            <a:pPr>
              <a:defRPr/>
            </a:pPr>
            <a:r>
              <a:rPr lang="he-IL"/>
              <a:t>הנדסת תוכנה - תרגול</a:t>
            </a:r>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B72A2981-8083-491F-B367-EAC08C30EF70}"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p:titleStyle>
    <p:body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כותרת 1"/>
          <p:cNvSpPr>
            <a:spLocks noGrp="1"/>
          </p:cNvSpPr>
          <p:nvPr>
            <p:ph type="ctrTitle"/>
          </p:nvPr>
        </p:nvSpPr>
        <p:spPr/>
        <p:txBody>
          <a:bodyPr/>
          <a:lstStyle/>
          <a:p>
            <a:r>
              <a:rPr lang="he-IL" altLang="he-IL" sz="6600" b="1" dirty="0">
                <a:solidFill>
                  <a:srgbClr val="002060"/>
                </a:solidFill>
                <a:effectLst>
                  <a:outerShdw blurRad="38100" dist="38100" dir="2700000" algn="tl">
                    <a:srgbClr val="000000">
                      <a:alpha val="43137"/>
                    </a:srgbClr>
                  </a:outerShdw>
                </a:effectLst>
              </a:rPr>
              <a:t>מתודולוגיות פיתוח</a:t>
            </a:r>
          </a:p>
        </p:txBody>
      </p:sp>
      <p:sp>
        <p:nvSpPr>
          <p:cNvPr id="2051" name="כותרת משנה 2"/>
          <p:cNvSpPr>
            <a:spLocks noGrp="1"/>
          </p:cNvSpPr>
          <p:nvPr>
            <p:ph type="subTitle" idx="1"/>
          </p:nvPr>
        </p:nvSpPr>
        <p:spPr/>
        <p:txBody>
          <a:bodyPr/>
          <a:lstStyle/>
          <a:p>
            <a:endParaRPr lang="he-IL" altLang="he-IL" sz="3600" b="1" dirty="0">
              <a:latin typeface="Guttman Haim" panose="02010401010101010101" pitchFamily="2" charset="-79"/>
              <a:cs typeface="Guttman Haim" panose="02010401010101010101" pitchFamily="2" charset="-79"/>
            </a:endParaRPr>
          </a:p>
          <a:p>
            <a:r>
              <a:rPr lang="he-IL" altLang="he-IL" sz="3600" b="1" dirty="0">
                <a:latin typeface="Guttman Haim" panose="02010401010101010101" pitchFamily="2" charset="-79"/>
                <a:cs typeface="Guttman Haim" panose="02010401010101010101" pitchFamily="2" charset="-79"/>
              </a:rPr>
              <a:t>תרגול מס' 4</a:t>
            </a:r>
            <a:endParaRPr lang="en-US" altLang="he-IL" sz="3600" b="1" dirty="0">
              <a:latin typeface="Guttman Haim" panose="02010401010101010101" pitchFamily="2" charset="-79"/>
              <a:cs typeface="Guttman Haim" panose="02010401010101010101" pitchFamily="2" charset="-79"/>
            </a:endParaRPr>
          </a:p>
          <a:p>
            <a:r>
              <a:rPr lang="en-US" altLang="he-IL" sz="3600" b="1" dirty="0">
                <a:latin typeface="Guttman Haim" panose="02010401010101010101" pitchFamily="2" charset="-79"/>
                <a:cs typeface="Guttman Haim" panose="02010401010101010101" pitchFamily="2" charset="-79"/>
              </a:rPr>
              <a:t/>
            </a:r>
            <a:br>
              <a:rPr lang="en-US" altLang="he-IL" sz="3600" b="1" dirty="0">
                <a:latin typeface="Guttman Haim" panose="02010401010101010101" pitchFamily="2" charset="-79"/>
                <a:cs typeface="Guttman Haim" panose="02010401010101010101" pitchFamily="2" charset="-79"/>
              </a:rPr>
            </a:br>
            <a:r>
              <a:rPr lang="he-IL" altLang="he-IL" sz="2000" b="1" dirty="0">
                <a:latin typeface="Guttman Haim" panose="02010401010101010101" pitchFamily="2" charset="-79"/>
                <a:cs typeface="Guttman Haim" panose="02010401010101010101" pitchFamily="2" charset="-79"/>
              </a:rPr>
              <a:t>הנדסת תוכנה</a:t>
            </a:r>
          </a:p>
          <a:p>
            <a:r>
              <a:rPr lang="he-IL" altLang="he-IL" sz="2000" b="1" dirty="0">
                <a:latin typeface="Guttman Haim" panose="02010401010101010101" pitchFamily="2" charset="-79"/>
                <a:cs typeface="Guttman Haim" panose="02010401010101010101" pitchFamily="2" charset="-79"/>
              </a:rPr>
              <a:t>סמסטר א תש"פ</a:t>
            </a:r>
          </a:p>
          <a:p>
            <a:endParaRPr lang="he-IL" altLang="he-IL" sz="3600" b="1" dirty="0">
              <a:latin typeface="Guttman Haim" panose="02010401010101010101" pitchFamily="2" charset="-79"/>
              <a:cs typeface="Guttman Haim" panose="02010401010101010101" pitchFamily="2" charset="-79"/>
            </a:endParaRPr>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079F8AB-505C-4385-ADCD-FC8CCC1EA41B}"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dirty="0"/>
              <a:t>הנדסת תוכנה - תרגול</a:t>
            </a:r>
          </a:p>
        </p:txBody>
      </p:sp>
      <p:sp>
        <p:nvSpPr>
          <p:cNvPr id="4" name="מציין מיקום של מספר שקופית 3"/>
          <p:cNvSpPr>
            <a:spLocks noGrp="1"/>
          </p:cNvSpPr>
          <p:nvPr>
            <p:ph type="sldNum" sz="quarter" idx="12"/>
          </p:nvPr>
        </p:nvSpPr>
        <p:spPr/>
        <p:txBody>
          <a:bodyPr/>
          <a:lstStyle/>
          <a:p>
            <a:pPr>
              <a:defRPr/>
            </a:pPr>
            <a:fld id="{9AF42FAA-D9B7-4A81-A698-476EABF34C29}" type="slidenum">
              <a:rPr lang="he-IL" smtClean="0"/>
              <a:pPr>
                <a:defRPr/>
              </a:pPr>
              <a:t>1</a:t>
            </a:fld>
            <a:endParaRPr lang="he-I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Agile</a:t>
            </a:r>
            <a:r>
              <a:rPr lang="he-IL" b="1" dirty="0">
                <a:solidFill>
                  <a:srgbClr val="002060"/>
                </a:solidFill>
                <a:effectLst>
                  <a:outerShdw blurRad="38100" dist="38100" dir="2700000" algn="tl">
                    <a:srgbClr val="000000">
                      <a:alpha val="43137"/>
                    </a:srgbClr>
                  </a:outerShdw>
                </a:effectLst>
                <a:cs typeface="+mn-cs"/>
              </a:rPr>
              <a:t> – זריז וגמיש</a:t>
            </a:r>
          </a:p>
        </p:txBody>
      </p:sp>
      <p:sp>
        <p:nvSpPr>
          <p:cNvPr id="5" name="מציין מיקום תוכן 4"/>
          <p:cNvSpPr>
            <a:spLocks noGrp="1"/>
          </p:cNvSpPr>
          <p:nvPr>
            <p:ph idx="1"/>
          </p:nvPr>
        </p:nvSpPr>
        <p:spPr>
          <a:xfrm>
            <a:off x="4610100" y="1825625"/>
            <a:ext cx="6743700" cy="4351338"/>
          </a:xfrm>
        </p:spPr>
        <p:txBody>
          <a:bodyPr/>
          <a:lstStyle/>
          <a:p>
            <a:r>
              <a:rPr lang="he-IL" sz="1800" dirty="0"/>
              <a:t>פיתוח בסביבת </a:t>
            </a:r>
            <a:r>
              <a:rPr lang="he-IL" sz="1800" dirty="0" err="1"/>
              <a:t>אג'יל</a:t>
            </a:r>
            <a:r>
              <a:rPr lang="he-IL" sz="1800" dirty="0"/>
              <a:t>, משמעותו שימת דגש מיוחד על ניהול פרויקט פיתוח תוכנה, באופן שיאפשר יכולת תגובה מתמדת לשינוי, יעילות, זריזות ואיכות התוכנה הן מבחינת המענה שניתן לצרכי הלקוח והן מבחינת העדר תקלות ושגיאות תוכנה (באגים).</a:t>
            </a:r>
          </a:p>
          <a:p>
            <a:r>
              <a:rPr lang="he-IL" sz="1800" dirty="0"/>
              <a:t>הגישה גורסת כי אי אפשר להגדיר או לחזות מראש את כל הצרכים של תוכנה לפני תהליך הפיתוח בפועל. </a:t>
            </a:r>
          </a:p>
          <a:p>
            <a:r>
              <a:rPr lang="he-IL" sz="1800" dirty="0"/>
              <a:t>הגישה מתאימה בעיקר לפרויקטים בהם ישנה חוסר ודאות לגבי המוצר הסופי, מאחר והיא משלבת תהליכי למידה ושיפור מתמידים, בד בבד עם התקדמות הפרויקט.</a:t>
            </a:r>
          </a:p>
          <a:p>
            <a:pPr marL="0" indent="0">
              <a:buNone/>
            </a:pPr>
            <a:endParaRPr lang="he-IL" sz="18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10</a:t>
            </a:fld>
            <a:endParaRPr lang="he-IL"/>
          </a:p>
        </p:txBody>
      </p:sp>
      <p:pic>
        <p:nvPicPr>
          <p:cNvPr id="5122" name="Picture 2" descr="תוצאת תמונה עבור ‪agile‬‏"/>
          <p:cNvPicPr>
            <a:picLocks noChangeAspect="1" noChangeArrowheads="1"/>
          </p:cNvPicPr>
          <p:nvPr/>
        </p:nvPicPr>
        <p:blipFill rotWithShape="1">
          <a:blip r:embed="rId4">
            <a:extLst>
              <a:ext uri="{28A0092B-C50C-407E-A947-70E740481C1C}">
                <a14:useLocalDpi xmlns:a14="http://schemas.microsoft.com/office/drawing/2010/main" val="0"/>
              </a:ext>
            </a:extLst>
          </a:blip>
          <a:srcRect l="14680" r="14682"/>
          <a:stretch/>
        </p:blipFill>
        <p:spPr bwMode="auto">
          <a:xfrm>
            <a:off x="876300" y="1870075"/>
            <a:ext cx="3162300"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46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l="11978" t="25141" r="6467" b="23431"/>
          <a:stretch/>
        </p:blipFill>
        <p:spPr bwMode="auto">
          <a:xfrm>
            <a:off x="0" y="1936989"/>
            <a:ext cx="4709160" cy="2674620"/>
          </a:xfrm>
          <a:prstGeom prst="rect">
            <a:avLst/>
          </a:prstGeom>
          <a:noFill/>
          <a:extLst>
            <a:ext uri="{909E8E84-426E-40DD-AFC4-6F175D3DCCD1}">
              <a14:hiddenFill xmlns:a14="http://schemas.microsoft.com/office/drawing/2010/main">
                <a:solidFill>
                  <a:srgbClr val="FFFFFF"/>
                </a:solidFill>
              </a14:hiddenFill>
            </a:ext>
          </a:extLst>
        </p:spPr>
      </p:pic>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SCRUM</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500880" y="1377951"/>
            <a:ext cx="7305040" cy="4351338"/>
          </a:xfrm>
        </p:spPr>
        <p:txBody>
          <a:bodyPr/>
          <a:lstStyle/>
          <a:p>
            <a:r>
              <a:rPr lang="he-IL" sz="1800" dirty="0"/>
              <a:t/>
            </a:r>
            <a:br>
              <a:rPr lang="he-IL" sz="1800" dirty="0"/>
            </a:br>
            <a:r>
              <a:rPr lang="he-IL" sz="1800" dirty="0" err="1"/>
              <a:t>סקראם</a:t>
            </a:r>
            <a:r>
              <a:rPr lang="he-IL" sz="1800" dirty="0"/>
              <a:t> היא מתודולוגית פיתוח תוכנה המיישמת עקרונות של ייצור </a:t>
            </a:r>
            <a:r>
              <a:rPr lang="he-IL" sz="1800" dirty="0" err="1"/>
              <a:t>אגילי</a:t>
            </a:r>
            <a:r>
              <a:rPr lang="he-IL" sz="1800" dirty="0"/>
              <a:t> בעולם התוכנה</a:t>
            </a:r>
          </a:p>
          <a:p>
            <a:r>
              <a:rPr lang="he-IL" sz="1800" dirty="0" err="1"/>
              <a:t>בסקראם</a:t>
            </a:r>
            <a:r>
              <a:rPr lang="he-IL" sz="1800" dirty="0"/>
              <a:t> עובדים במחזורים (נקראים ״ספרינטים״) קצרים: שבועיים עד חמישה.</a:t>
            </a:r>
          </a:p>
          <a:p>
            <a:r>
              <a:rPr lang="he-IL" sz="1800" dirty="0" err="1"/>
              <a:t>בסקראם</a:t>
            </a:r>
            <a:r>
              <a:rPr lang="he-IL" sz="1800" dirty="0"/>
              <a:t> מחליפים את המסמכים ברשימות מתומצתות (״</a:t>
            </a:r>
            <a:r>
              <a:rPr lang="en-US" sz="1800" dirty="0"/>
              <a:t>backlog</a:t>
            </a:r>
            <a:r>
              <a:rPr lang="he-IL" sz="1800" dirty="0"/>
              <a:t>״) והרבה פגישות / עבודה פנים מול פנים של האנשים המעורבים. התקשורת היא ישירה, תדירה ודינמית – ולא באמצעות ניירת. </a:t>
            </a:r>
          </a:p>
          <a:p>
            <a:r>
              <a:rPr lang="he-IL" sz="1800" dirty="0" err="1"/>
              <a:t>סקראם</a:t>
            </a:r>
            <a:r>
              <a:rPr lang="he-IL" sz="1800" dirty="0"/>
              <a:t> מגדיר מספר גדול של ישיבות שיש לקיים, כגון “</a:t>
            </a:r>
            <a:r>
              <a:rPr lang="en-US" sz="1800" dirty="0"/>
              <a:t>Daily Stand-up”, “Sprint Planning”, </a:t>
            </a:r>
          </a:p>
          <a:p>
            <a:r>
              <a:rPr lang="he-IL" sz="1800" dirty="0" err="1"/>
              <a:t>בסקראם</a:t>
            </a:r>
            <a:r>
              <a:rPr lang="he-IL" sz="1800" dirty="0"/>
              <a:t> יש דגש על השגת יעילות. הדרך היעילה ביותר להשיג זאת היא להפעיל שיטות לזיהוי </a:t>
            </a:r>
            <a:r>
              <a:rPr lang="he-IL" sz="1800" dirty="0" err="1"/>
              <a:t>פ׳יצרים</a:t>
            </a:r>
            <a:r>
              <a:rPr lang="he-IL" sz="1800" dirty="0"/>
              <a:t> שלא באמת זקוקים להם – ולבטלם. </a:t>
            </a:r>
          </a:p>
          <a:p>
            <a:r>
              <a:rPr lang="he-IL" sz="1800" dirty="0" err="1"/>
              <a:t>סקראם</a:t>
            </a:r>
            <a:r>
              <a:rPr lang="he-IL" sz="1800" dirty="0"/>
              <a:t> מסירה סמכויות ואחריויות מהמנהלים ומטילה אותם על אנשי הצוות. </a:t>
            </a:r>
          </a:p>
          <a:p>
            <a:r>
              <a:rPr lang="he-IL" sz="1800" dirty="0"/>
              <a:t>בסוף כל ספרינט, יש פגישה יזומה של “הפקת לקחים” על מנת לאפשר שיפורים בתהליך, שללא תשומת הלב הנוספת, לא היו מתקיימים.</a:t>
            </a:r>
          </a:p>
          <a:p>
            <a:endParaRPr lang="he-IL" sz="1800" dirty="0"/>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11</a:t>
            </a:fld>
            <a:endParaRPr lang="he-IL"/>
          </a:p>
        </p:txBody>
      </p:sp>
    </p:spTree>
    <p:extLst>
      <p:ext uri="{BB962C8B-B14F-4D97-AF65-F5344CB8AC3E}">
        <p14:creationId xmlns:p14="http://schemas.microsoft.com/office/powerpoint/2010/main" val="288925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בחירת מתודולוגיה</a:t>
            </a:r>
          </a:p>
        </p:txBody>
      </p:sp>
      <p:sp>
        <p:nvSpPr>
          <p:cNvPr id="5" name="מציין מיקום תוכן 4"/>
          <p:cNvSpPr>
            <a:spLocks noGrp="1"/>
          </p:cNvSpPr>
          <p:nvPr>
            <p:ph idx="1"/>
          </p:nvPr>
        </p:nvSpPr>
        <p:spPr>
          <a:xfrm>
            <a:off x="2017712" y="1868487"/>
            <a:ext cx="8156575" cy="4351338"/>
          </a:xfrm>
        </p:spPr>
        <p:txBody>
          <a:bodyPr/>
          <a:lstStyle/>
          <a:p>
            <a:pPr marL="0" indent="0" algn="ctr">
              <a:buClr>
                <a:schemeClr val="accent1">
                  <a:lumMod val="50000"/>
                </a:schemeClr>
              </a:buClr>
              <a:buSzPct val="95000"/>
              <a:buNone/>
              <a:defRPr/>
            </a:pPr>
            <a:endParaRPr lang="he-IL" sz="3200" b="1" dirty="0"/>
          </a:p>
          <a:p>
            <a:pPr marL="914400" lvl="2" indent="0">
              <a:buNone/>
            </a:pPr>
            <a:r>
              <a:rPr lang="he-IL" sz="2400" b="1" dirty="0"/>
              <a:t>כדי לבחור מתודולוגיה יש להתחשב בגורמים הבאים:</a:t>
            </a:r>
          </a:p>
          <a:p>
            <a:pPr marL="1714500" lvl="3" indent="-342900">
              <a:buFont typeface="+mj-lt"/>
              <a:buAutoNum type="arabicPeriod"/>
            </a:pPr>
            <a:r>
              <a:rPr lang="he-IL" sz="2400" b="1" dirty="0"/>
              <a:t>הארגון- מטרות, אילוצים, תשתיות</a:t>
            </a:r>
          </a:p>
          <a:p>
            <a:pPr marL="1714500" lvl="3" indent="-342900">
              <a:buFont typeface="+mj-lt"/>
              <a:buAutoNum type="arabicPeriod"/>
            </a:pPr>
            <a:r>
              <a:rPr lang="he-IL" sz="2400" b="1" dirty="0"/>
              <a:t>ההנהלה- פתיחות, הבנה מקצועית, רצון לשינויים</a:t>
            </a:r>
          </a:p>
          <a:p>
            <a:pPr marL="1714500" lvl="3" indent="-342900">
              <a:buFont typeface="+mj-lt"/>
              <a:buAutoNum type="arabicPeriod"/>
            </a:pPr>
            <a:r>
              <a:rPr lang="he-IL" sz="2400" b="1" dirty="0"/>
              <a:t>העובדים- הכשרה מקצועית, יחסי אנוש, פתיחות</a:t>
            </a:r>
          </a:p>
          <a:p>
            <a:pPr marL="1714500" lvl="3" indent="-342900">
              <a:buFont typeface="+mj-lt"/>
              <a:buAutoNum type="arabicPeriod"/>
            </a:pPr>
            <a:r>
              <a:rPr lang="he-IL" sz="2400" b="1" dirty="0"/>
              <a:t>המוצר- מורכבות, ייחודיות, האם הדרישות ידועות </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12</a:t>
            </a:fld>
            <a:endParaRPr lang="he-IL"/>
          </a:p>
        </p:txBody>
      </p:sp>
    </p:spTree>
    <p:extLst>
      <p:ext uri="{BB962C8B-B14F-4D97-AF65-F5344CB8AC3E}">
        <p14:creationId xmlns:p14="http://schemas.microsoft.com/office/powerpoint/2010/main" val="137909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מתודולוגיות פיתוח – שאלת מבחן </a:t>
            </a:r>
          </a:p>
        </p:txBody>
      </p:sp>
      <p:sp>
        <p:nvSpPr>
          <p:cNvPr id="5" name="מציין מיקום תוכן 4"/>
          <p:cNvSpPr>
            <a:spLocks noGrp="1"/>
          </p:cNvSpPr>
          <p:nvPr>
            <p:ph idx="1"/>
          </p:nvPr>
        </p:nvSpPr>
        <p:spPr>
          <a:xfrm>
            <a:off x="838200" y="1881188"/>
            <a:ext cx="10515600" cy="5375275"/>
          </a:xfrm>
        </p:spPr>
        <p:txBody>
          <a:bodyPr/>
          <a:lstStyle/>
          <a:p>
            <a:pPr marL="0" indent="0">
              <a:buNone/>
            </a:pPr>
            <a:r>
              <a:rPr lang="he-IL" sz="1800" b="1" dirty="0"/>
              <a:t>מה ניתן להגיד על המודל </a:t>
            </a:r>
            <a:r>
              <a:rPr lang="he-IL" sz="1800" b="1" dirty="0" err="1"/>
              <a:t>האיטרטיבי</a:t>
            </a:r>
            <a:r>
              <a:rPr lang="he-IL" sz="1800" b="1" dirty="0"/>
              <a:t> ומודל מפל המים?</a:t>
            </a:r>
          </a:p>
          <a:p>
            <a:pPr marL="0" indent="0">
              <a:buNone/>
            </a:pPr>
            <a:r>
              <a:rPr lang="he-IL" sz="1800" b="1" dirty="0"/>
              <a:t>בחרו בתשובה הנכונה ביותר (4 </a:t>
            </a:r>
            <a:r>
              <a:rPr lang="he-IL" sz="1800" b="1" dirty="0" err="1"/>
              <a:t>נק</a:t>
            </a:r>
            <a:r>
              <a:rPr lang="he-IL" sz="1800" b="1" dirty="0"/>
              <a:t>)</a:t>
            </a:r>
          </a:p>
          <a:p>
            <a:pPr marL="0" indent="0">
              <a:buNone/>
            </a:pPr>
            <a:r>
              <a:rPr lang="he-IL" sz="1800" dirty="0"/>
              <a:t>1. כל </a:t>
            </a:r>
            <a:r>
              <a:rPr lang="he-IL" sz="1800" dirty="0" err="1"/>
              <a:t>איטרציה</a:t>
            </a:r>
            <a:r>
              <a:rPr lang="he-IL" sz="1800" dirty="0"/>
              <a:t> היא למעשה מפל מים</a:t>
            </a:r>
            <a:endParaRPr lang="he-IL" sz="1800" b="1" dirty="0">
              <a:solidFill>
                <a:srgbClr val="FF0000"/>
              </a:solidFill>
            </a:endParaRPr>
          </a:p>
          <a:p>
            <a:pPr marL="0" indent="0">
              <a:buNone/>
            </a:pPr>
            <a:r>
              <a:rPr lang="he-IL" sz="1800" dirty="0"/>
              <a:t>2. כל שלב במפל המים יש לבצע </a:t>
            </a:r>
            <a:r>
              <a:rPr lang="he-IL" sz="1800" dirty="0" err="1"/>
              <a:t>כאיטרציה</a:t>
            </a:r>
            <a:endParaRPr lang="he-IL" sz="1800" dirty="0"/>
          </a:p>
          <a:p>
            <a:pPr marL="0" indent="0">
              <a:buNone/>
            </a:pPr>
            <a:r>
              <a:rPr lang="he-IL" sz="1800" dirty="0"/>
              <a:t>3. התהליך הוא שונה אך התוצרים למעשה זהים</a:t>
            </a:r>
          </a:p>
          <a:p>
            <a:pPr marL="0" indent="0">
              <a:buNone/>
            </a:pPr>
            <a:r>
              <a:rPr lang="he-IL" sz="1800" dirty="0"/>
              <a:t>4. תהליך הפיתוח שונה אך סבבי הבדיקות</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5598562B-0467-4A83-AA43-D6631F845294}"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13</a:t>
            </a:fld>
            <a:endParaRPr lang="he-IL"/>
          </a:p>
        </p:txBody>
      </p:sp>
      <p:sp>
        <p:nvSpPr>
          <p:cNvPr id="9" name="אליפסה 8"/>
          <p:cNvSpPr/>
          <p:nvPr/>
        </p:nvSpPr>
        <p:spPr>
          <a:xfrm>
            <a:off x="11040427" y="2590007"/>
            <a:ext cx="327660" cy="426244"/>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24884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p:cNvSpPr>
            <a:spLocks noGrp="1"/>
          </p:cNvSpPr>
          <p:nvPr>
            <p:ph idx="1"/>
          </p:nvPr>
        </p:nvSpPr>
        <p:spPr>
          <a:xfrm>
            <a:off x="838200" y="1690688"/>
            <a:ext cx="10515600" cy="5375275"/>
          </a:xfrm>
        </p:spPr>
        <p:txBody>
          <a:bodyPr/>
          <a:lstStyle/>
          <a:p>
            <a:pPr marL="0" indent="0">
              <a:buClr>
                <a:schemeClr val="accent1">
                  <a:lumMod val="50000"/>
                </a:schemeClr>
              </a:buClr>
              <a:buSzPct val="95000"/>
              <a:buNone/>
              <a:defRPr/>
            </a:pPr>
            <a:r>
              <a:rPr lang="he-IL" altLang="en-US" sz="1800" b="1" dirty="0"/>
              <a:t>חברת תוכנה מפתחת מוצרי תוכנה עבור לקוחותיה.</a:t>
            </a:r>
          </a:p>
          <a:p>
            <a:pPr marL="0" indent="0">
              <a:buClr>
                <a:schemeClr val="accent1">
                  <a:lumMod val="50000"/>
                </a:schemeClr>
              </a:buClr>
              <a:buSzPct val="95000"/>
              <a:buNone/>
              <a:defRPr/>
            </a:pPr>
            <a:r>
              <a:rPr lang="he-IL" altLang="en-US" sz="1800" b="1" dirty="0"/>
              <a:t>כל המוצרים מבוססים על מוצר בסיסי. כאשר מגיע לקוח חדש לחברה מציגים לו את המוצר הבסיסי וביחד </a:t>
            </a:r>
            <a:r>
              <a:rPr lang="he-IL" altLang="en-US" sz="1800" b="1" dirty="0" err="1"/>
              <a:t>איתו</a:t>
            </a:r>
            <a:r>
              <a:rPr lang="he-IL" altLang="en-US" sz="1800" b="1" dirty="0"/>
              <a:t> כותבים את מפרט הדרישות להתאמת המוצר לצרכיו הספציפיים. פיתוח מוצר הבסיס הינו באחריות צוות בסיס אחד בחברה, ובכל פרויקט נמצא צוות פיתוח ייעודי להתאמת המוצר. חלק </a:t>
            </a:r>
            <a:r>
              <a:rPr lang="he-IL" altLang="en-US" sz="1800" b="1" dirty="0" err="1"/>
              <a:t>מהפיצרים</a:t>
            </a:r>
            <a:r>
              <a:rPr lang="he-IL" altLang="en-US" sz="1800" b="1" dirty="0"/>
              <a:t> שנוספו לצרכי התאמות נכנסים, עם הזמן, למוצר הבסיסי.</a:t>
            </a:r>
          </a:p>
          <a:p>
            <a:pPr marL="0" indent="0">
              <a:buClr>
                <a:schemeClr val="accent1">
                  <a:lumMod val="50000"/>
                </a:schemeClr>
              </a:buClr>
              <a:buSzPct val="95000"/>
              <a:buNone/>
              <a:defRPr/>
            </a:pPr>
            <a:r>
              <a:rPr lang="he-IL" altLang="en-US" sz="1800" b="1" dirty="0"/>
              <a:t>לפי תיאור זה, מהו מודל העבודה לפיו מפותחים מוצרי החברה? (4 </a:t>
            </a:r>
            <a:r>
              <a:rPr lang="he-IL" altLang="en-US" sz="1800" b="1" dirty="0" err="1"/>
              <a:t>נק</a:t>
            </a:r>
            <a:r>
              <a:rPr lang="he-IL" altLang="en-US" sz="1800" b="1" dirty="0"/>
              <a:t>)</a:t>
            </a:r>
          </a:p>
          <a:p>
            <a:pPr marL="457200" indent="-457200">
              <a:buClr>
                <a:schemeClr val="accent1">
                  <a:lumMod val="50000"/>
                </a:schemeClr>
              </a:buClr>
              <a:buSzPct val="95000"/>
              <a:buFont typeface="+mj-lt"/>
              <a:buAutoNum type="arabicPeriod"/>
              <a:defRPr/>
            </a:pPr>
            <a:r>
              <a:rPr lang="en-US" altLang="en-US" sz="1800" dirty="0"/>
              <a:t>Code and fix</a:t>
            </a:r>
            <a:r>
              <a:rPr lang="he-IL" altLang="en-US" sz="1800" dirty="0"/>
              <a:t> </a:t>
            </a:r>
            <a:endParaRPr lang="en-US" altLang="en-US" sz="1800" b="1" dirty="0">
              <a:solidFill>
                <a:srgbClr val="FF0000"/>
              </a:solidFill>
            </a:endParaRPr>
          </a:p>
          <a:p>
            <a:pPr marL="457200" indent="-457200">
              <a:buClr>
                <a:schemeClr val="accent1">
                  <a:lumMod val="50000"/>
                </a:schemeClr>
              </a:buClr>
              <a:buSzPct val="95000"/>
              <a:buFont typeface="+mj-lt"/>
              <a:buAutoNum type="arabicPeriod"/>
              <a:defRPr/>
            </a:pPr>
            <a:r>
              <a:rPr lang="he-IL" altLang="en-US" sz="1800" dirty="0"/>
              <a:t>מודל ספירלי</a:t>
            </a:r>
          </a:p>
          <a:p>
            <a:pPr marL="457200" indent="-457200">
              <a:buClr>
                <a:schemeClr val="accent1">
                  <a:lumMod val="50000"/>
                </a:schemeClr>
              </a:buClr>
              <a:buSzPct val="95000"/>
              <a:buFont typeface="+mj-lt"/>
              <a:buAutoNum type="arabicPeriod"/>
              <a:defRPr/>
            </a:pPr>
            <a:r>
              <a:rPr lang="he-IL" altLang="en-US" sz="1800" dirty="0"/>
              <a:t>מודל </a:t>
            </a:r>
            <a:r>
              <a:rPr lang="en-US" altLang="en-US" sz="1800" dirty="0"/>
              <a:t>V</a:t>
            </a:r>
            <a:endParaRPr lang="he-IL" altLang="en-US" sz="1800" dirty="0"/>
          </a:p>
          <a:p>
            <a:pPr marL="457200" indent="-457200">
              <a:buClr>
                <a:schemeClr val="accent1">
                  <a:lumMod val="50000"/>
                </a:schemeClr>
              </a:buClr>
              <a:buSzPct val="95000"/>
              <a:buFont typeface="+mj-lt"/>
              <a:buAutoNum type="arabicPeriod"/>
              <a:defRPr/>
            </a:pPr>
            <a:r>
              <a:rPr lang="en-US" altLang="en-US" sz="1800" dirty="0"/>
              <a:t>Extreme Programming</a:t>
            </a:r>
            <a:endParaRPr lang="he-IL" altLang="en-US" sz="18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14</a:t>
            </a:fld>
            <a:endParaRPr lang="he-IL"/>
          </a:p>
        </p:txBody>
      </p:sp>
      <p:sp>
        <p:nvSpPr>
          <p:cNvPr id="10" name="כותרת 3"/>
          <p:cNvSpPr txBox="1">
            <a:spLocks/>
          </p:cNvSpPr>
          <p:nvPr/>
        </p:nvSpPr>
        <p:spPr bwMode="auto">
          <a:xfrm>
            <a:off x="990600" y="5175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he-IL" b="1">
                <a:solidFill>
                  <a:srgbClr val="002060"/>
                </a:solidFill>
                <a:effectLst>
                  <a:outerShdw blurRad="38100" dist="38100" dir="2700000" algn="tl">
                    <a:srgbClr val="000000">
                      <a:alpha val="43137"/>
                    </a:srgbClr>
                  </a:outerShdw>
                </a:effectLst>
                <a:cs typeface="+mn-cs"/>
              </a:rPr>
              <a:t>מתודולוגיות פיתוח – שאלת מבחן </a:t>
            </a:r>
            <a:endParaRPr lang="he-IL" b="1" dirty="0">
              <a:solidFill>
                <a:srgbClr val="002060"/>
              </a:solidFill>
              <a:effectLst>
                <a:outerShdw blurRad="38100" dist="38100" dir="2700000" algn="tl">
                  <a:srgbClr val="000000">
                    <a:alpha val="43137"/>
                  </a:srgbClr>
                </a:outerShdw>
              </a:effectLst>
              <a:cs typeface="+mn-cs"/>
            </a:endParaRPr>
          </a:p>
        </p:txBody>
      </p:sp>
      <p:sp>
        <p:nvSpPr>
          <p:cNvPr id="9" name="אליפסה 8"/>
          <p:cNvSpPr/>
          <p:nvPr/>
        </p:nvSpPr>
        <p:spPr>
          <a:xfrm>
            <a:off x="10989627" y="3491309"/>
            <a:ext cx="327660" cy="426244"/>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94760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p:cNvSpPr>
            <a:spLocks noGrp="1"/>
          </p:cNvSpPr>
          <p:nvPr>
            <p:ph idx="1"/>
          </p:nvPr>
        </p:nvSpPr>
        <p:spPr>
          <a:xfrm>
            <a:off x="838200" y="1690688"/>
            <a:ext cx="10515600" cy="5375275"/>
          </a:xfrm>
        </p:spPr>
        <p:txBody>
          <a:bodyPr/>
          <a:lstStyle/>
          <a:p>
            <a:pPr marL="0" indent="0">
              <a:buNone/>
            </a:pPr>
            <a:r>
              <a:rPr lang="he-IL" sz="1400" b="1" dirty="0"/>
              <a:t>שאלה 4-מודל עבודה ועבודת צוות(מצורפת תמונה בעמודים המצורפים):</a:t>
            </a:r>
          </a:p>
          <a:p>
            <a:pPr marL="0" indent="0">
              <a:buNone/>
            </a:pPr>
            <a:r>
              <a:rPr lang="he-IL" sz="1400" b="1" dirty="0"/>
              <a:t>א. מה שמו של המודל המתואר?(4 נקודות)</a:t>
            </a:r>
          </a:p>
          <a:p>
            <a:pPr marL="0" indent="0">
              <a:buNone/>
            </a:pPr>
            <a:endParaRPr lang="he-IL" sz="1400" b="1" dirty="0"/>
          </a:p>
          <a:p>
            <a:pPr marL="0" indent="0">
              <a:buNone/>
            </a:pPr>
            <a:r>
              <a:rPr lang="he-IL" sz="1400" b="1" dirty="0"/>
              <a:t>ב. תאר/תארי את תהליך העבודה בבניית תוכנה המתואר במודל זה?(5 נקודות) </a:t>
            </a:r>
          </a:p>
          <a:p>
            <a:pPr marL="0" indent="0">
              <a:buNone/>
            </a:pPr>
            <a:endParaRPr lang="he-IL" sz="1400" b="1" dirty="0"/>
          </a:p>
          <a:p>
            <a:pPr marL="0" indent="0">
              <a:buNone/>
            </a:pPr>
            <a:r>
              <a:rPr lang="he-IL" sz="1400" b="1" dirty="0"/>
              <a:t>ג. תאר/תארי לפחות 3 צדדים חיוביים ולפחות 3 צדדים שליליים לצורת עבודה זו(6 נקודות)</a:t>
            </a:r>
          </a:p>
          <a:p>
            <a:pPr marL="0" indent="0">
              <a:buNone/>
            </a:pPr>
            <a:endParaRPr lang="he-IL" sz="1400" b="1" dirty="0"/>
          </a:p>
          <a:p>
            <a:pPr marL="0" indent="0">
              <a:buNone/>
            </a:pPr>
            <a:r>
              <a:rPr lang="he-IL" sz="1400" dirty="0"/>
              <a:t/>
            </a:r>
            <a:br>
              <a:rPr lang="he-IL" sz="1400" dirty="0"/>
            </a:br>
            <a:endParaRPr lang="he-IL" altLang="en-US" sz="18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15</a:t>
            </a:fld>
            <a:endParaRPr lang="he-IL" dirty="0"/>
          </a:p>
        </p:txBody>
      </p:sp>
      <p:sp>
        <p:nvSpPr>
          <p:cNvPr id="10" name="כותרת 3"/>
          <p:cNvSpPr txBox="1">
            <a:spLocks/>
          </p:cNvSpPr>
          <p:nvPr/>
        </p:nvSpPr>
        <p:spPr bwMode="auto">
          <a:xfrm>
            <a:off x="990600" y="5175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he-IL" b="1">
                <a:solidFill>
                  <a:srgbClr val="002060"/>
                </a:solidFill>
                <a:effectLst>
                  <a:outerShdw blurRad="38100" dist="38100" dir="2700000" algn="tl">
                    <a:srgbClr val="000000">
                      <a:alpha val="43137"/>
                    </a:srgbClr>
                  </a:outerShdw>
                </a:effectLst>
                <a:cs typeface="+mn-cs"/>
              </a:rPr>
              <a:t>מתודולוגיות פיתוח – שאלת מבחן </a:t>
            </a:r>
            <a:endParaRPr lang="he-IL" b="1" dirty="0">
              <a:solidFill>
                <a:srgbClr val="002060"/>
              </a:solidFill>
              <a:effectLst>
                <a:outerShdw blurRad="38100" dist="38100" dir="2700000" algn="tl">
                  <a:srgbClr val="000000">
                    <a:alpha val="43137"/>
                  </a:srgbClr>
                </a:outerShdw>
              </a:effectLst>
              <a:cs typeface="+mn-cs"/>
            </a:endParaRPr>
          </a:p>
        </p:txBody>
      </p:sp>
      <p:sp>
        <p:nvSpPr>
          <p:cNvPr id="13" name="Rectangle 3"/>
          <p:cNvSpPr>
            <a:spLocks noChangeArrowheads="1"/>
          </p:cNvSpPr>
          <p:nvPr/>
        </p:nvSpPr>
        <p:spPr bwMode="auto">
          <a:xfrm>
            <a:off x="2514600" y="37570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a:ln>
                  <a:noFill/>
                </a:ln>
                <a:solidFill>
                  <a:schemeClr val="tx1"/>
                </a:solidFill>
                <a:effectLst/>
                <a:latin typeface="Arial" panose="020B0604020202020204" pitchFamily="34" charset="0"/>
              </a:rPr>
              <a:t/>
            </a:r>
            <a:br>
              <a:rPr kumimoji="0" lang="he-IL" altLang="he-IL" sz="1800" b="0" i="0" u="none" strike="noStrike" cap="none" normalizeH="0" baseline="0">
                <a:ln>
                  <a:noFill/>
                </a:ln>
                <a:solidFill>
                  <a:schemeClr val="tx1"/>
                </a:solidFill>
                <a:effectLst/>
                <a:latin typeface="Arial" panose="020B0604020202020204" pitchFamily="34" charset="0"/>
              </a:rPr>
            </a:br>
            <a:endParaRPr kumimoji="0" lang="he-IL" altLang="he-I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pic>
        <p:nvPicPr>
          <p:cNvPr id="2050" name="Picture 2" descr="Figure-6-Waterfall-Model.png (850×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478688"/>
            <a:ext cx="4301658" cy="26402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טבלה 6"/>
          <p:cNvGraphicFramePr>
            <a:graphicFrameLocks noGrp="1"/>
          </p:cNvGraphicFramePr>
          <p:nvPr>
            <p:extLst>
              <p:ext uri="{D42A27DB-BD31-4B8C-83A1-F6EECF244321}">
                <p14:modId xmlns:p14="http://schemas.microsoft.com/office/powerpoint/2010/main" val="156266873"/>
              </p:ext>
            </p:extLst>
          </p:nvPr>
        </p:nvGraphicFramePr>
        <p:xfrm>
          <a:off x="4194502" y="3716068"/>
          <a:ext cx="7029074" cy="2450846"/>
        </p:xfrm>
        <a:graphic>
          <a:graphicData uri="http://schemas.openxmlformats.org/drawingml/2006/table">
            <a:tbl>
              <a:tblPr rtl="1" firstRow="1" bandRow="1">
                <a:tableStyleId>{5940675A-B579-460E-94D1-54222C63F5DA}</a:tableStyleId>
              </a:tblPr>
              <a:tblGrid>
                <a:gridCol w="3514537">
                  <a:extLst>
                    <a:ext uri="{9D8B030D-6E8A-4147-A177-3AD203B41FA5}">
                      <a16:colId xmlns:a16="http://schemas.microsoft.com/office/drawing/2014/main" xmlns="" val="20000"/>
                    </a:ext>
                  </a:extLst>
                </a:gridCol>
                <a:gridCol w="3514537">
                  <a:extLst>
                    <a:ext uri="{9D8B030D-6E8A-4147-A177-3AD203B41FA5}">
                      <a16:colId xmlns:a16="http://schemas.microsoft.com/office/drawing/2014/main" xmlns="" val="20001"/>
                    </a:ext>
                  </a:extLst>
                </a:gridCol>
              </a:tblGrid>
              <a:tr h="322480">
                <a:tc>
                  <a:txBody>
                    <a:bodyPr/>
                    <a:lstStyle/>
                    <a:p>
                      <a:pPr algn="ctr" rtl="1"/>
                      <a:r>
                        <a:rPr lang="he-IL" sz="1400" dirty="0"/>
                        <a:t>חיובי</a:t>
                      </a:r>
                    </a:p>
                  </a:txBody>
                  <a:tcPr/>
                </a:tc>
                <a:tc>
                  <a:txBody>
                    <a:bodyPr/>
                    <a:lstStyle/>
                    <a:p>
                      <a:pPr algn="ctr" rtl="1"/>
                      <a:r>
                        <a:rPr lang="he-IL" sz="1400" dirty="0"/>
                        <a:t>שלילי</a:t>
                      </a:r>
                    </a:p>
                  </a:txBody>
                  <a:tcPr/>
                </a:tc>
                <a:extLst>
                  <a:ext uri="{0D108BD9-81ED-4DB2-BD59-A6C34878D82A}">
                    <a16:rowId xmlns:a16="http://schemas.microsoft.com/office/drawing/2014/main" xmlns="" val="10000"/>
                  </a:ext>
                </a:extLst>
              </a:tr>
              <a:tr h="2128366">
                <a:tc>
                  <a:txBody>
                    <a:bodyPr/>
                    <a:lstStyle/>
                    <a:p>
                      <a:pPr algn="ctr" rtl="1"/>
                      <a:endParaRPr lang="he-IL" sz="1400" dirty="0"/>
                    </a:p>
                  </a:txBody>
                  <a:tcPr/>
                </a:tc>
                <a:tc>
                  <a:txBody>
                    <a:bodyPr/>
                    <a:lstStyle/>
                    <a:p>
                      <a:pPr algn="ctr" rtl="1"/>
                      <a:endParaRPr lang="he-IL" sz="1400" dirty="0"/>
                    </a:p>
                    <a:p>
                      <a:pPr algn="ctr" rtl="1"/>
                      <a:endParaRPr lang="he-IL" sz="1400" dirty="0"/>
                    </a:p>
                    <a:p>
                      <a:pPr algn="ctr" rtl="1"/>
                      <a:endParaRPr lang="he-IL" sz="1400" dirty="0"/>
                    </a:p>
                    <a:p>
                      <a:pPr algn="ctr" rtl="1"/>
                      <a:endParaRPr lang="he-IL" sz="1400" dirty="0"/>
                    </a:p>
                    <a:p>
                      <a:pPr algn="ctr" rtl="1"/>
                      <a:endParaRPr lang="he-IL" sz="1400" dirty="0"/>
                    </a:p>
                    <a:p>
                      <a:pPr algn="ctr" rtl="1"/>
                      <a:endParaRPr lang="he-IL" sz="1400" dirty="0"/>
                    </a:p>
                    <a:p>
                      <a:pPr algn="ctr" rtl="1"/>
                      <a:endParaRPr lang="he-IL" sz="1400" dirty="0"/>
                    </a:p>
                    <a:p>
                      <a:pPr algn="ctr" rtl="1"/>
                      <a:endParaRPr lang="he-IL" sz="1400" dirty="0"/>
                    </a:p>
                    <a:p>
                      <a:pPr algn="ctr" rtl="1"/>
                      <a:endParaRPr lang="he-IL" sz="1400" dirty="0"/>
                    </a:p>
                  </a:txBody>
                  <a:tcPr/>
                </a:tc>
                <a:extLst>
                  <a:ext uri="{0D108BD9-81ED-4DB2-BD59-A6C34878D82A}">
                    <a16:rowId xmlns:a16="http://schemas.microsoft.com/office/drawing/2014/main" xmlns="" val="10001"/>
                  </a:ext>
                </a:extLst>
              </a:tr>
            </a:tbl>
          </a:graphicData>
        </a:graphic>
      </p:graphicFrame>
      <p:sp>
        <p:nvSpPr>
          <p:cNvPr id="9" name="TextBox 8"/>
          <p:cNvSpPr txBox="1"/>
          <p:nvPr/>
        </p:nvSpPr>
        <p:spPr>
          <a:xfrm>
            <a:off x="7506639" y="2276309"/>
            <a:ext cx="3802408" cy="584775"/>
          </a:xfrm>
          <a:prstGeom prst="rect">
            <a:avLst/>
          </a:prstGeom>
          <a:noFill/>
        </p:spPr>
        <p:txBody>
          <a:bodyPr wrap="square" rtlCol="1">
            <a:spAutoFit/>
          </a:bodyPr>
          <a:lstStyle/>
          <a:p>
            <a:pPr algn="r" rtl="1"/>
            <a:r>
              <a:rPr lang="he-IL" sz="1600" b="1" dirty="0">
                <a:highlight>
                  <a:srgbClr val="FFFF00"/>
                </a:highlight>
                <a:cs typeface="+mn-cs"/>
              </a:rPr>
              <a:t>תשובה: מודל </a:t>
            </a:r>
            <a:r>
              <a:rPr lang="en-US" sz="1600" b="1" dirty="0">
                <a:highlight>
                  <a:srgbClr val="FFFF00"/>
                </a:highlight>
                <a:cs typeface="+mn-cs"/>
              </a:rPr>
              <a:t>/</a:t>
            </a:r>
            <a:r>
              <a:rPr lang="en-US" sz="1600" b="1" dirty="0" err="1">
                <a:highlight>
                  <a:srgbClr val="FFFF00"/>
                </a:highlight>
                <a:cs typeface="+mn-cs"/>
              </a:rPr>
              <a:t>waterfal</a:t>
            </a:r>
            <a:r>
              <a:rPr lang="he-IL" sz="1600" b="1" dirty="0">
                <a:highlight>
                  <a:srgbClr val="FFFF00"/>
                </a:highlight>
                <a:cs typeface="+mn-cs"/>
              </a:rPr>
              <a:t>מפל המים</a:t>
            </a:r>
            <a:endParaRPr lang="he-IL" sz="1600" dirty="0"/>
          </a:p>
          <a:p>
            <a:pPr algn="r" rtl="1"/>
            <a:endParaRPr lang="he-IL" sz="1600" dirty="0"/>
          </a:p>
        </p:txBody>
      </p:sp>
      <p:sp>
        <p:nvSpPr>
          <p:cNvPr id="16" name="TextBox 15"/>
          <p:cNvSpPr txBox="1"/>
          <p:nvPr/>
        </p:nvSpPr>
        <p:spPr>
          <a:xfrm>
            <a:off x="990600" y="2950698"/>
            <a:ext cx="11889547" cy="338554"/>
          </a:xfrm>
          <a:prstGeom prst="rect">
            <a:avLst/>
          </a:prstGeom>
          <a:noFill/>
        </p:spPr>
        <p:txBody>
          <a:bodyPr wrap="square" rtlCol="1">
            <a:spAutoFit/>
          </a:bodyPr>
          <a:lstStyle/>
          <a:p>
            <a:pPr marL="0" indent="0">
              <a:buNone/>
            </a:pPr>
            <a:r>
              <a:rPr lang="he-IL" sz="1600" b="1" dirty="0">
                <a:highlight>
                  <a:srgbClr val="FFFF00"/>
                </a:highlight>
                <a:cs typeface="+mn-cs"/>
              </a:rPr>
              <a:t>תשובה: פיתוח בשלבים בצורה לינארית, כל שלב לפני הבא בתור. יש את שלב ניתוח הדרישות, עיצוב, קידוד, בחינה ותחזוקה.</a:t>
            </a:r>
          </a:p>
        </p:txBody>
      </p:sp>
      <p:sp>
        <p:nvSpPr>
          <p:cNvPr id="17" name="TextBox 16"/>
          <p:cNvSpPr txBox="1"/>
          <p:nvPr/>
        </p:nvSpPr>
        <p:spPr>
          <a:xfrm>
            <a:off x="7547303" y="4173543"/>
            <a:ext cx="3721080" cy="1323439"/>
          </a:xfrm>
          <a:prstGeom prst="rect">
            <a:avLst/>
          </a:prstGeom>
          <a:noFill/>
        </p:spPr>
        <p:txBody>
          <a:bodyPr wrap="square" rtlCol="1">
            <a:spAutoFit/>
          </a:bodyPr>
          <a:lstStyle/>
          <a:p>
            <a:pPr marL="342900" indent="-342900" algn="r" rtl="1">
              <a:buFont typeface="+mj-lt"/>
              <a:buAutoNum type="arabicPeriod"/>
            </a:pPr>
            <a:r>
              <a:rPr lang="he-IL" sz="1600" b="1" dirty="0">
                <a:highlight>
                  <a:srgbClr val="FFFF00"/>
                </a:highlight>
                <a:cs typeface="+mn-cs"/>
              </a:rPr>
              <a:t>קל ופשוט להבנה/לשימוש</a:t>
            </a:r>
          </a:p>
          <a:p>
            <a:pPr marL="342900" indent="-342900" algn="r" rtl="1">
              <a:buFont typeface="+mj-lt"/>
              <a:buAutoNum type="arabicPeriod"/>
            </a:pPr>
            <a:r>
              <a:rPr lang="he-IL" sz="1600" b="1" dirty="0">
                <a:highlight>
                  <a:srgbClr val="FFFF00"/>
                </a:highlight>
                <a:cs typeface="+mn-cs"/>
              </a:rPr>
              <a:t>קל לניהול לאור נוקשות השלבים</a:t>
            </a:r>
          </a:p>
          <a:p>
            <a:pPr marL="342900" indent="-342900" algn="r" rtl="1">
              <a:buFont typeface="+mj-lt"/>
              <a:buAutoNum type="arabicPeriod"/>
            </a:pPr>
            <a:r>
              <a:rPr lang="he-IL" sz="1600" b="1" dirty="0">
                <a:highlight>
                  <a:srgbClr val="FFFF00"/>
                </a:highlight>
                <a:cs typeface="+mn-cs"/>
              </a:rPr>
              <a:t>השלבים ברורים</a:t>
            </a:r>
          </a:p>
          <a:p>
            <a:pPr marL="342900" indent="-342900" algn="r" rtl="1">
              <a:buFont typeface="+mj-lt"/>
              <a:buAutoNum type="arabicPeriod"/>
            </a:pPr>
            <a:r>
              <a:rPr lang="he-IL" sz="1600" b="1" dirty="0">
                <a:highlight>
                  <a:srgbClr val="FFFF00"/>
                </a:highlight>
                <a:cs typeface="+mn-cs"/>
              </a:rPr>
              <a:t>קל לבצע פעולות</a:t>
            </a:r>
          </a:p>
          <a:p>
            <a:pPr marL="342900" indent="-342900" algn="r" rtl="1">
              <a:buFont typeface="+mj-lt"/>
              <a:buAutoNum type="arabicPeriod"/>
            </a:pPr>
            <a:r>
              <a:rPr lang="he-IL" sz="1600" b="1" dirty="0">
                <a:highlight>
                  <a:srgbClr val="FFFF00"/>
                </a:highlight>
                <a:cs typeface="+mn-cs"/>
              </a:rPr>
              <a:t>התהליך והתוצאות מתועדים היטב</a:t>
            </a:r>
          </a:p>
        </p:txBody>
      </p:sp>
      <p:sp>
        <p:nvSpPr>
          <p:cNvPr id="18" name="TextBox 17"/>
          <p:cNvSpPr txBox="1"/>
          <p:nvPr/>
        </p:nvSpPr>
        <p:spPr>
          <a:xfrm>
            <a:off x="4038600" y="4173543"/>
            <a:ext cx="3719277" cy="1569660"/>
          </a:xfrm>
          <a:prstGeom prst="rect">
            <a:avLst/>
          </a:prstGeom>
          <a:noFill/>
        </p:spPr>
        <p:txBody>
          <a:bodyPr wrap="square" rtlCol="1">
            <a:spAutoFit/>
          </a:bodyPr>
          <a:lstStyle/>
          <a:p>
            <a:pPr marL="342900" indent="-342900" algn="r" rtl="1">
              <a:buFont typeface="+mj-lt"/>
              <a:buAutoNum type="arabicPeriod"/>
            </a:pPr>
            <a:r>
              <a:rPr lang="he-IL" sz="1600" b="1" dirty="0" err="1">
                <a:highlight>
                  <a:srgbClr val="FFFF00"/>
                </a:highlight>
                <a:cs typeface="+mn-cs"/>
              </a:rPr>
              <a:t>גרסא</a:t>
            </a:r>
            <a:r>
              <a:rPr lang="he-IL" sz="1600" b="1" dirty="0">
                <a:highlight>
                  <a:srgbClr val="FFFF00"/>
                </a:highlight>
                <a:cs typeface="+mn-cs"/>
              </a:rPr>
              <a:t> עובדת מיוצרת בשלב מאוחר</a:t>
            </a:r>
          </a:p>
          <a:p>
            <a:pPr marL="342900" indent="-342900" algn="r" rtl="1">
              <a:buFont typeface="+mj-lt"/>
              <a:buAutoNum type="arabicPeriod"/>
            </a:pPr>
            <a:r>
              <a:rPr lang="he-IL" sz="1600" b="1" dirty="0">
                <a:highlight>
                  <a:srgbClr val="FFFF00"/>
                </a:highlight>
                <a:cs typeface="+mn-cs"/>
              </a:rPr>
              <a:t>סיכון גבוה וחוסר בטחון</a:t>
            </a:r>
          </a:p>
          <a:p>
            <a:pPr marL="342900" indent="-342900" algn="r" rtl="1">
              <a:buFont typeface="+mj-lt"/>
              <a:buAutoNum type="arabicPeriod"/>
            </a:pPr>
            <a:r>
              <a:rPr lang="he-IL" sz="1600" b="1" dirty="0">
                <a:highlight>
                  <a:srgbClr val="FFFF00"/>
                </a:highlight>
                <a:cs typeface="+mn-cs"/>
              </a:rPr>
              <a:t>לא מתאים למבנים מתוחכמים</a:t>
            </a:r>
          </a:p>
          <a:p>
            <a:pPr marL="342900" indent="-342900" algn="r" rtl="1">
              <a:buFont typeface="+mj-lt"/>
              <a:buAutoNum type="arabicPeriod"/>
            </a:pPr>
            <a:r>
              <a:rPr lang="he-IL" sz="1600" b="1" dirty="0">
                <a:highlight>
                  <a:srgbClr val="FFFF00"/>
                </a:highlight>
                <a:cs typeface="+mn-cs"/>
              </a:rPr>
              <a:t>לא טוב לפרויקטים דינמיים לאורך זמן</a:t>
            </a:r>
          </a:p>
          <a:p>
            <a:pPr marL="342900" indent="-342900" algn="r" rtl="1">
              <a:buFont typeface="+mj-lt"/>
              <a:buAutoNum type="arabicPeriod"/>
            </a:pPr>
            <a:r>
              <a:rPr lang="he-IL" sz="1600" b="1" dirty="0">
                <a:highlight>
                  <a:srgbClr val="FFFF00"/>
                </a:highlight>
                <a:cs typeface="+mn-cs"/>
              </a:rPr>
              <a:t>קשה למדוד התקדמות בתוך השלבים</a:t>
            </a:r>
          </a:p>
          <a:p>
            <a:pPr marL="342900" indent="-342900" algn="r" rtl="1">
              <a:buFont typeface="+mj-lt"/>
              <a:buAutoNum type="arabicPeriod"/>
            </a:pPr>
            <a:r>
              <a:rPr lang="he-IL" sz="1600" b="1" dirty="0">
                <a:highlight>
                  <a:srgbClr val="FFFF00"/>
                </a:highlight>
                <a:cs typeface="+mn-cs"/>
              </a:rPr>
              <a:t>אין שינויים תוך כדי מעגל עבודה</a:t>
            </a:r>
          </a:p>
        </p:txBody>
      </p:sp>
    </p:spTree>
    <p:extLst>
      <p:ext uri="{BB962C8B-B14F-4D97-AF65-F5344CB8AC3E}">
        <p14:creationId xmlns:p14="http://schemas.microsoft.com/office/powerpoint/2010/main" val="232355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p:cNvSpPr>
            <a:spLocks noGrp="1"/>
          </p:cNvSpPr>
          <p:nvPr>
            <p:ph idx="1"/>
          </p:nvPr>
        </p:nvSpPr>
        <p:spPr>
          <a:xfrm>
            <a:off x="838200" y="1530351"/>
            <a:ext cx="10515600" cy="5375275"/>
          </a:xfrm>
        </p:spPr>
        <p:txBody>
          <a:bodyPr/>
          <a:lstStyle/>
          <a:p>
            <a:pPr marL="0" indent="0">
              <a:buNone/>
            </a:pPr>
            <a:r>
              <a:rPr lang="he-IL" sz="1400" b="1" dirty="0"/>
              <a:t>שאלה 4-מודל עבודה ועבודת צוות(מצורפת תמונה בדפים המצורפים):</a:t>
            </a:r>
          </a:p>
          <a:p>
            <a:pPr marL="0" indent="0">
              <a:buNone/>
            </a:pPr>
            <a:r>
              <a:rPr lang="he-IL" sz="1400" b="1" dirty="0"/>
              <a:t>א. מה שמו של המודל המתואר?(4 נקודות)</a:t>
            </a:r>
          </a:p>
          <a:p>
            <a:pPr marL="0" indent="0">
              <a:buNone/>
            </a:pPr>
            <a:endParaRPr lang="he-IL" sz="1400" b="1" dirty="0"/>
          </a:p>
          <a:p>
            <a:pPr marL="0" indent="0">
              <a:buNone/>
            </a:pPr>
            <a:r>
              <a:rPr lang="he-IL" sz="1400" b="1" dirty="0"/>
              <a:t>ב. תאר/תארי את תהליך העבודה בבניית תוכנה המתואר במודל זה?(5 נקודות)</a:t>
            </a:r>
          </a:p>
          <a:p>
            <a:pPr marL="0" indent="0">
              <a:buNone/>
            </a:pPr>
            <a:endParaRPr lang="he-IL" sz="1400" b="1" dirty="0"/>
          </a:p>
          <a:p>
            <a:pPr marL="0" indent="0">
              <a:buNone/>
            </a:pPr>
            <a:endParaRPr lang="he-IL" sz="1400" b="1" dirty="0"/>
          </a:p>
          <a:p>
            <a:pPr marL="0" indent="0">
              <a:buNone/>
            </a:pPr>
            <a:r>
              <a:rPr lang="he-IL" sz="1400" b="1" dirty="0"/>
              <a:t>ג. תאר/תארי לפחות 3 צדדים חיוביים ולפחות 3 צדדים שליליים לצורת עבודה זו(6 נקודות)</a:t>
            </a:r>
          </a:p>
          <a:p>
            <a:pPr marL="0" indent="0">
              <a:buNone/>
            </a:pPr>
            <a:endParaRPr lang="he-IL" sz="1400" dirty="0"/>
          </a:p>
          <a:p>
            <a:pPr marL="0" indent="0">
              <a:buNone/>
            </a:pPr>
            <a:endParaRPr lang="he-IL" sz="1400" dirty="0"/>
          </a:p>
          <a:p>
            <a:pPr marL="0" indent="0">
              <a:buNone/>
            </a:pPr>
            <a:endParaRPr lang="he-IL" sz="1400" dirty="0"/>
          </a:p>
          <a:p>
            <a:pPr marL="0" indent="0">
              <a:buNone/>
            </a:pPr>
            <a:endParaRPr lang="he-IL" sz="1400" dirty="0"/>
          </a:p>
          <a:p>
            <a:pPr marL="0" indent="0">
              <a:buNone/>
            </a:pPr>
            <a:endParaRPr lang="he-IL" sz="1400" dirty="0"/>
          </a:p>
          <a:p>
            <a:pPr marL="0" indent="0">
              <a:buNone/>
            </a:pPr>
            <a:r>
              <a:rPr lang="en-US" sz="1400" dirty="0"/>
              <a:t/>
            </a:r>
            <a:br>
              <a:rPr lang="en-US" sz="1400" dirty="0"/>
            </a:br>
            <a:r>
              <a:rPr lang="he-IL" sz="1400" dirty="0"/>
              <a:t/>
            </a:r>
            <a:br>
              <a:rPr lang="he-IL" sz="1400" dirty="0"/>
            </a:br>
            <a:endParaRPr lang="he-IL" altLang="en-US" sz="18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16</a:t>
            </a:fld>
            <a:endParaRPr lang="he-IL" dirty="0"/>
          </a:p>
        </p:txBody>
      </p:sp>
      <p:sp>
        <p:nvSpPr>
          <p:cNvPr id="10" name="כותרת 3"/>
          <p:cNvSpPr txBox="1">
            <a:spLocks/>
          </p:cNvSpPr>
          <p:nvPr/>
        </p:nvSpPr>
        <p:spPr bwMode="auto">
          <a:xfrm>
            <a:off x="990600" y="5175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he-IL" b="1">
                <a:solidFill>
                  <a:srgbClr val="002060"/>
                </a:solidFill>
                <a:effectLst>
                  <a:outerShdw blurRad="38100" dist="38100" dir="2700000" algn="tl">
                    <a:srgbClr val="000000">
                      <a:alpha val="43137"/>
                    </a:srgbClr>
                  </a:outerShdw>
                </a:effectLst>
                <a:cs typeface="+mn-cs"/>
              </a:rPr>
              <a:t>מתודולוגיות פיתוח – שאלת מבחן </a:t>
            </a:r>
            <a:endParaRPr lang="he-IL" b="1" dirty="0">
              <a:solidFill>
                <a:srgbClr val="002060"/>
              </a:solidFill>
              <a:effectLst>
                <a:outerShdw blurRad="38100" dist="38100" dir="2700000" algn="tl">
                  <a:srgbClr val="000000">
                    <a:alpha val="43137"/>
                  </a:srgbClr>
                </a:outerShdw>
              </a:effectLst>
              <a:cs typeface="+mn-cs"/>
            </a:endParaRPr>
          </a:p>
        </p:txBody>
      </p:sp>
      <p:sp>
        <p:nvSpPr>
          <p:cNvPr id="13" name="Rectangle 3"/>
          <p:cNvSpPr>
            <a:spLocks noChangeArrowheads="1"/>
          </p:cNvSpPr>
          <p:nvPr/>
        </p:nvSpPr>
        <p:spPr bwMode="auto">
          <a:xfrm>
            <a:off x="3311843" y="31567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a:ln>
                  <a:noFill/>
                </a:ln>
                <a:solidFill>
                  <a:schemeClr val="tx1"/>
                </a:solidFill>
                <a:effectLst/>
                <a:latin typeface="Arial" panose="020B0604020202020204" pitchFamily="34" charset="0"/>
              </a:rPr>
              <a:t/>
            </a:r>
            <a:br>
              <a:rPr kumimoji="0" lang="he-IL" altLang="he-IL" sz="1800" b="0" i="0" u="none" strike="noStrike" cap="none" normalizeH="0" baseline="0">
                <a:ln>
                  <a:noFill/>
                </a:ln>
                <a:solidFill>
                  <a:schemeClr val="tx1"/>
                </a:solidFill>
                <a:effectLst/>
                <a:latin typeface="Arial" panose="020B0604020202020204" pitchFamily="34" charset="0"/>
              </a:rPr>
            </a:br>
            <a:endParaRPr kumimoji="0" lang="he-IL" altLang="he-I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graphicFrame>
        <p:nvGraphicFramePr>
          <p:cNvPr id="7" name="טבלה 6"/>
          <p:cNvGraphicFramePr>
            <a:graphicFrameLocks noGrp="1"/>
          </p:cNvGraphicFramePr>
          <p:nvPr>
            <p:extLst>
              <p:ext uri="{D42A27DB-BD31-4B8C-83A1-F6EECF244321}">
                <p14:modId xmlns:p14="http://schemas.microsoft.com/office/powerpoint/2010/main" val="1714356867"/>
              </p:ext>
            </p:extLst>
          </p:nvPr>
        </p:nvGraphicFramePr>
        <p:xfrm>
          <a:off x="5221357" y="3936931"/>
          <a:ext cx="5671930" cy="1986791"/>
        </p:xfrm>
        <a:graphic>
          <a:graphicData uri="http://schemas.openxmlformats.org/drawingml/2006/table">
            <a:tbl>
              <a:tblPr rtl="1" firstRow="1" bandRow="1">
                <a:tableStyleId>{5940675A-B579-460E-94D1-54222C63F5DA}</a:tableStyleId>
              </a:tblPr>
              <a:tblGrid>
                <a:gridCol w="2075333">
                  <a:extLst>
                    <a:ext uri="{9D8B030D-6E8A-4147-A177-3AD203B41FA5}">
                      <a16:colId xmlns:a16="http://schemas.microsoft.com/office/drawing/2014/main" xmlns="" val="20000"/>
                    </a:ext>
                  </a:extLst>
                </a:gridCol>
                <a:gridCol w="3596597">
                  <a:extLst>
                    <a:ext uri="{9D8B030D-6E8A-4147-A177-3AD203B41FA5}">
                      <a16:colId xmlns:a16="http://schemas.microsoft.com/office/drawing/2014/main" xmlns="" val="20001"/>
                    </a:ext>
                  </a:extLst>
                </a:gridCol>
              </a:tblGrid>
              <a:tr h="413915">
                <a:tc>
                  <a:txBody>
                    <a:bodyPr/>
                    <a:lstStyle/>
                    <a:p>
                      <a:pPr algn="ctr" rtl="1"/>
                      <a:r>
                        <a:rPr lang="he-IL" sz="1400" dirty="0"/>
                        <a:t>חיובי</a:t>
                      </a:r>
                    </a:p>
                  </a:txBody>
                  <a:tcPr/>
                </a:tc>
                <a:tc>
                  <a:txBody>
                    <a:bodyPr/>
                    <a:lstStyle/>
                    <a:p>
                      <a:pPr algn="ctr" rtl="1"/>
                      <a:r>
                        <a:rPr lang="he-IL" sz="1400" dirty="0"/>
                        <a:t>שלילי</a:t>
                      </a:r>
                    </a:p>
                  </a:txBody>
                  <a:tcPr/>
                </a:tc>
                <a:extLst>
                  <a:ext uri="{0D108BD9-81ED-4DB2-BD59-A6C34878D82A}">
                    <a16:rowId xmlns:a16="http://schemas.microsoft.com/office/drawing/2014/main" xmlns="" val="10000"/>
                  </a:ext>
                </a:extLst>
              </a:tr>
              <a:tr h="1572876">
                <a:tc>
                  <a:txBody>
                    <a:bodyPr/>
                    <a:lstStyle/>
                    <a:p>
                      <a:endParaRPr lang="he-IL" sz="1400" dirty="0"/>
                    </a:p>
                  </a:txBody>
                  <a:tcPr/>
                </a:tc>
                <a:tc>
                  <a:txBody>
                    <a:bodyPr/>
                    <a:lstStyle/>
                    <a:p>
                      <a:endParaRPr lang="he-IL" sz="1400" dirty="0"/>
                    </a:p>
                  </a:txBody>
                  <a:tcPr/>
                </a:tc>
                <a:extLst>
                  <a:ext uri="{0D108BD9-81ED-4DB2-BD59-A6C34878D82A}">
                    <a16:rowId xmlns:a16="http://schemas.microsoft.com/office/drawing/2014/main" xmlns="" val="10001"/>
                  </a:ext>
                </a:extLst>
              </a:tr>
            </a:tbl>
          </a:graphicData>
        </a:graphic>
      </p:graphicFrame>
      <p:pic>
        <p:nvPicPr>
          <p:cNvPr id="3076" name="Picture 4" descr="https://lh6.googleusercontent.com/Jwo0u81SUvv_I_eNwofOa4ZVSlZIDRoonQO5R8xKe3b62YQLFOSVobbJl5Ow-71dzCpRpxplnIctx-KYy8mHjySX2gcctiQZaL6X3C45eqCm-DZftwxP5hCR47ByydnxlOKNji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100" y="3521151"/>
            <a:ext cx="3658172" cy="257361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9407843" y="2145215"/>
            <a:ext cx="2098357" cy="338554"/>
          </a:xfrm>
          <a:prstGeom prst="rect">
            <a:avLst/>
          </a:prstGeom>
          <a:noFill/>
        </p:spPr>
        <p:txBody>
          <a:bodyPr wrap="square" rtlCol="1">
            <a:spAutoFit/>
          </a:bodyPr>
          <a:lstStyle/>
          <a:p>
            <a:pPr marL="0" indent="0" algn="l" rtl="1">
              <a:buNone/>
            </a:pPr>
            <a:r>
              <a:rPr lang="he-IL" sz="1600" b="1" dirty="0">
                <a:highlight>
                  <a:srgbClr val="FFFF00"/>
                </a:highlight>
                <a:cs typeface="+mn-cs"/>
              </a:rPr>
              <a:t>תשובה: </a:t>
            </a:r>
            <a:r>
              <a:rPr lang="en-US" sz="1600" b="1" dirty="0">
                <a:highlight>
                  <a:srgbClr val="FFFF00"/>
                </a:highlight>
                <a:cs typeface="+mn-cs"/>
              </a:rPr>
              <a:t>code </a:t>
            </a:r>
            <a:r>
              <a:rPr lang="en-US" sz="1600" dirty="0">
                <a:highlight>
                  <a:srgbClr val="FFFF00"/>
                </a:highlight>
              </a:rPr>
              <a:t>a</a:t>
            </a:r>
            <a:r>
              <a:rPr lang="en-US" sz="1600" b="1" dirty="0">
                <a:highlight>
                  <a:srgbClr val="FFFF00"/>
                </a:highlight>
                <a:cs typeface="+mn-cs"/>
              </a:rPr>
              <a:t>nd fix</a:t>
            </a:r>
            <a:endParaRPr lang="en-US" sz="1600" dirty="0"/>
          </a:p>
        </p:txBody>
      </p:sp>
      <p:sp>
        <p:nvSpPr>
          <p:cNvPr id="15" name="TextBox 14"/>
          <p:cNvSpPr txBox="1"/>
          <p:nvPr/>
        </p:nvSpPr>
        <p:spPr>
          <a:xfrm>
            <a:off x="1351722" y="2767587"/>
            <a:ext cx="9935818" cy="584775"/>
          </a:xfrm>
          <a:prstGeom prst="rect">
            <a:avLst/>
          </a:prstGeom>
          <a:noFill/>
        </p:spPr>
        <p:txBody>
          <a:bodyPr wrap="square" rtlCol="1">
            <a:spAutoFit/>
          </a:bodyPr>
          <a:lstStyle/>
          <a:p>
            <a:pPr marL="0" indent="0" algn="r">
              <a:buNone/>
            </a:pPr>
            <a:r>
              <a:rPr lang="he-IL" sz="1600" b="1" dirty="0">
                <a:highlight>
                  <a:srgbClr val="FFFF00"/>
                </a:highlight>
                <a:cs typeface="+mn-cs"/>
              </a:rPr>
              <a:t>תשובה: אין מבנה לקוד, אין התאמות מיוחדות, אין עיצוב. זהו מודל 'קאובוי'. המפתחים זורקים קוד יחד. ישנו פיתוח ראשוני, ותיקונים מהלקוח. הניהול הוא עד שחרור </a:t>
            </a:r>
            <a:r>
              <a:rPr lang="he-IL" sz="1600" b="1" dirty="0" err="1">
                <a:highlight>
                  <a:srgbClr val="FFFF00"/>
                </a:highlight>
                <a:cs typeface="+mn-cs"/>
              </a:rPr>
              <a:t>הגרסא</a:t>
            </a:r>
            <a:r>
              <a:rPr lang="he-IL" sz="1600" b="1" dirty="0">
                <a:highlight>
                  <a:srgbClr val="FFFF00"/>
                </a:highlight>
                <a:cs typeface="+mn-cs"/>
              </a:rPr>
              <a:t>.</a:t>
            </a:r>
          </a:p>
        </p:txBody>
      </p:sp>
      <p:sp>
        <p:nvSpPr>
          <p:cNvPr id="16" name="TextBox 15"/>
          <p:cNvSpPr txBox="1"/>
          <p:nvPr/>
        </p:nvSpPr>
        <p:spPr>
          <a:xfrm>
            <a:off x="8753170" y="4417575"/>
            <a:ext cx="2098357" cy="1077218"/>
          </a:xfrm>
          <a:prstGeom prst="rect">
            <a:avLst/>
          </a:prstGeom>
          <a:noFill/>
        </p:spPr>
        <p:txBody>
          <a:bodyPr wrap="square" rtlCol="1">
            <a:spAutoFit/>
          </a:bodyPr>
          <a:lstStyle/>
          <a:p>
            <a:pPr marL="342900" indent="-342900" algn="r" rtl="1">
              <a:buFont typeface="+mj-lt"/>
              <a:buAutoNum type="arabicPeriod"/>
            </a:pPr>
            <a:r>
              <a:rPr lang="he-IL" sz="1600" b="1" dirty="0">
                <a:highlight>
                  <a:srgbClr val="FFFF00"/>
                </a:highlight>
                <a:cs typeface="+mn-cs"/>
              </a:rPr>
              <a:t>קל לפיתוח</a:t>
            </a:r>
          </a:p>
          <a:p>
            <a:pPr marL="342900" indent="-342900" algn="r" rtl="1">
              <a:buFont typeface="+mj-lt"/>
              <a:buAutoNum type="arabicPeriod"/>
            </a:pPr>
            <a:r>
              <a:rPr lang="he-IL" sz="1600" b="1" dirty="0">
                <a:highlight>
                  <a:srgbClr val="FFFF00"/>
                </a:highlight>
                <a:cs typeface="+mn-cs"/>
              </a:rPr>
              <a:t>מהיר</a:t>
            </a:r>
          </a:p>
          <a:p>
            <a:pPr marL="342900" indent="-342900" algn="r" rtl="1">
              <a:buFont typeface="+mj-lt"/>
              <a:buAutoNum type="arabicPeriod"/>
            </a:pPr>
            <a:r>
              <a:rPr lang="he-IL" sz="1600" b="1" dirty="0">
                <a:highlight>
                  <a:srgbClr val="FFFF00"/>
                </a:highlight>
                <a:cs typeface="+mn-cs"/>
              </a:rPr>
              <a:t>קל לניהול</a:t>
            </a:r>
          </a:p>
          <a:p>
            <a:pPr marL="342900" indent="-342900" algn="r" rtl="1">
              <a:buFont typeface="+mj-lt"/>
              <a:buAutoNum type="arabicPeriod"/>
            </a:pPr>
            <a:r>
              <a:rPr lang="he-IL" sz="1600" b="1" dirty="0">
                <a:highlight>
                  <a:srgbClr val="FFFF00"/>
                </a:highlight>
                <a:cs typeface="+mn-cs"/>
              </a:rPr>
              <a:t>גמיש</a:t>
            </a:r>
          </a:p>
        </p:txBody>
      </p:sp>
      <p:sp>
        <p:nvSpPr>
          <p:cNvPr id="17" name="TextBox 16"/>
          <p:cNvSpPr txBox="1"/>
          <p:nvPr/>
        </p:nvSpPr>
        <p:spPr>
          <a:xfrm>
            <a:off x="5155573" y="4462762"/>
            <a:ext cx="3663381" cy="830997"/>
          </a:xfrm>
          <a:prstGeom prst="rect">
            <a:avLst/>
          </a:prstGeom>
          <a:noFill/>
        </p:spPr>
        <p:txBody>
          <a:bodyPr wrap="square" rtlCol="1">
            <a:spAutoFit/>
          </a:bodyPr>
          <a:lstStyle/>
          <a:p>
            <a:pPr marL="342900" indent="-342900" algn="r" rtl="1">
              <a:buFont typeface="+mj-lt"/>
              <a:buAutoNum type="arabicPeriod"/>
            </a:pPr>
            <a:r>
              <a:rPr lang="he-IL" sz="1600" b="1" dirty="0">
                <a:highlight>
                  <a:srgbClr val="FFFF00"/>
                </a:highlight>
                <a:cs typeface="+mn-cs"/>
              </a:rPr>
              <a:t>בעל סיכון גבוה</a:t>
            </a:r>
          </a:p>
          <a:p>
            <a:pPr marL="342900" indent="-342900" algn="r" rtl="1">
              <a:buFont typeface="+mj-lt"/>
              <a:buAutoNum type="arabicPeriod"/>
            </a:pPr>
            <a:r>
              <a:rPr lang="he-IL" sz="1600" b="1" dirty="0">
                <a:highlight>
                  <a:srgbClr val="FFFF00"/>
                </a:highlight>
                <a:cs typeface="+mn-cs"/>
              </a:rPr>
              <a:t>לא מתאים למבנים מתוחכמים</a:t>
            </a:r>
          </a:p>
          <a:p>
            <a:pPr marL="342900" indent="-342900" algn="r" rtl="1">
              <a:buFont typeface="+mj-lt"/>
              <a:buAutoNum type="arabicPeriod"/>
            </a:pPr>
            <a:r>
              <a:rPr lang="he-IL" sz="1600" b="1" dirty="0">
                <a:highlight>
                  <a:srgbClr val="FFFF00"/>
                </a:highlight>
                <a:cs typeface="+mn-cs"/>
              </a:rPr>
              <a:t>תחזוקה גרועה לפרויקטים ארוכי טווח</a:t>
            </a:r>
          </a:p>
        </p:txBody>
      </p:sp>
    </p:spTree>
    <p:extLst>
      <p:ext uri="{BB962C8B-B14F-4D97-AF65-F5344CB8AC3E}">
        <p14:creationId xmlns:p14="http://schemas.microsoft.com/office/powerpoint/2010/main" val="16948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p:cNvSpPr>
            <a:spLocks noGrp="1"/>
          </p:cNvSpPr>
          <p:nvPr>
            <p:ph idx="1"/>
          </p:nvPr>
        </p:nvSpPr>
        <p:spPr>
          <a:xfrm>
            <a:off x="838200" y="1690688"/>
            <a:ext cx="10515600" cy="5375275"/>
          </a:xfrm>
        </p:spPr>
        <p:txBody>
          <a:bodyPr/>
          <a:lstStyle/>
          <a:p>
            <a:pPr marL="0" indent="0">
              <a:buNone/>
            </a:pPr>
            <a:r>
              <a:rPr lang="he-IL" sz="1800" b="1" u="sng" dirty="0"/>
              <a:t>שאלה 3 (10 נק')</a:t>
            </a:r>
            <a:endParaRPr lang="he-IL" sz="1800" b="1" dirty="0"/>
          </a:p>
          <a:p>
            <a:pPr marL="0" indent="0">
              <a:buNone/>
            </a:pPr>
            <a:r>
              <a:rPr lang="he-IL" sz="1800" b="1" dirty="0"/>
              <a:t>מה מהמשפטים הבאים מתאים לשיטת העבודה </a:t>
            </a:r>
            <a:r>
              <a:rPr lang="he-IL" sz="1800" b="1" dirty="0" err="1"/>
              <a:t>האג'ילית</a:t>
            </a:r>
            <a:r>
              <a:rPr lang="he-IL" sz="1800" b="1" dirty="0"/>
              <a:t>?</a:t>
            </a:r>
          </a:p>
          <a:p>
            <a:pPr marL="0" indent="0">
              <a:buNone/>
            </a:pPr>
            <a:r>
              <a:rPr lang="he-IL" sz="1800" b="1" dirty="0"/>
              <a:t>סמנו מתאים/ לא מתאים</a:t>
            </a:r>
            <a:r>
              <a:rPr lang="en-US" sz="2400" b="1" dirty="0"/>
              <a:t/>
            </a:r>
            <a:br>
              <a:rPr lang="en-US" sz="2400" b="1" dirty="0"/>
            </a:br>
            <a:endParaRPr lang="he-IL" sz="2400" b="1" dirty="0"/>
          </a:p>
          <a:p>
            <a:pPr marL="0" indent="0">
              <a:buNone/>
            </a:pPr>
            <a:r>
              <a:rPr lang="he-IL" sz="2400" b="1" dirty="0"/>
              <a:t/>
            </a:r>
            <a:br>
              <a:rPr lang="he-IL" sz="2400" b="1" dirty="0"/>
            </a:br>
            <a:endParaRPr lang="he-IL" altLang="en-US" sz="2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17</a:t>
            </a:fld>
            <a:endParaRPr lang="he-IL" dirty="0"/>
          </a:p>
        </p:txBody>
      </p:sp>
      <p:sp>
        <p:nvSpPr>
          <p:cNvPr id="10" name="כותרת 3"/>
          <p:cNvSpPr txBox="1">
            <a:spLocks/>
          </p:cNvSpPr>
          <p:nvPr/>
        </p:nvSpPr>
        <p:spPr bwMode="auto">
          <a:xfrm>
            <a:off x="990600" y="5175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he-IL" b="1">
                <a:solidFill>
                  <a:srgbClr val="002060"/>
                </a:solidFill>
                <a:effectLst>
                  <a:outerShdw blurRad="38100" dist="38100" dir="2700000" algn="tl">
                    <a:srgbClr val="000000">
                      <a:alpha val="43137"/>
                    </a:srgbClr>
                  </a:outerShdw>
                </a:effectLst>
                <a:cs typeface="+mn-cs"/>
              </a:rPr>
              <a:t>מתודולוגיות פיתוח – שאלת מבחן </a:t>
            </a:r>
            <a:endParaRPr lang="he-IL" b="1" dirty="0">
              <a:solidFill>
                <a:srgbClr val="002060"/>
              </a:solidFill>
              <a:effectLst>
                <a:outerShdw blurRad="38100" dist="38100" dir="2700000" algn="tl">
                  <a:srgbClr val="000000">
                    <a:alpha val="43137"/>
                  </a:srgbClr>
                </a:outerShdw>
              </a:effectLst>
              <a:cs typeface="+mn-cs"/>
            </a:endParaRPr>
          </a:p>
        </p:txBody>
      </p:sp>
      <p:graphicFrame>
        <p:nvGraphicFramePr>
          <p:cNvPr id="12" name="טבלה 11"/>
          <p:cNvGraphicFramePr>
            <a:graphicFrameLocks noGrp="1"/>
          </p:cNvGraphicFramePr>
          <p:nvPr>
            <p:extLst>
              <p:ext uri="{D42A27DB-BD31-4B8C-83A1-F6EECF244321}">
                <p14:modId xmlns:p14="http://schemas.microsoft.com/office/powerpoint/2010/main" val="1468833931"/>
              </p:ext>
            </p:extLst>
          </p:nvPr>
        </p:nvGraphicFramePr>
        <p:xfrm>
          <a:off x="3311843" y="2863374"/>
          <a:ext cx="7263393" cy="3444240"/>
        </p:xfrm>
        <a:graphic>
          <a:graphicData uri="http://schemas.openxmlformats.org/drawingml/2006/table">
            <a:tbl>
              <a:tblPr/>
              <a:tblGrid>
                <a:gridCol w="1220401">
                  <a:extLst>
                    <a:ext uri="{9D8B030D-6E8A-4147-A177-3AD203B41FA5}">
                      <a16:colId xmlns:a16="http://schemas.microsoft.com/office/drawing/2014/main" xmlns="" val="20000"/>
                    </a:ext>
                  </a:extLst>
                </a:gridCol>
                <a:gridCol w="1099931">
                  <a:extLst>
                    <a:ext uri="{9D8B030D-6E8A-4147-A177-3AD203B41FA5}">
                      <a16:colId xmlns:a16="http://schemas.microsoft.com/office/drawing/2014/main" xmlns="" val="20001"/>
                    </a:ext>
                  </a:extLst>
                </a:gridCol>
                <a:gridCol w="4943061">
                  <a:extLst>
                    <a:ext uri="{9D8B030D-6E8A-4147-A177-3AD203B41FA5}">
                      <a16:colId xmlns:a16="http://schemas.microsoft.com/office/drawing/2014/main" xmlns="" val="20002"/>
                    </a:ext>
                  </a:extLst>
                </a:gridCol>
              </a:tblGrid>
              <a:tr h="509491">
                <a:tc>
                  <a:txBody>
                    <a:bodyPr/>
                    <a:lstStyle/>
                    <a:p>
                      <a:pPr algn="r" rtl="0" fontAlgn="t"/>
                      <a:r>
                        <a:rPr lang="he-IL" sz="1400" dirty="0">
                          <a:effectLst/>
                        </a:rPr>
                        <a:t>לא</a:t>
                      </a:r>
                      <a:r>
                        <a:rPr lang="he-IL" sz="1400" baseline="0" dirty="0">
                          <a:effectLst/>
                        </a:rPr>
                        <a:t> מתאים</a:t>
                      </a:r>
                      <a:r>
                        <a:rPr lang="he-IL" sz="1400" dirty="0">
                          <a:effectLst/>
                        </a:rPr>
                        <a:t/>
                      </a:r>
                      <a:br>
                        <a:rPr lang="he-IL" sz="1400" dirty="0">
                          <a:effectLst/>
                        </a:rPr>
                      </a:br>
                      <a:endParaRPr lang="he-IL"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spcBef>
                          <a:spcPts val="0"/>
                        </a:spcBef>
                        <a:spcAft>
                          <a:spcPts val="0"/>
                        </a:spcAft>
                      </a:pPr>
                      <a:r>
                        <a:rPr lang="he-IL" sz="1400" b="0" i="0" u="none" strike="noStrike" dirty="0">
                          <a:solidFill>
                            <a:srgbClr val="000000"/>
                          </a:solidFill>
                          <a:effectLst/>
                          <a:latin typeface="Calibri" panose="020F0502020204030204" pitchFamily="34" charset="0"/>
                        </a:rPr>
                        <a:t>מתאים</a:t>
                      </a:r>
                      <a:endParaRPr lang="he-IL"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spcBef>
                          <a:spcPts val="0"/>
                        </a:spcBef>
                        <a:spcAft>
                          <a:spcPts val="0"/>
                        </a:spcAft>
                      </a:pPr>
                      <a:r>
                        <a:rPr lang="he-IL" sz="1400" b="0" i="0" u="none" strike="noStrike" dirty="0">
                          <a:solidFill>
                            <a:srgbClr val="000000"/>
                          </a:solidFill>
                          <a:effectLst/>
                          <a:latin typeface="Calibri" panose="020F0502020204030204" pitchFamily="34" charset="0"/>
                        </a:rPr>
                        <a:t>לא מתאים</a:t>
                      </a:r>
                      <a:endParaRPr lang="he-IL"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gn="l" rtl="0" fontAlgn="base">
                        <a:spcBef>
                          <a:spcPts val="0"/>
                        </a:spcBef>
                        <a:spcAft>
                          <a:spcPts val="800"/>
                        </a:spcAft>
                        <a:buFont typeface="+mj-lt"/>
                        <a:buAutoNum type="arabicPeriod"/>
                      </a:pPr>
                      <a:endParaRPr lang="he-IL" sz="1400" b="0" i="0" u="none" strike="noStrike" dirty="0">
                        <a:solidFill>
                          <a:srgbClr val="000000"/>
                        </a:solidFill>
                        <a:effectLst/>
                        <a:latin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he-IL" sz="1400" dirty="0">
                          <a:effectLst/>
                        </a:rPr>
                        <a:t/>
                      </a:r>
                      <a:br>
                        <a:rPr lang="he-IL" sz="1400" dirty="0">
                          <a:effectLst/>
                        </a:rPr>
                      </a:br>
                      <a:endParaRPr lang="he-IL"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r" defTabSz="914400" rtl="0" eaLnBrk="1" fontAlgn="t" latinLnBrk="0" hangingPunct="1">
                        <a:lnSpc>
                          <a:spcPct val="100000"/>
                        </a:lnSpc>
                        <a:spcBef>
                          <a:spcPts val="0"/>
                        </a:spcBef>
                        <a:spcAft>
                          <a:spcPts val="0"/>
                        </a:spcAft>
                        <a:buClrTx/>
                        <a:buSzTx/>
                        <a:buFont typeface="+mj-lt"/>
                        <a:buNone/>
                        <a:tabLst/>
                        <a:defRPr/>
                      </a:pPr>
                      <a:r>
                        <a:rPr lang="he-IL" sz="1400" dirty="0">
                          <a:effectLst/>
                        </a:rPr>
                        <a:t/>
                      </a:r>
                      <a:br>
                        <a:rPr lang="he-IL" sz="1400" dirty="0">
                          <a:effectLst/>
                        </a:rPr>
                      </a:br>
                      <a:r>
                        <a:rPr lang="he-IL" sz="1400" dirty="0">
                          <a:effectLst/>
                        </a:rPr>
                        <a:t>1. </a:t>
                      </a:r>
                      <a:r>
                        <a:rPr lang="he-IL" sz="1400" b="0" i="0" u="none" strike="noStrike" dirty="0">
                          <a:solidFill>
                            <a:srgbClr val="000000"/>
                          </a:solidFill>
                          <a:effectLst/>
                          <a:latin typeface="Calibri" panose="020F0502020204030204" pitchFamily="34" charset="0"/>
                        </a:rPr>
                        <a:t>יש ליצור תשתית רחבה במערכת המתאימה לשינויים עתידיים  </a:t>
                      </a:r>
                    </a:p>
                    <a:p>
                      <a:pPr algn="r" rtl="0" fontAlgn="t"/>
                      <a:endParaRPr lang="he-IL"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99607">
                <a:tc>
                  <a:txBody>
                    <a:bodyPr/>
                    <a:lstStyle/>
                    <a:p>
                      <a:pPr algn="l" rtl="0" fontAlgn="base">
                        <a:spcBef>
                          <a:spcPts val="0"/>
                        </a:spcBef>
                        <a:spcAft>
                          <a:spcPts val="800"/>
                        </a:spcAft>
                        <a:buFont typeface="+mj-lt"/>
                        <a:buAutoNum type="arabicPeriod" startAt="2"/>
                      </a:pPr>
                      <a:endParaRPr lang="he-IL" sz="1400" b="0" i="0" u="none" strike="noStrike" dirty="0">
                        <a:solidFill>
                          <a:srgbClr val="000000"/>
                        </a:solidFill>
                        <a:effectLst/>
                        <a:latin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he-IL" sz="1400" dirty="0">
                          <a:effectLst/>
                        </a:rPr>
                        <a:t/>
                      </a:r>
                      <a:br>
                        <a:rPr lang="he-IL" sz="1400" dirty="0">
                          <a:effectLst/>
                        </a:rPr>
                      </a:br>
                      <a:endParaRPr lang="he-IL"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he-IL" sz="1400" b="0" i="0" u="none" strike="noStrike" dirty="0">
                          <a:solidFill>
                            <a:srgbClr val="000000"/>
                          </a:solidFill>
                          <a:effectLst/>
                          <a:latin typeface="Calibri" panose="020F0502020204030204" pitchFamily="34" charset="0"/>
                        </a:rPr>
                        <a:t>2. קוד טוב, מסודר ויעיל הוא המדד העיקרי להתקדמות בפיתוח</a:t>
                      </a:r>
                      <a:endParaRPr lang="he-IL"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algn="l" rtl="0" fontAlgn="base">
                        <a:spcBef>
                          <a:spcPts val="0"/>
                        </a:spcBef>
                        <a:spcAft>
                          <a:spcPts val="800"/>
                        </a:spcAft>
                        <a:buFont typeface="+mj-lt"/>
                        <a:buAutoNum type="arabicPeriod" startAt="3"/>
                      </a:pPr>
                      <a:endParaRPr lang="he-IL" sz="1400" b="0" i="0" u="none" strike="noStrike" dirty="0">
                        <a:solidFill>
                          <a:srgbClr val="000000"/>
                        </a:solidFill>
                        <a:effectLst/>
                        <a:latin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he-IL" sz="1400">
                          <a:effectLst/>
                        </a:rPr>
                        <a:t/>
                      </a:r>
                      <a:br>
                        <a:rPr lang="he-IL" sz="1400">
                          <a:effectLst/>
                        </a:rPr>
                      </a:br>
                      <a:endParaRPr lang="he-IL"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he-IL" sz="1400" dirty="0">
                          <a:effectLst/>
                        </a:rPr>
                        <a:t/>
                      </a:r>
                      <a:br>
                        <a:rPr lang="he-IL" sz="1400" dirty="0">
                          <a:effectLst/>
                        </a:rPr>
                      </a:br>
                      <a:r>
                        <a:rPr lang="he-IL" sz="1400" dirty="0">
                          <a:effectLst/>
                        </a:rPr>
                        <a:t>3. </a:t>
                      </a:r>
                      <a:r>
                        <a:rPr lang="he-IL" sz="1400" b="0" i="0" u="none" strike="noStrike" dirty="0">
                          <a:solidFill>
                            <a:srgbClr val="000000"/>
                          </a:solidFill>
                          <a:effectLst/>
                          <a:latin typeface="Calibri" panose="020F0502020204030204" pitchFamily="34" charset="0"/>
                        </a:rPr>
                        <a:t>שלב העיצוב יבוצע ע"י צוות הפיתוח</a:t>
                      </a:r>
                    </a:p>
                    <a:p>
                      <a:pPr algn="r" rtl="0" fontAlgn="t"/>
                      <a:endParaRPr lang="he-IL"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algn="l" rtl="0" fontAlgn="base">
                        <a:spcBef>
                          <a:spcPts val="0"/>
                        </a:spcBef>
                        <a:spcAft>
                          <a:spcPts val="800"/>
                        </a:spcAft>
                        <a:buFont typeface="+mj-lt"/>
                        <a:buAutoNum type="arabicPeriod" startAt="4"/>
                      </a:pPr>
                      <a:endParaRPr lang="he-IL" sz="1400" b="0" i="0" u="none" strike="noStrike" dirty="0">
                        <a:solidFill>
                          <a:srgbClr val="000000"/>
                        </a:solidFill>
                        <a:effectLst/>
                        <a:latin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he-IL" sz="1400" dirty="0">
                          <a:effectLst/>
                        </a:rPr>
                        <a:t/>
                      </a:r>
                      <a:br>
                        <a:rPr lang="he-IL" sz="1400" dirty="0">
                          <a:effectLst/>
                        </a:rPr>
                      </a:br>
                      <a:endParaRPr lang="he-IL"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he-IL" sz="1400" b="0" i="0" u="none" strike="noStrike" dirty="0">
                          <a:solidFill>
                            <a:srgbClr val="000000"/>
                          </a:solidFill>
                          <a:effectLst/>
                          <a:latin typeface="Calibri" panose="020F0502020204030204" pitchFamily="34" charset="0"/>
                        </a:rPr>
                        <a:t>4.</a:t>
                      </a:r>
                      <a:r>
                        <a:rPr lang="he-IL" sz="1400" b="0" i="0" u="none" strike="noStrike" baseline="0" dirty="0">
                          <a:solidFill>
                            <a:srgbClr val="000000"/>
                          </a:solidFill>
                          <a:effectLst/>
                          <a:latin typeface="Calibri" panose="020F0502020204030204" pitchFamily="34" charset="0"/>
                        </a:rPr>
                        <a:t> </a:t>
                      </a:r>
                      <a:r>
                        <a:rPr lang="he-IL" sz="1400" b="0" i="0" u="none" strike="noStrike" dirty="0">
                          <a:solidFill>
                            <a:srgbClr val="000000"/>
                          </a:solidFill>
                          <a:effectLst/>
                          <a:latin typeface="Calibri" panose="020F0502020204030204" pitchFamily="34" charset="0"/>
                        </a:rPr>
                        <a:t>העדיפות העליונה היא לשחרר ללקוח </a:t>
                      </a:r>
                      <a:r>
                        <a:rPr lang="he-IL" sz="1400" b="0" i="0" u="none" strike="noStrike" dirty="0" err="1">
                          <a:solidFill>
                            <a:srgbClr val="000000"/>
                          </a:solidFill>
                          <a:effectLst/>
                          <a:latin typeface="Calibri" panose="020F0502020204030204" pitchFamily="34" charset="0"/>
                        </a:rPr>
                        <a:t>גרסא</a:t>
                      </a:r>
                      <a:r>
                        <a:rPr lang="he-IL" sz="1400" b="0" i="0" u="none" strike="noStrike" dirty="0">
                          <a:solidFill>
                            <a:srgbClr val="000000"/>
                          </a:solidFill>
                          <a:effectLst/>
                          <a:latin typeface="Calibri" panose="020F0502020204030204" pitchFamily="34" charset="0"/>
                        </a:rPr>
                        <a:t> עובדת כמה שיותר מוקדם</a:t>
                      </a:r>
                    </a:p>
                    <a:p>
                      <a:pPr algn="r" rtl="0" fontAlgn="t"/>
                      <a:r>
                        <a:rPr lang="he-IL" sz="1400" dirty="0">
                          <a:effectLst/>
                        </a:rPr>
                        <a:t/>
                      </a:r>
                      <a:br>
                        <a:rPr lang="he-IL" sz="1400" dirty="0">
                          <a:effectLst/>
                        </a:rPr>
                      </a:br>
                      <a:endParaRPr lang="he-IL"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13" name="Rectangle 3"/>
          <p:cNvSpPr>
            <a:spLocks noChangeArrowheads="1"/>
          </p:cNvSpPr>
          <p:nvPr/>
        </p:nvSpPr>
        <p:spPr bwMode="auto">
          <a:xfrm>
            <a:off x="3311843" y="31567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a:ln>
                  <a:noFill/>
                </a:ln>
                <a:solidFill>
                  <a:schemeClr val="tx1"/>
                </a:solidFill>
                <a:effectLst/>
                <a:latin typeface="Arial" panose="020B0604020202020204" pitchFamily="34" charset="0"/>
              </a:rPr>
              <a:t/>
            </a:r>
            <a:br>
              <a:rPr kumimoji="0" lang="he-IL" altLang="he-IL" sz="1800" b="0" i="0" u="none" strike="noStrike" cap="none" normalizeH="0" baseline="0">
                <a:ln>
                  <a:noFill/>
                </a:ln>
                <a:solidFill>
                  <a:schemeClr val="tx1"/>
                </a:solidFill>
                <a:effectLst/>
                <a:latin typeface="Arial" panose="020B0604020202020204" pitchFamily="34" charset="0"/>
              </a:rPr>
            </a:br>
            <a:endParaRPr kumimoji="0" lang="he-IL" altLang="he-I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xmlns="" id="{7059A723-EB45-4C89-81E6-0C8450FDD19C}"/>
              </a:ext>
            </a:extLst>
          </p:cNvPr>
          <p:cNvSpPr txBox="1"/>
          <p:nvPr/>
        </p:nvSpPr>
        <p:spPr>
          <a:xfrm>
            <a:off x="3727038" y="3444874"/>
            <a:ext cx="488346" cy="523220"/>
          </a:xfrm>
          <a:prstGeom prst="rect">
            <a:avLst/>
          </a:prstGeom>
          <a:noFill/>
        </p:spPr>
        <p:txBody>
          <a:bodyPr wrap="square" rtlCol="1">
            <a:spAutoFit/>
          </a:bodyPr>
          <a:lstStyle/>
          <a:p>
            <a:r>
              <a:rPr lang="en-US" sz="2800" b="1" dirty="0">
                <a:solidFill>
                  <a:srgbClr val="FFFF00"/>
                </a:solidFill>
              </a:rPr>
              <a:t>V</a:t>
            </a:r>
            <a:endParaRPr lang="he-IL" sz="2800" b="1" dirty="0">
              <a:solidFill>
                <a:srgbClr val="FFFF00"/>
              </a:solidFill>
            </a:endParaRPr>
          </a:p>
        </p:txBody>
      </p:sp>
      <p:sp>
        <p:nvSpPr>
          <p:cNvPr id="17" name="TextBox 16">
            <a:extLst>
              <a:ext uri="{FF2B5EF4-FFF2-40B4-BE49-F238E27FC236}">
                <a16:creationId xmlns:a16="http://schemas.microsoft.com/office/drawing/2014/main" xmlns="" id="{D3C9330F-27AF-428F-B713-9158DE8B3DD7}"/>
              </a:ext>
            </a:extLst>
          </p:cNvPr>
          <p:cNvSpPr txBox="1"/>
          <p:nvPr/>
        </p:nvSpPr>
        <p:spPr>
          <a:xfrm>
            <a:off x="3727038" y="4116715"/>
            <a:ext cx="488346" cy="523220"/>
          </a:xfrm>
          <a:prstGeom prst="rect">
            <a:avLst/>
          </a:prstGeom>
          <a:noFill/>
        </p:spPr>
        <p:txBody>
          <a:bodyPr wrap="square" rtlCol="1">
            <a:spAutoFit/>
          </a:bodyPr>
          <a:lstStyle/>
          <a:p>
            <a:r>
              <a:rPr lang="en-US" sz="2800" b="1" dirty="0">
                <a:solidFill>
                  <a:srgbClr val="FFFF00"/>
                </a:solidFill>
              </a:rPr>
              <a:t>V</a:t>
            </a:r>
            <a:endParaRPr lang="he-IL" sz="2800" b="1" dirty="0">
              <a:solidFill>
                <a:srgbClr val="FFFF00"/>
              </a:solidFill>
            </a:endParaRPr>
          </a:p>
        </p:txBody>
      </p:sp>
      <p:sp>
        <p:nvSpPr>
          <p:cNvPr id="18" name="TextBox 17">
            <a:extLst>
              <a:ext uri="{FF2B5EF4-FFF2-40B4-BE49-F238E27FC236}">
                <a16:creationId xmlns:a16="http://schemas.microsoft.com/office/drawing/2014/main" xmlns="" id="{29360087-DD3A-435D-9584-94E86198D22B}"/>
              </a:ext>
            </a:extLst>
          </p:cNvPr>
          <p:cNvSpPr txBox="1"/>
          <p:nvPr/>
        </p:nvSpPr>
        <p:spPr>
          <a:xfrm>
            <a:off x="4876467" y="4670677"/>
            <a:ext cx="488346" cy="523220"/>
          </a:xfrm>
          <a:prstGeom prst="rect">
            <a:avLst/>
          </a:prstGeom>
          <a:noFill/>
        </p:spPr>
        <p:txBody>
          <a:bodyPr wrap="square" rtlCol="1">
            <a:spAutoFit/>
          </a:bodyPr>
          <a:lstStyle/>
          <a:p>
            <a:r>
              <a:rPr lang="en-US" sz="2800" b="1" dirty="0">
                <a:solidFill>
                  <a:srgbClr val="FFFF00"/>
                </a:solidFill>
              </a:rPr>
              <a:t>V</a:t>
            </a:r>
            <a:endParaRPr lang="he-IL" sz="2800" b="1" dirty="0">
              <a:solidFill>
                <a:srgbClr val="FFFF00"/>
              </a:solidFill>
            </a:endParaRPr>
          </a:p>
        </p:txBody>
      </p:sp>
      <p:sp>
        <p:nvSpPr>
          <p:cNvPr id="19" name="TextBox 18">
            <a:extLst>
              <a:ext uri="{FF2B5EF4-FFF2-40B4-BE49-F238E27FC236}">
                <a16:creationId xmlns:a16="http://schemas.microsoft.com/office/drawing/2014/main" xmlns="" id="{8A47BFD4-5B4C-4677-BC44-FC2576C3292D}"/>
              </a:ext>
            </a:extLst>
          </p:cNvPr>
          <p:cNvSpPr txBox="1"/>
          <p:nvPr/>
        </p:nvSpPr>
        <p:spPr>
          <a:xfrm>
            <a:off x="4876467" y="5508159"/>
            <a:ext cx="488346" cy="523220"/>
          </a:xfrm>
          <a:prstGeom prst="rect">
            <a:avLst/>
          </a:prstGeom>
          <a:noFill/>
        </p:spPr>
        <p:txBody>
          <a:bodyPr wrap="square" rtlCol="1">
            <a:spAutoFit/>
          </a:bodyPr>
          <a:lstStyle/>
          <a:p>
            <a:r>
              <a:rPr lang="en-US" sz="2800" b="1" dirty="0">
                <a:solidFill>
                  <a:srgbClr val="FFFF00"/>
                </a:solidFill>
              </a:rPr>
              <a:t>V</a:t>
            </a:r>
            <a:endParaRPr lang="he-IL" sz="2800" b="1" dirty="0">
              <a:solidFill>
                <a:srgbClr val="FFFF00"/>
              </a:solidFill>
            </a:endParaRPr>
          </a:p>
        </p:txBody>
      </p:sp>
    </p:spTree>
    <p:extLst>
      <p:ext uri="{BB962C8B-B14F-4D97-AF65-F5344CB8AC3E}">
        <p14:creationId xmlns:p14="http://schemas.microsoft.com/office/powerpoint/2010/main" val="375608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שלבי הנדסת תוכנה</a:t>
            </a:r>
          </a:p>
        </p:txBody>
      </p:sp>
      <p:sp>
        <p:nvSpPr>
          <p:cNvPr id="5" name="מציין מיקום תוכן 4"/>
          <p:cNvSpPr>
            <a:spLocks noGrp="1"/>
          </p:cNvSpPr>
          <p:nvPr>
            <p:ph idx="1"/>
          </p:nvPr>
        </p:nvSpPr>
        <p:spPr>
          <a:xfrm>
            <a:off x="801687" y="1843088"/>
            <a:ext cx="10515600" cy="5375275"/>
          </a:xfrm>
        </p:spPr>
        <p:txBody>
          <a:bodyPr/>
          <a:lstStyle/>
          <a:p>
            <a:pPr>
              <a:buClr>
                <a:schemeClr val="accent1">
                  <a:lumMod val="50000"/>
                </a:schemeClr>
              </a:buClr>
              <a:buSzPct val="95000"/>
              <a:buFont typeface="Wingdings" panose="05000000000000000000" pitchFamily="2" charset="2"/>
              <a:buChar char="q"/>
              <a:defRPr/>
            </a:pPr>
            <a:r>
              <a:rPr lang="he-IL" altLang="en-US" sz="2400" b="1" dirty="0"/>
              <a:t> יזום </a:t>
            </a:r>
          </a:p>
          <a:p>
            <a:pPr>
              <a:buClr>
                <a:schemeClr val="accent1">
                  <a:lumMod val="50000"/>
                </a:schemeClr>
              </a:buClr>
              <a:buSzPct val="95000"/>
              <a:buFont typeface="Wingdings" panose="05000000000000000000" pitchFamily="2" charset="2"/>
              <a:buChar char="q"/>
              <a:defRPr/>
            </a:pPr>
            <a:r>
              <a:rPr lang="he-IL" altLang="en-US" sz="2400" b="1" dirty="0"/>
              <a:t> בחירת מתודולוגיית פיתוח</a:t>
            </a:r>
          </a:p>
          <a:p>
            <a:pPr>
              <a:buClr>
                <a:schemeClr val="accent1">
                  <a:lumMod val="50000"/>
                </a:schemeClr>
              </a:buClr>
              <a:buSzPct val="95000"/>
              <a:buFont typeface="Wingdings" panose="05000000000000000000" pitchFamily="2" charset="2"/>
              <a:buChar char="q"/>
              <a:defRPr/>
            </a:pPr>
            <a:r>
              <a:rPr lang="he-IL" altLang="en-US" sz="2400" b="1" dirty="0"/>
              <a:t> דרישות</a:t>
            </a:r>
          </a:p>
          <a:p>
            <a:pPr>
              <a:buClr>
                <a:schemeClr val="accent1">
                  <a:lumMod val="50000"/>
                </a:schemeClr>
              </a:buClr>
              <a:buSzPct val="95000"/>
              <a:buFont typeface="Wingdings" panose="05000000000000000000" pitchFamily="2" charset="2"/>
              <a:buChar char="q"/>
              <a:defRPr/>
            </a:pPr>
            <a:r>
              <a:rPr lang="he-IL" altLang="en-US" sz="2400" b="1" dirty="0"/>
              <a:t> תכנון</a:t>
            </a:r>
          </a:p>
          <a:p>
            <a:pPr>
              <a:buClr>
                <a:schemeClr val="accent1">
                  <a:lumMod val="50000"/>
                </a:schemeClr>
              </a:buClr>
              <a:buSzPct val="95000"/>
              <a:buFont typeface="Wingdings" panose="05000000000000000000" pitchFamily="2" charset="2"/>
              <a:buChar char="q"/>
              <a:defRPr/>
            </a:pPr>
            <a:r>
              <a:rPr lang="he-IL" altLang="en-US" sz="2400" b="1" dirty="0"/>
              <a:t> מימוש</a:t>
            </a:r>
          </a:p>
          <a:p>
            <a:pPr>
              <a:buClr>
                <a:schemeClr val="accent1">
                  <a:lumMod val="50000"/>
                </a:schemeClr>
              </a:buClr>
              <a:buSzPct val="95000"/>
              <a:buFont typeface="Wingdings" panose="05000000000000000000" pitchFamily="2" charset="2"/>
              <a:buChar char="q"/>
              <a:defRPr/>
            </a:pPr>
            <a:r>
              <a:rPr lang="he-IL" altLang="en-US" sz="2400" b="1" dirty="0"/>
              <a:t> בדיקות</a:t>
            </a:r>
          </a:p>
          <a:p>
            <a:pPr>
              <a:buClr>
                <a:schemeClr val="accent1">
                  <a:lumMod val="50000"/>
                </a:schemeClr>
              </a:buClr>
              <a:buSzPct val="95000"/>
              <a:buFont typeface="Wingdings" panose="05000000000000000000" pitchFamily="2" charset="2"/>
              <a:buChar char="q"/>
              <a:defRPr/>
            </a:pPr>
            <a:r>
              <a:rPr lang="he-IL" altLang="en-US" sz="2400" b="1" dirty="0"/>
              <a:t> תחזוקה</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a:t>
            </a:fld>
            <a:endParaRPr lang="he-IL"/>
          </a:p>
        </p:txBody>
      </p:sp>
      <p:sp>
        <p:nvSpPr>
          <p:cNvPr id="7" name="TextBox 6"/>
          <p:cNvSpPr txBox="1"/>
          <p:nvPr/>
        </p:nvSpPr>
        <p:spPr>
          <a:xfrm>
            <a:off x="10858500" y="1675885"/>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sp>
        <p:nvSpPr>
          <p:cNvPr id="12" name="TextBox 11"/>
          <p:cNvSpPr txBox="1"/>
          <p:nvPr/>
        </p:nvSpPr>
        <p:spPr>
          <a:xfrm>
            <a:off x="10878344" y="3491350"/>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cxnSp>
        <p:nvCxnSpPr>
          <p:cNvPr id="13" name="מחבר חץ ישר 12"/>
          <p:cNvCxnSpPr/>
          <p:nvPr/>
        </p:nvCxnSpPr>
        <p:spPr>
          <a:xfrm flipH="1">
            <a:off x="10955020" y="2458720"/>
            <a:ext cx="431800" cy="0"/>
          </a:xfrm>
          <a:prstGeom prst="straightConnector1">
            <a:avLst/>
          </a:prstGeom>
          <a:ln w="57150">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14" name="TextBox 13"/>
          <p:cNvSpPr txBox="1"/>
          <p:nvPr/>
        </p:nvSpPr>
        <p:spPr>
          <a:xfrm>
            <a:off x="10878344" y="2583617"/>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spTree>
    <p:extLst>
      <p:ext uri="{BB962C8B-B14F-4D97-AF65-F5344CB8AC3E}">
        <p14:creationId xmlns:p14="http://schemas.microsoft.com/office/powerpoint/2010/main" val="76070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מתודולוגיות פיתוח</a:t>
            </a:r>
          </a:p>
        </p:txBody>
      </p:sp>
      <p:sp>
        <p:nvSpPr>
          <p:cNvPr id="5" name="מציין מיקום תוכן 4"/>
          <p:cNvSpPr>
            <a:spLocks noGrp="1"/>
          </p:cNvSpPr>
          <p:nvPr>
            <p:ph idx="1"/>
          </p:nvPr>
        </p:nvSpPr>
        <p:spPr>
          <a:xfrm>
            <a:off x="2017712" y="1868487"/>
            <a:ext cx="8156575" cy="4351338"/>
          </a:xfrm>
        </p:spPr>
        <p:txBody>
          <a:bodyPr/>
          <a:lstStyle/>
          <a:p>
            <a:pPr marL="0" indent="0" algn="ctr">
              <a:buClr>
                <a:schemeClr val="accent1">
                  <a:lumMod val="50000"/>
                </a:schemeClr>
              </a:buClr>
              <a:buSzPct val="95000"/>
              <a:buNone/>
              <a:defRPr/>
            </a:pPr>
            <a:r>
              <a:rPr lang="he-IL" b="1" dirty="0"/>
              <a:t>בהנדסת תוכנה, מתודולוגיית פיתוח תוכנה היא סט מוסכם של עקרונות, תהליכים, </a:t>
            </a:r>
            <a:r>
              <a:rPr lang="he-IL" b="1" dirty="0" err="1"/>
              <a:t>פרקטיקות</a:t>
            </a:r>
            <a:r>
              <a:rPr lang="he-IL" b="1" dirty="0"/>
              <a:t> וכלים על פיהם מפותחות ומתוחזקות מערכות תוכנה.</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3</a:t>
            </a:fld>
            <a:endParaRPr lang="he-IL"/>
          </a:p>
        </p:txBody>
      </p:sp>
    </p:spTree>
    <p:extLst>
      <p:ext uri="{BB962C8B-B14F-4D97-AF65-F5344CB8AC3E}">
        <p14:creationId xmlns:p14="http://schemas.microsoft.com/office/powerpoint/2010/main" val="124066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סוגי מתודולוגיות פיתוח</a:t>
            </a:r>
          </a:p>
        </p:txBody>
      </p:sp>
      <p:sp>
        <p:nvSpPr>
          <p:cNvPr id="5" name="מציין מיקום תוכן 4"/>
          <p:cNvSpPr>
            <a:spLocks noGrp="1"/>
          </p:cNvSpPr>
          <p:nvPr>
            <p:ph idx="1"/>
          </p:nvPr>
        </p:nvSpPr>
        <p:spPr>
          <a:xfrm>
            <a:off x="2017712" y="1690686"/>
            <a:ext cx="8156575" cy="4824413"/>
          </a:xfrm>
        </p:spPr>
        <p:txBody>
          <a:bodyPr/>
          <a:lstStyle/>
          <a:p>
            <a:pPr marL="0" indent="0" algn="ctr">
              <a:buClr>
                <a:schemeClr val="accent1">
                  <a:lumMod val="50000"/>
                </a:schemeClr>
              </a:buClr>
              <a:buSzPct val="95000"/>
              <a:buNone/>
              <a:defRPr/>
            </a:pPr>
            <a:r>
              <a:rPr lang="he-IL" dirty="0"/>
              <a:t>ללא תהליך – קודד ותקן </a:t>
            </a:r>
          </a:p>
          <a:p>
            <a:pPr marL="0" indent="0" algn="ctr">
              <a:buClr>
                <a:schemeClr val="accent1">
                  <a:lumMod val="50000"/>
                </a:schemeClr>
              </a:buClr>
              <a:buSzPct val="95000"/>
              <a:buNone/>
              <a:defRPr/>
            </a:pPr>
            <a:endParaRPr lang="he-IL" dirty="0"/>
          </a:p>
          <a:p>
            <a:pPr marL="0" indent="0" algn="ctr">
              <a:buClr>
                <a:schemeClr val="accent1">
                  <a:lumMod val="50000"/>
                </a:schemeClr>
              </a:buClr>
              <a:buSzPct val="95000"/>
              <a:buNone/>
              <a:defRPr/>
            </a:pPr>
            <a:r>
              <a:rPr lang="he-IL" dirty="0"/>
              <a:t>מתוכנן – מפל המים </a:t>
            </a:r>
          </a:p>
          <a:p>
            <a:pPr marL="0" indent="0" algn="ctr">
              <a:buClr>
                <a:schemeClr val="accent1">
                  <a:lumMod val="50000"/>
                </a:schemeClr>
              </a:buClr>
              <a:buSzPct val="95000"/>
              <a:buNone/>
              <a:defRPr/>
            </a:pPr>
            <a:endParaRPr lang="he-IL" dirty="0"/>
          </a:p>
          <a:p>
            <a:pPr marL="0" indent="0" algn="ctr">
              <a:buClr>
                <a:schemeClr val="accent1">
                  <a:lumMod val="50000"/>
                </a:schemeClr>
              </a:buClr>
              <a:buSzPct val="95000"/>
              <a:buNone/>
              <a:defRPr/>
            </a:pPr>
            <a:r>
              <a:rPr lang="he-IL" dirty="0" err="1"/>
              <a:t>איטרטיבי</a:t>
            </a:r>
            <a:r>
              <a:rPr lang="he-IL" dirty="0"/>
              <a:t>\אינקרמנטלי – ספיראלי</a:t>
            </a:r>
          </a:p>
          <a:p>
            <a:pPr marL="0" indent="0" algn="ctr">
              <a:buClr>
                <a:schemeClr val="accent1">
                  <a:lumMod val="50000"/>
                </a:schemeClr>
              </a:buClr>
              <a:buSzPct val="95000"/>
              <a:buNone/>
              <a:defRPr/>
            </a:pPr>
            <a:endParaRPr lang="he-IL" dirty="0"/>
          </a:p>
          <a:p>
            <a:pPr marL="0" indent="0" algn="ctr">
              <a:buClr>
                <a:schemeClr val="accent1">
                  <a:lumMod val="50000"/>
                </a:schemeClr>
              </a:buClr>
              <a:buSzPct val="95000"/>
              <a:buNone/>
              <a:defRPr/>
            </a:pPr>
            <a:r>
              <a:rPr lang="he-IL" dirty="0"/>
              <a:t>מסתגל - </a:t>
            </a:r>
            <a:r>
              <a:rPr lang="en-US" dirty="0"/>
              <a:t>Scrum ,Agile </a:t>
            </a:r>
            <a:r>
              <a:rPr lang="he-IL" dirty="0"/>
              <a:t>, </a:t>
            </a:r>
            <a:r>
              <a:rPr lang="en-US" dirty="0"/>
              <a:t>XP</a:t>
            </a:r>
            <a:endParaRPr lang="he-IL" dirty="0"/>
          </a:p>
          <a:p>
            <a:pPr marL="0" indent="0" algn="ctr">
              <a:buClr>
                <a:schemeClr val="accent1">
                  <a:lumMod val="50000"/>
                </a:schemeClr>
              </a:buClr>
              <a:buSzPct val="95000"/>
              <a:buNone/>
              <a:defRPr/>
            </a:pPr>
            <a:endParaRPr lang="he-IL" sz="1600" b="1" dirty="0"/>
          </a:p>
          <a:p>
            <a:pPr marL="0" indent="0" algn="ctr">
              <a:buClr>
                <a:schemeClr val="accent1">
                  <a:lumMod val="50000"/>
                </a:schemeClr>
              </a:buClr>
              <a:buSzPct val="95000"/>
              <a:buNone/>
              <a:defRPr/>
            </a:pPr>
            <a:endParaRPr lang="he-IL" sz="1600" b="1" dirty="0"/>
          </a:p>
          <a:p>
            <a:pPr marL="0" indent="0" algn="ctr">
              <a:buClr>
                <a:schemeClr val="accent1">
                  <a:lumMod val="50000"/>
                </a:schemeClr>
              </a:buClr>
              <a:buSzPct val="95000"/>
              <a:buNone/>
              <a:defRPr/>
            </a:pPr>
            <a:r>
              <a:rPr lang="en-US" dirty="0"/>
              <a:t>NEXT?</a:t>
            </a:r>
            <a:endParaRPr lang="he-IL" sz="16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dirty="0"/>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4</a:t>
            </a:fld>
            <a:endParaRPr lang="he-IL"/>
          </a:p>
        </p:txBody>
      </p:sp>
      <p:sp>
        <p:nvSpPr>
          <p:cNvPr id="7" name="חץ למטה 6"/>
          <p:cNvSpPr/>
          <p:nvPr/>
        </p:nvSpPr>
        <p:spPr>
          <a:xfrm>
            <a:off x="5803899" y="2222500"/>
            <a:ext cx="584200" cy="495300"/>
          </a:xfrm>
          <a:prstGeom prst="downArrow">
            <a:avLst/>
          </a:prstGeom>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p>
        </p:txBody>
      </p:sp>
      <p:sp>
        <p:nvSpPr>
          <p:cNvPr id="10" name="חץ למטה 9"/>
          <p:cNvSpPr/>
          <p:nvPr/>
        </p:nvSpPr>
        <p:spPr>
          <a:xfrm>
            <a:off x="5803899" y="3249612"/>
            <a:ext cx="584200" cy="495300"/>
          </a:xfrm>
          <a:prstGeom prst="downArrow">
            <a:avLst/>
          </a:prstGeom>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p>
        </p:txBody>
      </p:sp>
      <p:sp>
        <p:nvSpPr>
          <p:cNvPr id="11" name="חץ למטה 10"/>
          <p:cNvSpPr/>
          <p:nvPr/>
        </p:nvSpPr>
        <p:spPr>
          <a:xfrm>
            <a:off x="5803899" y="4276724"/>
            <a:ext cx="584200" cy="495300"/>
          </a:xfrm>
          <a:prstGeom prst="downArrow">
            <a:avLst/>
          </a:prstGeom>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p>
        </p:txBody>
      </p:sp>
      <p:sp>
        <p:nvSpPr>
          <p:cNvPr id="12" name="חץ למטה 11"/>
          <p:cNvSpPr/>
          <p:nvPr/>
        </p:nvSpPr>
        <p:spPr>
          <a:xfrm>
            <a:off x="5803899" y="5318125"/>
            <a:ext cx="584200" cy="495300"/>
          </a:xfrm>
          <a:prstGeom prst="downArrow">
            <a:avLst/>
          </a:prstGeom>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5297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Code and Fix</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5581650" y="1825625"/>
            <a:ext cx="5772150" cy="4351338"/>
          </a:xfrm>
        </p:spPr>
        <p:txBody>
          <a:bodyPr/>
          <a:lstStyle/>
          <a:p>
            <a:r>
              <a:rPr lang="he-IL" sz="1800" dirty="0"/>
              <a:t>מתודולוגיה זו שמה דגש רב על המהירות שבה נעשים שינויים ותיקונים למערכת התוכנה, תוך התעלמות מודעת מנושאי התחזוקתיות והאיכות הפנימית של התוכנה. </a:t>
            </a:r>
          </a:p>
          <a:p>
            <a:r>
              <a:rPr lang="he-IL" sz="1800" dirty="0"/>
              <a:t>ניסיון להבין את הבעיה דרך בניית פתרון בגישה של ניסוי וטעייה.</a:t>
            </a:r>
          </a:p>
          <a:p>
            <a:r>
              <a:rPr lang="he-IL" sz="1800" dirty="0"/>
              <a:t>מתודולוגיה זו מאפשרת הוספה מהירה של פונקציונאליות חדשה למערכת.</a:t>
            </a:r>
            <a:r>
              <a:rPr lang="en-US" sz="1800" dirty="0"/>
              <a:t/>
            </a:r>
            <a:br>
              <a:rPr lang="en-US" sz="1800" dirty="0"/>
            </a:br>
            <a:r>
              <a:rPr lang="en-US" sz="1800" dirty="0"/>
              <a:t/>
            </a:r>
            <a:br>
              <a:rPr lang="en-US" sz="1800" dirty="0"/>
            </a:br>
            <a:r>
              <a:rPr lang="he-IL" sz="1800" b="1" dirty="0"/>
              <a:t>יתרונות</a:t>
            </a:r>
            <a:r>
              <a:rPr lang="he-IL" sz="1800" dirty="0"/>
              <a:t>: פיתוח מהיר, שינוי לפי דרישת הלקוח</a:t>
            </a:r>
            <a:r>
              <a:rPr lang="en-US" sz="1800" dirty="0"/>
              <a:t/>
            </a:r>
            <a:br>
              <a:rPr lang="en-US" sz="1800" dirty="0"/>
            </a:br>
            <a:r>
              <a:rPr lang="he-IL" sz="1800" b="1" dirty="0"/>
              <a:t>חסרונות</a:t>
            </a:r>
            <a:r>
              <a:rPr lang="he-IL" sz="1800" dirty="0"/>
              <a:t>: תהליך בלתי מתוכנן – יודעים מתי מתחילים, אך לא יודעים מתי זה יסתיים, נבנה "טלאי על טלאי" קשה לתחזוקה.</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5</a:t>
            </a:fld>
            <a:endParaRPr lang="he-IL"/>
          </a:p>
        </p:txBody>
      </p:sp>
      <p:pic>
        <p:nvPicPr>
          <p:cNvPr id="1026" name="Picture 2" descr="תוצאת תמונה עבור ‪code and fix model diagram‬‏"/>
          <p:cNvPicPr>
            <a:picLocks noChangeAspect="1" noChangeArrowheads="1"/>
          </p:cNvPicPr>
          <p:nvPr/>
        </p:nvPicPr>
        <p:blipFill rotWithShape="1">
          <a:blip r:embed="rId4">
            <a:extLst>
              <a:ext uri="{28A0092B-C50C-407E-A947-70E740481C1C}">
                <a14:useLocalDpi xmlns:a14="http://schemas.microsoft.com/office/drawing/2010/main" val="0"/>
              </a:ext>
            </a:extLst>
          </a:blip>
          <a:srcRect t="26549" b="-870"/>
          <a:stretch/>
        </p:blipFill>
        <p:spPr bwMode="auto">
          <a:xfrm>
            <a:off x="167640" y="1779586"/>
            <a:ext cx="5238750" cy="339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2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Figure-6-Waterfall-Model.png (850×5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064" y="2299495"/>
            <a:ext cx="5025416" cy="3084512"/>
          </a:xfrm>
          <a:prstGeom prst="rect">
            <a:avLst/>
          </a:prstGeom>
          <a:noFill/>
          <a:extLst>
            <a:ext uri="{909E8E84-426E-40DD-AFC4-6F175D3DCCD1}">
              <a14:hiddenFill xmlns:a14="http://schemas.microsoft.com/office/drawing/2010/main">
                <a:solidFill>
                  <a:srgbClr val="FFFFFF"/>
                </a:solidFill>
              </a14:hiddenFill>
            </a:ext>
          </a:extLst>
        </p:spPr>
      </p:pic>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מפל המים</a:t>
            </a:r>
          </a:p>
        </p:txBody>
      </p:sp>
      <p:sp>
        <p:nvSpPr>
          <p:cNvPr id="5" name="מציין מיקום תוכן 4"/>
          <p:cNvSpPr>
            <a:spLocks noGrp="1"/>
          </p:cNvSpPr>
          <p:nvPr>
            <p:ph idx="1"/>
          </p:nvPr>
        </p:nvSpPr>
        <p:spPr>
          <a:xfrm>
            <a:off x="4983480" y="1825625"/>
            <a:ext cx="6370320" cy="4351338"/>
          </a:xfrm>
        </p:spPr>
        <p:txBody>
          <a:bodyPr/>
          <a:lstStyle/>
          <a:p>
            <a:r>
              <a:rPr lang="he-IL" sz="1800" dirty="0"/>
              <a:t>מחזור פיתוח אחד.</a:t>
            </a:r>
          </a:p>
          <a:p>
            <a:r>
              <a:rPr lang="he-IL" sz="1800" dirty="0"/>
              <a:t>פורמליזציה נרחבת ומוקדמת של הדרישות והמפרטים. פעמים רבות, עד כדי שליש או מחצית מזמן הפיתוח מוקדש להפקה של מסמכים ותיעוד ולא לכתיבת קוד.</a:t>
            </a:r>
          </a:p>
          <a:p>
            <a:r>
              <a:rPr lang="he-IL" sz="1800" dirty="0"/>
              <a:t>דגש רב על עיצוב מוקדם של התוכנה, לפני התכנות בפועל, מתוך ניסיון לצפות שינויים עתידיים בדרישות.</a:t>
            </a:r>
            <a:r>
              <a:rPr lang="en-US" sz="1800" dirty="0"/>
              <a:t/>
            </a:r>
            <a:br>
              <a:rPr lang="en-US" sz="1800" dirty="0"/>
            </a:br>
            <a:r>
              <a:rPr lang="en-US" sz="1800" dirty="0"/>
              <a:t/>
            </a:r>
            <a:br>
              <a:rPr lang="en-US" sz="1800" dirty="0"/>
            </a:br>
            <a:r>
              <a:rPr lang="en-US" sz="1800" dirty="0"/>
              <a:t/>
            </a:r>
            <a:br>
              <a:rPr lang="en-US" sz="1800" dirty="0"/>
            </a:br>
            <a:r>
              <a:rPr lang="he-IL" sz="1800" b="1" dirty="0"/>
              <a:t>יתרונות</a:t>
            </a:r>
            <a:r>
              <a:rPr lang="he-IL" sz="1800" dirty="0"/>
              <a:t>: תהליך מתועד היטב, אחזקה קלה יותר. </a:t>
            </a:r>
            <a:r>
              <a:rPr lang="en-US" sz="1800" dirty="0"/>
              <a:t/>
            </a:r>
            <a:br>
              <a:rPr lang="en-US" sz="1800" dirty="0"/>
            </a:br>
            <a:r>
              <a:rPr lang="he-IL" sz="1800" b="1" dirty="0"/>
              <a:t>חסרונות</a:t>
            </a:r>
            <a:r>
              <a:rPr lang="he-IL" sz="1800" dirty="0"/>
              <a:t>: אימות הניתוח והתכן יכול להיעשות אך ורק באמצעות התיעוד.</a:t>
            </a:r>
          </a:p>
          <a:p>
            <a:pPr marL="0" indent="0">
              <a:buClr>
                <a:schemeClr val="accent1">
                  <a:lumMod val="50000"/>
                </a:schemeClr>
              </a:buClr>
              <a:buSzPct val="95000"/>
              <a:buNone/>
              <a:defRPr/>
            </a:pPr>
            <a:endParaRPr lang="he-IL" sz="1800" dirty="0"/>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6</a:t>
            </a:fld>
            <a:endParaRPr lang="he-IL"/>
          </a:p>
        </p:txBody>
      </p:sp>
    </p:spTree>
    <p:extLst>
      <p:ext uri="{BB962C8B-B14F-4D97-AF65-F5344CB8AC3E}">
        <p14:creationId xmlns:p14="http://schemas.microsoft.com/office/powerpoint/2010/main" val="43812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תמונה 10"/>
          <p:cNvPicPr>
            <a:picLocks noChangeAspect="1"/>
          </p:cNvPicPr>
          <p:nvPr/>
        </p:nvPicPr>
        <p:blipFill rotWithShape="1">
          <a:blip r:embed="rId2">
            <a:extLst>
              <a:ext uri="{28A0092B-C50C-407E-A947-70E740481C1C}">
                <a14:useLocalDpi xmlns:a14="http://schemas.microsoft.com/office/drawing/2010/main" val="0"/>
              </a:ext>
            </a:extLst>
          </a:blip>
          <a:srcRect l="18853" t="22037" r="18646" b="10184"/>
          <a:stretch/>
        </p:blipFill>
        <p:spPr>
          <a:xfrm>
            <a:off x="96040" y="1355727"/>
            <a:ext cx="4900620" cy="4965699"/>
          </a:xfrm>
          <a:prstGeom prst="rect">
            <a:avLst/>
          </a:prstGeom>
        </p:spPr>
      </p:pic>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מודל </a:t>
            </a:r>
            <a:r>
              <a:rPr lang="en-US" b="1" dirty="0">
                <a:solidFill>
                  <a:srgbClr val="002060"/>
                </a:solidFill>
                <a:effectLst>
                  <a:outerShdw blurRad="38100" dist="38100" dir="2700000" algn="tl">
                    <a:srgbClr val="000000">
                      <a:alpha val="43137"/>
                    </a:srgbClr>
                  </a:outerShdw>
                </a:effectLst>
                <a:cs typeface="+mn-cs"/>
              </a:rPr>
              <a:t>V</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887571" y="1635126"/>
            <a:ext cx="6838950" cy="4351338"/>
          </a:xfrm>
        </p:spPr>
        <p:txBody>
          <a:bodyPr/>
          <a:lstStyle/>
          <a:p>
            <a:r>
              <a:rPr lang="he-IL" sz="1800" dirty="0"/>
              <a:t>מדגיש קשר הדוק בין רמת ההגדרה והפירוט לבין רמת המימוש והבדיקה</a:t>
            </a:r>
          </a:p>
          <a:p>
            <a:r>
              <a:rPr lang="he-IL" sz="1800" dirty="0"/>
              <a:t>מגדיר 4 רמות פיתוח כאשר ולכל רמה בדיקות מתאימות:</a:t>
            </a:r>
          </a:p>
          <a:p>
            <a:pPr marL="342900" indent="-342900">
              <a:buFont typeface="+mj-lt"/>
              <a:buAutoNum type="arabicPeriod"/>
            </a:pPr>
            <a:r>
              <a:rPr lang="he-IL" sz="1800" dirty="0"/>
              <a:t>בדיקת יחידה – כדי להיפטר מבאגים בקוד.</a:t>
            </a:r>
          </a:p>
          <a:p>
            <a:pPr marL="342900" indent="-342900">
              <a:buAutoNum type="arabicPeriod"/>
            </a:pPr>
            <a:r>
              <a:rPr lang="he-IL" sz="1800" dirty="0"/>
              <a:t>בדיקות אינטגרציה – לוודא כי היחידות שנוצרו באופן עצמאי מתקשרות.</a:t>
            </a:r>
          </a:p>
          <a:p>
            <a:pPr marL="342900" indent="-342900">
              <a:buAutoNum type="arabicPeriod"/>
            </a:pPr>
            <a:r>
              <a:rPr lang="he-IL" sz="1800" dirty="0"/>
              <a:t>בדיקות מערכת - מבטיחה כי הציפיות של הלקוח מהיישום מתקיימות.</a:t>
            </a:r>
          </a:p>
          <a:p>
            <a:pPr marL="342900" indent="-342900">
              <a:buFont typeface="Arial" panose="020B0604020202020204" pitchFamily="34" charset="0"/>
              <a:buAutoNum type="arabicPeriod"/>
            </a:pPr>
            <a:r>
              <a:rPr lang="he-IL" sz="1800" dirty="0"/>
              <a:t>בדיקות</a:t>
            </a:r>
            <a:r>
              <a:rPr lang="en-US" sz="1800" dirty="0"/>
              <a:t>  </a:t>
            </a:r>
            <a:r>
              <a:rPr lang="he-IL" sz="1800" dirty="0"/>
              <a:t>קבלת משתמשים </a:t>
            </a:r>
            <a:r>
              <a:rPr lang="en-US" sz="1800" dirty="0"/>
              <a:t>-</a:t>
            </a:r>
            <a:r>
              <a:rPr lang="he-IL" sz="1800" dirty="0"/>
              <a:t> מוודא שמערכת שהועברה עומדת בדרישת המשתמש והמערכת מוכנה.</a:t>
            </a:r>
            <a:r>
              <a:rPr lang="en-US" sz="1800" dirty="0"/>
              <a:t/>
            </a:r>
            <a:br>
              <a:rPr lang="en-US" sz="1800" dirty="0"/>
            </a:br>
            <a:r>
              <a:rPr lang="en-US" sz="1800" dirty="0"/>
              <a:t/>
            </a:r>
            <a:br>
              <a:rPr lang="en-US" sz="1800" dirty="0"/>
            </a:br>
            <a:r>
              <a:rPr lang="he-IL" sz="1800" b="1" dirty="0"/>
              <a:t>יתרונות: </a:t>
            </a:r>
            <a:r>
              <a:rPr lang="he-IL" sz="1800" dirty="0"/>
              <a:t>חסכון בכסף ובמשאבים עקב תחילת תהליך הבדיקות בשלב מוקדם של הפרויקט, כיסוי מקסימלי של בדיקות.</a:t>
            </a:r>
            <a:r>
              <a:rPr lang="en-US" sz="1800" b="1" dirty="0"/>
              <a:t/>
            </a:r>
            <a:br>
              <a:rPr lang="en-US" sz="1800" b="1" dirty="0"/>
            </a:br>
            <a:r>
              <a:rPr lang="he-IL" sz="1800" b="1" dirty="0"/>
              <a:t>חסרונות: </a:t>
            </a:r>
            <a:r>
              <a:rPr lang="he-IL" sz="1800" dirty="0"/>
              <a:t>התארכות זמן הפיתוח, חוסר ודאות, סיכון גבוה, אין גמישות לשינויים במהלך הסבב.</a:t>
            </a:r>
          </a:p>
          <a:p>
            <a:pPr marL="342900" indent="-342900">
              <a:buAutoNum type="arabicPeriod"/>
            </a:pPr>
            <a:endParaRPr lang="he-IL" sz="1800" dirty="0"/>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dirty="0"/>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7</a:t>
            </a:fld>
            <a:endParaRPr lang="he-IL"/>
          </a:p>
        </p:txBody>
      </p:sp>
    </p:spTree>
    <p:extLst>
      <p:ext uri="{BB962C8B-B14F-4D97-AF65-F5344CB8AC3E}">
        <p14:creationId xmlns:p14="http://schemas.microsoft.com/office/powerpoint/2010/main" val="333057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מודל ספירלי</a:t>
            </a:r>
          </a:p>
        </p:txBody>
      </p:sp>
      <p:sp>
        <p:nvSpPr>
          <p:cNvPr id="5" name="מציין מיקום תוכן 4"/>
          <p:cNvSpPr>
            <a:spLocks noGrp="1"/>
          </p:cNvSpPr>
          <p:nvPr>
            <p:ph idx="1"/>
          </p:nvPr>
        </p:nvSpPr>
        <p:spPr>
          <a:xfrm>
            <a:off x="5886450" y="1825625"/>
            <a:ext cx="5467350" cy="4351338"/>
          </a:xfrm>
        </p:spPr>
        <p:txBody>
          <a:bodyPr/>
          <a:lstStyle/>
          <a:p>
            <a:r>
              <a:rPr lang="he-IL" sz="1800" dirty="0"/>
              <a:t>פיתוח המערכת בגישה הספירלית אינו נעשה בבת אחת אלא בכמה סבבים. </a:t>
            </a:r>
          </a:p>
          <a:p>
            <a:r>
              <a:rPr lang="he-IL" sz="1800" dirty="0"/>
              <a:t>כל סבב יכול להימשך חודשים רבים (בין שישה חודשים לשנתיים) ונחלק לארבעה שלבים:</a:t>
            </a:r>
          </a:p>
          <a:p>
            <a:pPr marL="342900" indent="-342900">
              <a:buAutoNum type="arabicPeriod"/>
            </a:pPr>
            <a:r>
              <a:rPr lang="he-IL" sz="1800" dirty="0"/>
              <a:t>הגדרת מטרות, חלופות ואילוצים</a:t>
            </a:r>
          </a:p>
          <a:p>
            <a:pPr marL="342900" indent="-342900">
              <a:buAutoNum type="arabicPeriod"/>
            </a:pPr>
            <a:r>
              <a:rPr lang="he-IL" sz="1800" dirty="0"/>
              <a:t>ניתוח חלופות, זיהוי סיכונים ומציאת פתרונות</a:t>
            </a:r>
          </a:p>
          <a:p>
            <a:pPr marL="342900" indent="-342900">
              <a:buAutoNum type="arabicPeriod"/>
            </a:pPr>
            <a:r>
              <a:rPr lang="he-IL" sz="1800" dirty="0"/>
              <a:t>פיתוח והטמעה (שחרור </a:t>
            </a:r>
            <a:r>
              <a:rPr lang="he-IL" sz="1800" dirty="0" err="1"/>
              <a:t>גרסא</a:t>
            </a:r>
            <a:r>
              <a:rPr lang="he-IL" sz="1800" dirty="0"/>
              <a:t>)</a:t>
            </a:r>
          </a:p>
          <a:p>
            <a:pPr marL="342900" indent="-342900">
              <a:buAutoNum type="arabicPeriod"/>
            </a:pPr>
            <a:r>
              <a:rPr lang="he-IL" sz="1800" dirty="0"/>
              <a:t>תכנון הסבב הבא</a:t>
            </a:r>
            <a:r>
              <a:rPr lang="en-US" sz="1800" dirty="0"/>
              <a:t/>
            </a:r>
            <a:br>
              <a:rPr lang="en-US" sz="1800" dirty="0"/>
            </a:br>
            <a:r>
              <a:rPr lang="en-US" sz="1800" dirty="0"/>
              <a:t/>
            </a:r>
            <a:br>
              <a:rPr lang="en-US" sz="1800" dirty="0"/>
            </a:br>
            <a:r>
              <a:rPr lang="he-IL" sz="1800" b="1" dirty="0"/>
              <a:t>יתרונות</a:t>
            </a:r>
            <a:r>
              <a:rPr lang="he-IL" sz="1800" dirty="0"/>
              <a:t>: גישה זו שמה דגש בניתוח הסיכונים שקיימים בתהליך הפיתוח, הן טכנולוגיים והן ניהוליים.</a:t>
            </a:r>
            <a:r>
              <a:rPr lang="en-US" sz="1800" dirty="0"/>
              <a:t/>
            </a:r>
            <a:br>
              <a:rPr lang="en-US" sz="1800" dirty="0"/>
            </a:br>
            <a:r>
              <a:rPr lang="he-IL" sz="1800" dirty="0"/>
              <a:t>הפיתוח מתחיל מוקדם בתהליך.</a:t>
            </a:r>
            <a:r>
              <a:rPr lang="en-US" sz="1800" dirty="0"/>
              <a:t/>
            </a:r>
            <a:br>
              <a:rPr lang="en-US" sz="1800" dirty="0"/>
            </a:br>
            <a:r>
              <a:rPr lang="he-IL" sz="1800" b="1" dirty="0"/>
              <a:t>חסרונות</a:t>
            </a:r>
            <a:r>
              <a:rPr lang="he-IL" sz="1800" dirty="0"/>
              <a:t>: מתאים לפרויקטים גדולים (עלות הניתוח גבוהה), הצלחת הפרויקט תלויה בעיקר בשלב ניתוח הסיכונים. לא מתאים לפרויקטים קטנים.</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20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8</a:t>
            </a:fld>
            <a:endParaRPr lang="he-IL"/>
          </a:p>
        </p:txBody>
      </p:sp>
      <p:pic>
        <p:nvPicPr>
          <p:cNvPr id="3074" name="Picture 2" descr="תמונה קשור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 y="1423987"/>
            <a:ext cx="5444490" cy="453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81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XP – Extreme Programming</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953001" y="1719263"/>
            <a:ext cx="7124700" cy="4351338"/>
          </a:xfrm>
        </p:spPr>
        <p:txBody>
          <a:bodyPr/>
          <a:lstStyle/>
          <a:p>
            <a:r>
              <a:rPr lang="en-US" sz="1800" dirty="0"/>
              <a:t>XP</a:t>
            </a:r>
            <a:r>
              <a:rPr lang="he-IL" sz="1800" dirty="0"/>
              <a:t> מפרטת שורה של טכניקות בתחום התכנות, מערכות המפותחות לפיה גמישות מאוד לשינויים, וניתן להרחיבן בקלות ובאופן בטוח. כדי להשיג גמישות זו, </a:t>
            </a:r>
            <a:r>
              <a:rPr lang="en-US" sz="1800" dirty="0"/>
              <a:t>XP </a:t>
            </a:r>
            <a:r>
              <a:rPr lang="he-IL" sz="1800" dirty="0"/>
              <a:t> משתמשת </a:t>
            </a:r>
            <a:r>
              <a:rPr lang="he-IL" sz="1800" dirty="0" err="1"/>
              <a:t>בפרקטיקות</a:t>
            </a:r>
            <a:r>
              <a:rPr lang="he-IL" sz="1800" dirty="0"/>
              <a:t> הבאות:</a:t>
            </a:r>
          </a:p>
          <a:p>
            <a:r>
              <a:rPr lang="en-US" sz="1800" b="1" dirty="0"/>
              <a:t>Pair Programming </a:t>
            </a:r>
            <a:r>
              <a:rPr lang="he-IL" sz="1800" b="1" dirty="0"/>
              <a:t> -</a:t>
            </a:r>
            <a:r>
              <a:rPr lang="he-IL" sz="1800" dirty="0"/>
              <a:t> יושבים מול מחשב אחד זוג מתכנתים. אחד מחזיק במקלדת ובעכבר ומכונה 'הנהג'. הוא מבצע בפועל את עבודת התכנות. השני, המכונה 'הנווט', עוקב אחר הנהג, מייעץ לו לגבי דרך העבודה, ובעיקר אחראי על איתור תקלות בקוד (תחביריות, לוגיות וכו'). </a:t>
            </a:r>
          </a:p>
          <a:p>
            <a:r>
              <a:rPr lang="en-US" sz="1800" b="1" dirty="0"/>
              <a:t>Simple Design</a:t>
            </a:r>
            <a:r>
              <a:rPr lang="he-IL" sz="1800" b="1" dirty="0"/>
              <a:t>- </a:t>
            </a:r>
            <a:r>
              <a:rPr lang="he-IL" sz="1800" dirty="0"/>
              <a:t>ההנחה היא שהתוכנה הטובה ביותר היא זו שעומדת בכל הדרישות, אין בה קוד כפול, הקוד שלה מובן למתכנתים ויש בה המינימום הנדרש של מחלקות ושיטות, </a:t>
            </a:r>
            <a:r>
              <a:rPr lang="he-IL" sz="1800" b="1" dirty="0"/>
              <a:t>ולא</a:t>
            </a:r>
            <a:r>
              <a:rPr lang="he-IL" sz="1800" dirty="0"/>
              <a:t> זאת המתוחכמת ביותר, המופשטת ביותר וזו המתוכננת לשנים רבות.</a:t>
            </a:r>
          </a:p>
          <a:p>
            <a:r>
              <a:rPr lang="en-US" sz="1800" b="1" dirty="0"/>
              <a:t>Refactoring</a:t>
            </a:r>
            <a:r>
              <a:rPr lang="en-US" sz="1800" dirty="0"/>
              <a:t> </a:t>
            </a:r>
            <a:r>
              <a:rPr lang="he-IL" sz="1800" dirty="0"/>
              <a:t> - משמעו שיפור קוד קיים על ידי שימוש בטכניקות שנועדו לשפר את המבנה הפנימי של הקוד מבלי לשנות את ההתנהגות החיצונית שלו. </a:t>
            </a:r>
          </a:p>
          <a:p>
            <a:r>
              <a:rPr lang="en-US" sz="1800" dirty="0"/>
              <a:t> </a:t>
            </a:r>
            <a:r>
              <a:rPr lang="en-US" sz="1800" b="1" dirty="0"/>
              <a:t>TDD</a:t>
            </a:r>
            <a:r>
              <a:rPr lang="en-US" sz="1800" dirty="0"/>
              <a:t> </a:t>
            </a:r>
            <a:r>
              <a:rPr lang="he-IL" sz="1800" dirty="0"/>
              <a:t>– בדיקת יחידה נכתבת בטרם נכתב הקוד אותו היא בודקת</a:t>
            </a:r>
            <a:r>
              <a:rPr lang="en-US" sz="1800" dirty="0"/>
              <a:t/>
            </a:r>
            <a:br>
              <a:rPr lang="en-US" sz="1800" dirty="0"/>
            </a:br>
            <a:r>
              <a:rPr lang="en-US" sz="1800" dirty="0"/>
              <a:t/>
            </a:r>
            <a:br>
              <a:rPr lang="en-US" sz="1800" dirty="0"/>
            </a:br>
            <a:endParaRPr lang="he-IL" sz="18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b="1" smtClean="0"/>
              <a:t>20 נובמבר 19</a:t>
            </a:fld>
            <a:endParaRPr lang="he-IL" b="1" dirty="0"/>
          </a:p>
        </p:txBody>
      </p:sp>
      <p:sp>
        <p:nvSpPr>
          <p:cNvPr id="3" name="מציין מיקום של כותרת תחתונה 2"/>
          <p:cNvSpPr>
            <a:spLocks noGrp="1"/>
          </p:cNvSpPr>
          <p:nvPr>
            <p:ph type="ftr" sz="quarter" idx="11"/>
          </p:nvPr>
        </p:nvSpPr>
        <p:spPr/>
        <p:txBody>
          <a:bodyPr/>
          <a:lstStyle/>
          <a:p>
            <a:pPr>
              <a:defRPr/>
            </a:pPr>
            <a:r>
              <a:rPr lang="he-IL" dirty="0"/>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9</a:t>
            </a:fld>
            <a:endParaRPr lang="he-IL"/>
          </a:p>
        </p:txBody>
      </p:sp>
      <p:pic>
        <p:nvPicPr>
          <p:cNvPr id="4100" name="Picture 4" descr="תוצאת תמונה עבור ‪extreme programm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68091"/>
            <a:ext cx="4470197" cy="352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41471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מצגת1" id="{DC845505-B0AF-454A-AFCE-EF464641F8D5}" vid="{51AC29C2-7892-4579-9B2F-CD7DBF6077D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Ariel Uni</Template>
  <TotalTime>1221</TotalTime>
  <Words>1043</Words>
  <Application>Microsoft Office PowerPoint</Application>
  <PresentationFormat>מסך רחב</PresentationFormat>
  <Paragraphs>223</Paragraphs>
  <Slides>17</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17</vt:i4>
      </vt:variant>
    </vt:vector>
  </HeadingPairs>
  <TitlesOfParts>
    <vt:vector size="24" baseType="lpstr">
      <vt:lpstr>Arial</vt:lpstr>
      <vt:lpstr>Calibri</vt:lpstr>
      <vt:lpstr>Calibri Light</vt:lpstr>
      <vt:lpstr>Guttman Haim</vt:lpstr>
      <vt:lpstr>Times New Roman</vt:lpstr>
      <vt:lpstr>Wingdings</vt:lpstr>
      <vt:lpstr>ערכת נושא Office</vt:lpstr>
      <vt:lpstr>מתודולוגיות פיתוח</vt:lpstr>
      <vt:lpstr>שלבי הנדסת תוכנה</vt:lpstr>
      <vt:lpstr>מתודולוגיות פיתוח</vt:lpstr>
      <vt:lpstr>סוגי מתודולוגיות פיתוח</vt:lpstr>
      <vt:lpstr>Code and Fix</vt:lpstr>
      <vt:lpstr>מפל המים</vt:lpstr>
      <vt:lpstr>מודל V</vt:lpstr>
      <vt:lpstr>מודל ספירלי</vt:lpstr>
      <vt:lpstr>XP – Extreme Programming</vt:lpstr>
      <vt:lpstr>Agile – זריז וגמיש</vt:lpstr>
      <vt:lpstr>SCRUM</vt:lpstr>
      <vt:lpstr>בחירת מתודולוגיה</vt:lpstr>
      <vt:lpstr>מתודולוגיות פיתוח – שאלת מבחן </vt:lpstr>
      <vt:lpstr>מצגת של PowerPoint</vt:lpstr>
      <vt:lpstr>מצגת של PowerPoint</vt:lpstr>
      <vt:lpstr>מצגת של PowerPoint</vt:lpstr>
      <vt:lpstr>מצגת של PowerPoint</vt:lpstr>
    </vt:vector>
  </TitlesOfParts>
  <Company>Yaron'S Team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הנדסת תוכנה תש"ף סמסטר א</dc:title>
  <dc:creator>sapir asraf</dc:creator>
  <cp:lastModifiedBy>Safir Asraf</cp:lastModifiedBy>
  <cp:revision>56</cp:revision>
  <dcterms:created xsi:type="dcterms:W3CDTF">2019-10-07T17:30:58Z</dcterms:created>
  <dcterms:modified xsi:type="dcterms:W3CDTF">2019-11-20T09:53:16Z</dcterms:modified>
</cp:coreProperties>
</file>