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82" r:id="rId4"/>
    <p:sldId id="288" r:id="rId5"/>
    <p:sldId id="301" r:id="rId6"/>
    <p:sldId id="268" r:id="rId7"/>
    <p:sldId id="289" r:id="rId8"/>
    <p:sldId id="292" r:id="rId9"/>
    <p:sldId id="290" r:id="rId10"/>
    <p:sldId id="294" r:id="rId11"/>
    <p:sldId id="295" r:id="rId12"/>
    <p:sldId id="296" r:id="rId13"/>
    <p:sldId id="297" r:id="rId14"/>
    <p:sldId id="298" r:id="rId15"/>
    <p:sldId id="299" r:id="rId16"/>
    <p:sldId id="270" r:id="rId17"/>
    <p:sldId id="302" r:id="rId18"/>
    <p:sldId id="300" r:id="rId19"/>
    <p:sldId id="262" r:id="rId20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ז'/כסלו/תש"פ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he-IL" altLang="he-IL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421923"/>
            <a:ext cx="9144000" cy="1655762"/>
          </a:xfrm>
        </p:spPr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6</a:t>
            </a:r>
            <a:endParaRPr lang="en-US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אסרף</a:t>
            </a:r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1NF - 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8" y="1690688"/>
            <a:ext cx="10515599" cy="3313113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b="1" i="1" u="sng" dirty="0"/>
              <a:t>1NF</a:t>
            </a:r>
            <a:r>
              <a:rPr lang="he-IL" b="1" i="1" u="sng" dirty="0"/>
              <a:t>–</a:t>
            </a:r>
            <a:r>
              <a:rPr lang="he-IL" b="1" i="1" dirty="0"/>
              <a:t>  </a:t>
            </a:r>
            <a:r>
              <a:rPr lang="he-IL" i="1" dirty="0"/>
              <a:t>קיים יחס חד ערכי בין נתון לשדה ולכל ערך תפקיד ייחודי. מניעת יצירת אוסף של שדות בטבלה.</a:t>
            </a:r>
            <a:endParaRPr lang="en-US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US" i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FBF616-C176-4DDC-ADC7-820FEB416E22}"/>
              </a:ext>
            </a:extLst>
          </p:cNvPr>
          <p:cNvSpPr txBox="1"/>
          <p:nvPr/>
        </p:nvSpPr>
        <p:spPr>
          <a:xfrm>
            <a:off x="3051030" y="4969252"/>
            <a:ext cx="82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FF0000"/>
                </a:solidFill>
              </a:rPr>
              <a:t>בעיתיות:</a:t>
            </a:r>
          </a:p>
          <a:p>
            <a:pPr algn="r" rtl="1"/>
            <a:r>
              <a:rPr lang="he-IL" sz="2400" dirty="0"/>
              <a:t>יתכן ולעובד יש יותר</a:t>
            </a:r>
            <a:r>
              <a:rPr lang="en-US" sz="2400" dirty="0"/>
              <a:t> </a:t>
            </a:r>
            <a:r>
              <a:rPr lang="he-IL" sz="2400" dirty="0"/>
              <a:t>/ פחות מ3 פרויקטים (בעיית מקום)</a:t>
            </a:r>
            <a:endParaRPr lang="en-US" sz="2400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9A60D55F-4045-48B4-B3BF-8F237EED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81" y="2578477"/>
            <a:ext cx="2743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8" name="Picture 16">
            <a:extLst>
              <a:ext uri="{FF2B5EF4-FFF2-40B4-BE49-F238E27FC236}">
                <a16:creationId xmlns:a16="http://schemas.microsoft.com/office/drawing/2014/main" id="{381972A8-885F-4BB7-9828-4E2BE67F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72" y="1822346"/>
            <a:ext cx="2743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B743969-ED08-4B21-8F78-67020410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31" y="3087586"/>
            <a:ext cx="2743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1NF - 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FBF616-C176-4DDC-ADC7-820FEB416E22}"/>
              </a:ext>
            </a:extLst>
          </p:cNvPr>
          <p:cNvSpPr txBox="1"/>
          <p:nvPr/>
        </p:nvSpPr>
        <p:spPr>
          <a:xfrm>
            <a:off x="3248239" y="3128574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sz="6000" b="1" dirty="0">
                <a:solidFill>
                  <a:srgbClr val="FF0000"/>
                </a:solidFill>
              </a:rPr>
              <a:t>X</a:t>
            </a:r>
            <a:endParaRPr lang="en-US" sz="6000" b="1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4045F20-CBFB-43FC-B03E-1867C59347E2}"/>
              </a:ext>
            </a:extLst>
          </p:cNvPr>
          <p:cNvSpPr txBox="1"/>
          <p:nvPr/>
        </p:nvSpPr>
        <p:spPr>
          <a:xfrm>
            <a:off x="3073832" y="4546721"/>
            <a:ext cx="82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00B050"/>
                </a:solidFill>
              </a:rPr>
              <a:t>פתרון: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he-IL" sz="2400" dirty="0"/>
              <a:t>יצירת ישות נפרדת – פרויקט, וקישור בין עובדים לפרויקטים</a:t>
            </a:r>
            <a:endParaRPr lang="en-US" sz="2400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33F09A51-EC4B-4076-825D-D82915FA3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7" b="51724"/>
          <a:stretch/>
        </p:blipFill>
        <p:spPr bwMode="auto">
          <a:xfrm>
            <a:off x="3483941" y="3248195"/>
            <a:ext cx="2743200" cy="15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D4B9BDA8-807D-4732-B701-46665E38ABBF}"/>
              </a:ext>
            </a:extLst>
          </p:cNvPr>
          <p:cNvGrpSpPr/>
          <p:nvPr/>
        </p:nvGrpSpPr>
        <p:grpSpPr>
          <a:xfrm>
            <a:off x="5953339" y="3099973"/>
            <a:ext cx="1565565" cy="819150"/>
            <a:chOff x="6382831" y="3302323"/>
            <a:chExt cx="1565565" cy="819150"/>
          </a:xfrm>
        </p:grpSpPr>
        <p:pic>
          <p:nvPicPr>
            <p:cNvPr id="8206" name="Picture 14">
              <a:extLst>
                <a:ext uri="{FF2B5EF4-FFF2-40B4-BE49-F238E27FC236}">
                  <a16:creationId xmlns:a16="http://schemas.microsoft.com/office/drawing/2014/main" id="{4DF4C7AA-D0E5-453F-8397-551B159582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98" r="13151"/>
            <a:stretch/>
          </p:blipFill>
          <p:spPr bwMode="auto">
            <a:xfrm>
              <a:off x="6382831" y="3302323"/>
              <a:ext cx="1565565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65427947-AFC4-43BC-8D9C-6D89AA5CEBE4}"/>
                </a:ext>
              </a:extLst>
            </p:cNvPr>
            <p:cNvSpPr txBox="1"/>
            <p:nvPr/>
          </p:nvSpPr>
          <p:spPr>
            <a:xfrm>
              <a:off x="6410541" y="3372535"/>
              <a:ext cx="263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cs typeface="+mn-cs"/>
              </a:rPr>
              <a:t>NF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he-IL" b="1" dirty="0">
                <a:solidFill>
                  <a:srgbClr val="002060"/>
                </a:solidFill>
                <a:cs typeface="+mn-cs"/>
              </a:rPr>
              <a:t>2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8" y="1690688"/>
            <a:ext cx="10515599" cy="3313113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b="1" i="1" u="sng" dirty="0"/>
              <a:t>2NF</a:t>
            </a:r>
            <a:r>
              <a:rPr lang="he-IL" b="1" i="1" u="sng" dirty="0"/>
              <a:t>–</a:t>
            </a:r>
            <a:r>
              <a:rPr lang="he-IL" b="1" i="1" dirty="0"/>
              <a:t>  </a:t>
            </a:r>
            <a:r>
              <a:rPr lang="he-IL" i="1" dirty="0"/>
              <a:t>כל שדה שאינו חלק מהמפתח חייב להיות תלוי באופן מלא בכל שדה המפתח.</a:t>
            </a:r>
            <a:endParaRPr lang="en-US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US" i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FBF616-C176-4DDC-ADC7-820FEB416E22}"/>
              </a:ext>
            </a:extLst>
          </p:cNvPr>
          <p:cNvSpPr txBox="1"/>
          <p:nvPr/>
        </p:nvSpPr>
        <p:spPr>
          <a:xfrm>
            <a:off x="1260764" y="4969252"/>
            <a:ext cx="10033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FF0000"/>
                </a:solidFill>
              </a:rPr>
              <a:t>בעיתיות:</a:t>
            </a:r>
          </a:p>
          <a:p>
            <a:pPr algn="r" rtl="1"/>
            <a:r>
              <a:rPr lang="he-IL" sz="2400" dirty="0"/>
              <a:t>שם סטודנט ושם קורס לא תלויים במלוא המפתח ולכן אינם צריכים להיות בטבלה</a:t>
            </a: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A5AB5D4-92F6-4979-81C3-6EFE4172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5252"/>
            <a:ext cx="2743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3CD8145-09FB-448B-998F-927E016E24C5}"/>
              </a:ext>
            </a:extLst>
          </p:cNvPr>
          <p:cNvGrpSpPr/>
          <p:nvPr/>
        </p:nvGrpSpPr>
        <p:grpSpPr>
          <a:xfrm>
            <a:off x="7724508" y="2041949"/>
            <a:ext cx="2529103" cy="1971819"/>
            <a:chOff x="9144004" y="3305027"/>
            <a:chExt cx="2529103" cy="1971819"/>
          </a:xfrm>
        </p:grpSpPr>
        <p:pic>
          <p:nvPicPr>
            <p:cNvPr id="10254" name="Picture 14">
              <a:extLst>
                <a:ext uri="{FF2B5EF4-FFF2-40B4-BE49-F238E27FC236}">
                  <a16:creationId xmlns:a16="http://schemas.microsoft.com/office/drawing/2014/main" id="{10E33BA8-F384-406B-9B3B-B1B161E1E0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7" t="7365"/>
            <a:stretch/>
          </p:blipFill>
          <p:spPr bwMode="auto">
            <a:xfrm>
              <a:off x="9206339" y="3441552"/>
              <a:ext cx="2466768" cy="183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B2A18C02-60F6-4C76-BEC0-DCCB3CC9A6F3}"/>
                </a:ext>
              </a:extLst>
            </p:cNvPr>
            <p:cNvSpPr/>
            <p:nvPr/>
          </p:nvSpPr>
          <p:spPr>
            <a:xfrm>
              <a:off x="9144004" y="3305027"/>
              <a:ext cx="2096927" cy="968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DC0D9B10-BBF5-48A2-91D2-198562A2747A}"/>
              </a:ext>
            </a:extLst>
          </p:cNvPr>
          <p:cNvGrpSpPr/>
          <p:nvPr/>
        </p:nvGrpSpPr>
        <p:grpSpPr>
          <a:xfrm>
            <a:off x="3584360" y="2118154"/>
            <a:ext cx="2045364" cy="2112156"/>
            <a:chOff x="791445" y="3617683"/>
            <a:chExt cx="2045364" cy="2268847"/>
          </a:xfrm>
        </p:grpSpPr>
        <p:pic>
          <p:nvPicPr>
            <p:cNvPr id="10252" name="Picture 12">
              <a:extLst>
                <a:ext uri="{FF2B5EF4-FFF2-40B4-BE49-F238E27FC236}">
                  <a16:creationId xmlns:a16="http://schemas.microsoft.com/office/drawing/2014/main" id="{6A48189B-B29F-4B62-90B7-43EB2E9E68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68"/>
            <a:stretch/>
          </p:blipFill>
          <p:spPr bwMode="auto">
            <a:xfrm>
              <a:off x="791445" y="3629105"/>
              <a:ext cx="1986381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09DC551-E3B5-4907-A36A-E0C18DB524FA}"/>
                </a:ext>
              </a:extLst>
            </p:cNvPr>
            <p:cNvSpPr/>
            <p:nvPr/>
          </p:nvSpPr>
          <p:spPr>
            <a:xfrm>
              <a:off x="1208756" y="3617683"/>
              <a:ext cx="1628053" cy="813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cs typeface="+mn-cs"/>
              </a:rPr>
              <a:t>NF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he-IL" b="1" dirty="0">
                <a:solidFill>
                  <a:srgbClr val="002060"/>
                </a:solidFill>
                <a:cs typeface="+mn-cs"/>
              </a:rPr>
              <a:t>2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A5AB5D4-92F6-4979-81C3-6EFE41728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9596"/>
          <a:stretch/>
        </p:blipFill>
        <p:spPr bwMode="auto">
          <a:xfrm>
            <a:off x="5569527" y="3096193"/>
            <a:ext cx="2230583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C364300-7014-490B-99A3-5BB835177F75}"/>
              </a:ext>
            </a:extLst>
          </p:cNvPr>
          <p:cNvSpPr txBox="1"/>
          <p:nvPr/>
        </p:nvSpPr>
        <p:spPr>
          <a:xfrm>
            <a:off x="5705718" y="3908491"/>
            <a:ext cx="52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  <a:endParaRPr lang="en-US" sz="40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33D8FC-8EB8-4727-90B3-952F99B66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/>
          <a:stretch/>
        </p:blipFill>
        <p:spPr bwMode="auto">
          <a:xfrm>
            <a:off x="4005460" y="1824823"/>
            <a:ext cx="24799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D961CA5-B7AA-4D50-9AC2-21BE5BFD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r="9596" b="7451"/>
          <a:stretch/>
        </p:blipFill>
        <p:spPr bwMode="auto">
          <a:xfrm>
            <a:off x="7577088" y="1664265"/>
            <a:ext cx="2244347" cy="12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2C227F7-9C61-4D66-A98F-BDF2B7B6CC02}"/>
              </a:ext>
            </a:extLst>
          </p:cNvPr>
          <p:cNvSpPr txBox="1"/>
          <p:nvPr/>
        </p:nvSpPr>
        <p:spPr>
          <a:xfrm>
            <a:off x="4310301" y="4805795"/>
            <a:ext cx="682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00B050"/>
                </a:solidFill>
              </a:rPr>
              <a:t>פתרון: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he-IL" sz="2400" dirty="0"/>
              <a:t>יצירת ישויות נפרדות – קורסים וסטודנטים, וקישור לטבלה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7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cs typeface="+mn-cs"/>
              </a:rPr>
              <a:t>NF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he-IL" b="1" dirty="0">
                <a:solidFill>
                  <a:srgbClr val="002060"/>
                </a:solidFill>
                <a:cs typeface="+mn-cs"/>
              </a:rPr>
              <a:t>3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8" y="1690688"/>
            <a:ext cx="10515599" cy="3313113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b="1" i="1" u="sng" dirty="0"/>
              <a:t>3NF</a:t>
            </a:r>
            <a:r>
              <a:rPr lang="he-IL" b="1" i="1" u="sng" dirty="0"/>
              <a:t>–</a:t>
            </a:r>
            <a:r>
              <a:rPr lang="he-IL" b="1" i="1" dirty="0"/>
              <a:t>  </a:t>
            </a:r>
            <a:r>
              <a:rPr lang="he-IL" i="1" dirty="0"/>
              <a:t>כל שדה שאינו שדה מפתח (או חלק ממפתח), אסור שיהיה תלוי בשדה אחר שאינו שדה מפתח.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US" i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FBF616-C176-4DDC-ADC7-820FEB416E22}"/>
              </a:ext>
            </a:extLst>
          </p:cNvPr>
          <p:cNvSpPr txBox="1"/>
          <p:nvPr/>
        </p:nvSpPr>
        <p:spPr>
          <a:xfrm>
            <a:off x="1260764" y="4969252"/>
            <a:ext cx="10033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FF0000"/>
                </a:solidFill>
              </a:rPr>
              <a:t>בעיתיות:</a:t>
            </a:r>
          </a:p>
          <a:p>
            <a:pPr algn="r" rtl="1"/>
            <a:r>
              <a:rPr lang="he-IL" sz="2400" dirty="0"/>
              <a:t>השדה שם מחלקה – לא תלוי אך ורק במפתח, הוא תלוי גם במספר המחלקה</a:t>
            </a:r>
            <a:endParaRPr lang="en-US" sz="24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DD7353D-B3F8-4414-AE2F-53853B86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25" y="2680854"/>
            <a:ext cx="2743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  <a:r>
              <a:rPr lang="en-US" b="1" dirty="0">
                <a:solidFill>
                  <a:srgbClr val="002060"/>
                </a:solidFill>
                <a:cs typeface="+mn-cs"/>
              </a:rPr>
              <a:t>NF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he-IL" b="1" dirty="0">
                <a:solidFill>
                  <a:srgbClr val="002060"/>
                </a:solidFill>
                <a:cs typeface="+mn-cs"/>
              </a:rPr>
              <a:t>3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2C227F7-9C61-4D66-A98F-BDF2B7B6CC02}"/>
              </a:ext>
            </a:extLst>
          </p:cNvPr>
          <p:cNvSpPr txBox="1"/>
          <p:nvPr/>
        </p:nvSpPr>
        <p:spPr>
          <a:xfrm>
            <a:off x="4310301" y="5304565"/>
            <a:ext cx="682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400" dirty="0">
                <a:solidFill>
                  <a:srgbClr val="00B050"/>
                </a:solidFill>
              </a:rPr>
              <a:t>פתרון: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he-IL" sz="2400" dirty="0"/>
              <a:t>לפצל את הטבלה לטבלת עובדים וטבלת מחלקות</a:t>
            </a:r>
            <a:endParaRPr lang="en-US" sz="24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81E81F8-196D-4DA5-9DB7-F53065C2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1" y="2780959"/>
            <a:ext cx="27432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9849672-3EA0-48B2-A3C2-BB0D5BAB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42" y="2661378"/>
            <a:ext cx="2743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C364300-7014-490B-99A3-5BB835177F75}"/>
              </a:ext>
            </a:extLst>
          </p:cNvPr>
          <p:cNvSpPr txBox="1"/>
          <p:nvPr/>
        </p:nvSpPr>
        <p:spPr>
          <a:xfrm>
            <a:off x="3698662" y="4111629"/>
            <a:ext cx="52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X</a:t>
            </a:r>
            <a:endParaRPr lang="en-US" sz="3200" b="1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EFC3C566-AA59-495A-A8B5-554D673C9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r="11176"/>
          <a:stretch/>
        </p:blipFill>
        <p:spPr bwMode="auto">
          <a:xfrm>
            <a:off x="5722609" y="3098734"/>
            <a:ext cx="1953491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13271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3484" y="1192851"/>
            <a:ext cx="987380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he-IL" u="sng" dirty="0"/>
              <a:t>שאלה 6 (16 נק')</a:t>
            </a:r>
            <a:endParaRPr lang="he-IL" sz="2000" dirty="0"/>
          </a:p>
          <a:p>
            <a:pPr algn="r"/>
            <a:r>
              <a:rPr lang="he-IL" dirty="0"/>
              <a:t>לקראת הקדם אירוויזיון נדרש לבצע רישום של אמנים והרכבים.</a:t>
            </a:r>
            <a:endParaRPr lang="he-IL" sz="2000" dirty="0"/>
          </a:p>
          <a:p>
            <a:pPr algn="r"/>
            <a:r>
              <a:rPr lang="he-IL" dirty="0"/>
              <a:t>אומן יכול להיות סולן או/ו נגן.</a:t>
            </a:r>
            <a:endParaRPr lang="he-IL" sz="2000" dirty="0"/>
          </a:p>
          <a:p>
            <a:pPr algn="r"/>
            <a:r>
              <a:rPr lang="he-IL" dirty="0"/>
              <a:t>אומן יכול לנגן על כלי נגינה אחד או יותר.</a:t>
            </a:r>
            <a:endParaRPr lang="he-IL" sz="2000" dirty="0"/>
          </a:p>
          <a:p>
            <a:pPr algn="r"/>
            <a:r>
              <a:rPr lang="he-IL" dirty="0"/>
              <a:t>כל אומן יכול להיות חלק מהרכב אחד או יותר ולמלא בו תפקידים שונים.</a:t>
            </a:r>
            <a:endParaRPr lang="he-IL" sz="2000" dirty="0"/>
          </a:p>
          <a:p>
            <a:pPr algn="r"/>
            <a:r>
              <a:rPr lang="he-IL" dirty="0"/>
              <a:t> </a:t>
            </a:r>
            <a:endParaRPr lang="he-IL" sz="2000" dirty="0"/>
          </a:p>
          <a:p>
            <a:pPr algn="r"/>
            <a:r>
              <a:rPr lang="he-IL" dirty="0"/>
              <a:t>תהליך הרישום מתבצע באופן הבא:</a:t>
            </a:r>
            <a:endParaRPr lang="he-IL" sz="2000" dirty="0"/>
          </a:p>
          <a:p>
            <a:pPr algn="r"/>
            <a:r>
              <a:rPr lang="he-IL" dirty="0"/>
              <a:t>תחילה כל אומן נרשם למערכת ומזין את שמו, ת"ז שלו את מספר הטלפון שלו , ואת יכולותיו השונות (סולן , נגן גיטרה, נגן בס וכו').</a:t>
            </a:r>
            <a:endParaRPr lang="he-IL" sz="2000" dirty="0"/>
          </a:p>
          <a:p>
            <a:pPr algn="r"/>
            <a:r>
              <a:rPr lang="he-IL" dirty="0"/>
              <a:t>לאחר שכל </a:t>
            </a:r>
            <a:r>
              <a:rPr lang="he-IL" dirty="0" err="1"/>
              <a:t>האמנים</a:t>
            </a:r>
            <a:r>
              <a:rPr lang="he-IL" dirty="0"/>
              <a:t> מוזנים במערכת ניתן לבצע רישום של הרכב ולהזין את סוג הז'אנר שלו, את </a:t>
            </a:r>
            <a:r>
              <a:rPr lang="he-IL" dirty="0" err="1"/>
              <a:t>האמנים</a:t>
            </a:r>
            <a:r>
              <a:rPr lang="he-IL" dirty="0"/>
              <a:t> המופיעים ובאלו תפקידים וכן תאריך הצטרפות של האומן להרכב.</a:t>
            </a:r>
            <a:endParaRPr lang="he-IL" sz="2000" dirty="0"/>
          </a:p>
          <a:p>
            <a:pPr algn="r" rtl="1"/>
            <a:r>
              <a:rPr lang="he-IL" dirty="0"/>
              <a:t> </a:t>
            </a:r>
            <a:endParaRPr lang="he-IL" sz="2000" dirty="0"/>
          </a:p>
          <a:p>
            <a:pPr algn="r" rtl="1"/>
            <a:r>
              <a:rPr lang="he-IL" dirty="0"/>
              <a:t>עליכם לשרטט תרשים </a:t>
            </a:r>
            <a:r>
              <a:rPr lang="en-US" dirty="0"/>
              <a:t>ERD</a:t>
            </a:r>
            <a:r>
              <a:rPr lang="he-IL" dirty="0"/>
              <a:t> (ישויות, תכונות וקשרים) מנורמל עד רמה </a:t>
            </a:r>
            <a:r>
              <a:rPr lang="en-US" dirty="0"/>
              <a:t> NF3</a:t>
            </a:r>
            <a:r>
              <a:rPr lang="he-IL" dirty="0"/>
              <a:t>המתאים עבור מערכת הרישום המתוארת לעיל.</a:t>
            </a:r>
            <a:endParaRPr lang="he-IL" sz="2000" dirty="0"/>
          </a:p>
          <a:p>
            <a:pPr algn="r"/>
            <a:br>
              <a:rPr lang="he-IL" sz="2000" dirty="0"/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13271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3484" y="1192851"/>
            <a:ext cx="987380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he-IL" u="sng" dirty="0"/>
              <a:t>שאלה 6 (16 נק')</a:t>
            </a:r>
            <a:endParaRPr lang="he-IL" sz="2000" dirty="0"/>
          </a:p>
          <a:p>
            <a:pPr algn="r"/>
            <a:r>
              <a:rPr lang="he-IL" dirty="0"/>
              <a:t>לקראת הקדם אירוויזיון נדרש לבצע רישום של </a:t>
            </a:r>
            <a:r>
              <a:rPr lang="he-IL" dirty="0">
                <a:highlight>
                  <a:srgbClr val="FFFF00"/>
                </a:highlight>
              </a:rPr>
              <a:t>אמנים</a:t>
            </a:r>
            <a:r>
              <a:rPr lang="he-IL" dirty="0"/>
              <a:t> ו</a:t>
            </a:r>
            <a:r>
              <a:rPr lang="he-IL" dirty="0">
                <a:highlight>
                  <a:srgbClr val="FFFF00"/>
                </a:highlight>
              </a:rPr>
              <a:t>הרכבים</a:t>
            </a:r>
            <a:r>
              <a:rPr lang="he-IL" dirty="0"/>
              <a:t>.</a:t>
            </a:r>
            <a:endParaRPr lang="he-IL" sz="2000" dirty="0"/>
          </a:p>
          <a:p>
            <a:pPr algn="r"/>
            <a:r>
              <a:rPr lang="he-IL" dirty="0"/>
              <a:t>אומן יכול להיות </a:t>
            </a:r>
            <a:r>
              <a:rPr lang="he-IL" dirty="0">
                <a:highlight>
                  <a:srgbClr val="FFFF00"/>
                </a:highlight>
              </a:rPr>
              <a:t>סולן או/ו נגן.</a:t>
            </a:r>
            <a:endParaRPr lang="he-IL" sz="2000" dirty="0">
              <a:highlight>
                <a:srgbClr val="FFFF00"/>
              </a:highlight>
            </a:endParaRPr>
          </a:p>
          <a:p>
            <a:pPr algn="r"/>
            <a:r>
              <a:rPr lang="he-IL" dirty="0"/>
              <a:t>אומן יכול לנגן על </a:t>
            </a:r>
            <a:r>
              <a:rPr lang="he-IL" dirty="0">
                <a:highlight>
                  <a:srgbClr val="FFFF00"/>
                </a:highlight>
              </a:rPr>
              <a:t>כלי נגינה </a:t>
            </a:r>
            <a:r>
              <a:rPr lang="he-IL" dirty="0"/>
              <a:t>אחד או יותר.</a:t>
            </a:r>
            <a:endParaRPr lang="he-IL" sz="2000" dirty="0"/>
          </a:p>
          <a:p>
            <a:pPr algn="r"/>
            <a:r>
              <a:rPr lang="he-IL" dirty="0"/>
              <a:t>כל אומן יכול להיות חלק מהרכב אחד או יותר ולמלא בו </a:t>
            </a:r>
            <a:r>
              <a:rPr lang="he-IL" dirty="0">
                <a:highlight>
                  <a:srgbClr val="FFFF00"/>
                </a:highlight>
              </a:rPr>
              <a:t>תפקידים</a:t>
            </a:r>
            <a:r>
              <a:rPr lang="he-IL" dirty="0"/>
              <a:t> שונים.</a:t>
            </a:r>
            <a:endParaRPr lang="he-IL" sz="2000" dirty="0"/>
          </a:p>
          <a:p>
            <a:pPr algn="r"/>
            <a:r>
              <a:rPr lang="he-IL" dirty="0"/>
              <a:t> </a:t>
            </a:r>
            <a:endParaRPr lang="he-IL" sz="2000" dirty="0"/>
          </a:p>
          <a:p>
            <a:pPr algn="r"/>
            <a:r>
              <a:rPr lang="he-IL" dirty="0"/>
              <a:t>תהליך הרישום מתבצע באופן הבא:</a:t>
            </a:r>
            <a:endParaRPr lang="he-IL" sz="2000" dirty="0"/>
          </a:p>
          <a:p>
            <a:pPr algn="r"/>
            <a:r>
              <a:rPr lang="he-IL" dirty="0"/>
              <a:t>תחילה כל אומן נרשם למערכת ומזין את </a:t>
            </a:r>
            <a:r>
              <a:rPr lang="he-IL" u="sng" dirty="0"/>
              <a:t>שמו</a:t>
            </a:r>
            <a:r>
              <a:rPr lang="he-IL" dirty="0"/>
              <a:t>, </a:t>
            </a:r>
            <a:r>
              <a:rPr lang="he-IL" u="sng" dirty="0"/>
              <a:t>ת"ז</a:t>
            </a:r>
            <a:r>
              <a:rPr lang="he-IL" dirty="0"/>
              <a:t> שלו את </a:t>
            </a:r>
            <a:r>
              <a:rPr lang="he-IL" u="sng" dirty="0"/>
              <a:t>מספר הטלפון</a:t>
            </a:r>
            <a:r>
              <a:rPr lang="he-IL" dirty="0"/>
              <a:t> שלו , ואת </a:t>
            </a:r>
            <a:r>
              <a:rPr lang="he-IL" u="sng" dirty="0"/>
              <a:t>יכולותיו</a:t>
            </a:r>
            <a:r>
              <a:rPr lang="he-IL" dirty="0"/>
              <a:t> השונות (סולן , נגן גיטרה, נגן בס וכו').</a:t>
            </a:r>
            <a:endParaRPr lang="he-IL" sz="2000" dirty="0"/>
          </a:p>
          <a:p>
            <a:pPr algn="r"/>
            <a:r>
              <a:rPr lang="he-IL" dirty="0"/>
              <a:t>לאחר שכל </a:t>
            </a:r>
            <a:r>
              <a:rPr lang="he-IL" dirty="0" err="1"/>
              <a:t>האמנים</a:t>
            </a:r>
            <a:r>
              <a:rPr lang="he-IL" dirty="0"/>
              <a:t> מוזנים במערכת ניתן לבצע רישום של הרכב ולהזין את סוג </a:t>
            </a:r>
            <a:r>
              <a:rPr lang="he-IL" u="sng" dirty="0"/>
              <a:t>הז'אנר</a:t>
            </a:r>
            <a:r>
              <a:rPr lang="he-IL" dirty="0"/>
              <a:t> שלו, את </a:t>
            </a:r>
            <a:r>
              <a:rPr lang="he-IL" dirty="0" err="1"/>
              <a:t>האמנים</a:t>
            </a:r>
            <a:r>
              <a:rPr lang="he-IL" dirty="0"/>
              <a:t> המופיעים ובאלו תפקידים וכן </a:t>
            </a:r>
            <a:r>
              <a:rPr lang="he-IL" u="sng" dirty="0"/>
              <a:t>תאריך הצטרפות</a:t>
            </a:r>
            <a:r>
              <a:rPr lang="he-IL" dirty="0"/>
              <a:t> של האומן להרכב.</a:t>
            </a:r>
            <a:endParaRPr lang="he-IL" sz="2000" dirty="0"/>
          </a:p>
          <a:p>
            <a:pPr algn="r" rtl="1"/>
            <a:r>
              <a:rPr lang="he-IL" dirty="0"/>
              <a:t> </a:t>
            </a:r>
            <a:endParaRPr lang="he-IL" sz="2000" dirty="0"/>
          </a:p>
          <a:p>
            <a:pPr algn="r" rtl="1"/>
            <a:r>
              <a:rPr lang="he-IL" dirty="0"/>
              <a:t>עליכם לשרטט תרשים </a:t>
            </a:r>
            <a:r>
              <a:rPr lang="en-US" dirty="0"/>
              <a:t>ERD</a:t>
            </a:r>
            <a:r>
              <a:rPr lang="he-IL" dirty="0"/>
              <a:t> (ישויות, תכונות וקשרים) מנורמל עד רמה </a:t>
            </a:r>
            <a:r>
              <a:rPr lang="en-US" dirty="0"/>
              <a:t> NF3</a:t>
            </a:r>
            <a:r>
              <a:rPr lang="he-IL" dirty="0"/>
              <a:t>המתאים עבור מערכת הרישום המתוארת לעיל.</a:t>
            </a:r>
            <a:endParaRPr lang="he-IL" sz="2000" dirty="0"/>
          </a:p>
          <a:p>
            <a:pPr algn="r"/>
            <a:br>
              <a:rPr lang="he-IL" sz="2000" dirty="0"/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13271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פתרון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מטלה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3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שלב הניתוח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עד לתאריך 26.12 – הגשת שלב התכנון במודל (ראש צוות)</a:t>
            </a:r>
            <a:endParaRPr lang="en-US" sz="1200" dirty="0"/>
          </a:p>
          <a:p>
            <a:r>
              <a:rPr lang="he-IL" sz="1400" dirty="0"/>
              <a:t>עליכם </a:t>
            </a:r>
            <a:r>
              <a:rPr lang="he-IL" sz="1400" dirty="0" err="1"/>
              <a:t>למדל</a:t>
            </a:r>
            <a:r>
              <a:rPr lang="he-IL" sz="1400" dirty="0"/>
              <a:t> את הדרישות ע"י כל המודלים השונים</a:t>
            </a:r>
          </a:p>
          <a:p>
            <a:r>
              <a:rPr lang="he-IL" sz="1400" dirty="0"/>
              <a:t>יש להגיש את הדיאגרמות במודל - כתובות בתוכנת מחשב (</a:t>
            </a:r>
            <a:r>
              <a:rPr lang="en-US" sz="1400" dirty="0"/>
              <a:t>Visio</a:t>
            </a:r>
            <a:r>
              <a:rPr lang="he-IL" sz="1400" dirty="0"/>
              <a:t>)</a:t>
            </a:r>
            <a:r>
              <a:rPr lang="en-US" sz="1400" dirty="0"/>
              <a:t> </a:t>
            </a:r>
            <a:r>
              <a:rPr lang="he-IL" sz="1400" dirty="0"/>
              <a:t>או כתובות בכתב יד ברור בלבד (מטלה לא ברורה – לא תיבדק)</a:t>
            </a:r>
            <a:endParaRPr lang="en-US" sz="1400" dirty="0"/>
          </a:p>
          <a:p>
            <a:r>
              <a:rPr lang="he-IL" sz="1400" dirty="0"/>
              <a:t>פירוט המטלה:</a:t>
            </a:r>
            <a:endParaRPr lang="en-US" sz="1400" dirty="0"/>
          </a:p>
          <a:p>
            <a:pPr lvl="0"/>
            <a:r>
              <a:rPr lang="en-US" sz="1400" dirty="0"/>
              <a:t>Use case diagram </a:t>
            </a:r>
            <a:r>
              <a:rPr lang="he-IL" sz="1400" dirty="0"/>
              <a:t>– יש לכלול במודל שלכם לפחות 3 תהליכים משמעותיים במערכת המעורבים בהם לפחות 2 שחקנים.</a:t>
            </a:r>
            <a:endParaRPr lang="en-US" sz="1400" dirty="0"/>
          </a:p>
          <a:p>
            <a:pPr lvl="0"/>
            <a:r>
              <a:rPr lang="en-US" sz="1400" dirty="0"/>
              <a:t>Class diagram </a:t>
            </a:r>
            <a:r>
              <a:rPr lang="he-IL" sz="1400" dirty="0"/>
              <a:t>– מודל מחלקות מלא של המערכת שלכם- כולל פירוט תכונות ופירוט מתודות שיש בכל מחלקה.</a:t>
            </a:r>
            <a:endParaRPr lang="en-US" sz="1400" dirty="0"/>
          </a:p>
          <a:p>
            <a:pPr lvl="0"/>
            <a:r>
              <a:rPr lang="en-US" sz="1400" dirty="0"/>
              <a:t>Object diagram </a:t>
            </a:r>
            <a:r>
              <a:rPr lang="he-IL" sz="1400" dirty="0"/>
              <a:t>– מודל חלקי מתוך ה-</a:t>
            </a:r>
            <a:r>
              <a:rPr lang="en-US" sz="1400" dirty="0"/>
              <a:t>class diagram</a:t>
            </a:r>
            <a:r>
              <a:rPr lang="he-IL" sz="1400" dirty="0"/>
              <a:t>.</a:t>
            </a:r>
            <a:endParaRPr lang="en-US" sz="1400" dirty="0"/>
          </a:p>
          <a:p>
            <a:pPr lvl="0"/>
            <a:r>
              <a:rPr lang="en-US" sz="1400" dirty="0"/>
              <a:t>Activity diagram </a:t>
            </a:r>
            <a:r>
              <a:rPr lang="he-IL" sz="1400" dirty="0"/>
              <a:t>– מודל של לפחות אחד התהליכים המשמעותיים שיש במערכת</a:t>
            </a:r>
            <a:r>
              <a:rPr lang="en-US" sz="1400" dirty="0"/>
              <a:t>.</a:t>
            </a:r>
          </a:p>
          <a:p>
            <a:pPr lvl="0"/>
            <a:r>
              <a:rPr lang="en-US" sz="1400" dirty="0"/>
              <a:t>Sequence diagram </a:t>
            </a:r>
            <a:r>
              <a:rPr lang="he-IL" sz="1400" dirty="0"/>
              <a:t>– מודל של לפחות אחד התהליכים המשמעותיים שיש במערכת (תהליך </a:t>
            </a:r>
            <a:r>
              <a:rPr lang="he-IL" sz="1400" b="1" dirty="0"/>
              <a:t>אחר</a:t>
            </a:r>
            <a:r>
              <a:rPr lang="he-IL" sz="1400" dirty="0"/>
              <a:t> ממה </a:t>
            </a:r>
            <a:r>
              <a:rPr lang="he-IL" sz="1400" dirty="0" err="1"/>
              <a:t>שמידלתם</a:t>
            </a:r>
            <a:r>
              <a:rPr lang="he-IL" sz="1400" dirty="0"/>
              <a:t> ב-</a:t>
            </a:r>
            <a:r>
              <a:rPr lang="en-US" sz="1400" dirty="0"/>
              <a:t>activity diagram</a:t>
            </a:r>
            <a:r>
              <a:rPr lang="he-IL" sz="1400" dirty="0"/>
              <a:t>)</a:t>
            </a:r>
            <a:r>
              <a:rPr lang="en-US" sz="1400" dirty="0"/>
              <a:t>.</a:t>
            </a:r>
          </a:p>
          <a:p>
            <a:pPr lvl="0"/>
            <a:r>
              <a:rPr lang="en-US" sz="1400" dirty="0"/>
              <a:t>State machine diagram </a:t>
            </a:r>
            <a:r>
              <a:rPr lang="he-IL" sz="1400" dirty="0"/>
              <a:t>– מודל של לפחות אחד האובייקטים המשתנים במערכת.</a:t>
            </a:r>
            <a:endParaRPr lang="en-US" sz="1400" dirty="0"/>
          </a:p>
          <a:p>
            <a:pPr lvl="0"/>
            <a:r>
              <a:rPr lang="en-US" sz="1400" dirty="0"/>
              <a:t>ERD </a:t>
            </a:r>
            <a:r>
              <a:rPr lang="he-IL" sz="1400" dirty="0"/>
              <a:t>– מודל הנתונים המלא (יש לשים לב שהדיאגרמה תהיה מנורמלת ברמה של </a:t>
            </a:r>
            <a:r>
              <a:rPr lang="en-US" sz="1400" dirty="0"/>
              <a:t>NF3</a:t>
            </a:r>
            <a:r>
              <a:rPr lang="he-IL" sz="1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he-IL" sz="1200" b="1" dirty="0"/>
              <a:t>שימו לב, </a:t>
            </a:r>
            <a:r>
              <a:rPr lang="he-IL" sz="1200" b="1" dirty="0" err="1"/>
              <a:t>תבדק</a:t>
            </a:r>
            <a:r>
              <a:rPr lang="he-IL" sz="1200" b="1" dirty="0"/>
              <a:t> גם רמת הפירוט והדיוק של כל דיאגרמה ולא רק שקיימות כל הדיאגרמות.</a:t>
            </a:r>
            <a:endParaRPr lang="en-US" sz="1200" b="1" dirty="0"/>
          </a:p>
          <a:p>
            <a:pPr marL="0" indent="0" algn="ctr">
              <a:buNone/>
            </a:pPr>
            <a:r>
              <a:rPr lang="he-IL" sz="1200" b="1" dirty="0"/>
              <a:t>בהצלחה!</a:t>
            </a:r>
            <a:endParaRPr lang="en-US" sz="12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12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12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6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ניתוח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5476" y="3936959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13" name="מחבר חץ ישר 12"/>
          <p:cNvCxnSpPr/>
          <p:nvPr/>
        </p:nvCxnSpPr>
        <p:spPr>
          <a:xfrm flipH="1">
            <a:off x="11014585" y="3398878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78344" y="2583617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5476" y="215017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ERD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517572" y="1609725"/>
            <a:ext cx="9156856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b="1" i="1" u="sng" dirty="0"/>
              <a:t>ERD - Entity Relationship Diagram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המודל מורכב מישויות ומהקשרים ביניהן. </a:t>
            </a: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כל ישות מייצגת אובייקט אותו מעוניינים לייצג במסד הנתונים.</a:t>
            </a: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לישויות יש תכונות בהתאם לאובייקט אותו הן מייצגות, וקשרים בין ישויות לעצמן או לישויות אחרות.</a:t>
            </a:r>
            <a:br>
              <a:rPr lang="he-IL" dirty="0"/>
            </a:br>
            <a:endParaRPr lang="he-IL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9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Entity</a:t>
            </a:r>
            <a:r>
              <a:rPr lang="he-IL" b="1" dirty="0"/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+</a:t>
            </a:r>
            <a:r>
              <a:rPr lang="he-IL" b="1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Attribute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8ED266D-3E97-4346-9714-0C9738BC10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9" r="74207"/>
          <a:stretch/>
        </p:blipFill>
        <p:spPr>
          <a:xfrm>
            <a:off x="4954978" y="2116861"/>
            <a:ext cx="1916876" cy="27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ERD - Connection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1026" name="Picture 2" descr="תוצאת תמונה עבור ‪ERD NOTATION‬‏">
            <a:extLst>
              <a:ext uri="{FF2B5EF4-FFF2-40B4-BE49-F238E27FC236}">
                <a16:creationId xmlns:a16="http://schemas.microsoft.com/office/drawing/2014/main" id="{08E444DA-6521-4429-846B-64D4A6DF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07" y="1690688"/>
            <a:ext cx="5328386" cy="41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4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ERD Example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 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60790" y="4987925"/>
            <a:ext cx="6809509" cy="6465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1800" b="1" dirty="0"/>
              <a:t>כל לקוח מבצע 0                להזמנה יש לקוח יחיד</a:t>
            </a:r>
            <a:br>
              <a:rPr lang="en-US" sz="1800" b="1" dirty="0"/>
            </a:br>
            <a:r>
              <a:rPr lang="he-IL" sz="1800" b="1" dirty="0"/>
              <a:t>או אינסוף הזמנות</a:t>
            </a:r>
            <a:endParaRPr lang="en-US" sz="18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11" name="מציין מיקום תוכן 4">
            <a:extLst>
              <a:ext uri="{FF2B5EF4-FFF2-40B4-BE49-F238E27FC236}">
                <a16:creationId xmlns:a16="http://schemas.microsoft.com/office/drawing/2014/main" id="{697BAFB8-8FE0-4FBB-B2B9-B87A8111932D}"/>
              </a:ext>
            </a:extLst>
          </p:cNvPr>
          <p:cNvSpPr txBox="1">
            <a:spLocks/>
          </p:cNvSpPr>
          <p:nvPr/>
        </p:nvSpPr>
        <p:spPr bwMode="auto">
          <a:xfrm>
            <a:off x="3187111" y="1648975"/>
            <a:ext cx="680950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e-IL" sz="1800" b="1" dirty="0"/>
              <a:t>הזמנה מכילה 1                        מוצר מוזמן ב0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e-IL" sz="1800" b="1" dirty="0"/>
              <a:t>או אינסוף מוצרים                   או באינסוף הזמנות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83E575B-9C54-4C6A-B8B5-61EF8039993F}"/>
              </a:ext>
            </a:extLst>
          </p:cNvPr>
          <p:cNvSpPr/>
          <p:nvPr/>
        </p:nvSpPr>
        <p:spPr>
          <a:xfrm>
            <a:off x="8279233" y="2673926"/>
            <a:ext cx="289802" cy="2590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3D2A8ED-9DAA-48C5-A2FE-2D24399644E3}"/>
              </a:ext>
            </a:extLst>
          </p:cNvPr>
          <p:cNvSpPr/>
          <p:nvPr/>
        </p:nvSpPr>
        <p:spPr>
          <a:xfrm>
            <a:off x="5536038" y="2687776"/>
            <a:ext cx="289802" cy="2156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87692D9-9518-4A95-A6D5-1F630152B208}"/>
              </a:ext>
            </a:extLst>
          </p:cNvPr>
          <p:cNvSpPr/>
          <p:nvPr/>
        </p:nvSpPr>
        <p:spPr>
          <a:xfrm>
            <a:off x="2792843" y="2645543"/>
            <a:ext cx="289802" cy="12271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1776CFC-2AA5-4F18-ADEB-08B516B01D5F}"/>
              </a:ext>
            </a:extLst>
          </p:cNvPr>
          <p:cNvSpPr/>
          <p:nvPr/>
        </p:nvSpPr>
        <p:spPr>
          <a:xfrm>
            <a:off x="7808171" y="3048002"/>
            <a:ext cx="289802" cy="2590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תמונה 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B18A91E-7F63-48E4-BF5C-290779565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9"/>
          <a:stretch/>
        </p:blipFill>
        <p:spPr>
          <a:xfrm>
            <a:off x="2447306" y="2285998"/>
            <a:ext cx="7431668" cy="27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PK – Primary key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517572" y="1609725"/>
            <a:ext cx="9156856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b="1" dirty="0"/>
              <a:t>מפתח ראשי - </a:t>
            </a:r>
            <a:r>
              <a:rPr lang="he-IL" dirty="0"/>
              <a:t>שדה אחד או יותר, שבעזרתן ניתן לזהות את הרשומה באופן חד-חד-ערכי.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dirty="0"/>
              <a:t>כללים: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ייחודי</a:t>
            </a:r>
            <a:endParaRPr lang="en-US" dirty="0"/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לא </a:t>
            </a:r>
            <a:r>
              <a:rPr lang="en-US" dirty="0"/>
              <a:t>NULL</a:t>
            </a:r>
            <a:endParaRPr lang="he-IL" dirty="0"/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לא משתנה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pic>
        <p:nvPicPr>
          <p:cNvPr id="10" name="תמונה 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0AC87C6-822F-4B11-BDD5-8D44CB7D6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9"/>
          <a:stretch/>
        </p:blipFill>
        <p:spPr>
          <a:xfrm>
            <a:off x="838200" y="3427160"/>
            <a:ext cx="7015440" cy="260216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FB74F0F-3F14-4778-B5B3-62AD87546A66}"/>
              </a:ext>
            </a:extLst>
          </p:cNvPr>
          <p:cNvSpPr/>
          <p:nvPr/>
        </p:nvSpPr>
        <p:spPr>
          <a:xfrm>
            <a:off x="1131301" y="372997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A820ECF-A8B7-4E1C-9555-0C5F4BBACF01}"/>
              </a:ext>
            </a:extLst>
          </p:cNvPr>
          <p:cNvSpPr/>
          <p:nvPr/>
        </p:nvSpPr>
        <p:spPr>
          <a:xfrm>
            <a:off x="3708246" y="374382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684FA4-F4F4-42C3-902E-2B1B9BD1E429}"/>
              </a:ext>
            </a:extLst>
          </p:cNvPr>
          <p:cNvSpPr/>
          <p:nvPr/>
        </p:nvSpPr>
        <p:spPr>
          <a:xfrm>
            <a:off x="6229771" y="374382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41743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FK –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Foregin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key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517572" y="1609725"/>
            <a:ext cx="9156856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b="1" dirty="0"/>
              <a:t>מפתח זר - </a:t>
            </a:r>
            <a:r>
              <a:rPr lang="he-IL" dirty="0"/>
              <a:t>שדה בטבלה אשר ערכיו האפשריים נשאבים משדה מקביל בטבלה אחרת אשר בה משמש השדה כמפתח ראשי.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dirty="0"/>
              <a:t>כללים: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לא ייחודי</a:t>
            </a:r>
            <a:endParaRPr lang="en-US" dirty="0"/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לא </a:t>
            </a:r>
            <a:r>
              <a:rPr lang="en-US" dirty="0"/>
              <a:t>NULL</a:t>
            </a:r>
            <a:endParaRPr lang="he-IL" dirty="0"/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r>
              <a:rPr lang="he-IL" dirty="0"/>
              <a:t>לא משתנה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endParaRPr lang="he-IL" dirty="0"/>
          </a:p>
          <a:p>
            <a:pPr marL="514350" indent="-514350">
              <a:buClr>
                <a:schemeClr val="accent1">
                  <a:lumMod val="50000"/>
                </a:schemeClr>
              </a:buClr>
              <a:buSzPct val="95000"/>
              <a:buFont typeface="+mj-lt"/>
              <a:buAutoNum type="arabicPeriod"/>
              <a:defRPr/>
            </a:pPr>
            <a:endParaRPr lang="he-IL" sz="2100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2100" dirty="0"/>
              <a:t>* על ידי שימוש במפתח זר מגדירים ולמעשה יוצרים את הקשרים בין הטבלאות השונות</a:t>
            </a:r>
            <a:endParaRPr lang="he-IL" sz="21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pic>
        <p:nvPicPr>
          <p:cNvPr id="10" name="תמונה 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0AC87C6-822F-4B11-BDD5-8D44CB7D6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9"/>
          <a:stretch/>
        </p:blipFill>
        <p:spPr>
          <a:xfrm>
            <a:off x="838200" y="3427160"/>
            <a:ext cx="7015440" cy="260216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FB74F0F-3F14-4778-B5B3-62AD87546A66}"/>
              </a:ext>
            </a:extLst>
          </p:cNvPr>
          <p:cNvSpPr/>
          <p:nvPr/>
        </p:nvSpPr>
        <p:spPr>
          <a:xfrm>
            <a:off x="1131301" y="372997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A820ECF-A8B7-4E1C-9555-0C5F4BBACF01}"/>
              </a:ext>
            </a:extLst>
          </p:cNvPr>
          <p:cNvSpPr/>
          <p:nvPr/>
        </p:nvSpPr>
        <p:spPr>
          <a:xfrm>
            <a:off x="3708246" y="374382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684FA4-F4F4-42C3-902E-2B1B9BD1E429}"/>
              </a:ext>
            </a:extLst>
          </p:cNvPr>
          <p:cNvSpPr/>
          <p:nvPr/>
        </p:nvSpPr>
        <p:spPr>
          <a:xfrm>
            <a:off x="6229771" y="374382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PK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126D6CF-401A-4C01-B8E9-F8808B3495A3}"/>
              </a:ext>
            </a:extLst>
          </p:cNvPr>
          <p:cNvSpPr/>
          <p:nvPr/>
        </p:nvSpPr>
        <p:spPr>
          <a:xfrm>
            <a:off x="3722101" y="3989944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FK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DCC3A1E-50A0-4C96-BD9F-66FBDDC7641B}"/>
              </a:ext>
            </a:extLst>
          </p:cNvPr>
          <p:cNvSpPr/>
          <p:nvPr/>
        </p:nvSpPr>
        <p:spPr>
          <a:xfrm>
            <a:off x="3735969" y="5666345"/>
            <a:ext cx="455546" cy="2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highlight>
                  <a:srgbClr val="FFFF00"/>
                </a:highlight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509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נרמול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8" y="1690688"/>
            <a:ext cx="10515599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b="1" i="1" u="sng" dirty="0"/>
              <a:t>נרמול נתונים –</a:t>
            </a:r>
            <a:r>
              <a:rPr lang="he-IL" b="1" i="1" dirty="0"/>
              <a:t>  </a:t>
            </a:r>
            <a:r>
              <a:rPr lang="he-IL" i="1" dirty="0"/>
              <a:t>הפיכת טבלאות הבנויות בצורה לא תקינה – לצורה תקינה.</a:t>
            </a:r>
            <a:endParaRPr lang="en-US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US" i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dirty="0">
                <a:solidFill>
                  <a:srgbClr val="002060"/>
                </a:solidFill>
              </a:rPr>
              <a:t>מטרות: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לאחסן את המידע באופן אמין, יעיל וחסכוני (מניעת כפילויות)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למנוע תופעות לא רצויות בבסיס הנתונים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05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6633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2053</TotalTime>
  <Words>962</Words>
  <Application>Microsoft Office PowerPoint</Application>
  <PresentationFormat>מסך רחב</PresentationFormat>
  <Paragraphs>188</Paragraphs>
  <Slides>19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Guttman Haim</vt:lpstr>
      <vt:lpstr>Wingdings</vt:lpstr>
      <vt:lpstr>ערכת נושא Office</vt:lpstr>
      <vt:lpstr>ERD</vt:lpstr>
      <vt:lpstr>שלבי הנדסת תוכנה</vt:lpstr>
      <vt:lpstr>ERD</vt:lpstr>
      <vt:lpstr>Entity + Attribute</vt:lpstr>
      <vt:lpstr>ERD - Connection</vt:lpstr>
      <vt:lpstr>ERD Example  </vt:lpstr>
      <vt:lpstr>PK – Primary key</vt:lpstr>
      <vt:lpstr>FK – Foregin key</vt:lpstr>
      <vt:lpstr>נרמול</vt:lpstr>
      <vt:lpstr>נרמול 1NF - </vt:lpstr>
      <vt:lpstr>נרמול 1NF - </vt:lpstr>
      <vt:lpstr>נרמולNF - 2</vt:lpstr>
      <vt:lpstr>נרמולNF - 2</vt:lpstr>
      <vt:lpstr>נרמולNF - 3</vt:lpstr>
      <vt:lpstr>נרמולNF - 3</vt:lpstr>
      <vt:lpstr>שאלת מבחן</vt:lpstr>
      <vt:lpstr>שאלת מבחן</vt:lpstr>
      <vt:lpstr>פתרון</vt:lpstr>
      <vt:lpstr>מטלה 3 - שלב הניתוח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Mila</cp:lastModifiedBy>
  <cp:revision>120</cp:revision>
  <dcterms:created xsi:type="dcterms:W3CDTF">2019-10-07T17:30:58Z</dcterms:created>
  <dcterms:modified xsi:type="dcterms:W3CDTF">2019-12-05T13:35:19Z</dcterms:modified>
</cp:coreProperties>
</file>