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6"/>
  </p:notesMasterIdLst>
  <p:sldIdLst>
    <p:sldId id="256" r:id="rId2"/>
    <p:sldId id="273" r:id="rId3"/>
    <p:sldId id="274" r:id="rId4"/>
    <p:sldId id="287" r:id="rId5"/>
    <p:sldId id="302" r:id="rId6"/>
    <p:sldId id="299" r:id="rId7"/>
    <p:sldId id="292" r:id="rId8"/>
    <p:sldId id="304" r:id="rId9"/>
    <p:sldId id="305" r:id="rId10"/>
    <p:sldId id="303" r:id="rId11"/>
    <p:sldId id="265" r:id="rId12"/>
    <p:sldId id="288" r:id="rId13"/>
    <p:sldId id="296" r:id="rId14"/>
    <p:sldId id="300" r:id="rId15"/>
    <p:sldId id="289" r:id="rId16"/>
    <p:sldId id="301" r:id="rId17"/>
    <p:sldId id="297" r:id="rId18"/>
    <p:sldId id="293" r:id="rId19"/>
    <p:sldId id="306" r:id="rId20"/>
    <p:sldId id="307" r:id="rId21"/>
    <p:sldId id="290" r:id="rId22"/>
    <p:sldId id="294" r:id="rId23"/>
    <p:sldId id="291" r:id="rId24"/>
    <p:sldId id="295" r:id="rId25"/>
  </p:sldIdLst>
  <p:sldSz cx="12192000" cy="6858000"/>
  <p:notesSz cx="6858000" cy="9144000"/>
  <p:defaultTextStyle>
    <a:defPPr>
      <a:defRPr lang="he-I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49BBD9C-D497-449B-8A45-CEFABABC0F14}" type="datetimeFigureOut">
              <a:rPr lang="he-IL" smtClean="0"/>
              <a:t>י"א/כסלו/תש"פ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77A3ECC-518F-40D2-859A-C8E14E1D6C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0356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A3ECC-518F-40D2-859A-C8E14E1D6C1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3158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60F8F-5620-4AC4-968B-8E708B0EB044}" type="datetime8">
              <a:rPr lang="he-IL" smtClean="0"/>
              <a:t>09 דצמבר 19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42FAA-D9B7-4A81-A698-476EABF34C2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047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AA7AD-4D67-4DA3-8B76-37A3860C5796}" type="datetime8">
              <a:rPr lang="he-IL" smtClean="0"/>
              <a:t>09 דצמבר 19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A1806-AE88-4B6C-9344-5CECF759C187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911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5C4D4-8AC6-4D06-87EA-123022CBEBAD}" type="datetime8">
              <a:rPr lang="he-IL" smtClean="0"/>
              <a:t>09 דצמבר 19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60BD6-70BF-41A4-919D-D579CFF28324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537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03980-B822-4F57-839F-0A2504DEFA24}" type="datetime8">
              <a:rPr lang="he-IL" smtClean="0"/>
              <a:t>09 דצמבר 19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A1C18-2E97-4B45-832C-DE832CBD48B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561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E8B2A-623B-48D9-8A9C-570D386DBBB5}" type="datetime8">
              <a:rPr lang="he-IL" smtClean="0"/>
              <a:t>09 דצמבר 19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CEE93-6D8B-4261-B2AF-478FF09EBC81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642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72010-2B49-4FBA-A71F-1C903234F8ED}" type="datetime8">
              <a:rPr lang="he-IL" smtClean="0"/>
              <a:t>09 דצמבר 19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8FA95-BB69-4C08-BD87-6C00B058BEA8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912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FFD37-6D3A-44CD-BAB7-31EB6031CE41}" type="datetime8">
              <a:rPr lang="he-IL" smtClean="0"/>
              <a:t>09 דצמבר 19</a:t>
            </a:fld>
            <a:endParaRPr lang="he-IL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92222-1A7C-4F74-B7C6-B64EA0F525E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208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0C1C9-37E6-49FD-B084-18925D31F7E5}" type="datetime8">
              <a:rPr lang="he-IL" smtClean="0"/>
              <a:t>09 דצמבר 19</a:t>
            </a:fld>
            <a:endParaRPr lang="he-IL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EED90-7320-477B-97DD-6123CC133134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131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4F978-44C7-44E2-BD13-5AE6873239E3}" type="datetime8">
              <a:rPr lang="he-IL" smtClean="0"/>
              <a:t>09 דצמבר 19</a:t>
            </a:fld>
            <a:endParaRPr lang="he-IL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C1ACE-BF8F-41A8-B1B6-DD693D868DA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116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9B4E6-04A8-47CC-BF34-E1B559BE5A34}" type="datetime8">
              <a:rPr lang="he-IL" smtClean="0"/>
              <a:t>09 דצמבר 19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4B7FB-5509-4224-B340-FA30CAF1A1BB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109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7A75D-ABFD-4273-A5DF-0717472152BE}" type="datetime8">
              <a:rPr lang="he-IL" smtClean="0"/>
              <a:t>09 דצמבר 19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693A3-3634-4ABF-B438-E56C0CAF9B38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447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סגנון כותרת של תבנית בסיס</a:t>
            </a:r>
          </a:p>
        </p:txBody>
      </p:sp>
      <p:sp>
        <p:nvSpPr>
          <p:cNvPr id="1027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</a:p>
          <a:p>
            <a:pPr lvl="1"/>
            <a:r>
              <a:rPr lang="he-IL" altLang="he-IL"/>
              <a:t>רמה שנייה</a:t>
            </a:r>
          </a:p>
          <a:p>
            <a:pPr lvl="2"/>
            <a:r>
              <a:rPr lang="he-IL" altLang="he-IL"/>
              <a:t>רמה שלישית</a:t>
            </a:r>
          </a:p>
          <a:p>
            <a:pPr lvl="3"/>
            <a:r>
              <a:rPr lang="he-IL" altLang="he-IL"/>
              <a:t>רמה רביעית</a:t>
            </a:r>
          </a:p>
          <a:p>
            <a:pPr lvl="4"/>
            <a:r>
              <a:rPr lang="he-IL" alt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EB3CBB-E95C-46A3-8650-BE56A767054C}" type="datetime8">
              <a:rPr lang="he-IL" smtClean="0"/>
              <a:t>09 דצמבר 19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72A2981-8083-491F-B367-EAC08C30EF70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2pPr>
      <a:lvl3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3pPr>
      <a:lvl4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4pPr>
      <a:lvl5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5pPr>
      <a:lvl6pPr marL="457200"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6pPr>
      <a:lvl7pPr marL="914400"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7pPr>
      <a:lvl8pPr marL="1371600"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8pPr>
      <a:lvl9pPr marL="1828800"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9pPr>
    </p:titleStyle>
    <p:bodyStyle>
      <a:lvl1pPr marL="228600" indent="-228600" algn="r" rtl="1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irebase.google.com/docs/android/setu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he-IL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Firebase</a:t>
            </a:r>
            <a:endParaRPr lang="he-IL" altLang="he-IL" sz="6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1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505053"/>
            <a:ext cx="9144000" cy="1655762"/>
          </a:xfrm>
        </p:spPr>
        <p:txBody>
          <a:bodyPr/>
          <a:lstStyle/>
          <a:p>
            <a:endParaRPr lang="he-IL" altLang="he-IL" sz="3600" b="1" dirty="0">
              <a:latin typeface="Guttman Haim" panose="02010401010101010101" pitchFamily="2" charset="-79"/>
              <a:cs typeface="Guttman Haim" panose="02010401010101010101" pitchFamily="2" charset="-79"/>
            </a:endParaRPr>
          </a:p>
          <a:p>
            <a:r>
              <a:rPr lang="he-IL" altLang="he-IL" sz="3600" b="1" dirty="0">
                <a:latin typeface="Guttman Haim" panose="02010401010101010101" pitchFamily="2" charset="-79"/>
                <a:cs typeface="Guttman Haim" panose="02010401010101010101" pitchFamily="2" charset="-79"/>
              </a:rPr>
              <a:t>תרגול מס' </a:t>
            </a:r>
            <a:r>
              <a:rPr lang="en-US" altLang="he-IL" sz="3600" b="1" dirty="0">
                <a:latin typeface="Guttman Haim" panose="02010401010101010101" pitchFamily="2" charset="-79"/>
                <a:cs typeface="Guttman Haim" panose="02010401010101010101" pitchFamily="2" charset="-79"/>
              </a:rPr>
              <a:t>7</a:t>
            </a:r>
          </a:p>
          <a:p>
            <a:br>
              <a:rPr lang="en-US" altLang="he-IL" sz="3600" b="1" dirty="0">
                <a:latin typeface="Guttman Haim" panose="02010401010101010101" pitchFamily="2" charset="-79"/>
                <a:cs typeface="Guttman Haim" panose="02010401010101010101" pitchFamily="2" charset="-79"/>
              </a:rPr>
            </a:br>
            <a:r>
              <a:rPr lang="he-IL" altLang="he-IL" sz="2000" b="1" dirty="0">
                <a:latin typeface="Guttman Haim" panose="02010401010101010101" pitchFamily="2" charset="-79"/>
                <a:cs typeface="Guttman Haim" panose="02010401010101010101" pitchFamily="2" charset="-79"/>
              </a:rPr>
              <a:t>הנדסת תוכנה</a:t>
            </a:r>
          </a:p>
          <a:p>
            <a:r>
              <a:rPr lang="he-IL" altLang="he-IL" sz="2000" b="1" dirty="0">
                <a:latin typeface="Guttman Haim" panose="02010401010101010101" pitchFamily="2" charset="-79"/>
                <a:cs typeface="Guttman Haim" panose="02010401010101010101" pitchFamily="2" charset="-79"/>
              </a:rPr>
              <a:t>סמסטר א תש"פ</a:t>
            </a:r>
            <a:endParaRPr lang="en-US" altLang="he-IL" sz="2000" b="1" dirty="0">
              <a:latin typeface="Guttman Haim" panose="02010401010101010101" pitchFamily="2" charset="-79"/>
              <a:cs typeface="Guttman Haim" panose="02010401010101010101" pitchFamily="2" charset="-79"/>
            </a:endParaRPr>
          </a:p>
          <a:p>
            <a:r>
              <a:rPr lang="he-IL" altLang="he-IL" sz="2000" b="1" dirty="0">
                <a:latin typeface="Guttman Haim" panose="02010401010101010101" pitchFamily="2" charset="-79"/>
                <a:cs typeface="Guttman Haim" panose="02010401010101010101" pitchFamily="2" charset="-79"/>
              </a:rPr>
              <a:t>ספיר </a:t>
            </a:r>
            <a:r>
              <a:rPr lang="he-IL" altLang="he-IL" sz="2000" b="1" dirty="0" err="1">
                <a:latin typeface="Guttman Haim" panose="02010401010101010101" pitchFamily="2" charset="-79"/>
                <a:cs typeface="Guttman Haim" panose="02010401010101010101" pitchFamily="2" charset="-79"/>
              </a:rPr>
              <a:t>אסרף</a:t>
            </a:r>
            <a:endParaRPr lang="he-IL" altLang="he-IL" sz="2000" b="1" dirty="0">
              <a:latin typeface="Guttman Haim" panose="02010401010101010101" pitchFamily="2" charset="-79"/>
              <a:cs typeface="Guttman Haim" panose="02010401010101010101" pitchFamily="2" charset="-79"/>
            </a:endParaRPr>
          </a:p>
          <a:p>
            <a:endParaRPr lang="he-IL" altLang="he-IL" sz="3600" b="1" dirty="0">
              <a:latin typeface="Guttman Haim" panose="02010401010101010101" pitchFamily="2" charset="-79"/>
              <a:cs typeface="Guttman Haim" panose="02010401010101010101" pitchFamily="2" charset="-79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79F8AB-505C-4385-ADCD-FC8CCC1EA41B}" type="datetime8">
              <a:rPr lang="he-IL" smtClean="0"/>
              <a:t>09 דצמבר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הנדסת תוכנה - תרגול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F42FAA-D9B7-4A81-A698-476EABF34C29}" type="slidenum">
              <a:rPr lang="he-IL" smtClean="0"/>
              <a:pPr>
                <a:defRPr/>
              </a:pPr>
              <a:t>1</a:t>
            </a:fld>
            <a:endParaRPr lang="he-I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Firebase Data Object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09 דצמבר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10</a:t>
            </a:fld>
            <a:endParaRPr lang="he-IL"/>
          </a:p>
        </p:txBody>
      </p:sp>
      <p:sp>
        <p:nvSpPr>
          <p:cNvPr id="9" name="AutoShape 2" descr="https://qph.fs.quoracdn.net/main-qimg-87d52e1bce0d19c8db408290d7f0576e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44DD270D-D714-4DD2-95B0-CF36BD9BCD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677" r="73864" b="53134"/>
          <a:stretch/>
        </p:blipFill>
        <p:spPr>
          <a:xfrm>
            <a:off x="4184074" y="1780526"/>
            <a:ext cx="4121182" cy="351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66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Firebase Model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09 דצמבר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11</a:t>
            </a:fld>
            <a:endParaRPr lang="he-IL"/>
          </a:p>
        </p:txBody>
      </p:sp>
      <p:sp>
        <p:nvSpPr>
          <p:cNvPr id="9" name="AutoShape 2" descr="https://qph.fs.quoracdn.net/main-qimg-87d52e1bce0d19c8db408290d7f0576e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902E5B34-5D76-4E4A-9D55-1D3B9AF81B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59" t="9678" r="73959" b="56164"/>
          <a:stretch/>
        </p:blipFill>
        <p:spPr>
          <a:xfrm>
            <a:off x="4038600" y="1943461"/>
            <a:ext cx="4155868" cy="334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29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עצים לניהול משאבי המערכת – בתי עסק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09 דצמבר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12</a:t>
            </a:fld>
            <a:endParaRPr lang="he-IL"/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 rotWithShape="1">
          <a:blip r:embed="rId4"/>
          <a:srcRect l="7124" t="36327" r="54626" b="19318"/>
          <a:stretch/>
        </p:blipFill>
        <p:spPr>
          <a:xfrm>
            <a:off x="2535382" y="1431925"/>
            <a:ext cx="6471458" cy="448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9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dataObject</a:t>
            </a:r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 -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Business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09 דצמבר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13</a:t>
            </a:fld>
            <a:endParaRPr lang="he-IL"/>
          </a:p>
        </p:txBody>
      </p:sp>
      <p:sp>
        <p:nvSpPr>
          <p:cNvPr id="9" name="AutoShape 2" descr="https://qph.fs.quoracdn.net/main-qimg-87d52e1bce0d19c8db408290d7f0576e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1" name="מציין מיקום תוכן 4"/>
          <p:cNvSpPr>
            <a:spLocks noGrp="1"/>
          </p:cNvSpPr>
          <p:nvPr>
            <p:ph idx="1"/>
          </p:nvPr>
        </p:nvSpPr>
        <p:spPr>
          <a:xfrm>
            <a:off x="4419600" y="1843089"/>
            <a:ext cx="7670799" cy="3506152"/>
          </a:xfrm>
        </p:spPr>
        <p:txBody>
          <a:bodyPr/>
          <a:lstStyle/>
          <a:p>
            <a:pPr lvl="0"/>
            <a:r>
              <a:rPr lang="he-IL" sz="2400" dirty="0"/>
              <a:t>בניית מחלקה לאובייקט</a:t>
            </a:r>
          </a:p>
          <a:p>
            <a:pPr lvl="0"/>
            <a:r>
              <a:rPr lang="he-IL" sz="2400" dirty="0"/>
              <a:t>הגדרת משתנים</a:t>
            </a:r>
          </a:p>
          <a:p>
            <a:pPr lvl="0"/>
            <a:r>
              <a:rPr lang="he-IL" sz="2400" dirty="0"/>
              <a:t>בנאי</a:t>
            </a:r>
          </a:p>
          <a:p>
            <a:pPr lvl="0"/>
            <a:r>
              <a:rPr lang="he-IL" sz="2400" dirty="0"/>
              <a:t>פונקציות </a:t>
            </a:r>
            <a:r>
              <a:rPr lang="en-US" sz="2400" dirty="0"/>
              <a:t>SET</a:t>
            </a:r>
            <a:r>
              <a:rPr lang="he-IL" sz="2400" dirty="0"/>
              <a:t> ו </a:t>
            </a:r>
            <a:r>
              <a:rPr lang="en-US" sz="2400" dirty="0"/>
              <a:t>GET</a:t>
            </a:r>
            <a:endParaRPr lang="he-IL" sz="2400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90A3A34C-13ED-4A69-9ACF-8A9580FCBE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352" t="16145" r="-1" b="12323"/>
          <a:stretch/>
        </p:blipFill>
        <p:spPr>
          <a:xfrm>
            <a:off x="527050" y="1508759"/>
            <a:ext cx="7943273" cy="46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05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801687" y="793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 DB </a:t>
            </a:r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-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Business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09 דצמבר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14</a:t>
            </a:fld>
            <a:endParaRPr lang="he-IL"/>
          </a:p>
        </p:txBody>
      </p:sp>
      <p:sp>
        <p:nvSpPr>
          <p:cNvPr id="9" name="AutoShape 2" descr="https://qph.fs.quoracdn.net/main-qimg-87d52e1bce0d19c8db408290d7f0576e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 rotWithShape="1">
          <a:blip r:embed="rId4"/>
          <a:srcRect l="27375" t="17317" r="9813" b="23320"/>
          <a:stretch/>
        </p:blipFill>
        <p:spPr>
          <a:xfrm>
            <a:off x="1225867" y="1020763"/>
            <a:ext cx="9667240" cy="533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4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עצים לניהול משאבי המערכת - משתמשים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09 דצמבר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15</a:t>
            </a:fld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4"/>
          <a:srcRect l="5625" t="42997" r="53875" b="29323"/>
          <a:stretch/>
        </p:blipFill>
        <p:spPr>
          <a:xfrm>
            <a:off x="2036035" y="1868921"/>
            <a:ext cx="8119929" cy="312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45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>
            <a:extLst>
              <a:ext uri="{FF2B5EF4-FFF2-40B4-BE49-F238E27FC236}">
                <a16:creationId xmlns:a16="http://schemas.microsoft.com/office/drawing/2014/main" id="{06EE8BA3-2D02-4B2C-9D91-AB6C54961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508759"/>
            <a:ext cx="8362950" cy="4838700"/>
          </a:xfrm>
          <a:prstGeom prst="rect">
            <a:avLst/>
          </a:prstGeom>
        </p:spPr>
      </p:pic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dataObject</a:t>
            </a:r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 -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Users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09 דצמבר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16</a:t>
            </a:fld>
            <a:endParaRPr lang="he-IL"/>
          </a:p>
        </p:txBody>
      </p:sp>
      <p:sp>
        <p:nvSpPr>
          <p:cNvPr id="9" name="AutoShape 2" descr="https://qph.fs.quoracdn.net/main-qimg-87d52e1bce0d19c8db408290d7f0576e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1" name="מציין מיקום תוכן 4"/>
          <p:cNvSpPr>
            <a:spLocks noGrp="1"/>
          </p:cNvSpPr>
          <p:nvPr>
            <p:ph idx="1"/>
          </p:nvPr>
        </p:nvSpPr>
        <p:spPr>
          <a:xfrm>
            <a:off x="4419600" y="1843089"/>
            <a:ext cx="7670799" cy="3506152"/>
          </a:xfrm>
        </p:spPr>
        <p:txBody>
          <a:bodyPr/>
          <a:lstStyle/>
          <a:p>
            <a:pPr lvl="0"/>
            <a:r>
              <a:rPr lang="he-IL" dirty="0"/>
              <a:t>בניית מחלקה לאובייקט</a:t>
            </a:r>
          </a:p>
          <a:p>
            <a:pPr lvl="0"/>
            <a:r>
              <a:rPr lang="he-IL" dirty="0"/>
              <a:t>הגדרת משתנים</a:t>
            </a:r>
          </a:p>
          <a:p>
            <a:pPr lvl="0"/>
            <a:r>
              <a:rPr lang="he-IL" dirty="0"/>
              <a:t>בנאי</a:t>
            </a:r>
          </a:p>
          <a:p>
            <a:pPr lvl="0"/>
            <a:r>
              <a:rPr lang="he-IL" dirty="0"/>
              <a:t>פונקציות </a:t>
            </a:r>
            <a:r>
              <a:rPr lang="en-US" dirty="0"/>
              <a:t>SET</a:t>
            </a:r>
            <a:r>
              <a:rPr lang="he-IL" dirty="0"/>
              <a:t> ו </a:t>
            </a:r>
            <a:r>
              <a:rPr lang="en-US" dirty="0"/>
              <a:t>GET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15638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User - DB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09 דצמבר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17</a:t>
            </a:fld>
            <a:endParaRPr lang="he-IL"/>
          </a:p>
        </p:txBody>
      </p:sp>
      <p:sp>
        <p:nvSpPr>
          <p:cNvPr id="9" name="AutoShape 2" descr="https://qph.fs.quoracdn.net/main-qimg-87d52e1bce0d19c8db408290d7f0576e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4"/>
          <a:srcRect l="27375" t="25644" r="9812" b="24322"/>
          <a:stretch/>
        </p:blipFill>
        <p:spPr>
          <a:xfrm>
            <a:off x="1054100" y="1690688"/>
            <a:ext cx="9772898" cy="437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74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עצים לניהול משאבי המערכת - שירותים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09 דצמבר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18</a:t>
            </a:fld>
            <a:endParaRPr lang="he-IL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4"/>
          <a:srcRect l="5250" t="31658" r="55375" b="31991"/>
          <a:stretch/>
        </p:blipFill>
        <p:spPr>
          <a:xfrm>
            <a:off x="1841296" y="1704543"/>
            <a:ext cx="8033531" cy="41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38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dataObject</a:t>
            </a:r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09 דצמבר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19</a:t>
            </a:fld>
            <a:endParaRPr lang="he-IL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46481952-1AE9-4532-AAD6-BA1ADC0A1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368" y="1690688"/>
            <a:ext cx="73247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4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שלבי הנדסת תוכנה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801687" y="1843088"/>
            <a:ext cx="10515600" cy="5375275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יזום 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בחירת מתודולוגיית פיתוח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דרישות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ניתוח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תכנון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מימוש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בדיקות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תחזוקה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09 דצמבר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2</a:t>
            </a:fld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10858500" y="1675885"/>
            <a:ext cx="457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V</a:t>
            </a:r>
            <a:endParaRPr lang="he-IL" sz="3200" b="1" dirty="0">
              <a:solidFill>
                <a:srgbClr val="00B050"/>
              </a:solidFill>
            </a:endParaRPr>
          </a:p>
        </p:txBody>
      </p:sp>
      <p:cxnSp>
        <p:nvCxnSpPr>
          <p:cNvPr id="9" name="מחבר חץ ישר 8"/>
          <p:cNvCxnSpPr/>
          <p:nvPr/>
        </p:nvCxnSpPr>
        <p:spPr>
          <a:xfrm flipH="1">
            <a:off x="10967026" y="4304153"/>
            <a:ext cx="43180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871200" y="2145785"/>
            <a:ext cx="457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V</a:t>
            </a:r>
            <a:endParaRPr lang="he-IL" sz="32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71200" y="2590285"/>
            <a:ext cx="457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V</a:t>
            </a:r>
            <a:endParaRPr lang="he-IL" sz="3200" b="1" dirty="0">
              <a:solidFill>
                <a:srgbClr val="00B050"/>
              </a:solidFill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0D448DB2-626A-4F77-A10D-122D1E65CC73}"/>
              </a:ext>
            </a:extLst>
          </p:cNvPr>
          <p:cNvSpPr txBox="1"/>
          <p:nvPr/>
        </p:nvSpPr>
        <p:spPr>
          <a:xfrm>
            <a:off x="10885052" y="3047490"/>
            <a:ext cx="457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V</a:t>
            </a:r>
            <a:endParaRPr lang="he-IL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243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09 דצמבר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20</a:t>
            </a:fld>
            <a:endParaRPr lang="he-IL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F0C9048D-7D5A-4865-A610-192463AC6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450" y="1554162"/>
            <a:ext cx="82867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32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עצי חיפוש – חיפוש שירות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09 דצמבר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21</a:t>
            </a:fld>
            <a:endParaRPr lang="he-IL"/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 rotWithShape="1">
          <a:blip r:embed="rId4"/>
          <a:srcRect l="5062" t="19986" r="54625" b="25988"/>
          <a:stretch/>
        </p:blipFill>
        <p:spPr>
          <a:xfrm>
            <a:off x="2812524" y="1503521"/>
            <a:ext cx="6259292" cy="471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88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עצי חיפוש – חיפוש תור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09 דצמבר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22</a:t>
            </a:fld>
            <a:endParaRPr lang="he-IL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4"/>
          <a:srcRect l="4500" t="20652" r="55750" b="15984"/>
          <a:stretch/>
        </p:blipFill>
        <p:spPr>
          <a:xfrm>
            <a:off x="3483366" y="1457979"/>
            <a:ext cx="5313218" cy="476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55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עצים להצגת מידע – תור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09 דצמבר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23</a:t>
            </a:fld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4"/>
          <a:srcRect l="5812" t="40328" r="54251" b="31325"/>
          <a:stretch/>
        </p:blipFill>
        <p:spPr>
          <a:xfrm>
            <a:off x="2574456" y="1950929"/>
            <a:ext cx="7407744" cy="295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92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עצים להצגת מידע – תורים לעסק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09 דצמבר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24</a:t>
            </a:fld>
            <a:endParaRPr lang="he-IL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4"/>
          <a:srcRect l="5812" t="24655" r="54437" b="29990"/>
          <a:stretch/>
        </p:blipFill>
        <p:spPr>
          <a:xfrm>
            <a:off x="2786809" y="1794828"/>
            <a:ext cx="6618381" cy="424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6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Firebase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801687" y="1843088"/>
            <a:ext cx="10515600" cy="5375275"/>
          </a:xfrm>
        </p:spPr>
        <p:txBody>
          <a:bodyPr/>
          <a:lstStyle/>
          <a:p>
            <a:r>
              <a:rPr lang="he-IL" dirty="0"/>
              <a:t>בסיס הנתונים בקורס הוא </a:t>
            </a:r>
            <a:r>
              <a:rPr lang="en-US" dirty="0"/>
              <a:t>Firebase</a:t>
            </a:r>
            <a:r>
              <a:rPr lang="he-IL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מדריך: </a:t>
            </a:r>
            <a:r>
              <a:rPr lang="en-US" sz="2400" dirty="0">
                <a:hlinkClick r:id="rId2"/>
              </a:rPr>
              <a:t>https://firebase.google.com/docs/android/setup</a:t>
            </a:r>
            <a:endParaRPr lang="he-IL" altLang="en-US" sz="2400" b="1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09 דצמבר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367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שימוש ב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Firebase</a:t>
            </a:r>
            <a:br>
              <a:rPr lang="en-US" b="1" dirty="0"/>
            </a:b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801686" y="1843088"/>
            <a:ext cx="11288713" cy="5375275"/>
          </a:xfrm>
        </p:spPr>
        <p:txBody>
          <a:bodyPr/>
          <a:lstStyle/>
          <a:p>
            <a:pPr lvl="0"/>
            <a:r>
              <a:rPr lang="en-US" b="1" dirty="0"/>
              <a:t> Firebase</a:t>
            </a:r>
            <a:r>
              <a:rPr lang="he-IL" dirty="0"/>
              <a:t>הוא כלי המספק סנכרון מידע בזמן אמת בין האפליקציה ושרתי אינטרנט מרוחקים</a:t>
            </a:r>
            <a:endParaRPr lang="en-US" dirty="0"/>
          </a:p>
          <a:p>
            <a:r>
              <a:rPr lang="he-IL" dirty="0"/>
              <a:t> בניגוד ל</a:t>
            </a:r>
            <a:r>
              <a:rPr lang="en-US" dirty="0"/>
              <a:t>SQL</a:t>
            </a:r>
            <a:r>
              <a:rPr lang="he-IL" dirty="0"/>
              <a:t> ששומר את הנתונים בטבלאות ושולף אותם על ידי שאילתות שמסוננות על ידי </a:t>
            </a:r>
            <a:r>
              <a:rPr lang="en-US" dirty="0"/>
              <a:t>Where </a:t>
            </a:r>
            <a:r>
              <a:rPr lang="he-IL" dirty="0"/>
              <a:t>,</a:t>
            </a:r>
            <a:r>
              <a:rPr lang="en-US" dirty="0"/>
              <a:t>Firebase </a:t>
            </a:r>
            <a:r>
              <a:rPr lang="he-IL" dirty="0"/>
              <a:t> עובד עם עצים (בסגנון </a:t>
            </a:r>
            <a:r>
              <a:rPr lang="en-US" dirty="0"/>
              <a:t>XML</a:t>
            </a:r>
            <a:r>
              <a:rPr lang="he-IL" dirty="0"/>
              <a:t>) כך שהמידע ניקרא מבחוץ פנימה.</a:t>
            </a:r>
          </a:p>
          <a:p>
            <a:r>
              <a:rPr lang="he-IL" dirty="0"/>
              <a:t>ניגוד נוסף, ב</a:t>
            </a:r>
            <a:r>
              <a:rPr lang="en-US" dirty="0"/>
              <a:t> SQL </a:t>
            </a:r>
            <a:r>
              <a:rPr lang="he-IL" dirty="0"/>
              <a:t>בניית הטבלאות מתבצעת מראש, הטבלאות מתעדכנות על פי פקודות מתאימות והמידע נשלף בשאילתות.</a:t>
            </a:r>
            <a:endParaRPr lang="en-US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09 דצמבר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739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שימוש ב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Firebase</a:t>
            </a:r>
            <a:br>
              <a:rPr lang="en-US" b="1" dirty="0"/>
            </a:b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801686" y="1843088"/>
            <a:ext cx="11288713" cy="5375275"/>
          </a:xfrm>
        </p:spPr>
        <p:txBody>
          <a:bodyPr/>
          <a:lstStyle/>
          <a:p>
            <a:pPr lvl="0"/>
            <a:r>
              <a:rPr lang="he-IL" dirty="0"/>
              <a:t>ב</a:t>
            </a:r>
            <a:r>
              <a:rPr lang="en-US" b="1" dirty="0"/>
              <a:t>Firebase</a:t>
            </a:r>
            <a:r>
              <a:rPr lang="en-US" dirty="0"/>
              <a:t> </a:t>
            </a:r>
            <a:r>
              <a:rPr lang="he-IL" dirty="0"/>
              <a:t>, כתיבת השאילתות בונה עצים חדשים. </a:t>
            </a:r>
          </a:p>
          <a:p>
            <a:pPr lvl="0"/>
            <a:r>
              <a:rPr lang="he-IL" dirty="0"/>
              <a:t>בזמן שליפת המידע על ידי שאילתות מתבצעת סריקה של העץ והעלים של הקודקוד המבוקש חוזרים.</a:t>
            </a:r>
          </a:p>
          <a:p>
            <a:pPr lvl="0"/>
            <a:r>
              <a:rPr lang="he-IL" dirty="0"/>
              <a:t>העלים חוזרים כקובץ</a:t>
            </a:r>
            <a:r>
              <a:rPr lang="en-US" dirty="0"/>
              <a:t> JASON </a:t>
            </a:r>
            <a:r>
              <a:rPr lang="he-IL" dirty="0"/>
              <a:t>מה שמצריך המרה לאובייקט מתאים. זהו</a:t>
            </a:r>
            <a:r>
              <a:rPr lang="en-US" dirty="0"/>
              <a:t> DB </a:t>
            </a:r>
            <a:r>
              <a:rPr lang="he-IL" dirty="0"/>
              <a:t>דינאמי בו העצים נבנים תוך כדי הכנסת האובייקטים ל</a:t>
            </a:r>
            <a:r>
              <a:rPr lang="en-US" dirty="0"/>
              <a:t>DB</a:t>
            </a:r>
            <a:r>
              <a:rPr lang="he-IL" dirty="0"/>
              <a:t>.</a:t>
            </a:r>
            <a:endParaRPr lang="en-US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09 דצמבר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484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Database Reference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09 דצמבר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6</a:t>
            </a:fld>
            <a:endParaRPr lang="he-IL"/>
          </a:p>
        </p:txBody>
      </p:sp>
      <p:sp>
        <p:nvSpPr>
          <p:cNvPr id="9" name="AutoShape 2" descr="https://qph.fs.quoracdn.net/main-qimg-87d52e1bce0d19c8db408290d7f0576e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4"/>
          <a:srcRect l="27188" t="20319" r="26125" b="56955"/>
          <a:stretch/>
        </p:blipFill>
        <p:spPr>
          <a:xfrm>
            <a:off x="1054100" y="1855709"/>
            <a:ext cx="10927643" cy="299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25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דוגמא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4419600" y="1843089"/>
            <a:ext cx="7670799" cy="3506152"/>
          </a:xfrm>
        </p:spPr>
        <p:txBody>
          <a:bodyPr/>
          <a:lstStyle/>
          <a:p>
            <a:pPr lvl="0"/>
            <a:r>
              <a:rPr lang="he-IL" dirty="0"/>
              <a:t>הדגמת בניית </a:t>
            </a:r>
            <a:r>
              <a:rPr lang="en-US" dirty="0"/>
              <a:t>DB</a:t>
            </a:r>
            <a:r>
              <a:rPr lang="he-IL" dirty="0"/>
              <a:t> עבור אפליקציית </a:t>
            </a:r>
            <a:r>
              <a:rPr lang="he-IL" dirty="0" err="1"/>
              <a:t>אנדוראיד</a:t>
            </a:r>
            <a:r>
              <a:rPr lang="he-IL" dirty="0"/>
              <a:t>.</a:t>
            </a:r>
            <a:endParaRPr lang="en-US" b="1" dirty="0"/>
          </a:p>
          <a:p>
            <a:r>
              <a:rPr lang="he-IL" dirty="0"/>
              <a:t>משאבי המערכת מורכבים מבתי עסק, לקוחות והטיפולים המקשרים בניהם.</a:t>
            </a:r>
          </a:p>
          <a:p>
            <a:r>
              <a:rPr lang="he-IL" dirty="0"/>
              <a:t>נציג את העצים שמנהלים מידע זה.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09 דצמבר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7</a:t>
            </a:fld>
            <a:endParaRPr lang="he-IL"/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 rotWithShape="1">
          <a:blip r:embed="rId4"/>
          <a:srcRect l="19903" t="40445" r="63667" b="15540"/>
          <a:stretch/>
        </p:blipFill>
        <p:spPr>
          <a:xfrm>
            <a:off x="527050" y="1684497"/>
            <a:ext cx="2880360" cy="388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5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דוגמא – ניהול מידע בפרויקט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09 דצמבר 19</a:t>
            </a:fld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8</a:t>
            </a:fld>
            <a:endParaRPr lang="he-IL"/>
          </a:p>
        </p:txBody>
      </p:sp>
      <p:sp>
        <p:nvSpPr>
          <p:cNvPr id="9" name="AutoShape 2" descr="https://qph.fs.quoracdn.net/main-qimg-87d52e1bce0d19c8db408290d7f0576e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CA8A92B4-9B27-42C0-B4B9-CE49FBE4B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973" y="1568241"/>
            <a:ext cx="3981291" cy="511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19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דוגמא – ניהול מידע בפרויקט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09 דצמבר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9</a:t>
            </a:fld>
            <a:endParaRPr lang="he-IL"/>
          </a:p>
        </p:txBody>
      </p:sp>
      <p:sp>
        <p:nvSpPr>
          <p:cNvPr id="9" name="AutoShape 2" descr="https://qph.fs.quoracdn.net/main-qimg-87d52e1bce0d19c8db408290d7f0576e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87428E-8DF3-4942-80C3-83054726E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74" y="1457482"/>
            <a:ext cx="8480065" cy="491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6C85186F-BF75-45BF-9BE5-9BAB091A01FF}"/>
              </a:ext>
            </a:extLst>
          </p:cNvPr>
          <p:cNvSpPr/>
          <p:nvPr/>
        </p:nvSpPr>
        <p:spPr>
          <a:xfrm>
            <a:off x="7977809" y="4452731"/>
            <a:ext cx="1139687" cy="437322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35C83CF7-717B-46AC-857A-9DD1A4986221}"/>
              </a:ext>
            </a:extLst>
          </p:cNvPr>
          <p:cNvSpPr/>
          <p:nvPr/>
        </p:nvSpPr>
        <p:spPr>
          <a:xfrm>
            <a:off x="3468756" y="4253949"/>
            <a:ext cx="1139687" cy="437322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53F4EC51-3D65-4358-9FBF-A691DA8AECFF}"/>
              </a:ext>
            </a:extLst>
          </p:cNvPr>
          <p:cNvSpPr/>
          <p:nvPr/>
        </p:nvSpPr>
        <p:spPr>
          <a:xfrm>
            <a:off x="6809298" y="3913991"/>
            <a:ext cx="1009486" cy="437322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7413044E-B25B-4AEF-8365-70E9F9013243}"/>
              </a:ext>
            </a:extLst>
          </p:cNvPr>
          <p:cNvSpPr/>
          <p:nvPr/>
        </p:nvSpPr>
        <p:spPr>
          <a:xfrm flipH="1">
            <a:off x="4436775" y="2796297"/>
            <a:ext cx="945928" cy="437322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C4D07101-EFC1-4462-8232-BB05F0D3DC6D}"/>
              </a:ext>
            </a:extLst>
          </p:cNvPr>
          <p:cNvSpPr/>
          <p:nvPr/>
        </p:nvSpPr>
        <p:spPr>
          <a:xfrm flipH="1">
            <a:off x="8137636" y="3223591"/>
            <a:ext cx="820834" cy="218661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86ADE620-E5CB-448B-8CF1-D6C4A31CDBE5}"/>
              </a:ext>
            </a:extLst>
          </p:cNvPr>
          <p:cNvSpPr/>
          <p:nvPr/>
        </p:nvSpPr>
        <p:spPr>
          <a:xfrm flipH="1">
            <a:off x="7977808" y="5791201"/>
            <a:ext cx="1139687" cy="565149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C0C2416D-FD6A-4691-B095-5889B5D2BDF5}"/>
              </a:ext>
            </a:extLst>
          </p:cNvPr>
          <p:cNvSpPr/>
          <p:nvPr/>
        </p:nvSpPr>
        <p:spPr>
          <a:xfrm flipH="1">
            <a:off x="5035493" y="4043401"/>
            <a:ext cx="848472" cy="1325563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3887D02C-89DA-4C5A-8A09-D2E47BC412EC}"/>
              </a:ext>
            </a:extLst>
          </p:cNvPr>
          <p:cNvSpPr/>
          <p:nvPr/>
        </p:nvSpPr>
        <p:spPr>
          <a:xfrm flipH="1">
            <a:off x="9189553" y="3913992"/>
            <a:ext cx="848472" cy="437322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1500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מצגת1" id="{DC845505-B0AF-454A-AFCE-EF464641F8D5}" vid="{51AC29C2-7892-4579-9B2F-CD7DBF6077DF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Ariel Uni</Template>
  <TotalTime>1901</TotalTime>
  <Words>445</Words>
  <Application>Microsoft Office PowerPoint</Application>
  <PresentationFormat>מסך רחב</PresentationFormat>
  <Paragraphs>132</Paragraphs>
  <Slides>24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Guttman Haim</vt:lpstr>
      <vt:lpstr>Wingdings</vt:lpstr>
      <vt:lpstr>ערכת נושא Office</vt:lpstr>
      <vt:lpstr>Firebase</vt:lpstr>
      <vt:lpstr>שלבי הנדסת תוכנה</vt:lpstr>
      <vt:lpstr>Firebase</vt:lpstr>
      <vt:lpstr>שימוש ב Firebase </vt:lpstr>
      <vt:lpstr>שימוש ב Firebase </vt:lpstr>
      <vt:lpstr>Database Reference</vt:lpstr>
      <vt:lpstr>דוגמא</vt:lpstr>
      <vt:lpstr>דוגמא – ניהול מידע בפרויקט</vt:lpstr>
      <vt:lpstr>דוגמא – ניהול מידע בפרויקט</vt:lpstr>
      <vt:lpstr>Firebase Data Object</vt:lpstr>
      <vt:lpstr>Firebase Model</vt:lpstr>
      <vt:lpstr>עצים לניהול משאבי המערכת – בתי עסק</vt:lpstr>
      <vt:lpstr>dataObject - Business</vt:lpstr>
      <vt:lpstr> DB - Business</vt:lpstr>
      <vt:lpstr>עצים לניהול משאבי המערכת - משתמשים</vt:lpstr>
      <vt:lpstr>dataObject - Users</vt:lpstr>
      <vt:lpstr>User - DB</vt:lpstr>
      <vt:lpstr>עצים לניהול משאבי המערכת - שירותים</vt:lpstr>
      <vt:lpstr>dataObject - Service</vt:lpstr>
      <vt:lpstr>DB - Service</vt:lpstr>
      <vt:lpstr>עצי חיפוש – חיפוש שירות</vt:lpstr>
      <vt:lpstr>עצי חיפוש – חיפוש תור</vt:lpstr>
      <vt:lpstr>עצים להצגת מידע – תור</vt:lpstr>
      <vt:lpstr>עצים להצגת מידע – תורים לעסק</vt:lpstr>
    </vt:vector>
  </TitlesOfParts>
  <Company>Yaron'S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הנדסת תוכנה תש"ף סמסטר א</dc:title>
  <dc:creator>sapir asraf</dc:creator>
  <cp:lastModifiedBy>Mila</cp:lastModifiedBy>
  <cp:revision>71</cp:revision>
  <dcterms:created xsi:type="dcterms:W3CDTF">2019-10-07T17:30:58Z</dcterms:created>
  <dcterms:modified xsi:type="dcterms:W3CDTF">2019-12-09T19:06:28Z</dcterms:modified>
</cp:coreProperties>
</file>