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274" r:id="rId4"/>
    <p:sldId id="287" r:id="rId5"/>
    <p:sldId id="302" r:id="rId6"/>
    <p:sldId id="312" r:id="rId7"/>
    <p:sldId id="309" r:id="rId8"/>
    <p:sldId id="310" r:id="rId9"/>
    <p:sldId id="314" r:id="rId10"/>
    <p:sldId id="299" r:id="rId11"/>
    <p:sldId id="313" r:id="rId12"/>
    <p:sldId id="315" r:id="rId13"/>
    <p:sldId id="316" r:id="rId14"/>
    <p:sldId id="317" r:id="rId15"/>
    <p:sldId id="292" r:id="rId16"/>
    <p:sldId id="304" r:id="rId17"/>
    <p:sldId id="305" r:id="rId18"/>
    <p:sldId id="303" r:id="rId19"/>
    <p:sldId id="265" r:id="rId20"/>
    <p:sldId id="289" r:id="rId21"/>
    <p:sldId id="301" r:id="rId22"/>
    <p:sldId id="297" r:id="rId23"/>
    <p:sldId id="288" r:id="rId24"/>
    <p:sldId id="296" r:id="rId25"/>
    <p:sldId id="300" r:id="rId26"/>
    <p:sldId id="293" r:id="rId27"/>
    <p:sldId id="306" r:id="rId28"/>
    <p:sldId id="307" r:id="rId29"/>
    <p:sldId id="290" r:id="rId30"/>
    <p:sldId id="294" r:id="rId31"/>
    <p:sldId id="291" r:id="rId32"/>
    <p:sldId id="295" r:id="rId33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docs/android/setu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9822"/>
          </a:xfrm>
        </p:spPr>
        <p:txBody>
          <a:bodyPr/>
          <a:lstStyle/>
          <a:p>
            <a:r>
              <a:rPr lang="en-US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  <a:endParaRPr lang="he-IL" altLang="he-IL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123028"/>
            <a:ext cx="9144000" cy="2005391"/>
          </a:xfrm>
        </p:spPr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3</a:t>
            </a:r>
            <a:endParaRPr lang="en-US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</a:t>
            </a:r>
            <a:r>
              <a:rPr lang="he-IL" altLang="he-IL" sz="20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תש"פב</a:t>
            </a:r>
            <a:endParaRPr lang="en-US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איתן ברכוכבא (ספיר </a:t>
            </a:r>
            <a:r>
              <a:rPr lang="he-IL" altLang="he-IL" sz="36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אשרף</a:t>
            </a:r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)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Database Reference  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27188" t="20319" r="26125" b="56955"/>
          <a:stretch/>
        </p:blipFill>
        <p:spPr>
          <a:xfrm>
            <a:off x="1054100" y="1855709"/>
            <a:ext cx="10927643" cy="299061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7128B84-6BD4-492B-AF36-AEE335DF5AA2}"/>
              </a:ext>
            </a:extLst>
          </p:cNvPr>
          <p:cNvSpPr txBox="1"/>
          <p:nvPr/>
        </p:nvSpPr>
        <p:spPr>
          <a:xfrm>
            <a:off x="2729132" y="5565775"/>
            <a:ext cx="1382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אובייקט נפרד</a:t>
            </a:r>
          </a:p>
        </p:txBody>
      </p:sp>
    </p:spTree>
    <p:extLst>
      <p:ext uri="{BB962C8B-B14F-4D97-AF65-F5344CB8AC3E}">
        <p14:creationId xmlns:p14="http://schemas.microsoft.com/office/powerpoint/2010/main" val="79932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6AD6C8-C7F8-4128-A976-38669C1A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כתיבה ערך בודד ל </a:t>
            </a:r>
            <a:r>
              <a:rPr lang="en-US" dirty="0"/>
              <a:t>Firebase</a:t>
            </a:r>
            <a:r>
              <a:rPr lang="he-IL" dirty="0"/>
              <a:t>. – השלב הבא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0922AD-1FD6-41B3-B678-1F489ECE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91" y="1579440"/>
            <a:ext cx="10515600" cy="38952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// Write a message to the database</a:t>
            </a:r>
          </a:p>
          <a:p>
            <a:pPr marL="0" indent="0">
              <a:buNone/>
            </a:pPr>
            <a:r>
              <a:rPr lang="en-US" dirty="0" err="1"/>
              <a:t>FirebaseDatabase</a:t>
            </a:r>
            <a:r>
              <a:rPr lang="en-US" dirty="0"/>
              <a:t> database = </a:t>
            </a:r>
            <a:r>
              <a:rPr lang="en-US" dirty="0" err="1"/>
              <a:t>FirebaseDatabase.getInstance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DatabaseReference</a:t>
            </a:r>
            <a:r>
              <a:rPr lang="en-US" dirty="0"/>
              <a:t> </a:t>
            </a:r>
            <a:r>
              <a:rPr lang="en-US" dirty="0" err="1"/>
              <a:t>myRef</a:t>
            </a:r>
            <a:r>
              <a:rPr lang="en-US" dirty="0"/>
              <a:t> = </a:t>
            </a:r>
            <a:r>
              <a:rPr lang="en-US" dirty="0" err="1"/>
              <a:t>database.getReference</a:t>
            </a:r>
            <a:r>
              <a:rPr lang="en-US" dirty="0"/>
              <a:t>("message");</a:t>
            </a:r>
          </a:p>
          <a:p>
            <a:pPr marL="0" indent="0">
              <a:buNone/>
            </a:pPr>
            <a:r>
              <a:rPr lang="en-US" dirty="0" err="1"/>
              <a:t>myRef.setValue</a:t>
            </a:r>
            <a:r>
              <a:rPr lang="en-US" dirty="0"/>
              <a:t>("Hello, World!");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1E5DED-6171-4DEE-9F74-878E5B34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045AF2-1E2E-415C-A62E-EE8B64BC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0B38B9-8B65-4BDB-966C-6BC6DDB6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6AB66DA-E1D3-4A93-AB3D-B020471E7E29}"/>
              </a:ext>
            </a:extLst>
          </p:cNvPr>
          <p:cNvSpPr/>
          <p:nvPr/>
        </p:nvSpPr>
        <p:spPr>
          <a:xfrm>
            <a:off x="6360940" y="2094010"/>
            <a:ext cx="4950655" cy="478302"/>
          </a:xfrm>
          <a:prstGeom prst="roundRect">
            <a:avLst/>
          </a:prstGeom>
          <a:noFill/>
          <a:ln w="127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F4F5099-970C-49DD-B96E-3B97D4567CAC}"/>
              </a:ext>
            </a:extLst>
          </p:cNvPr>
          <p:cNvSpPr txBox="1"/>
          <p:nvPr/>
        </p:nvSpPr>
        <p:spPr>
          <a:xfrm>
            <a:off x="1181687" y="4277186"/>
            <a:ext cx="382188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err="1"/>
              <a:t>סינגלטון</a:t>
            </a:r>
            <a:r>
              <a:rPr lang="he-IL" dirty="0"/>
              <a:t> – יחיד וחי לאורך כל האפליקציה.</a:t>
            </a:r>
            <a:endParaRPr lang="en-US" dirty="0"/>
          </a:p>
          <a:p>
            <a:r>
              <a:rPr lang="he-IL" dirty="0"/>
              <a:t>עלה ,ערך.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752B1CC3-7066-4D77-A5FC-E2D74E1046F1}"/>
              </a:ext>
            </a:extLst>
          </p:cNvPr>
          <p:cNvSpPr/>
          <p:nvPr/>
        </p:nvSpPr>
        <p:spPr>
          <a:xfrm>
            <a:off x="9242474" y="2686929"/>
            <a:ext cx="1688123" cy="478302"/>
          </a:xfrm>
          <a:prstGeom prst="roundRect">
            <a:avLst/>
          </a:prstGeom>
          <a:noFill/>
          <a:ln w="127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F9A7910-3B6F-477F-945E-00F831230CD7}"/>
              </a:ext>
            </a:extLst>
          </p:cNvPr>
          <p:cNvSpPr/>
          <p:nvPr/>
        </p:nvSpPr>
        <p:spPr>
          <a:xfrm>
            <a:off x="8610600" y="3165231"/>
            <a:ext cx="2319997" cy="478302"/>
          </a:xfrm>
          <a:prstGeom prst="roundRect">
            <a:avLst/>
          </a:prstGeom>
          <a:noFill/>
          <a:ln w="127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4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017EA5-AD37-4097-93BF-8FAAB62A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אובייקט.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01CEE-3AA9-4628-AE70-F63ED508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/>
              <a:t>יוצרים אובייקט ב</a:t>
            </a:r>
            <a:r>
              <a:rPr lang="en-US" dirty="0"/>
              <a:t>class </a:t>
            </a:r>
            <a:r>
              <a:rPr lang="he-IL" dirty="0"/>
              <a:t>  נפרד .</a:t>
            </a:r>
          </a:p>
          <a:p>
            <a:pPr marL="514350" indent="-514350">
              <a:buAutoNum type="arabicPeriod"/>
            </a:pPr>
            <a:r>
              <a:rPr lang="he-IL" dirty="0"/>
              <a:t>מוסיפים </a:t>
            </a:r>
            <a:r>
              <a:rPr lang="en-US" dirty="0" err="1"/>
              <a:t>geter,seter</a:t>
            </a:r>
            <a:r>
              <a:rPr lang="en-US" dirty="0"/>
              <a:t>  </a:t>
            </a:r>
            <a:r>
              <a:rPr lang="he-IL" dirty="0"/>
              <a:t> לשדות.</a:t>
            </a:r>
          </a:p>
          <a:p>
            <a:pPr marL="514350" indent="-514350">
              <a:buAutoNum type="arabicPeriod"/>
            </a:pPr>
            <a:r>
              <a:rPr lang="he-IL" dirty="0"/>
              <a:t>ממלאים את האובייקט עם האלמנטים במסך.</a:t>
            </a:r>
          </a:p>
          <a:p>
            <a:pPr marL="514350" indent="-514350">
              <a:buAutoNum type="arabicPeriod"/>
            </a:pPr>
            <a:r>
              <a:rPr lang="en-US" dirty="0"/>
              <a:t>PUSH()</a:t>
            </a:r>
            <a:r>
              <a:rPr lang="he-IL" dirty="0"/>
              <a:t> – יצירת </a:t>
            </a:r>
            <a:r>
              <a:rPr lang="en-US" dirty="0"/>
              <a:t>ID</a:t>
            </a:r>
            <a:r>
              <a:rPr lang="he-IL" dirty="0"/>
              <a:t> לאובייקט.</a:t>
            </a:r>
          </a:p>
          <a:p>
            <a:pPr marL="514350" indent="-514350">
              <a:buAutoNum type="arabicPeriod"/>
            </a:pPr>
            <a:r>
              <a:rPr lang="he-IL" dirty="0"/>
              <a:t>מכניסים את מידע האובייקט לתוך העלה הרצוי.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20310E-1538-4789-A539-7237B5A2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A8DA69-AD9D-4894-903D-5BDE127D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AF4151-DF02-46C5-AD6C-F0EAEC68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CDD0F10-4231-457A-B771-D1ED461C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69" y="1870075"/>
            <a:ext cx="189574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146E27-7D7D-45E1-94A3-C74D5FE4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רישום משתמש.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46DE38-3AEF-4B4F-8782-322B0F36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190" y="1825625"/>
            <a:ext cx="5079609" cy="1603375"/>
          </a:xfrm>
        </p:spPr>
        <p:txBody>
          <a:bodyPr/>
          <a:lstStyle/>
          <a:p>
            <a:r>
              <a:rPr lang="he-IL" dirty="0"/>
              <a:t>ללמוד לבד על </a:t>
            </a:r>
            <a:r>
              <a:rPr lang="en-US" dirty="0" err="1"/>
              <a:t>firebaseAuten</a:t>
            </a:r>
            <a:endParaRPr lang="he-IL" dirty="0"/>
          </a:p>
          <a:p>
            <a:r>
              <a:rPr lang="en-US" dirty="0" err="1"/>
              <a:t>createUserByEmailAndPassword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09F46D-97CC-4C16-88F2-CA642A91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6D28B8-8E76-4286-B093-AF4FA3C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DB3E0-ED40-4B6B-9068-F03D9B7D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8275AD4-7339-4237-BF28-40B0B86C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62" y="2141173"/>
            <a:ext cx="392484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5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98B780-3BD0-4FA7-B63C-1209EBB8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שליפת מידע מ</a:t>
            </a:r>
            <a:r>
              <a:rPr lang="en-US" dirty="0"/>
              <a:t>Firebase</a:t>
            </a:r>
            <a:r>
              <a:rPr lang="he-IL" dirty="0"/>
              <a:t> הצמדת סוכן.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C73CB0-80B5-4D37-A182-873FF651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כתיבה </a:t>
            </a:r>
            <a:r>
              <a:rPr lang="en-US" dirty="0" err="1"/>
              <a:t>setValue</a:t>
            </a:r>
            <a:r>
              <a:rPr lang="en-US" dirty="0"/>
              <a:t> </a:t>
            </a:r>
            <a:r>
              <a:rPr lang="he-IL" dirty="0"/>
              <a:t>  היינו מצפים ששליפה תהיה </a:t>
            </a:r>
            <a:r>
              <a:rPr lang="en-US" dirty="0" err="1"/>
              <a:t>getValue</a:t>
            </a:r>
            <a:r>
              <a:rPr lang="he-IL" dirty="0"/>
              <a:t> ולא כך.</a:t>
            </a:r>
          </a:p>
          <a:p>
            <a:r>
              <a:rPr lang="en-US" dirty="0" err="1"/>
              <a:t>ValueEventListener</a:t>
            </a:r>
            <a:r>
              <a:rPr lang="en-US" dirty="0"/>
              <a:t> </a:t>
            </a:r>
            <a:endParaRPr lang="he-IL" dirty="0"/>
          </a:p>
          <a:p>
            <a:r>
              <a:rPr lang="en-US" dirty="0" err="1"/>
              <a:t>Snapsuot</a:t>
            </a:r>
            <a:r>
              <a:rPr lang="he-IL" dirty="0"/>
              <a:t> – המידע נמצא מצריך המרה לאובייקט.</a:t>
            </a:r>
          </a:p>
          <a:p>
            <a:r>
              <a:rPr lang="he-IL" dirty="0"/>
              <a:t>אירועים </a:t>
            </a:r>
            <a:r>
              <a:rPr lang="en-US" dirty="0" err="1"/>
              <a:t>onChange</a:t>
            </a:r>
            <a:r>
              <a:rPr lang="en-US" dirty="0"/>
              <a:t> </a:t>
            </a:r>
            <a:r>
              <a:rPr lang="he-IL" dirty="0"/>
              <a:t>  כשמשתנה הערך.</a:t>
            </a:r>
          </a:p>
          <a:p>
            <a:r>
              <a:rPr lang="en-US" dirty="0" err="1"/>
              <a:t>onCancel</a:t>
            </a:r>
            <a:r>
              <a:rPr lang="en-US" dirty="0"/>
              <a:t> </a:t>
            </a:r>
            <a:r>
              <a:rPr lang="he-IL" dirty="0"/>
              <a:t> כשיש נפילה והחיבור לא מצליח.</a:t>
            </a:r>
          </a:p>
          <a:p>
            <a:r>
              <a:rPr lang="en-US" dirty="0" err="1"/>
              <a:t>orderByChild</a:t>
            </a:r>
            <a:r>
              <a:rPr lang="he-IL" dirty="0"/>
              <a:t> – מיון (יש רק מיון עולה)</a:t>
            </a:r>
          </a:p>
          <a:p>
            <a:r>
              <a:rPr lang="en-US" dirty="0"/>
              <a:t>Equals</a:t>
            </a:r>
            <a:r>
              <a:rPr lang="he-IL" dirty="0"/>
              <a:t>- מציאת איבר.</a:t>
            </a:r>
          </a:p>
          <a:p>
            <a:r>
              <a:rPr lang="en-US" dirty="0" err="1"/>
              <a:t>childEventUser</a:t>
            </a:r>
            <a:r>
              <a:rPr lang="he-IL" dirty="0"/>
              <a:t> – רק ה</a:t>
            </a:r>
            <a:r>
              <a:rPr lang="en-US" dirty="0"/>
              <a:t>child </a:t>
            </a:r>
            <a:r>
              <a:rPr lang="he-IL" dirty="0"/>
              <a:t> מתעורר.</a:t>
            </a:r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73564B-0875-421E-82E0-65CC8CB9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E01CF7-2FA6-43DC-94E6-45FCA68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743CB6-E128-4A71-8CC5-09213A7B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481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419600" y="1843089"/>
            <a:ext cx="7670799" cy="3506152"/>
          </a:xfrm>
        </p:spPr>
        <p:txBody>
          <a:bodyPr/>
          <a:lstStyle/>
          <a:p>
            <a:pPr lvl="0"/>
            <a:r>
              <a:rPr lang="he-IL" dirty="0"/>
              <a:t>הדגמת בניית </a:t>
            </a:r>
            <a:r>
              <a:rPr lang="en-US" dirty="0"/>
              <a:t>DB</a:t>
            </a:r>
            <a:r>
              <a:rPr lang="he-IL" dirty="0"/>
              <a:t> עבור אפליקציית </a:t>
            </a:r>
            <a:r>
              <a:rPr lang="he-IL" dirty="0" err="1"/>
              <a:t>אנדוראיד</a:t>
            </a:r>
            <a:r>
              <a:rPr lang="he-IL" dirty="0"/>
              <a:t>.</a:t>
            </a:r>
            <a:endParaRPr lang="en-US" b="1" dirty="0"/>
          </a:p>
          <a:p>
            <a:r>
              <a:rPr lang="he-IL" dirty="0"/>
              <a:t>משאבי המערכת מורכבים מבתי עסק, לקוחות והטיפולים המקשרים בניהם.</a:t>
            </a:r>
          </a:p>
          <a:p>
            <a:r>
              <a:rPr lang="he-IL" dirty="0"/>
              <a:t>נציג את העצים שמנהלים מידע זה.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4"/>
          <a:srcRect l="19903" t="40445" r="63667" b="15540"/>
          <a:stretch/>
        </p:blipFill>
        <p:spPr>
          <a:xfrm>
            <a:off x="527050" y="1684497"/>
            <a:ext cx="2880360" cy="38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 – ניהול מידע בפרויקט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A8A92B4-9B27-42C0-B4B9-CE49FBE4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73" y="1568241"/>
            <a:ext cx="3981291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 – ניהול מידע בפרויקט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7428E-8DF3-4942-80C3-83054726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4" y="1457482"/>
            <a:ext cx="8480065" cy="491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6C85186F-BF75-45BF-9BE5-9BAB091A01FF}"/>
              </a:ext>
            </a:extLst>
          </p:cNvPr>
          <p:cNvSpPr/>
          <p:nvPr/>
        </p:nvSpPr>
        <p:spPr>
          <a:xfrm>
            <a:off x="7977809" y="4452731"/>
            <a:ext cx="1139687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5C83CF7-717B-46AC-857A-9DD1A4986221}"/>
              </a:ext>
            </a:extLst>
          </p:cNvPr>
          <p:cNvSpPr/>
          <p:nvPr/>
        </p:nvSpPr>
        <p:spPr>
          <a:xfrm>
            <a:off x="3468756" y="4253949"/>
            <a:ext cx="1139687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3F4EC51-3D65-4358-9FBF-A691DA8AECFF}"/>
              </a:ext>
            </a:extLst>
          </p:cNvPr>
          <p:cNvSpPr/>
          <p:nvPr/>
        </p:nvSpPr>
        <p:spPr>
          <a:xfrm>
            <a:off x="6809298" y="3913991"/>
            <a:ext cx="1009486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413044E-B25B-4AEF-8365-70E9F9013243}"/>
              </a:ext>
            </a:extLst>
          </p:cNvPr>
          <p:cNvSpPr/>
          <p:nvPr/>
        </p:nvSpPr>
        <p:spPr>
          <a:xfrm flipH="1">
            <a:off x="4436775" y="2796297"/>
            <a:ext cx="945928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4D07101-EFC1-4462-8232-BB05F0D3DC6D}"/>
              </a:ext>
            </a:extLst>
          </p:cNvPr>
          <p:cNvSpPr/>
          <p:nvPr/>
        </p:nvSpPr>
        <p:spPr>
          <a:xfrm flipH="1">
            <a:off x="8137636" y="3223591"/>
            <a:ext cx="820834" cy="2186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6ADE620-E5CB-448B-8CF1-D6C4A31CDBE5}"/>
              </a:ext>
            </a:extLst>
          </p:cNvPr>
          <p:cNvSpPr/>
          <p:nvPr/>
        </p:nvSpPr>
        <p:spPr>
          <a:xfrm flipH="1">
            <a:off x="7977808" y="5791201"/>
            <a:ext cx="1139687" cy="56514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0C2416D-FD6A-4691-B095-5889B5D2BDF5}"/>
              </a:ext>
            </a:extLst>
          </p:cNvPr>
          <p:cNvSpPr/>
          <p:nvPr/>
        </p:nvSpPr>
        <p:spPr>
          <a:xfrm flipH="1">
            <a:off x="5035493" y="4043401"/>
            <a:ext cx="848472" cy="132556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3887D02C-89DA-4C5A-8A09-D2E47BC412EC}"/>
              </a:ext>
            </a:extLst>
          </p:cNvPr>
          <p:cNvSpPr/>
          <p:nvPr/>
        </p:nvSpPr>
        <p:spPr>
          <a:xfrm flipH="1">
            <a:off x="9189553" y="3913992"/>
            <a:ext cx="848472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 Data Object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4DD270D-D714-4DD2-95B0-CF36BD9BC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77" r="73864" b="53134"/>
          <a:stretch/>
        </p:blipFill>
        <p:spPr>
          <a:xfrm>
            <a:off x="4184074" y="1780526"/>
            <a:ext cx="4121182" cy="35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 Model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02E5B34-5D76-4E4A-9D55-1D3B9AF81B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9" t="9678" r="73959" b="56164"/>
          <a:stretch/>
        </p:blipFill>
        <p:spPr>
          <a:xfrm>
            <a:off x="4038600" y="1943461"/>
            <a:ext cx="4155868" cy="33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ניתוח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10967026" y="4304153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4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לניהול משאבי המערכת - משתמשים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5625" t="42997" r="53875" b="29323"/>
          <a:stretch/>
        </p:blipFill>
        <p:spPr>
          <a:xfrm>
            <a:off x="1728186" y="2068152"/>
            <a:ext cx="8119929" cy="3120158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1B51251-E60C-4BE3-B841-735F01B13797}"/>
              </a:ext>
            </a:extLst>
          </p:cNvPr>
          <p:cNvSpPr txBox="1"/>
          <p:nvPr/>
        </p:nvSpPr>
        <p:spPr>
          <a:xfrm>
            <a:off x="3106476" y="2947386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LKDFL9438093JF408FJD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6714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6EE8BA3-2D02-4B2C-9D91-AB6C5496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508759"/>
            <a:ext cx="8362950" cy="4838700"/>
          </a:xfrm>
          <a:prstGeom prst="rect">
            <a:avLst/>
          </a:prstGeom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dataObject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Users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ציין מיקום תוכן 4"/>
          <p:cNvSpPr>
            <a:spLocks noGrp="1"/>
          </p:cNvSpPr>
          <p:nvPr>
            <p:ph idx="1"/>
          </p:nvPr>
        </p:nvSpPr>
        <p:spPr>
          <a:xfrm>
            <a:off x="4419600" y="1843089"/>
            <a:ext cx="7670799" cy="3506152"/>
          </a:xfrm>
        </p:spPr>
        <p:txBody>
          <a:bodyPr/>
          <a:lstStyle/>
          <a:p>
            <a:pPr lvl="0"/>
            <a:r>
              <a:rPr lang="he-IL" dirty="0"/>
              <a:t>בניית מחלקה לאובייקט</a:t>
            </a:r>
          </a:p>
          <a:p>
            <a:pPr lvl="0"/>
            <a:r>
              <a:rPr lang="he-IL" dirty="0"/>
              <a:t>הגדרת משתנים</a:t>
            </a:r>
          </a:p>
          <a:p>
            <a:pPr lvl="0"/>
            <a:r>
              <a:rPr lang="he-IL" dirty="0"/>
              <a:t>בנאי</a:t>
            </a:r>
          </a:p>
          <a:p>
            <a:pPr lvl="0"/>
            <a:r>
              <a:rPr lang="he-IL" dirty="0"/>
              <a:t>פונקציות </a:t>
            </a:r>
            <a:r>
              <a:rPr lang="en-US" dirty="0"/>
              <a:t>SET</a:t>
            </a:r>
            <a:r>
              <a:rPr lang="he-IL" dirty="0"/>
              <a:t> ו </a:t>
            </a:r>
            <a:r>
              <a:rPr lang="en-US" dirty="0"/>
              <a:t>GET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63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User - DB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27375" t="25644" r="9812" b="24322"/>
          <a:stretch/>
        </p:blipFill>
        <p:spPr>
          <a:xfrm>
            <a:off x="1054100" y="1690688"/>
            <a:ext cx="9772898" cy="43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7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לניהול משאבי המערכת – בתי עסק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4"/>
          <a:srcRect l="7124" t="36327" r="54626" b="19318"/>
          <a:stretch/>
        </p:blipFill>
        <p:spPr>
          <a:xfrm>
            <a:off x="2535382" y="1431925"/>
            <a:ext cx="6471458" cy="44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dataObject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Business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ציין מיקום תוכן 4"/>
          <p:cNvSpPr>
            <a:spLocks noGrp="1"/>
          </p:cNvSpPr>
          <p:nvPr>
            <p:ph idx="1"/>
          </p:nvPr>
        </p:nvSpPr>
        <p:spPr>
          <a:xfrm>
            <a:off x="4419600" y="1843089"/>
            <a:ext cx="7670799" cy="3506152"/>
          </a:xfrm>
        </p:spPr>
        <p:txBody>
          <a:bodyPr/>
          <a:lstStyle/>
          <a:p>
            <a:pPr lvl="0"/>
            <a:r>
              <a:rPr lang="he-IL" sz="2400" dirty="0"/>
              <a:t>בניית מחלקה לאובייקט</a:t>
            </a:r>
          </a:p>
          <a:p>
            <a:pPr lvl="0"/>
            <a:r>
              <a:rPr lang="he-IL" sz="2400" dirty="0"/>
              <a:t>הגדרת משתנים</a:t>
            </a:r>
          </a:p>
          <a:p>
            <a:pPr lvl="0"/>
            <a:r>
              <a:rPr lang="he-IL" sz="2400" dirty="0"/>
              <a:t>בנאי</a:t>
            </a:r>
          </a:p>
          <a:p>
            <a:pPr lvl="0"/>
            <a:r>
              <a:rPr lang="he-IL" sz="2400" dirty="0"/>
              <a:t>פונקציות </a:t>
            </a:r>
            <a:r>
              <a:rPr lang="en-US" sz="2400" dirty="0"/>
              <a:t>SET</a:t>
            </a:r>
            <a:r>
              <a:rPr lang="he-IL" sz="2400" dirty="0"/>
              <a:t> ו </a:t>
            </a:r>
            <a:r>
              <a:rPr lang="en-US" sz="2400" dirty="0"/>
              <a:t>GET</a:t>
            </a:r>
            <a:endParaRPr lang="he-IL" sz="24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0A3A34C-13ED-4A69-9ACF-8A9580FCB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52" t="16145" r="-1" b="12323"/>
          <a:stretch/>
        </p:blipFill>
        <p:spPr>
          <a:xfrm>
            <a:off x="527050" y="1508759"/>
            <a:ext cx="7943273" cy="46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01687" y="79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DB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Business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25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4"/>
          <a:srcRect l="27375" t="17317" r="9813" b="23320"/>
          <a:stretch/>
        </p:blipFill>
        <p:spPr>
          <a:xfrm>
            <a:off x="1225867" y="1007700"/>
            <a:ext cx="9667240" cy="53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לניהול משאבי המערכת - שירותים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5250" t="31658" r="55375" b="31991"/>
          <a:stretch/>
        </p:blipFill>
        <p:spPr>
          <a:xfrm>
            <a:off x="1841296" y="1704543"/>
            <a:ext cx="8033531" cy="4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DataObject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27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6481952-1AE9-4532-AAD6-BA1ADC0A1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368" y="1690688"/>
            <a:ext cx="7324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2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28</a:t>
            </a:fld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0C9048D-7D5A-4865-A610-192463AC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38" y="1562100"/>
            <a:ext cx="8286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 חיפוש – חיפוש שירות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29</a:t>
            </a:fld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4"/>
          <a:srcRect l="5062" t="19986" r="54625" b="25988"/>
          <a:stretch/>
        </p:blipFill>
        <p:spPr>
          <a:xfrm>
            <a:off x="2812524" y="1503521"/>
            <a:ext cx="6259292" cy="471630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620E4F-CD87-49C7-B771-AE33D328EA79}"/>
              </a:ext>
            </a:extLst>
          </p:cNvPr>
          <p:cNvSpPr txBox="1"/>
          <p:nvPr/>
        </p:nvSpPr>
        <p:spPr>
          <a:xfrm>
            <a:off x="5942170" y="3770590"/>
            <a:ext cx="184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DKSFN409309FK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93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r>
              <a:rPr lang="he-IL" dirty="0"/>
              <a:t>בסיס הנתונים בקורס הוא </a:t>
            </a:r>
            <a:r>
              <a:rPr lang="en-US" dirty="0"/>
              <a:t>Firebase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מדריך: </a:t>
            </a:r>
            <a:r>
              <a:rPr lang="en-US" sz="2400" dirty="0">
                <a:hlinkClick r:id="rId2"/>
              </a:rPr>
              <a:t>https://firebase.google.com/docs/android/setup</a:t>
            </a:r>
            <a:endParaRPr lang="he-IL" altLang="en-US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67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 חיפוש – חיפוש תור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30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4500" t="20652" r="55750" b="15984"/>
          <a:stretch/>
        </p:blipFill>
        <p:spPr>
          <a:xfrm>
            <a:off x="3483366" y="1457979"/>
            <a:ext cx="5313218" cy="47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55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להצגת מידע – תור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31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5812" t="40328" r="54251" b="31325"/>
          <a:stretch/>
        </p:blipFill>
        <p:spPr>
          <a:xfrm>
            <a:off x="2574456" y="1950929"/>
            <a:ext cx="7407744" cy="29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להצגת מידע – תורים לעסק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32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5812" t="24655" r="54437" b="29990"/>
          <a:stretch/>
        </p:blipFill>
        <p:spPr>
          <a:xfrm>
            <a:off x="2786809" y="1794828"/>
            <a:ext cx="6618381" cy="42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שימוש ב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</a:t>
            </a:r>
            <a:br>
              <a:rPr lang="en-US" b="1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6" y="1843088"/>
            <a:ext cx="11288713" cy="5375275"/>
          </a:xfrm>
        </p:spPr>
        <p:txBody>
          <a:bodyPr/>
          <a:lstStyle/>
          <a:p>
            <a:pPr lvl="0"/>
            <a:r>
              <a:rPr lang="en-US" b="1" dirty="0"/>
              <a:t> Firebase</a:t>
            </a:r>
            <a:r>
              <a:rPr lang="he-IL" dirty="0"/>
              <a:t>הוא כלי המספק סנכרון מידע בזמן אמת בין האפליקציה ושרתי אינטרנט מרוחקים</a:t>
            </a:r>
            <a:endParaRPr lang="en-US" dirty="0"/>
          </a:p>
          <a:p>
            <a:r>
              <a:rPr lang="he-IL" dirty="0"/>
              <a:t> בניגוד ל</a:t>
            </a:r>
            <a:r>
              <a:rPr lang="en-US" dirty="0"/>
              <a:t>SQL</a:t>
            </a:r>
            <a:r>
              <a:rPr lang="he-IL" dirty="0"/>
              <a:t> ששומר את הנתונים בטבלאות ושולף אותם על ידי שאילתות שמסוננות על ידי </a:t>
            </a:r>
            <a:r>
              <a:rPr lang="en-US" dirty="0"/>
              <a:t>Where </a:t>
            </a:r>
            <a:r>
              <a:rPr lang="he-IL" dirty="0"/>
              <a:t>,</a:t>
            </a:r>
            <a:r>
              <a:rPr lang="en-US" dirty="0"/>
              <a:t>Firebase </a:t>
            </a:r>
            <a:r>
              <a:rPr lang="he-IL" dirty="0"/>
              <a:t> עובד </a:t>
            </a:r>
            <a:r>
              <a:rPr lang="he-IL"/>
              <a:t>עם עצים </a:t>
            </a:r>
            <a:r>
              <a:rPr lang="he-IL" dirty="0"/>
              <a:t>כך שהמידע ניקרא מבחוץ פנימה.</a:t>
            </a:r>
          </a:p>
          <a:p>
            <a:r>
              <a:rPr lang="he-IL" dirty="0"/>
              <a:t>ניגוד נוסף, ב</a:t>
            </a:r>
            <a:r>
              <a:rPr lang="en-US" dirty="0"/>
              <a:t> SQL </a:t>
            </a:r>
            <a:r>
              <a:rPr lang="he-IL" dirty="0"/>
              <a:t>בניית הטבלאות מתבצעת מראש, הטבלאות מתעדכנות על פי פקודות מתאימות והמידע נשלף בשאילתות.</a:t>
            </a:r>
            <a:endParaRPr 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3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שימוש ב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</a:t>
            </a:r>
            <a:br>
              <a:rPr lang="en-US" b="1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6" y="1843088"/>
            <a:ext cx="11288713" cy="5375275"/>
          </a:xfrm>
        </p:spPr>
        <p:txBody>
          <a:bodyPr/>
          <a:lstStyle/>
          <a:p>
            <a:pPr lvl="0"/>
            <a:r>
              <a:rPr lang="he-IL" dirty="0"/>
              <a:t>ב</a:t>
            </a:r>
            <a:r>
              <a:rPr lang="en-US" b="1" dirty="0"/>
              <a:t>Firebase</a:t>
            </a:r>
            <a:r>
              <a:rPr lang="en-US" dirty="0"/>
              <a:t> </a:t>
            </a:r>
            <a:r>
              <a:rPr lang="he-IL" dirty="0"/>
              <a:t>, כתיבת השאילתות בונה עצים חדשים. </a:t>
            </a:r>
          </a:p>
          <a:p>
            <a:pPr lvl="0"/>
            <a:r>
              <a:rPr lang="he-IL" dirty="0"/>
              <a:t>בזמן שליפת המידע על ידי שאילתות מתבצעת סריקה של העץ והעלים של הקודקוד המבוקש חוזרים.</a:t>
            </a:r>
          </a:p>
          <a:p>
            <a:pPr lvl="0"/>
            <a:r>
              <a:rPr lang="he-IL" dirty="0"/>
              <a:t>העלים חוזרים כקובץ</a:t>
            </a:r>
            <a:r>
              <a:rPr lang="en-US" dirty="0"/>
              <a:t> JASON </a:t>
            </a:r>
            <a:r>
              <a:rPr lang="he-IL" dirty="0"/>
              <a:t>מה שמצריך המרה לאובייקט מתאים. זהו</a:t>
            </a:r>
            <a:r>
              <a:rPr lang="en-US" dirty="0"/>
              <a:t> DB </a:t>
            </a:r>
            <a:r>
              <a:rPr lang="he-IL" dirty="0"/>
              <a:t>דינאמי בו העצים נבנים תוך כדי הכנסת האובייקטים ל</a:t>
            </a:r>
            <a:r>
              <a:rPr lang="en-US" dirty="0"/>
              <a:t>DB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84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9544C0-E1AD-4A0E-B7FB-63E5F5B8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סידור מידע ב </a:t>
            </a:r>
            <a:r>
              <a:rPr lang="en-US" dirty="0"/>
              <a:t>firebase</a:t>
            </a:r>
            <a:endParaRPr lang="he-IL" dirty="0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A8AC4847-66D4-40C7-8EB7-439AD285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755978"/>
            <a:ext cx="8851604" cy="4535081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700412-2972-4CE2-A6D3-33B29AFB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EC2B1F-72B6-486B-8BC4-2488C753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2B4ABF-BC52-4894-AEDA-E8949E6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242973-FA5A-4FF3-B491-901ADD03CB48}"/>
              </a:ext>
            </a:extLst>
          </p:cNvPr>
          <p:cNvSpPr txBox="1"/>
          <p:nvPr/>
        </p:nvSpPr>
        <p:spPr>
          <a:xfrm>
            <a:off x="127179" y="2651760"/>
            <a:ext cx="208262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מרובה עלים</a:t>
            </a:r>
          </a:p>
          <a:p>
            <a:r>
              <a:rPr lang="he-IL" dirty="0"/>
              <a:t>נתון פשוט או אובייקט</a:t>
            </a:r>
          </a:p>
          <a:p>
            <a:r>
              <a:rPr lang="he-IL" dirty="0"/>
              <a:t>כמה עלים שרוצים</a:t>
            </a:r>
          </a:p>
          <a:p>
            <a:r>
              <a:rPr lang="he-IL" dirty="0"/>
              <a:t>סוגי נתונים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35937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89192-0E6E-426C-916E-3115352B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ל </a:t>
            </a:r>
            <a:r>
              <a:rPr lang="en-US" dirty="0"/>
              <a:t>Firebase</a:t>
            </a:r>
            <a:r>
              <a:rPr lang="he-IL" dirty="0"/>
              <a:t> באמצעות שירות </a:t>
            </a:r>
            <a:r>
              <a:rPr lang="en-US" dirty="0"/>
              <a:t>google</a:t>
            </a:r>
            <a:r>
              <a:rPr lang="he-IL" dirty="0"/>
              <a:t>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550D8B-67C6-4CED-A9EA-5B6458EB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he-IL" dirty="0"/>
              <a:t>1. פתיחת האתר  - </a:t>
            </a:r>
            <a:r>
              <a:rPr lang="en-US" dirty="0">
                <a:hlinkClick r:id="rId2"/>
              </a:rPr>
              <a:t>https://firebase.google.com/</a:t>
            </a:r>
            <a:endParaRPr lang="he-IL" dirty="0"/>
          </a:p>
          <a:p>
            <a:pPr marL="514350" indent="-514350">
              <a:buAutoNum type="arabicPeriod" startAt="2"/>
            </a:pPr>
            <a:r>
              <a:rPr lang="he-IL" dirty="0"/>
              <a:t>מגיעים ל </a:t>
            </a:r>
            <a:r>
              <a:rPr lang="en-US" dirty="0"/>
              <a:t>console </a:t>
            </a:r>
            <a:r>
              <a:rPr lang="he-IL" dirty="0"/>
              <a:t> - </a:t>
            </a:r>
            <a:r>
              <a:rPr lang="en-US" dirty="0">
                <a:hlinkClick r:id="rId3"/>
              </a:rPr>
              <a:t>https://console.firebase.google.com/</a:t>
            </a:r>
            <a:endParaRPr lang="he-IL" dirty="0"/>
          </a:p>
          <a:p>
            <a:pPr marL="514350" indent="-514350">
              <a:buAutoNum type="arabicPeriod" startAt="2"/>
            </a:pPr>
            <a:r>
              <a:rPr lang="he-IL" dirty="0"/>
              <a:t>יוצרים פרויקט – </a:t>
            </a:r>
            <a:r>
              <a:rPr lang="en-US" dirty="0"/>
              <a:t>Add project </a:t>
            </a:r>
            <a:r>
              <a:rPr lang="he-IL" dirty="0"/>
              <a:t>. </a:t>
            </a:r>
          </a:p>
          <a:p>
            <a:pPr marL="514350" indent="-514350">
              <a:buAutoNum type="arabicPeriod" startAt="2"/>
            </a:pPr>
            <a:r>
              <a:rPr lang="he-IL" dirty="0"/>
              <a:t>רישום האפליקציה לחיבור. לוחצים על הסימון </a:t>
            </a:r>
          </a:p>
          <a:p>
            <a:pPr marL="514350" indent="-514350">
              <a:buAutoNum type="arabicPeriod" startAt="2"/>
            </a:pPr>
            <a:r>
              <a:rPr lang="he-IL" dirty="0"/>
              <a:t>ממלאים את הנתונים של הפרויקט.</a:t>
            </a:r>
          </a:p>
          <a:p>
            <a:pPr marL="514350" indent="-514350">
              <a:buAutoNum type="arabicPeriod" startAt="2"/>
            </a:pPr>
            <a:r>
              <a:rPr lang="he-IL" dirty="0"/>
              <a:t>מוסיפים קובץ תצורה.</a:t>
            </a:r>
          </a:p>
          <a:p>
            <a:pPr marL="514350" indent="-514350">
              <a:buAutoNum type="arabicPeriod" startAt="2"/>
            </a:pPr>
            <a:r>
              <a:rPr lang="he-IL" dirty="0"/>
              <a:t>מוסיפים </a:t>
            </a:r>
            <a:r>
              <a:rPr lang="en-US" dirty="0"/>
              <a:t>Imports </a:t>
            </a:r>
            <a:r>
              <a:rPr lang="he-IL" dirty="0"/>
              <a:t>  של ה </a:t>
            </a:r>
            <a:r>
              <a:rPr lang="en-US" dirty="0"/>
              <a:t>firebase</a:t>
            </a:r>
            <a:r>
              <a:rPr lang="he-IL" dirty="0"/>
              <a:t>.</a:t>
            </a:r>
          </a:p>
          <a:p>
            <a:pPr marL="514350" indent="-514350">
              <a:buAutoNum type="arabicPeriod" startAt="2"/>
            </a:pPr>
            <a:endParaRPr lang="he-IL" dirty="0"/>
          </a:p>
          <a:p>
            <a:pPr marL="514350" indent="-514350">
              <a:buAutoNum type="arabicPeriod" startAt="2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C4C63-65C3-4441-A5FC-4DFF5846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0925AE-44D4-4105-9E07-CD70BD56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502015-BE00-4030-993E-BED93591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E7AC1F2-6353-45F8-8B87-626DCDF81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5" y="1646238"/>
            <a:ext cx="1676634" cy="53358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2013274-FF6C-4C58-B564-4490331A9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6" y="2358757"/>
            <a:ext cx="1676634" cy="111383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BA8C34F-A47D-4F72-A70A-7760C783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22" y="3588451"/>
            <a:ext cx="271500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C9C65-3308-4FB7-B8B5-3D5FBF30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ע"י האפליקציה (קל ומומלץ).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BAC856-FBD3-4A4B-8D52-FC00625A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Tools-&gt;firebase</a:t>
            </a:r>
            <a:r>
              <a:rPr lang="he-IL" dirty="0"/>
              <a:t> .</a:t>
            </a:r>
          </a:p>
          <a:p>
            <a:pPr marL="0" indent="0">
              <a:buNone/>
            </a:pPr>
            <a:r>
              <a:rPr lang="he-IL" dirty="0"/>
              <a:t> נפתח חלון מימין ונבחר את:</a:t>
            </a:r>
          </a:p>
          <a:p>
            <a:pPr marL="0" indent="0">
              <a:buNone/>
            </a:pPr>
            <a:r>
              <a:rPr lang="en-US" dirty="0"/>
              <a:t>To firebase</a:t>
            </a:r>
            <a:r>
              <a:rPr lang="he-IL" dirty="0"/>
              <a:t> </a:t>
            </a:r>
            <a:r>
              <a:rPr lang="en-US" dirty="0"/>
              <a:t>Realtime Database -&gt; connect your app 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אח"כ לבחור </a:t>
            </a:r>
            <a:r>
              <a:rPr lang="en-US" dirty="0"/>
              <a:t> Add the Realtime to your 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וללכת לפי ההוראות. 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F5283C-7808-4723-BA6C-2B23290C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56BC11-B92C-4A2B-A628-51A283C6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93287F-A54C-4765-A4D3-4F56D326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97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B6CD00-D886-4A05-9A1E-666F933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השלבים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24CD9E-71BD-4707-A9E5-F304F3EA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03980-B822-4F57-839F-0A2504DEFA24}" type="datetime8">
              <a:rPr lang="he-IL" smtClean="0"/>
              <a:t>08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C622E9-A8BA-4B6A-933C-6BD362BE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E6ED9A-18CF-4872-9CD6-4446DC82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27899BA-DCA1-4FB7-AEB7-3C870EED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20" y="1613358"/>
            <a:ext cx="4153480" cy="482032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D78FB1D-0BA2-4EB9-B650-31670F09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9" y="1897468"/>
            <a:ext cx="523362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24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6110</TotalTime>
  <Words>772</Words>
  <Application>Microsoft Office PowerPoint</Application>
  <PresentationFormat>Widescreen</PresentationFormat>
  <Paragraphs>206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Guttman Haim</vt:lpstr>
      <vt:lpstr>Times New Roman</vt:lpstr>
      <vt:lpstr>Wingdings</vt:lpstr>
      <vt:lpstr>ערכת נושא Office</vt:lpstr>
      <vt:lpstr>Firebase</vt:lpstr>
      <vt:lpstr>שלבי הנדסת תוכנה</vt:lpstr>
      <vt:lpstr>Firebase</vt:lpstr>
      <vt:lpstr>שימוש ב Firebase </vt:lpstr>
      <vt:lpstr>שימוש ב Firebase </vt:lpstr>
      <vt:lpstr>סידור מידע ב firebase</vt:lpstr>
      <vt:lpstr>חיבור ל Firebase באמצעות שירות google.</vt:lpstr>
      <vt:lpstr>חיבור ע"י האפליקציה (קל ומומלץ).</vt:lpstr>
      <vt:lpstr>השלבים</vt:lpstr>
      <vt:lpstr>Database Reference  </vt:lpstr>
      <vt:lpstr>כתיבה ערך בודד ל Firebase. – השלב הבא</vt:lpstr>
      <vt:lpstr>הוספת אובייקט.</vt:lpstr>
      <vt:lpstr>רישום משתמש.</vt:lpstr>
      <vt:lpstr>שליפת מידע מFirebase הצמדת סוכן.</vt:lpstr>
      <vt:lpstr>דוגמא</vt:lpstr>
      <vt:lpstr>דוגמא – ניהול מידע בפרויקט</vt:lpstr>
      <vt:lpstr>דוגמא – ניהול מידע בפרויקט</vt:lpstr>
      <vt:lpstr>Firebase Data Object</vt:lpstr>
      <vt:lpstr>Firebase Model</vt:lpstr>
      <vt:lpstr>עצים לניהול משאבי המערכת - משתמשים</vt:lpstr>
      <vt:lpstr>dataObject - Users</vt:lpstr>
      <vt:lpstr>User - DB</vt:lpstr>
      <vt:lpstr>עצים לניהול משאבי המערכת – בתי עסק</vt:lpstr>
      <vt:lpstr>dataObject - Business</vt:lpstr>
      <vt:lpstr> DB - Business</vt:lpstr>
      <vt:lpstr>עצים לניהול משאבי המערכת - שירותים</vt:lpstr>
      <vt:lpstr>DataObject - Service</vt:lpstr>
      <vt:lpstr>DB - Service</vt:lpstr>
      <vt:lpstr>עצי חיפוש – חיפוש שירות</vt:lpstr>
      <vt:lpstr>עצי חיפוש – חיפוש תור</vt:lpstr>
      <vt:lpstr>עצים להצגת מידע – תור</vt:lpstr>
      <vt:lpstr>עצים להצגת מידע – תורים לעסק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Administrator</cp:lastModifiedBy>
  <cp:revision>84</cp:revision>
  <dcterms:created xsi:type="dcterms:W3CDTF">2019-10-07T17:30:58Z</dcterms:created>
  <dcterms:modified xsi:type="dcterms:W3CDTF">2021-11-08T12:47:43Z</dcterms:modified>
</cp:coreProperties>
</file>