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9"/>
  </p:notesMasterIdLst>
  <p:sldIdLst>
    <p:sldId id="256" r:id="rId2"/>
    <p:sldId id="257" r:id="rId3"/>
    <p:sldId id="260" r:id="rId4"/>
    <p:sldId id="265" r:id="rId5"/>
    <p:sldId id="264" r:id="rId6"/>
    <p:sldId id="263" r:id="rId7"/>
    <p:sldId id="262" r:id="rId8"/>
  </p:sldIdLst>
  <p:sldSz cx="12192000" cy="6858000"/>
  <p:notesSz cx="6858000" cy="9144000"/>
  <p:defaultTextStyle>
    <a:defPPr>
      <a:defRPr lang="he-IL"/>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49BBD9C-D497-449B-8A45-CEFABABC0F14}" type="datetimeFigureOut">
              <a:rPr lang="he-IL" smtClean="0"/>
              <a:t>ט'/טבת/תש"פ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77A3ECC-518F-40D2-859A-C8E14E1D6C1D}" type="slidenum">
              <a:rPr lang="he-IL" smtClean="0"/>
              <a:t>‹#›</a:t>
            </a:fld>
            <a:endParaRPr lang="he-IL"/>
          </a:p>
        </p:txBody>
      </p:sp>
    </p:spTree>
    <p:extLst>
      <p:ext uri="{BB962C8B-B14F-4D97-AF65-F5344CB8AC3E}">
        <p14:creationId xmlns:p14="http://schemas.microsoft.com/office/powerpoint/2010/main" val="340035653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77A3ECC-518F-40D2-859A-C8E14E1D6C1D}" type="slidenum">
              <a:rPr lang="he-IL" smtClean="0"/>
              <a:t>1</a:t>
            </a:fld>
            <a:endParaRPr lang="he-IL"/>
          </a:p>
        </p:txBody>
      </p:sp>
    </p:spTree>
    <p:extLst>
      <p:ext uri="{BB962C8B-B14F-4D97-AF65-F5344CB8AC3E}">
        <p14:creationId xmlns:p14="http://schemas.microsoft.com/office/powerpoint/2010/main" val="48315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11F60F8F-5620-4AC4-968B-8E708B0EB044}" type="datetime8">
              <a:rPr lang="he-IL" smtClean="0"/>
              <a:t>06 ינואר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9AF42FAA-D9B7-4A81-A698-476EABF34C29}" type="slidenum">
              <a:rPr lang="he-IL"/>
              <a:pPr>
                <a:defRPr/>
              </a:pPr>
              <a:t>‹#›</a:t>
            </a:fld>
            <a:endParaRPr lang="he-IL"/>
          </a:p>
        </p:txBody>
      </p:sp>
    </p:spTree>
    <p:extLst>
      <p:ext uri="{BB962C8B-B14F-4D97-AF65-F5344CB8AC3E}">
        <p14:creationId xmlns:p14="http://schemas.microsoft.com/office/powerpoint/2010/main" val="153047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BC5AA7AD-4D67-4DA3-8B76-37A3860C5796}" type="datetime8">
              <a:rPr lang="he-IL" smtClean="0"/>
              <a:t>06 ינואר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711A1806-AE88-4B6C-9344-5CECF759C187}" type="slidenum">
              <a:rPr lang="he-IL"/>
              <a:pPr>
                <a:defRPr/>
              </a:pPr>
              <a:t>‹#›</a:t>
            </a:fld>
            <a:endParaRPr lang="he-IL"/>
          </a:p>
        </p:txBody>
      </p:sp>
    </p:spTree>
    <p:extLst>
      <p:ext uri="{BB962C8B-B14F-4D97-AF65-F5344CB8AC3E}">
        <p14:creationId xmlns:p14="http://schemas.microsoft.com/office/powerpoint/2010/main" val="313911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8065C4D4-8AC6-4D06-87EA-123022CBEBAD}" type="datetime8">
              <a:rPr lang="he-IL" smtClean="0"/>
              <a:t>06 ינואר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D4060BD6-70BF-41A4-919D-D579CFF28324}" type="slidenum">
              <a:rPr lang="he-IL"/>
              <a:pPr>
                <a:defRPr/>
              </a:pPr>
              <a:t>‹#›</a:t>
            </a:fld>
            <a:endParaRPr lang="he-IL"/>
          </a:p>
        </p:txBody>
      </p:sp>
    </p:spTree>
    <p:extLst>
      <p:ext uri="{BB962C8B-B14F-4D97-AF65-F5344CB8AC3E}">
        <p14:creationId xmlns:p14="http://schemas.microsoft.com/office/powerpoint/2010/main" val="209537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41103980-B822-4F57-839F-0A2504DEFA24}" type="datetime8">
              <a:rPr lang="he-IL" smtClean="0"/>
              <a:t>06 ינואר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EB0A1C18-2E97-4B45-832C-DE832CBD48BD}" type="slidenum">
              <a:rPr lang="he-IL"/>
              <a:pPr>
                <a:defRPr/>
              </a:pPr>
              <a:t>‹#›</a:t>
            </a:fld>
            <a:endParaRPr lang="he-IL"/>
          </a:p>
        </p:txBody>
      </p:sp>
    </p:spTree>
    <p:extLst>
      <p:ext uri="{BB962C8B-B14F-4D97-AF65-F5344CB8AC3E}">
        <p14:creationId xmlns:p14="http://schemas.microsoft.com/office/powerpoint/2010/main" val="295561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728E8B2A-623B-48D9-8A9C-570D386DBBB5}" type="datetime8">
              <a:rPr lang="he-IL" smtClean="0"/>
              <a:t>06 ינואר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045CEE93-6D8B-4261-B2AF-478FF09EBC81}" type="slidenum">
              <a:rPr lang="he-IL"/>
              <a:pPr>
                <a:defRPr/>
              </a:pPr>
              <a:t>‹#›</a:t>
            </a:fld>
            <a:endParaRPr lang="he-IL"/>
          </a:p>
        </p:txBody>
      </p:sp>
    </p:spTree>
    <p:extLst>
      <p:ext uri="{BB962C8B-B14F-4D97-AF65-F5344CB8AC3E}">
        <p14:creationId xmlns:p14="http://schemas.microsoft.com/office/powerpoint/2010/main" val="411642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3"/>
          <p:cNvSpPr>
            <a:spLocks noGrp="1"/>
          </p:cNvSpPr>
          <p:nvPr>
            <p:ph type="dt" sz="half" idx="10"/>
          </p:nvPr>
        </p:nvSpPr>
        <p:spPr/>
        <p:txBody>
          <a:bodyPr/>
          <a:lstStyle>
            <a:lvl1pPr>
              <a:defRPr/>
            </a:lvl1pPr>
          </a:lstStyle>
          <a:p>
            <a:pPr>
              <a:defRPr/>
            </a:pPr>
            <a:fld id="{87E72010-2B49-4FBA-A71F-1C903234F8ED}" type="datetime8">
              <a:rPr lang="he-IL" smtClean="0"/>
              <a:t>06 ינואר 20</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AD48FA95-BB69-4C08-BD87-6C00B058BEA8}" type="slidenum">
              <a:rPr lang="he-IL"/>
              <a:pPr>
                <a:defRPr/>
              </a:pPr>
              <a:t>‹#›</a:t>
            </a:fld>
            <a:endParaRPr lang="he-IL"/>
          </a:p>
        </p:txBody>
      </p:sp>
    </p:spTree>
    <p:extLst>
      <p:ext uri="{BB962C8B-B14F-4D97-AF65-F5344CB8AC3E}">
        <p14:creationId xmlns:p14="http://schemas.microsoft.com/office/powerpoint/2010/main" val="209912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3"/>
          <p:cNvSpPr>
            <a:spLocks noGrp="1"/>
          </p:cNvSpPr>
          <p:nvPr>
            <p:ph type="dt" sz="half" idx="10"/>
          </p:nvPr>
        </p:nvSpPr>
        <p:spPr/>
        <p:txBody>
          <a:bodyPr/>
          <a:lstStyle>
            <a:lvl1pPr>
              <a:defRPr/>
            </a:lvl1pPr>
          </a:lstStyle>
          <a:p>
            <a:pPr>
              <a:defRPr/>
            </a:pPr>
            <a:fld id="{ADEFFD37-6D3A-44CD-BAB7-31EB6031CE41}" type="datetime8">
              <a:rPr lang="he-IL" smtClean="0"/>
              <a:t>06 ינואר 20</a:t>
            </a:fld>
            <a:endParaRPr lang="he-IL"/>
          </a:p>
        </p:txBody>
      </p:sp>
      <p:sp>
        <p:nvSpPr>
          <p:cNvPr id="8"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9" name="מציין מיקום של מספר שקופית 5"/>
          <p:cNvSpPr>
            <a:spLocks noGrp="1"/>
          </p:cNvSpPr>
          <p:nvPr>
            <p:ph type="sldNum" sz="quarter" idx="12"/>
          </p:nvPr>
        </p:nvSpPr>
        <p:spPr/>
        <p:txBody>
          <a:bodyPr/>
          <a:lstStyle>
            <a:lvl1pPr>
              <a:defRPr/>
            </a:lvl1pPr>
          </a:lstStyle>
          <a:p>
            <a:pPr>
              <a:defRPr/>
            </a:pPr>
            <a:fld id="{C8B92222-1A7C-4F74-B7C6-B64EA0F525E2}" type="slidenum">
              <a:rPr lang="he-IL"/>
              <a:pPr>
                <a:defRPr/>
              </a:pPr>
              <a:t>‹#›</a:t>
            </a:fld>
            <a:endParaRPr lang="he-IL"/>
          </a:p>
        </p:txBody>
      </p:sp>
    </p:spTree>
    <p:extLst>
      <p:ext uri="{BB962C8B-B14F-4D97-AF65-F5344CB8AC3E}">
        <p14:creationId xmlns:p14="http://schemas.microsoft.com/office/powerpoint/2010/main" val="113208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3"/>
          <p:cNvSpPr>
            <a:spLocks noGrp="1"/>
          </p:cNvSpPr>
          <p:nvPr>
            <p:ph type="dt" sz="half" idx="10"/>
          </p:nvPr>
        </p:nvSpPr>
        <p:spPr/>
        <p:txBody>
          <a:bodyPr/>
          <a:lstStyle>
            <a:lvl1pPr>
              <a:defRPr/>
            </a:lvl1pPr>
          </a:lstStyle>
          <a:p>
            <a:pPr>
              <a:defRPr/>
            </a:pPr>
            <a:fld id="{46D0C1C9-37E6-49FD-B084-18925D31F7E5}" type="datetime8">
              <a:rPr lang="he-IL" smtClean="0"/>
              <a:t>06 ינואר 20</a:t>
            </a:fld>
            <a:endParaRPr lang="he-IL"/>
          </a:p>
        </p:txBody>
      </p:sp>
      <p:sp>
        <p:nvSpPr>
          <p:cNvPr id="4"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5" name="מציין מיקום של מספר שקופית 5"/>
          <p:cNvSpPr>
            <a:spLocks noGrp="1"/>
          </p:cNvSpPr>
          <p:nvPr>
            <p:ph type="sldNum" sz="quarter" idx="12"/>
          </p:nvPr>
        </p:nvSpPr>
        <p:spPr/>
        <p:txBody>
          <a:bodyPr/>
          <a:lstStyle>
            <a:lvl1pPr>
              <a:defRPr/>
            </a:lvl1pPr>
          </a:lstStyle>
          <a:p>
            <a:pPr>
              <a:defRPr/>
            </a:pPr>
            <a:fld id="{B6CEED90-7320-477B-97DD-6123CC133134}" type="slidenum">
              <a:rPr lang="he-IL"/>
              <a:pPr>
                <a:defRPr/>
              </a:pPr>
              <a:t>‹#›</a:t>
            </a:fld>
            <a:endParaRPr lang="he-IL"/>
          </a:p>
        </p:txBody>
      </p:sp>
    </p:spTree>
    <p:extLst>
      <p:ext uri="{BB962C8B-B14F-4D97-AF65-F5344CB8AC3E}">
        <p14:creationId xmlns:p14="http://schemas.microsoft.com/office/powerpoint/2010/main" val="290131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3"/>
          <p:cNvSpPr>
            <a:spLocks noGrp="1"/>
          </p:cNvSpPr>
          <p:nvPr>
            <p:ph type="dt" sz="half" idx="10"/>
          </p:nvPr>
        </p:nvSpPr>
        <p:spPr/>
        <p:txBody>
          <a:bodyPr/>
          <a:lstStyle>
            <a:lvl1pPr>
              <a:defRPr/>
            </a:lvl1pPr>
          </a:lstStyle>
          <a:p>
            <a:pPr>
              <a:defRPr/>
            </a:pPr>
            <a:fld id="{3D54F978-44C7-44E2-BD13-5AE6873239E3}" type="datetime8">
              <a:rPr lang="he-IL" smtClean="0"/>
              <a:t>06 ינואר 20</a:t>
            </a:fld>
            <a:endParaRPr lang="he-IL"/>
          </a:p>
        </p:txBody>
      </p:sp>
      <p:sp>
        <p:nvSpPr>
          <p:cNvPr id="3"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4" name="מציין מיקום של מספר שקופית 5"/>
          <p:cNvSpPr>
            <a:spLocks noGrp="1"/>
          </p:cNvSpPr>
          <p:nvPr>
            <p:ph type="sldNum" sz="quarter" idx="12"/>
          </p:nvPr>
        </p:nvSpPr>
        <p:spPr/>
        <p:txBody>
          <a:bodyPr/>
          <a:lstStyle>
            <a:lvl1pPr>
              <a:defRPr/>
            </a:lvl1pPr>
          </a:lstStyle>
          <a:p>
            <a:pPr>
              <a:defRPr/>
            </a:pPr>
            <a:fld id="{543C1ACE-BF8F-41A8-B1B6-DD693D868DA2}" type="slidenum">
              <a:rPr lang="he-IL"/>
              <a:pPr>
                <a:defRPr/>
              </a:pPr>
              <a:t>‹#›</a:t>
            </a:fld>
            <a:endParaRPr lang="he-IL"/>
          </a:p>
        </p:txBody>
      </p:sp>
    </p:spTree>
    <p:extLst>
      <p:ext uri="{BB962C8B-B14F-4D97-AF65-F5344CB8AC3E}">
        <p14:creationId xmlns:p14="http://schemas.microsoft.com/office/powerpoint/2010/main" val="154116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BCD9B4E6-04A8-47CC-BF34-E1B559BE5A34}" type="datetime8">
              <a:rPr lang="he-IL" smtClean="0"/>
              <a:t>06 ינואר 20</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96D4B7FB-5509-4224-B340-FA30CAF1A1BB}" type="slidenum">
              <a:rPr lang="he-IL"/>
              <a:pPr>
                <a:defRPr/>
              </a:pPr>
              <a:t>‹#›</a:t>
            </a:fld>
            <a:endParaRPr lang="he-IL"/>
          </a:p>
        </p:txBody>
      </p:sp>
    </p:spTree>
    <p:extLst>
      <p:ext uri="{BB962C8B-B14F-4D97-AF65-F5344CB8AC3E}">
        <p14:creationId xmlns:p14="http://schemas.microsoft.com/office/powerpoint/2010/main" val="244109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he-IL" noProof="0"/>
              <a:t>לחץ על הסמל כדי להוסיף תמונה</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2D87A75D-ABFD-4273-A5DF-0717472152BE}" type="datetime8">
              <a:rPr lang="he-IL" smtClean="0"/>
              <a:t>06 ינואר 20</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23D693A3-3634-4ABF-B438-E56C0CAF9B38}" type="slidenum">
              <a:rPr lang="he-IL"/>
              <a:pPr>
                <a:defRPr/>
              </a:pPr>
              <a:t>‹#›</a:t>
            </a:fld>
            <a:endParaRPr lang="he-IL"/>
          </a:p>
        </p:txBody>
      </p:sp>
    </p:spTree>
    <p:extLst>
      <p:ext uri="{BB962C8B-B14F-4D97-AF65-F5344CB8AC3E}">
        <p14:creationId xmlns:p14="http://schemas.microsoft.com/office/powerpoint/2010/main" val="262447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מציין מיקום של כותרת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e-IL" altLang="he-IL"/>
              <a:t>לחץ כדי לערוך סגנון כותרת של תבנית בסיס</a:t>
            </a:r>
          </a:p>
        </p:txBody>
      </p:sp>
      <p:sp>
        <p:nvSpPr>
          <p:cNvPr id="1027" name="מציין מיקום טקסט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e-IL" altLang="he-IL"/>
              <a:t>לחץ כדי לערוך סגנונות טקסט של תבנית בסיס</a:t>
            </a:r>
          </a:p>
          <a:p>
            <a:pPr lvl="1"/>
            <a:r>
              <a:rPr lang="he-IL" altLang="he-IL"/>
              <a:t>רמה שנייה</a:t>
            </a:r>
          </a:p>
          <a:p>
            <a:pPr lvl="2"/>
            <a:r>
              <a:rPr lang="he-IL" altLang="he-IL"/>
              <a:t>רמה שלישית</a:t>
            </a:r>
          </a:p>
          <a:p>
            <a:pPr lvl="3"/>
            <a:r>
              <a:rPr lang="he-IL" altLang="he-IL"/>
              <a:t>רמה רביעית</a:t>
            </a:r>
          </a:p>
          <a:p>
            <a:pPr lvl="4"/>
            <a:r>
              <a:rPr lang="he-IL" alt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rtl="1" eaLnBrk="1" fontAlgn="auto" hangingPunct="1">
              <a:spcBef>
                <a:spcPts val="0"/>
              </a:spcBef>
              <a:spcAft>
                <a:spcPts val="0"/>
              </a:spcAft>
              <a:defRPr sz="1200" smtClean="0">
                <a:solidFill>
                  <a:schemeClr val="tx1">
                    <a:tint val="75000"/>
                  </a:schemeClr>
                </a:solidFill>
                <a:latin typeface="+mn-lt"/>
                <a:cs typeface="+mn-cs"/>
              </a:defRPr>
            </a:lvl1pPr>
          </a:lstStyle>
          <a:p>
            <a:pPr>
              <a:defRPr/>
            </a:pPr>
            <a:fld id="{28EB3CBB-E95C-46A3-8650-BE56A767054C}" type="datetime8">
              <a:rPr lang="he-IL" smtClean="0"/>
              <a:t>06 ינואר 20</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rtl="1" eaLnBrk="1" fontAlgn="auto" hangingPunct="1">
              <a:spcBef>
                <a:spcPts val="0"/>
              </a:spcBef>
              <a:spcAft>
                <a:spcPts val="0"/>
              </a:spcAft>
              <a:defRPr sz="1200" smtClean="0">
                <a:solidFill>
                  <a:schemeClr val="tx1">
                    <a:tint val="75000"/>
                  </a:schemeClr>
                </a:solidFill>
                <a:latin typeface="+mn-lt"/>
                <a:cs typeface="+mn-cs"/>
              </a:defRPr>
            </a:lvl1pPr>
          </a:lstStyle>
          <a:p>
            <a:pPr>
              <a:defRPr/>
            </a:pPr>
            <a:r>
              <a:rPr lang="he-IL"/>
              <a:t>הנדסת תוכנה - תרגול</a:t>
            </a:r>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rtl="1" eaLnBrk="1" fontAlgn="auto" hangingPunct="1">
              <a:spcBef>
                <a:spcPts val="0"/>
              </a:spcBef>
              <a:spcAft>
                <a:spcPts val="0"/>
              </a:spcAft>
              <a:defRPr sz="1200" smtClean="0">
                <a:solidFill>
                  <a:schemeClr val="tx1">
                    <a:tint val="75000"/>
                  </a:schemeClr>
                </a:solidFill>
                <a:latin typeface="+mn-lt"/>
                <a:cs typeface="+mn-cs"/>
              </a:defRPr>
            </a:lvl1pPr>
          </a:lstStyle>
          <a:p>
            <a:pPr>
              <a:defRPr/>
            </a:pPr>
            <a:fld id="{B72A2981-8083-491F-B367-EAC08C30EF70}" type="slidenum">
              <a:rPr lang="he-IL"/>
              <a:pPr>
                <a:defRPr/>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p:titleStyle>
    <p:body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1496;&#1493;&#1508;&#1505;%20&#1492;&#1510;&#1506;&#1514;%20&#1508;&#1512;&#1493;&#1497;&#1511;&#1496;.docx"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כותרת 1"/>
          <p:cNvSpPr>
            <a:spLocks noGrp="1"/>
          </p:cNvSpPr>
          <p:nvPr>
            <p:ph type="ctrTitle"/>
          </p:nvPr>
        </p:nvSpPr>
        <p:spPr/>
        <p:txBody>
          <a:bodyPr/>
          <a:lstStyle/>
          <a:p>
            <a:r>
              <a:rPr lang="he-IL" altLang="he-IL" sz="6600" b="1" dirty="0">
                <a:solidFill>
                  <a:srgbClr val="002060"/>
                </a:solidFill>
                <a:effectLst>
                  <a:outerShdw blurRad="38100" dist="38100" dir="2700000" algn="tl">
                    <a:srgbClr val="000000">
                      <a:alpha val="43137"/>
                    </a:srgbClr>
                  </a:outerShdw>
                </a:effectLst>
              </a:rPr>
              <a:t>מבוא + שלב היזום</a:t>
            </a:r>
          </a:p>
        </p:txBody>
      </p:sp>
      <p:sp>
        <p:nvSpPr>
          <p:cNvPr id="2051" name="כותרת משנה 2"/>
          <p:cNvSpPr>
            <a:spLocks noGrp="1"/>
          </p:cNvSpPr>
          <p:nvPr>
            <p:ph type="subTitle" idx="1"/>
          </p:nvPr>
        </p:nvSpPr>
        <p:spPr/>
        <p:txBody>
          <a:bodyPr/>
          <a:lstStyle/>
          <a:p>
            <a:endParaRPr lang="he-IL" altLang="he-IL" sz="3600" b="1" dirty="0">
              <a:latin typeface="Guttman Haim" panose="02010401010101010101" pitchFamily="2" charset="-79"/>
              <a:cs typeface="Guttman Haim" panose="02010401010101010101" pitchFamily="2" charset="-79"/>
            </a:endParaRPr>
          </a:p>
          <a:p>
            <a:r>
              <a:rPr lang="he-IL" altLang="he-IL" sz="3600" b="1" dirty="0">
                <a:latin typeface="Guttman Haim" panose="02010401010101010101" pitchFamily="2" charset="-79"/>
                <a:cs typeface="Guttman Haim" panose="02010401010101010101" pitchFamily="2" charset="-79"/>
              </a:rPr>
              <a:t>תרגול מס' 1</a:t>
            </a:r>
            <a:br>
              <a:rPr lang="en-US" altLang="he-IL" sz="3600" b="1" dirty="0">
                <a:latin typeface="Guttman Haim" panose="02010401010101010101" pitchFamily="2" charset="-79"/>
                <a:cs typeface="Guttman Haim" panose="02010401010101010101" pitchFamily="2" charset="-79"/>
              </a:rPr>
            </a:br>
            <a:br>
              <a:rPr lang="en-US" altLang="he-IL" sz="3600" b="1" dirty="0">
                <a:latin typeface="Guttman Haim" panose="02010401010101010101" pitchFamily="2" charset="-79"/>
                <a:cs typeface="Guttman Haim" panose="02010401010101010101" pitchFamily="2" charset="-79"/>
              </a:rPr>
            </a:br>
            <a:r>
              <a:rPr lang="he-IL" altLang="he-IL" sz="2000" b="1" dirty="0">
                <a:latin typeface="Guttman Haim" panose="02010401010101010101" pitchFamily="2" charset="-79"/>
                <a:cs typeface="Guttman Haim" panose="02010401010101010101" pitchFamily="2" charset="-79"/>
              </a:rPr>
              <a:t>הנדסת תוכנה</a:t>
            </a:r>
          </a:p>
          <a:p>
            <a:r>
              <a:rPr lang="he-IL" altLang="he-IL" sz="2000" b="1" dirty="0">
                <a:latin typeface="Guttman Haim" panose="02010401010101010101" pitchFamily="2" charset="-79"/>
                <a:cs typeface="Guttman Haim" panose="02010401010101010101" pitchFamily="2" charset="-79"/>
              </a:rPr>
              <a:t>סמסטר א תש"פ</a:t>
            </a:r>
          </a:p>
          <a:p>
            <a:endParaRPr lang="he-IL" altLang="he-IL" sz="3600" b="1" dirty="0">
              <a:latin typeface="Guttman Haim" panose="02010401010101010101" pitchFamily="2" charset="-79"/>
              <a:cs typeface="Guttman Haim" panose="02010401010101010101" pitchFamily="2" charset="-79"/>
            </a:endParaRPr>
          </a:p>
        </p:txBody>
      </p:sp>
      <p:pic>
        <p:nvPicPr>
          <p:cNvPr id="2052" name="Picture 2" descr="תוצאת תמונה עבור מצגת אונ אריאל לוג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079F8AB-505C-4385-ADCD-FC8CCC1EA41B}" type="datetime8">
              <a:rPr lang="he-IL" smtClean="0"/>
              <a:t>06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dirty="0"/>
              <a:t>הנדסת תוכנה - תרגול</a:t>
            </a:r>
          </a:p>
        </p:txBody>
      </p:sp>
      <p:sp>
        <p:nvSpPr>
          <p:cNvPr id="4" name="מציין מיקום של מספר שקופית 3"/>
          <p:cNvSpPr>
            <a:spLocks noGrp="1"/>
          </p:cNvSpPr>
          <p:nvPr>
            <p:ph type="sldNum" sz="quarter" idx="12"/>
          </p:nvPr>
        </p:nvSpPr>
        <p:spPr/>
        <p:txBody>
          <a:bodyPr/>
          <a:lstStyle/>
          <a:p>
            <a:pPr>
              <a:defRPr/>
            </a:pPr>
            <a:fld id="{9AF42FAA-D9B7-4A81-A698-476EABF34C29}" type="slidenum">
              <a:rPr lang="he-IL" smtClean="0"/>
              <a:pPr>
                <a:defRPr/>
              </a:pPr>
              <a:t>1</a:t>
            </a:fld>
            <a:endParaRPr lang="he-I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מנהלות</a:t>
            </a:r>
          </a:p>
        </p:txBody>
      </p:sp>
      <p:sp>
        <p:nvSpPr>
          <p:cNvPr id="5" name="מציין מיקום תוכן 4"/>
          <p:cNvSpPr>
            <a:spLocks noGrp="1"/>
          </p:cNvSpPr>
          <p:nvPr>
            <p:ph idx="1"/>
          </p:nvPr>
        </p:nvSpPr>
        <p:spPr/>
        <p:txBody>
          <a:bodyPr/>
          <a:lstStyle/>
          <a:p>
            <a:pPr marL="457154" indent="-457154">
              <a:buClr>
                <a:schemeClr val="accent1">
                  <a:lumMod val="50000"/>
                </a:schemeClr>
              </a:buClr>
              <a:buSzPct val="95000"/>
              <a:defRPr/>
            </a:pPr>
            <a:r>
              <a:rPr lang="he-IL" altLang="en-US" dirty="0"/>
              <a:t>תרגול שבועי – שעה</a:t>
            </a:r>
          </a:p>
          <a:p>
            <a:pPr marL="342875" indent="-342875">
              <a:buClr>
                <a:schemeClr val="accent1">
                  <a:lumMod val="50000"/>
                </a:schemeClr>
              </a:buClr>
              <a:defRPr/>
            </a:pPr>
            <a:r>
              <a:rPr lang="he-IL" dirty="0"/>
              <a:t>שעות קבלה: </a:t>
            </a:r>
            <a:r>
              <a:rPr lang="he-IL" altLang="he-IL" dirty="0">
                <a:latin typeface="Times New Roman (Hebrew)" panose="02020603050405020304" pitchFamily="18" charset="0"/>
              </a:rPr>
              <a:t> ימי ד' בשעה 13:00, בתיאום מראש</a:t>
            </a:r>
          </a:p>
          <a:p>
            <a:pPr marL="342875" indent="-342875">
              <a:buClr>
                <a:schemeClr val="accent1">
                  <a:lumMod val="50000"/>
                </a:schemeClr>
              </a:buClr>
              <a:defRPr/>
            </a:pPr>
            <a:r>
              <a:rPr lang="he-IL" dirty="0"/>
              <a:t> מייל:</a:t>
            </a:r>
            <a:r>
              <a:rPr lang="en-US" dirty="0"/>
              <a:t>asrafsapir</a:t>
            </a:r>
            <a:r>
              <a:rPr lang="en-US" altLang="he-IL" dirty="0">
                <a:latin typeface="Times New Roman (Hebrew)" panose="02020603050405020304" pitchFamily="18" charset="0"/>
              </a:rPr>
              <a:t>@gmail.com </a:t>
            </a:r>
            <a:endParaRPr lang="he-IL"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B38F1EF3-56D8-4173-ABD6-EA7B413EA9CD}" type="datetime8">
              <a:rPr lang="he-IL" smtClean="0"/>
              <a:t>06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a:t>
            </a:fld>
            <a:endParaRPr lang="he-IL"/>
          </a:p>
        </p:txBody>
      </p:sp>
    </p:spTree>
    <p:extLst>
      <p:ext uri="{BB962C8B-B14F-4D97-AF65-F5344CB8AC3E}">
        <p14:creationId xmlns:p14="http://schemas.microsoft.com/office/powerpoint/2010/main" val="124066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הנחיות</a:t>
            </a:r>
          </a:p>
        </p:txBody>
      </p:sp>
      <p:sp>
        <p:nvSpPr>
          <p:cNvPr id="5" name="מציין מיקום תוכן 4"/>
          <p:cNvSpPr>
            <a:spLocks noGrp="1"/>
          </p:cNvSpPr>
          <p:nvPr>
            <p:ph idx="1"/>
          </p:nvPr>
        </p:nvSpPr>
        <p:spPr>
          <a:xfrm>
            <a:off x="838200" y="1690688"/>
            <a:ext cx="10515600" cy="5375275"/>
          </a:xfrm>
        </p:spPr>
        <p:txBody>
          <a:bodyPr/>
          <a:lstStyle/>
          <a:p>
            <a:pPr marL="457154" indent="-457154">
              <a:buClr>
                <a:schemeClr val="accent1">
                  <a:lumMod val="50000"/>
                </a:schemeClr>
              </a:buClr>
              <a:buSzPct val="95000"/>
              <a:defRPr/>
            </a:pPr>
            <a:r>
              <a:rPr lang="he-IL" altLang="en-US" dirty="0"/>
              <a:t>פרויקט – 50% מהציון הסופי (בציון עובר)</a:t>
            </a:r>
          </a:p>
          <a:p>
            <a:pPr marL="857174" lvl="1" indent="-457154">
              <a:buClr>
                <a:schemeClr val="accent1">
                  <a:lumMod val="50000"/>
                </a:schemeClr>
              </a:buClr>
              <a:buSzPct val="95000"/>
              <a:defRPr/>
            </a:pPr>
            <a:r>
              <a:rPr lang="he-IL" altLang="en-US" dirty="0"/>
              <a:t>הגשת עבודות בשלשות </a:t>
            </a:r>
            <a:r>
              <a:rPr lang="he-IL" altLang="en-US" b="1" dirty="0"/>
              <a:t>קבועות</a:t>
            </a:r>
            <a:r>
              <a:rPr lang="he-IL" altLang="en-US" dirty="0"/>
              <a:t> לאורך הסמסטר (בקשות חריגות אליי במייל)</a:t>
            </a:r>
          </a:p>
          <a:p>
            <a:pPr marL="857174" lvl="1" indent="-457154">
              <a:buClr>
                <a:schemeClr val="accent1">
                  <a:lumMod val="50000"/>
                </a:schemeClr>
              </a:buClr>
              <a:buSzPct val="95000"/>
              <a:defRPr/>
            </a:pPr>
            <a:r>
              <a:rPr lang="he-IL" altLang="en-US" dirty="0"/>
              <a:t>ראש הצוות מעלה את העבודה למודל</a:t>
            </a:r>
          </a:p>
          <a:p>
            <a:pPr marL="857174" lvl="1" indent="-457154">
              <a:buClr>
                <a:schemeClr val="accent1">
                  <a:lumMod val="50000"/>
                </a:schemeClr>
              </a:buClr>
              <a:buSzPct val="95000"/>
              <a:defRPr/>
            </a:pPr>
            <a:r>
              <a:rPr lang="he-IL" altLang="en-US" dirty="0"/>
              <a:t>הגשת הפרויקט תתחלק ל5 שלבים:</a:t>
            </a:r>
          </a:p>
          <a:p>
            <a:pPr marL="1314374" lvl="2" indent="-457154">
              <a:buClr>
                <a:schemeClr val="accent1">
                  <a:lumMod val="50000"/>
                </a:schemeClr>
              </a:buClr>
              <a:buSzPct val="95000"/>
              <a:defRPr/>
            </a:pPr>
            <a:r>
              <a:rPr lang="he-IL" altLang="en-US" dirty="0"/>
              <a:t>5% - שלב היזום (מודל)</a:t>
            </a:r>
          </a:p>
          <a:p>
            <a:pPr marL="1314374" lvl="2" indent="-457154">
              <a:buClr>
                <a:schemeClr val="accent1">
                  <a:lumMod val="50000"/>
                </a:schemeClr>
              </a:buClr>
              <a:buSzPct val="95000"/>
              <a:defRPr/>
            </a:pPr>
            <a:r>
              <a:rPr lang="he-IL" altLang="en-US" dirty="0"/>
              <a:t>5% - שלב דרישות (מודל)</a:t>
            </a:r>
          </a:p>
          <a:p>
            <a:pPr marL="1314374" lvl="2" indent="-457154">
              <a:buClr>
                <a:schemeClr val="accent1">
                  <a:lumMod val="50000"/>
                </a:schemeClr>
              </a:buClr>
              <a:buSzPct val="95000"/>
              <a:defRPr/>
            </a:pPr>
            <a:r>
              <a:rPr lang="he-IL" altLang="en-US" dirty="0"/>
              <a:t>5% - דיאגרמות (מודל)</a:t>
            </a:r>
          </a:p>
          <a:p>
            <a:pPr marL="1314374" lvl="2" indent="-457154">
              <a:buClr>
                <a:schemeClr val="accent1">
                  <a:lumMod val="50000"/>
                </a:schemeClr>
              </a:buClr>
              <a:buSzPct val="95000"/>
              <a:defRPr/>
            </a:pPr>
            <a:r>
              <a:rPr lang="he-IL" altLang="en-US" dirty="0"/>
              <a:t>15% - הגשת אמצע </a:t>
            </a:r>
            <a:r>
              <a:rPr lang="he-IL" altLang="en-US" b="1" dirty="0"/>
              <a:t>פרונטלית</a:t>
            </a:r>
            <a:r>
              <a:rPr lang="he-IL" altLang="en-US" dirty="0"/>
              <a:t> + עבודה </a:t>
            </a:r>
            <a:r>
              <a:rPr lang="he-IL" dirty="0"/>
              <a:t>ב-</a:t>
            </a:r>
            <a:r>
              <a:rPr lang="en-US" dirty="0"/>
              <a:t>GitHub</a:t>
            </a:r>
            <a:endParaRPr lang="he-IL" altLang="en-US" dirty="0"/>
          </a:p>
          <a:p>
            <a:pPr marL="1314374" lvl="2" indent="-457154">
              <a:buClr>
                <a:schemeClr val="accent1">
                  <a:lumMod val="50000"/>
                </a:schemeClr>
              </a:buClr>
              <a:buSzPct val="95000"/>
              <a:defRPr/>
            </a:pPr>
            <a:r>
              <a:rPr lang="he-IL" altLang="en-US" dirty="0"/>
              <a:t>20% - הצגת הפרויקט</a:t>
            </a:r>
          </a:p>
          <a:p>
            <a:pPr marL="857174" lvl="1" indent="-457154">
              <a:buClr>
                <a:schemeClr val="accent1">
                  <a:lumMod val="50000"/>
                </a:schemeClr>
              </a:buClr>
              <a:buSzPct val="95000"/>
              <a:defRPr/>
            </a:pPr>
            <a:r>
              <a:rPr lang="he-IL" altLang="en-US" dirty="0"/>
              <a:t>הציון אישי - כל חברי הצוות צריכים להגיע להגשה הפרונטלית (ניתן לתאם הגעה לשעת תרגול אחרת)</a:t>
            </a:r>
          </a:p>
          <a:p>
            <a:pPr marL="857174" lvl="1" indent="-457154">
              <a:buClr>
                <a:schemeClr val="accent1">
                  <a:lumMod val="50000"/>
                </a:schemeClr>
              </a:buClr>
              <a:buSzPct val="95000"/>
              <a:defRPr/>
            </a:pPr>
            <a:r>
              <a:rPr lang="he-IL" dirty="0"/>
              <a:t>את קוד הפרויקט ותהלכי עבודה יש לנהל ולהגיש לבדיקה ב-</a:t>
            </a:r>
            <a:r>
              <a:rPr lang="en-US" dirty="0"/>
              <a:t>GitHub</a:t>
            </a:r>
            <a:endParaRPr lang="he-IL" altLang="en-US"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D1DB9290-F308-4558-9134-6FA17572ACDB}" type="datetime8">
              <a:rPr lang="he-IL" smtClean="0"/>
              <a:t>06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3</a:t>
            </a:fld>
            <a:endParaRPr lang="he-IL"/>
          </a:p>
        </p:txBody>
      </p:sp>
    </p:spTree>
    <p:extLst>
      <p:ext uri="{BB962C8B-B14F-4D97-AF65-F5344CB8AC3E}">
        <p14:creationId xmlns:p14="http://schemas.microsoft.com/office/powerpoint/2010/main" val="2561015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הנדסת תוכנה</a:t>
            </a:r>
          </a:p>
        </p:txBody>
      </p:sp>
      <p:sp>
        <p:nvSpPr>
          <p:cNvPr id="5" name="מציין מיקום תוכן 4"/>
          <p:cNvSpPr>
            <a:spLocks noGrp="1"/>
          </p:cNvSpPr>
          <p:nvPr>
            <p:ph idx="1"/>
          </p:nvPr>
        </p:nvSpPr>
        <p:spPr>
          <a:xfrm>
            <a:off x="838200" y="1690688"/>
            <a:ext cx="10515600" cy="5375275"/>
          </a:xfrm>
        </p:spPr>
        <p:txBody>
          <a:bodyPr/>
          <a:lstStyle/>
          <a:p>
            <a:pPr marL="457154" indent="-457154">
              <a:buClr>
                <a:schemeClr val="accent1">
                  <a:lumMod val="50000"/>
                </a:schemeClr>
              </a:buClr>
              <a:buSzPct val="95000"/>
              <a:defRPr/>
            </a:pPr>
            <a:r>
              <a:rPr lang="he-IL" altLang="en-US" sz="2400" b="1" dirty="0"/>
              <a:t>פיתוח תוכנה הוא תרגום צרכי המשתמש / יעד שיווקי למוצר תוכנה.</a:t>
            </a:r>
          </a:p>
          <a:p>
            <a:pPr marL="457154" indent="-457154">
              <a:buClr>
                <a:schemeClr val="accent1">
                  <a:lumMod val="50000"/>
                </a:schemeClr>
              </a:buClr>
              <a:buSzPct val="95000"/>
              <a:defRPr/>
            </a:pPr>
            <a:r>
              <a:rPr lang="he-IL" altLang="en-US" sz="2400" b="1" dirty="0"/>
              <a:t>ישנן מתודולוגיות שונות לפיתוח תוכנה </a:t>
            </a:r>
            <a:r>
              <a:rPr lang="he-IL" altLang="en-US" sz="2400" dirty="0"/>
              <a:t>(כמו מפל המים),</a:t>
            </a:r>
            <a:r>
              <a:rPr lang="he-IL" altLang="en-US" sz="2400" b="1" dirty="0"/>
              <a:t> </a:t>
            </a:r>
            <a:r>
              <a:rPr lang="he-IL" sz="2400" dirty="0"/>
              <a:t>חלקן מתבססות על פיתוח מתמשך של התוכנה, ואילו אחרות מתבססות על פיתוח בחלקים. רוב המתודולוגיות כוללות את צירוף של המרכיבים הבאים כחלק משלבי פיתוח התוכנה:</a:t>
            </a:r>
          </a:p>
          <a:p>
            <a:pPr marL="457154" indent="-457154">
              <a:buClr>
                <a:schemeClr val="accent1">
                  <a:lumMod val="50000"/>
                </a:schemeClr>
              </a:buClr>
              <a:buSzPct val="95000"/>
              <a:defRPr/>
            </a:pPr>
            <a:r>
              <a:rPr lang="he-IL" altLang="en-US" sz="2400" b="1" dirty="0"/>
              <a:t>בקורס נתמקד במתודולוגיית הפיתוח – </a:t>
            </a:r>
            <a:r>
              <a:rPr lang="he-IL" altLang="en-US" sz="2400" b="1" dirty="0" err="1"/>
              <a:t>אג'ייל</a:t>
            </a:r>
            <a:endParaRPr lang="he-IL" altLang="en-US" sz="24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06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4</a:t>
            </a:fld>
            <a:endParaRPr lang="he-IL"/>
          </a:p>
        </p:txBody>
      </p:sp>
      <p:pic>
        <p:nvPicPr>
          <p:cNvPr id="1026" name="Picture 2" descr="תוצאת תמונה עבור שלבי הנדסת תוכנה"/>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4100" y="2803366"/>
            <a:ext cx="4544695" cy="3408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729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מהו ייזום?</a:t>
            </a:r>
          </a:p>
        </p:txBody>
      </p:sp>
      <p:sp>
        <p:nvSpPr>
          <p:cNvPr id="5" name="מציין מיקום תוכן 4"/>
          <p:cNvSpPr>
            <a:spLocks noGrp="1"/>
          </p:cNvSpPr>
          <p:nvPr>
            <p:ph idx="1"/>
          </p:nvPr>
        </p:nvSpPr>
        <p:spPr>
          <a:xfrm>
            <a:off x="838200" y="1690688"/>
            <a:ext cx="10515600" cy="5375275"/>
          </a:xfrm>
        </p:spPr>
        <p:txBody>
          <a:bodyPr/>
          <a:lstStyle/>
          <a:p>
            <a:r>
              <a:rPr lang="he-IL" sz="2400" b="1" dirty="0"/>
              <a:t>המטרה והפעילויות העיקריות: </a:t>
            </a:r>
            <a:r>
              <a:rPr lang="he-IL" sz="2400" dirty="0"/>
              <a:t>מטרת שלב הייזום (</a:t>
            </a:r>
            <a:r>
              <a:rPr lang="en-US" sz="2400" dirty="0"/>
              <a:t>initialization</a:t>
            </a:r>
            <a:r>
              <a:rPr lang="he-IL" sz="2400" dirty="0"/>
              <a:t>) היא לבדוק בדיקה ראשונית את הבעיות במערכת המידע הקיימת ואת הצורך במערכת המידע החדשה.</a:t>
            </a:r>
          </a:p>
          <a:p>
            <a:endParaRPr lang="he-IL" sz="2400" dirty="0"/>
          </a:p>
          <a:p>
            <a:r>
              <a:rPr lang="he-IL" sz="2400" b="1" dirty="0"/>
              <a:t>המבצע:</a:t>
            </a:r>
            <a:r>
              <a:rPr lang="he-IL" sz="2400" dirty="0"/>
              <a:t> צוות מבין עובדי הארגון המשתמשים במערכת המידע הקיימת.</a:t>
            </a:r>
          </a:p>
          <a:p>
            <a:endParaRPr lang="he-IL" sz="2400" b="1" dirty="0"/>
          </a:p>
          <a:p>
            <a:r>
              <a:rPr lang="he-IL" sz="2400" b="1" dirty="0"/>
              <a:t>התוצר:</a:t>
            </a:r>
            <a:r>
              <a:rPr lang="he-IL" sz="2400" dirty="0"/>
              <a:t> מסמך "סקר ראשוני".</a:t>
            </a:r>
          </a:p>
          <a:p>
            <a:endParaRPr lang="he-IL" sz="2400" dirty="0"/>
          </a:p>
          <a:p>
            <a:r>
              <a:rPr lang="he-IL" sz="2400" b="1" dirty="0"/>
              <a:t>המניע: </a:t>
            </a:r>
            <a:r>
              <a:rPr lang="he-IL" sz="2400" dirty="0"/>
              <a:t>צורך בשינוי שעלול לעלות כסף רב – ביצוע מדויק ויעיל יכול לחסוך זמן וכסף.</a:t>
            </a:r>
            <a:br>
              <a:rPr lang="en-US" sz="2400" dirty="0"/>
            </a:br>
            <a:r>
              <a:rPr lang="he-IL" sz="2400" dirty="0"/>
              <a:t>לעיתים מחייב המחוקק או הרגולטור ביצוע מובנה של התהליך העסקי, לרבות תהליך ייזום תקני.</a:t>
            </a:r>
            <a:endParaRPr lang="he-IL" sz="24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5598562B-0467-4A83-AA43-D6631F845294}" type="datetime8">
              <a:rPr lang="he-IL" smtClean="0"/>
              <a:t>06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5</a:t>
            </a:fld>
            <a:endParaRPr lang="he-IL"/>
          </a:p>
        </p:txBody>
      </p:sp>
    </p:spTree>
    <p:extLst>
      <p:ext uri="{BB962C8B-B14F-4D97-AF65-F5344CB8AC3E}">
        <p14:creationId xmlns:p14="http://schemas.microsoft.com/office/powerpoint/2010/main" val="3248844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שלב היזום</a:t>
            </a:r>
          </a:p>
        </p:txBody>
      </p:sp>
      <p:sp>
        <p:nvSpPr>
          <p:cNvPr id="5" name="מציין מיקום תוכן 4"/>
          <p:cNvSpPr>
            <a:spLocks noGrp="1"/>
          </p:cNvSpPr>
          <p:nvPr>
            <p:ph idx="1"/>
          </p:nvPr>
        </p:nvSpPr>
        <p:spPr>
          <a:xfrm>
            <a:off x="838200" y="1690688"/>
            <a:ext cx="10515600" cy="5375275"/>
          </a:xfrm>
        </p:spPr>
        <p:txBody>
          <a:bodyPr/>
          <a:lstStyle/>
          <a:p>
            <a:pPr marL="457154" indent="-457154">
              <a:buClr>
                <a:schemeClr val="accent1">
                  <a:lumMod val="50000"/>
                </a:schemeClr>
              </a:buClr>
              <a:buSzPct val="95000"/>
              <a:defRPr/>
            </a:pPr>
            <a:r>
              <a:rPr lang="he-IL" sz="2400" dirty="0"/>
              <a:t>שלב ראשוני בו מועלית דרישה בסיסית למערכת חדשה</a:t>
            </a:r>
          </a:p>
          <a:p>
            <a:pPr marL="457154" indent="-457154">
              <a:buClr>
                <a:schemeClr val="accent1">
                  <a:lumMod val="50000"/>
                </a:schemeClr>
              </a:buClr>
              <a:buSzPct val="95000"/>
              <a:defRPr/>
            </a:pPr>
            <a:r>
              <a:rPr lang="he-IL" sz="2400" dirty="0"/>
              <a:t>בשלב זה יש לקחת בחשבון:</a:t>
            </a:r>
          </a:p>
          <a:p>
            <a:pPr marL="971550" lvl="1" indent="-514350">
              <a:buClr>
                <a:schemeClr val="accent1">
                  <a:lumMod val="50000"/>
                </a:schemeClr>
              </a:buClr>
              <a:buSzPct val="95000"/>
              <a:buFont typeface="+mj-lt"/>
              <a:buAutoNum type="arabicPeriod"/>
              <a:defRPr/>
            </a:pPr>
            <a:r>
              <a:rPr lang="he-IL" sz="2000" dirty="0"/>
              <a:t>הגדרת הלקוח (למי מיועדת המערכת ומי הולך להשתמש בה?) </a:t>
            </a:r>
          </a:p>
          <a:p>
            <a:pPr marL="971550" lvl="1" indent="-514350">
              <a:buClr>
                <a:schemeClr val="accent1">
                  <a:lumMod val="50000"/>
                </a:schemeClr>
              </a:buClr>
              <a:buSzPct val="95000"/>
              <a:buFont typeface="+mj-lt"/>
              <a:buAutoNum type="arabicPeriod"/>
              <a:defRPr/>
            </a:pPr>
            <a:r>
              <a:rPr lang="he-IL" sz="2000" dirty="0"/>
              <a:t>הגדרת יעדים/מטרות, בעיות, תועלות וחסכונות (מה הבעיה ומה אנחנו מנסים להשיג?). </a:t>
            </a:r>
          </a:p>
          <a:p>
            <a:pPr marL="971550" lvl="1" indent="-514350">
              <a:buClr>
                <a:schemeClr val="accent1">
                  <a:lumMod val="50000"/>
                </a:schemeClr>
              </a:buClr>
              <a:buSzPct val="95000"/>
              <a:buFont typeface="+mj-lt"/>
              <a:buAutoNum type="arabicPeriod"/>
              <a:defRPr/>
            </a:pPr>
            <a:r>
              <a:rPr lang="he-IL" sz="2000" dirty="0"/>
              <a:t>בדיקת היתכנות ועלות/תועלת (מה התועלות שסביר לצפות מהמערכת ושירותים שהמערכת תיתן? </a:t>
            </a:r>
          </a:p>
          <a:p>
            <a:pPr marL="971550" lvl="1" indent="-514350">
              <a:buClr>
                <a:schemeClr val="accent1">
                  <a:lumMod val="50000"/>
                </a:schemeClr>
              </a:buClr>
              <a:buSzPct val="95000"/>
              <a:buFont typeface="+mj-lt"/>
              <a:buAutoNum type="arabicPeriod"/>
              <a:defRPr/>
            </a:pPr>
            <a:r>
              <a:rPr lang="he-IL" sz="2000" dirty="0"/>
              <a:t>האם צפויים קשיים או מגבלות בהגדרת היישום? (האם מדובר בטכנולוגיה חדשה ובלתי מוכרת?) </a:t>
            </a:r>
          </a:p>
          <a:p>
            <a:pPr marL="971550" lvl="1" indent="-514350">
              <a:buClr>
                <a:schemeClr val="accent1">
                  <a:lumMod val="50000"/>
                </a:schemeClr>
              </a:buClr>
              <a:buSzPct val="95000"/>
              <a:buFont typeface="+mj-lt"/>
              <a:buAutoNum type="arabicPeriod"/>
              <a:defRPr/>
            </a:pPr>
            <a:r>
              <a:rPr lang="he-IL" sz="2000" dirty="0"/>
              <a:t>לבחור את הגורם שיאפיין את התוכנה (מי הוא הגורם שסביר שיבצע זאת - פנימי או חיצוני).</a:t>
            </a:r>
            <a:br>
              <a:rPr lang="he-IL" sz="2000" dirty="0"/>
            </a:br>
            <a:br>
              <a:rPr lang="he-IL" sz="2000" dirty="0"/>
            </a:br>
            <a:r>
              <a:rPr lang="he-IL" sz="2000" dirty="0"/>
              <a:t>מתוך מסמך הייזום ניתן להעריך את סוגה והיקפה של המערכת ובהתאם לכך להחליט על שיטת ניהול </a:t>
            </a:r>
            <a:r>
              <a:rPr lang="he-IL" sz="2000" dirty="0" err="1"/>
              <a:t>הפרוייקט</a:t>
            </a:r>
            <a:r>
              <a:rPr lang="he-IL" sz="2000" dirty="0"/>
              <a:t>, משאבים, לוח-זמנים </a:t>
            </a:r>
            <a:r>
              <a:rPr lang="he-IL" sz="2000" dirty="0" err="1"/>
              <a:t>וכו</a:t>
            </a:r>
            <a:r>
              <a:rPr lang="he-IL" sz="2000" dirty="0"/>
              <a:t>'.</a:t>
            </a:r>
            <a:endParaRPr lang="he-IL" altLang="en-US" sz="2000" b="1" dirty="0"/>
          </a:p>
          <a:p>
            <a:pPr marL="457154" indent="-457154">
              <a:buClr>
                <a:schemeClr val="accent1">
                  <a:lumMod val="50000"/>
                </a:schemeClr>
              </a:buClr>
              <a:buSzPct val="95000"/>
              <a:defRPr/>
            </a:pPr>
            <a:endParaRPr lang="he-IL" altLang="en-US" sz="2400" b="1" dirty="0"/>
          </a:p>
          <a:p>
            <a:pPr marL="457154" indent="-457154">
              <a:buClr>
                <a:schemeClr val="accent1">
                  <a:lumMod val="50000"/>
                </a:schemeClr>
              </a:buClr>
              <a:buSzPct val="95000"/>
              <a:defRPr/>
            </a:pPr>
            <a:endParaRPr lang="he-IL" altLang="en-US" sz="24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5598562B-0467-4A83-AA43-D6631F845294}" type="datetime8">
              <a:rPr lang="he-IL" smtClean="0"/>
              <a:t>06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6</a:t>
            </a:fld>
            <a:endParaRPr lang="he-IL"/>
          </a:p>
        </p:txBody>
      </p:sp>
    </p:spTree>
    <p:extLst>
      <p:ext uri="{BB962C8B-B14F-4D97-AF65-F5344CB8AC3E}">
        <p14:creationId xmlns:p14="http://schemas.microsoft.com/office/powerpoint/2010/main" val="69149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מטלה 1 - שלב היזום</a:t>
            </a:r>
          </a:p>
        </p:txBody>
      </p:sp>
      <p:sp>
        <p:nvSpPr>
          <p:cNvPr id="5" name="מציין מיקום תוכן 4"/>
          <p:cNvSpPr>
            <a:spLocks noGrp="1"/>
          </p:cNvSpPr>
          <p:nvPr>
            <p:ph idx="1"/>
          </p:nvPr>
        </p:nvSpPr>
        <p:spPr>
          <a:xfrm>
            <a:off x="838200" y="1690688"/>
            <a:ext cx="10515600" cy="5375275"/>
          </a:xfrm>
        </p:spPr>
        <p:txBody>
          <a:bodyPr/>
          <a:lstStyle/>
          <a:p>
            <a:pPr marL="457154" indent="-457154">
              <a:buClr>
                <a:schemeClr val="accent1">
                  <a:lumMod val="50000"/>
                </a:schemeClr>
              </a:buClr>
              <a:buSzPct val="95000"/>
              <a:defRPr/>
            </a:pPr>
            <a:r>
              <a:rPr lang="he-IL" altLang="en-US" sz="2400" dirty="0"/>
              <a:t>עד לתאריך 7.11 – חלוקה לשלשות והגשת </a:t>
            </a:r>
            <a:r>
              <a:rPr lang="he-IL" altLang="en-US" sz="2400" u="sng" dirty="0"/>
              <a:t>הצעת פרויקט לאישור</a:t>
            </a:r>
            <a:r>
              <a:rPr lang="he-IL" altLang="en-US" sz="2400" dirty="0"/>
              <a:t> במודל</a:t>
            </a:r>
          </a:p>
          <a:p>
            <a:pPr marL="457154" indent="-457154">
              <a:buClr>
                <a:schemeClr val="accent1">
                  <a:lumMod val="50000"/>
                </a:schemeClr>
              </a:buClr>
              <a:buSzPct val="95000"/>
              <a:defRPr/>
            </a:pPr>
            <a:r>
              <a:rPr lang="he-IL" sz="2400" dirty="0"/>
              <a:t>נושא הפרויקט – </a:t>
            </a:r>
            <a:r>
              <a:rPr lang="he-IL" altLang="en-US" sz="2400" b="1" dirty="0"/>
              <a:t>מערכת מידע (לפי עניין הקבוצה) </a:t>
            </a:r>
          </a:p>
          <a:p>
            <a:pPr marL="457154" indent="-457154">
              <a:buClr>
                <a:schemeClr val="accent1">
                  <a:lumMod val="50000"/>
                </a:schemeClr>
              </a:buClr>
              <a:buSzPct val="95000"/>
              <a:defRPr/>
            </a:pPr>
            <a:r>
              <a:rPr lang="he-IL" altLang="en-US" sz="2400" dirty="0"/>
              <a:t>במטלה במודל מצורף קובץ הצעת הגשה – </a:t>
            </a:r>
            <a:r>
              <a:rPr lang="he-IL" altLang="en-US" sz="2400" dirty="0">
                <a:hlinkClick r:id="rId2" action="ppaction://hlinkfile"/>
              </a:rPr>
              <a:t>טופס הצעת פרויקט.</a:t>
            </a:r>
            <a:r>
              <a:rPr lang="en-US" altLang="en-US" sz="2400" dirty="0" err="1">
                <a:hlinkClick r:id="rId2" action="ppaction://hlinkfile"/>
              </a:rPr>
              <a:t>docx</a:t>
            </a:r>
            <a:br>
              <a:rPr lang="en-US" altLang="en-US" sz="2400" dirty="0"/>
            </a:br>
            <a:endParaRPr lang="he-IL" altLang="en-US" sz="2400" dirty="0"/>
          </a:p>
          <a:p>
            <a:pPr marL="457154" indent="-457154">
              <a:buClr>
                <a:schemeClr val="accent1">
                  <a:lumMod val="50000"/>
                </a:schemeClr>
              </a:buClr>
              <a:buSzPct val="95000"/>
              <a:defRPr/>
            </a:pPr>
            <a:r>
              <a:rPr lang="he-IL" sz="2400" dirty="0"/>
              <a:t>הפרויקט הנבחר יכיל מספר מסכים שונים, שמירה והצגה של מידע ואינטראקציה עם המשתמשים.  מומלץ לחשוב מראש על מספר תהליכים משמעותיים שניתן אפשר לבצע במערכת וכן לאפשר למס' סוגים שונים של משתמשים לעבוד עם המערכת, לפי הרשאה/ צורך.</a:t>
            </a:r>
            <a:endParaRPr lang="en-US" sz="2400" dirty="0"/>
          </a:p>
          <a:p>
            <a:pPr marL="457154" indent="-457154">
              <a:buClr>
                <a:schemeClr val="accent1">
                  <a:lumMod val="50000"/>
                </a:schemeClr>
              </a:buClr>
              <a:buSzPct val="95000"/>
              <a:defRPr/>
            </a:pPr>
            <a:endParaRPr lang="he-IL" altLang="en-US" sz="2400" b="1" dirty="0"/>
          </a:p>
          <a:p>
            <a:pPr marL="457154" indent="-457154">
              <a:buClr>
                <a:schemeClr val="accent1">
                  <a:lumMod val="50000"/>
                </a:schemeClr>
              </a:buClr>
              <a:buSzPct val="95000"/>
              <a:defRPr/>
            </a:pPr>
            <a:endParaRPr lang="he-IL" altLang="en-US" sz="2400" b="1" dirty="0"/>
          </a:p>
          <a:p>
            <a:pPr marL="457154" indent="-457154">
              <a:buClr>
                <a:schemeClr val="accent1">
                  <a:lumMod val="50000"/>
                </a:schemeClr>
              </a:buClr>
              <a:buSzPct val="95000"/>
              <a:defRPr/>
            </a:pPr>
            <a:endParaRPr lang="he-IL" altLang="en-US" sz="2400" b="1" dirty="0"/>
          </a:p>
        </p:txBody>
      </p:sp>
      <p:pic>
        <p:nvPicPr>
          <p:cNvPr id="2052" name="Picture 2" descr="תוצאת תמונה עבור מצגת אונ אריאל לוג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06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7</a:t>
            </a:fld>
            <a:endParaRPr lang="he-IL"/>
          </a:p>
        </p:txBody>
      </p:sp>
    </p:spTree>
    <p:extLst>
      <p:ext uri="{BB962C8B-B14F-4D97-AF65-F5344CB8AC3E}">
        <p14:creationId xmlns:p14="http://schemas.microsoft.com/office/powerpoint/2010/main" val="194760121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מצגת1" id="{DC845505-B0AF-454A-AFCE-EF464641F8D5}" vid="{51AC29C2-7892-4579-9B2F-CD7DBF6077D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Ariel Uni</Template>
  <TotalTime>175</TotalTime>
  <Words>429</Words>
  <Application>Microsoft Office PowerPoint</Application>
  <PresentationFormat>מסך רחב</PresentationFormat>
  <Paragraphs>68</Paragraphs>
  <Slides>7</Slides>
  <Notes>1</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7</vt:i4>
      </vt:variant>
    </vt:vector>
  </HeadingPairs>
  <TitlesOfParts>
    <vt:vector size="13" baseType="lpstr">
      <vt:lpstr>Arial</vt:lpstr>
      <vt:lpstr>Calibri</vt:lpstr>
      <vt:lpstr>Calibri Light</vt:lpstr>
      <vt:lpstr>Guttman Haim</vt:lpstr>
      <vt:lpstr>Times New Roman (Hebrew)</vt:lpstr>
      <vt:lpstr>ערכת נושא Office</vt:lpstr>
      <vt:lpstr>מבוא + שלב היזום</vt:lpstr>
      <vt:lpstr>מנהלות</vt:lpstr>
      <vt:lpstr>הנחיות</vt:lpstr>
      <vt:lpstr>הנדסת תוכנה</vt:lpstr>
      <vt:lpstr>מהו ייזום?</vt:lpstr>
      <vt:lpstr>שלב היזום</vt:lpstr>
      <vt:lpstr>מטלה 1 - שלב היזום</vt:lpstr>
    </vt:vector>
  </TitlesOfParts>
  <Company>Yaron'S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הנדסת תוכנה תש"ף סמסטר א</dc:title>
  <dc:creator>sapir asraf</dc:creator>
  <cp:lastModifiedBy>Orel Rahum</cp:lastModifiedBy>
  <cp:revision>14</cp:revision>
  <dcterms:created xsi:type="dcterms:W3CDTF">2019-10-07T17:30:58Z</dcterms:created>
  <dcterms:modified xsi:type="dcterms:W3CDTF">2020-01-06T12:49:08Z</dcterms:modified>
</cp:coreProperties>
</file>