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18"/>
  </p:notesMasterIdLst>
  <p:sldIdLst>
    <p:sldId id="256" r:id="rId2"/>
    <p:sldId id="273" r:id="rId3"/>
    <p:sldId id="274" r:id="rId4"/>
    <p:sldId id="312" r:id="rId5"/>
    <p:sldId id="315" r:id="rId6"/>
    <p:sldId id="316" r:id="rId7"/>
    <p:sldId id="317" r:id="rId8"/>
    <p:sldId id="324" r:id="rId9"/>
    <p:sldId id="323" r:id="rId10"/>
    <p:sldId id="319" r:id="rId11"/>
    <p:sldId id="318" r:id="rId12"/>
    <p:sldId id="322" r:id="rId13"/>
    <p:sldId id="320" r:id="rId14"/>
    <p:sldId id="321" r:id="rId15"/>
    <p:sldId id="310" r:id="rId16"/>
    <p:sldId id="311" r:id="rId17"/>
  </p:sldIdLst>
  <p:sldSz cx="12192000" cy="6858000"/>
  <p:notesSz cx="6858000" cy="9144000"/>
  <p:defaultTextStyle>
    <a:defPPr>
      <a:defRPr lang="he-IL"/>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r" defTabSz="914400" rtl="1"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r" defTabSz="914400" rtl="1"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r" defTabSz="914400" rtl="1"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r" defTabSz="914400" rtl="1"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ללא סגנון, ללא רשת">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ללא סגנון, רשת טבלה">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0" autoAdjust="0"/>
    <p:restoredTop sz="94660"/>
  </p:normalViewPr>
  <p:slideViewPr>
    <p:cSldViewPr snapToGrid="0">
      <p:cViewPr varScale="1">
        <p:scale>
          <a:sx n="55" d="100"/>
          <a:sy n="55" d="100"/>
        </p:scale>
        <p:origin x="758"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649BBD9C-D497-449B-8A45-CEFABABC0F14}" type="datetimeFigureOut">
              <a:rPr lang="he-IL" smtClean="0"/>
              <a:t>ה'/טבת/תש"פ</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B77A3ECC-518F-40D2-859A-C8E14E1D6C1D}" type="slidenum">
              <a:rPr lang="he-IL" smtClean="0"/>
              <a:t>‹#›</a:t>
            </a:fld>
            <a:endParaRPr lang="he-IL"/>
          </a:p>
        </p:txBody>
      </p:sp>
    </p:spTree>
    <p:extLst>
      <p:ext uri="{BB962C8B-B14F-4D97-AF65-F5344CB8AC3E}">
        <p14:creationId xmlns:p14="http://schemas.microsoft.com/office/powerpoint/2010/main" val="3400356536"/>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B77A3ECC-518F-40D2-859A-C8E14E1D6C1D}" type="slidenum">
              <a:rPr lang="he-IL" smtClean="0"/>
              <a:t>1</a:t>
            </a:fld>
            <a:endParaRPr lang="he-IL"/>
          </a:p>
        </p:txBody>
      </p:sp>
    </p:spTree>
    <p:extLst>
      <p:ext uri="{BB962C8B-B14F-4D97-AF65-F5344CB8AC3E}">
        <p14:creationId xmlns:p14="http://schemas.microsoft.com/office/powerpoint/2010/main" val="483158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p:cNvSpPr>
            <a:spLocks noGrp="1"/>
          </p:cNvSpPr>
          <p:nvPr>
            <p:ph type="dt" sz="half" idx="10"/>
          </p:nvPr>
        </p:nvSpPr>
        <p:spPr/>
        <p:txBody>
          <a:bodyPr/>
          <a:lstStyle>
            <a:lvl1pPr>
              <a:defRPr/>
            </a:lvl1pPr>
          </a:lstStyle>
          <a:p>
            <a:pPr>
              <a:defRPr/>
            </a:pPr>
            <a:fld id="{11F60F8F-5620-4AC4-968B-8E708B0EB044}" type="datetime8">
              <a:rPr lang="he-IL" smtClean="0"/>
              <a:t>02 ינואר 20</a:t>
            </a:fld>
            <a:endParaRPr lang="he-IL"/>
          </a:p>
        </p:txBody>
      </p:sp>
      <p:sp>
        <p:nvSpPr>
          <p:cNvPr id="5" name="מציין מיקום של כותרת תחתונה 4"/>
          <p:cNvSpPr>
            <a:spLocks noGrp="1"/>
          </p:cNvSpPr>
          <p:nvPr>
            <p:ph type="ftr" sz="quarter" idx="11"/>
          </p:nvPr>
        </p:nvSpPr>
        <p:spPr/>
        <p:txBody>
          <a:bodyPr/>
          <a:lstStyle>
            <a:lvl1pPr>
              <a:defRPr/>
            </a:lvl1pPr>
          </a:lstStyle>
          <a:p>
            <a:pPr>
              <a:defRPr/>
            </a:pPr>
            <a:r>
              <a:rPr lang="he-IL"/>
              <a:t>הנדסת תוכנה - תרגול</a:t>
            </a:r>
          </a:p>
        </p:txBody>
      </p:sp>
      <p:sp>
        <p:nvSpPr>
          <p:cNvPr id="6" name="מציין מיקום של מספר שקופית 5"/>
          <p:cNvSpPr>
            <a:spLocks noGrp="1"/>
          </p:cNvSpPr>
          <p:nvPr>
            <p:ph type="sldNum" sz="quarter" idx="12"/>
          </p:nvPr>
        </p:nvSpPr>
        <p:spPr/>
        <p:txBody>
          <a:bodyPr/>
          <a:lstStyle>
            <a:lvl1pPr>
              <a:defRPr/>
            </a:lvl1pPr>
          </a:lstStyle>
          <a:p>
            <a:pPr>
              <a:defRPr/>
            </a:pPr>
            <a:fld id="{9AF42FAA-D9B7-4A81-A698-476EABF34C29}" type="slidenum">
              <a:rPr lang="he-IL"/>
              <a:pPr>
                <a:defRPr/>
              </a:pPr>
              <a:t>‹#›</a:t>
            </a:fld>
            <a:endParaRPr lang="he-IL"/>
          </a:p>
        </p:txBody>
      </p:sp>
    </p:spTree>
    <p:extLst>
      <p:ext uri="{BB962C8B-B14F-4D97-AF65-F5344CB8AC3E}">
        <p14:creationId xmlns:p14="http://schemas.microsoft.com/office/powerpoint/2010/main" val="1530473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lvl1pPr>
              <a:defRPr/>
            </a:lvl1pPr>
          </a:lstStyle>
          <a:p>
            <a:pPr>
              <a:defRPr/>
            </a:pPr>
            <a:fld id="{BC5AA7AD-4D67-4DA3-8B76-37A3860C5796}" type="datetime8">
              <a:rPr lang="he-IL" smtClean="0"/>
              <a:t>02 ינואר 20</a:t>
            </a:fld>
            <a:endParaRPr lang="he-IL"/>
          </a:p>
        </p:txBody>
      </p:sp>
      <p:sp>
        <p:nvSpPr>
          <p:cNvPr id="5" name="מציין מיקום של כותרת תחתונה 4"/>
          <p:cNvSpPr>
            <a:spLocks noGrp="1"/>
          </p:cNvSpPr>
          <p:nvPr>
            <p:ph type="ftr" sz="quarter" idx="11"/>
          </p:nvPr>
        </p:nvSpPr>
        <p:spPr/>
        <p:txBody>
          <a:bodyPr/>
          <a:lstStyle>
            <a:lvl1pPr>
              <a:defRPr/>
            </a:lvl1pPr>
          </a:lstStyle>
          <a:p>
            <a:pPr>
              <a:defRPr/>
            </a:pPr>
            <a:r>
              <a:rPr lang="he-IL"/>
              <a:t>הנדסת תוכנה - תרגול</a:t>
            </a:r>
          </a:p>
        </p:txBody>
      </p:sp>
      <p:sp>
        <p:nvSpPr>
          <p:cNvPr id="6" name="מציין מיקום של מספר שקופית 5"/>
          <p:cNvSpPr>
            <a:spLocks noGrp="1"/>
          </p:cNvSpPr>
          <p:nvPr>
            <p:ph type="sldNum" sz="quarter" idx="12"/>
          </p:nvPr>
        </p:nvSpPr>
        <p:spPr/>
        <p:txBody>
          <a:bodyPr/>
          <a:lstStyle>
            <a:lvl1pPr>
              <a:defRPr/>
            </a:lvl1pPr>
          </a:lstStyle>
          <a:p>
            <a:pPr>
              <a:defRPr/>
            </a:pPr>
            <a:fld id="{711A1806-AE88-4B6C-9344-5CECF759C187}" type="slidenum">
              <a:rPr lang="he-IL"/>
              <a:pPr>
                <a:defRPr/>
              </a:pPr>
              <a:t>‹#›</a:t>
            </a:fld>
            <a:endParaRPr lang="he-IL"/>
          </a:p>
        </p:txBody>
      </p:sp>
    </p:spTree>
    <p:extLst>
      <p:ext uri="{BB962C8B-B14F-4D97-AF65-F5344CB8AC3E}">
        <p14:creationId xmlns:p14="http://schemas.microsoft.com/office/powerpoint/2010/main" val="3139117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lvl1pPr>
              <a:defRPr/>
            </a:lvl1pPr>
          </a:lstStyle>
          <a:p>
            <a:pPr>
              <a:defRPr/>
            </a:pPr>
            <a:fld id="{8065C4D4-8AC6-4D06-87EA-123022CBEBAD}" type="datetime8">
              <a:rPr lang="he-IL" smtClean="0"/>
              <a:t>02 ינואר 20</a:t>
            </a:fld>
            <a:endParaRPr lang="he-IL"/>
          </a:p>
        </p:txBody>
      </p:sp>
      <p:sp>
        <p:nvSpPr>
          <p:cNvPr id="5" name="מציין מיקום של כותרת תחתונה 4"/>
          <p:cNvSpPr>
            <a:spLocks noGrp="1"/>
          </p:cNvSpPr>
          <p:nvPr>
            <p:ph type="ftr" sz="quarter" idx="11"/>
          </p:nvPr>
        </p:nvSpPr>
        <p:spPr/>
        <p:txBody>
          <a:bodyPr/>
          <a:lstStyle>
            <a:lvl1pPr>
              <a:defRPr/>
            </a:lvl1pPr>
          </a:lstStyle>
          <a:p>
            <a:pPr>
              <a:defRPr/>
            </a:pPr>
            <a:r>
              <a:rPr lang="he-IL"/>
              <a:t>הנדסת תוכנה - תרגול</a:t>
            </a:r>
          </a:p>
        </p:txBody>
      </p:sp>
      <p:sp>
        <p:nvSpPr>
          <p:cNvPr id="6" name="מציין מיקום של מספר שקופית 5"/>
          <p:cNvSpPr>
            <a:spLocks noGrp="1"/>
          </p:cNvSpPr>
          <p:nvPr>
            <p:ph type="sldNum" sz="quarter" idx="12"/>
          </p:nvPr>
        </p:nvSpPr>
        <p:spPr/>
        <p:txBody>
          <a:bodyPr/>
          <a:lstStyle>
            <a:lvl1pPr>
              <a:defRPr/>
            </a:lvl1pPr>
          </a:lstStyle>
          <a:p>
            <a:pPr>
              <a:defRPr/>
            </a:pPr>
            <a:fld id="{D4060BD6-70BF-41A4-919D-D579CFF28324}" type="slidenum">
              <a:rPr lang="he-IL"/>
              <a:pPr>
                <a:defRPr/>
              </a:pPr>
              <a:t>‹#›</a:t>
            </a:fld>
            <a:endParaRPr lang="he-IL"/>
          </a:p>
        </p:txBody>
      </p:sp>
    </p:spTree>
    <p:extLst>
      <p:ext uri="{BB962C8B-B14F-4D97-AF65-F5344CB8AC3E}">
        <p14:creationId xmlns:p14="http://schemas.microsoft.com/office/powerpoint/2010/main" val="2095371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lvl1pPr>
              <a:defRPr/>
            </a:lvl1pPr>
          </a:lstStyle>
          <a:p>
            <a:pPr>
              <a:defRPr/>
            </a:pPr>
            <a:fld id="{41103980-B822-4F57-839F-0A2504DEFA24}" type="datetime8">
              <a:rPr lang="he-IL" smtClean="0"/>
              <a:t>02 ינואר 20</a:t>
            </a:fld>
            <a:endParaRPr lang="he-IL"/>
          </a:p>
        </p:txBody>
      </p:sp>
      <p:sp>
        <p:nvSpPr>
          <p:cNvPr id="5" name="מציין מיקום של כותרת תחתונה 4"/>
          <p:cNvSpPr>
            <a:spLocks noGrp="1"/>
          </p:cNvSpPr>
          <p:nvPr>
            <p:ph type="ftr" sz="quarter" idx="11"/>
          </p:nvPr>
        </p:nvSpPr>
        <p:spPr/>
        <p:txBody>
          <a:bodyPr/>
          <a:lstStyle>
            <a:lvl1pPr>
              <a:defRPr/>
            </a:lvl1pPr>
          </a:lstStyle>
          <a:p>
            <a:pPr>
              <a:defRPr/>
            </a:pPr>
            <a:r>
              <a:rPr lang="he-IL"/>
              <a:t>הנדסת תוכנה - תרגול</a:t>
            </a:r>
          </a:p>
        </p:txBody>
      </p:sp>
      <p:sp>
        <p:nvSpPr>
          <p:cNvPr id="6" name="מציין מיקום של מספר שקופית 5"/>
          <p:cNvSpPr>
            <a:spLocks noGrp="1"/>
          </p:cNvSpPr>
          <p:nvPr>
            <p:ph type="sldNum" sz="quarter" idx="12"/>
          </p:nvPr>
        </p:nvSpPr>
        <p:spPr/>
        <p:txBody>
          <a:bodyPr/>
          <a:lstStyle>
            <a:lvl1pPr>
              <a:defRPr/>
            </a:lvl1pPr>
          </a:lstStyle>
          <a:p>
            <a:pPr>
              <a:defRPr/>
            </a:pPr>
            <a:fld id="{EB0A1C18-2E97-4B45-832C-DE832CBD48BD}" type="slidenum">
              <a:rPr lang="he-IL"/>
              <a:pPr>
                <a:defRPr/>
              </a:pPr>
              <a:t>‹#›</a:t>
            </a:fld>
            <a:endParaRPr lang="he-IL"/>
          </a:p>
        </p:txBody>
      </p:sp>
    </p:spTree>
    <p:extLst>
      <p:ext uri="{BB962C8B-B14F-4D97-AF65-F5344CB8AC3E}">
        <p14:creationId xmlns:p14="http://schemas.microsoft.com/office/powerpoint/2010/main" val="2955612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p:cNvSpPr>
            <a:spLocks noGrp="1"/>
          </p:cNvSpPr>
          <p:nvPr>
            <p:ph type="dt" sz="half" idx="10"/>
          </p:nvPr>
        </p:nvSpPr>
        <p:spPr/>
        <p:txBody>
          <a:bodyPr/>
          <a:lstStyle>
            <a:lvl1pPr>
              <a:defRPr/>
            </a:lvl1pPr>
          </a:lstStyle>
          <a:p>
            <a:pPr>
              <a:defRPr/>
            </a:pPr>
            <a:fld id="{728E8B2A-623B-48D9-8A9C-570D386DBBB5}" type="datetime8">
              <a:rPr lang="he-IL" smtClean="0"/>
              <a:t>02 ינואר 20</a:t>
            </a:fld>
            <a:endParaRPr lang="he-IL"/>
          </a:p>
        </p:txBody>
      </p:sp>
      <p:sp>
        <p:nvSpPr>
          <p:cNvPr id="5" name="מציין מיקום של כותרת תחתונה 4"/>
          <p:cNvSpPr>
            <a:spLocks noGrp="1"/>
          </p:cNvSpPr>
          <p:nvPr>
            <p:ph type="ftr" sz="quarter" idx="11"/>
          </p:nvPr>
        </p:nvSpPr>
        <p:spPr/>
        <p:txBody>
          <a:bodyPr/>
          <a:lstStyle>
            <a:lvl1pPr>
              <a:defRPr/>
            </a:lvl1pPr>
          </a:lstStyle>
          <a:p>
            <a:pPr>
              <a:defRPr/>
            </a:pPr>
            <a:r>
              <a:rPr lang="he-IL"/>
              <a:t>הנדסת תוכנה - תרגול</a:t>
            </a:r>
          </a:p>
        </p:txBody>
      </p:sp>
      <p:sp>
        <p:nvSpPr>
          <p:cNvPr id="6" name="מציין מיקום של מספר שקופית 5"/>
          <p:cNvSpPr>
            <a:spLocks noGrp="1"/>
          </p:cNvSpPr>
          <p:nvPr>
            <p:ph type="sldNum" sz="quarter" idx="12"/>
          </p:nvPr>
        </p:nvSpPr>
        <p:spPr/>
        <p:txBody>
          <a:bodyPr/>
          <a:lstStyle>
            <a:lvl1pPr>
              <a:defRPr/>
            </a:lvl1pPr>
          </a:lstStyle>
          <a:p>
            <a:pPr>
              <a:defRPr/>
            </a:pPr>
            <a:fld id="{045CEE93-6D8B-4261-B2AF-478FF09EBC81}" type="slidenum">
              <a:rPr lang="he-IL"/>
              <a:pPr>
                <a:defRPr/>
              </a:pPr>
              <a:t>‹#›</a:t>
            </a:fld>
            <a:endParaRPr lang="he-IL"/>
          </a:p>
        </p:txBody>
      </p:sp>
    </p:spTree>
    <p:extLst>
      <p:ext uri="{BB962C8B-B14F-4D97-AF65-F5344CB8AC3E}">
        <p14:creationId xmlns:p14="http://schemas.microsoft.com/office/powerpoint/2010/main" val="4116422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3"/>
          <p:cNvSpPr>
            <a:spLocks noGrp="1"/>
          </p:cNvSpPr>
          <p:nvPr>
            <p:ph type="dt" sz="half" idx="10"/>
          </p:nvPr>
        </p:nvSpPr>
        <p:spPr/>
        <p:txBody>
          <a:bodyPr/>
          <a:lstStyle>
            <a:lvl1pPr>
              <a:defRPr/>
            </a:lvl1pPr>
          </a:lstStyle>
          <a:p>
            <a:pPr>
              <a:defRPr/>
            </a:pPr>
            <a:fld id="{87E72010-2B49-4FBA-A71F-1C903234F8ED}" type="datetime8">
              <a:rPr lang="he-IL" smtClean="0"/>
              <a:t>02 ינואר 20</a:t>
            </a:fld>
            <a:endParaRPr lang="he-IL"/>
          </a:p>
        </p:txBody>
      </p:sp>
      <p:sp>
        <p:nvSpPr>
          <p:cNvPr id="6" name="מציין מיקום של כותרת תחתונה 4"/>
          <p:cNvSpPr>
            <a:spLocks noGrp="1"/>
          </p:cNvSpPr>
          <p:nvPr>
            <p:ph type="ftr" sz="quarter" idx="11"/>
          </p:nvPr>
        </p:nvSpPr>
        <p:spPr/>
        <p:txBody>
          <a:bodyPr/>
          <a:lstStyle>
            <a:lvl1pPr>
              <a:defRPr/>
            </a:lvl1pPr>
          </a:lstStyle>
          <a:p>
            <a:pPr>
              <a:defRPr/>
            </a:pPr>
            <a:r>
              <a:rPr lang="he-IL"/>
              <a:t>הנדסת תוכנה - תרגול</a:t>
            </a:r>
          </a:p>
        </p:txBody>
      </p:sp>
      <p:sp>
        <p:nvSpPr>
          <p:cNvPr id="7" name="מציין מיקום של מספר שקופית 5"/>
          <p:cNvSpPr>
            <a:spLocks noGrp="1"/>
          </p:cNvSpPr>
          <p:nvPr>
            <p:ph type="sldNum" sz="quarter" idx="12"/>
          </p:nvPr>
        </p:nvSpPr>
        <p:spPr/>
        <p:txBody>
          <a:bodyPr/>
          <a:lstStyle>
            <a:lvl1pPr>
              <a:defRPr/>
            </a:lvl1pPr>
          </a:lstStyle>
          <a:p>
            <a:pPr>
              <a:defRPr/>
            </a:pPr>
            <a:fld id="{AD48FA95-BB69-4C08-BD87-6C00B058BEA8}" type="slidenum">
              <a:rPr lang="he-IL"/>
              <a:pPr>
                <a:defRPr/>
              </a:pPr>
              <a:t>‹#›</a:t>
            </a:fld>
            <a:endParaRPr lang="he-IL"/>
          </a:p>
        </p:txBody>
      </p:sp>
    </p:spTree>
    <p:extLst>
      <p:ext uri="{BB962C8B-B14F-4D97-AF65-F5344CB8AC3E}">
        <p14:creationId xmlns:p14="http://schemas.microsoft.com/office/powerpoint/2010/main" val="2099121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3"/>
          <p:cNvSpPr>
            <a:spLocks noGrp="1"/>
          </p:cNvSpPr>
          <p:nvPr>
            <p:ph type="dt" sz="half" idx="10"/>
          </p:nvPr>
        </p:nvSpPr>
        <p:spPr/>
        <p:txBody>
          <a:bodyPr/>
          <a:lstStyle>
            <a:lvl1pPr>
              <a:defRPr/>
            </a:lvl1pPr>
          </a:lstStyle>
          <a:p>
            <a:pPr>
              <a:defRPr/>
            </a:pPr>
            <a:fld id="{ADEFFD37-6D3A-44CD-BAB7-31EB6031CE41}" type="datetime8">
              <a:rPr lang="he-IL" smtClean="0"/>
              <a:t>02 ינואר 20</a:t>
            </a:fld>
            <a:endParaRPr lang="he-IL"/>
          </a:p>
        </p:txBody>
      </p:sp>
      <p:sp>
        <p:nvSpPr>
          <p:cNvPr id="8" name="מציין מיקום של כותרת תחתונה 4"/>
          <p:cNvSpPr>
            <a:spLocks noGrp="1"/>
          </p:cNvSpPr>
          <p:nvPr>
            <p:ph type="ftr" sz="quarter" idx="11"/>
          </p:nvPr>
        </p:nvSpPr>
        <p:spPr/>
        <p:txBody>
          <a:bodyPr/>
          <a:lstStyle>
            <a:lvl1pPr>
              <a:defRPr/>
            </a:lvl1pPr>
          </a:lstStyle>
          <a:p>
            <a:pPr>
              <a:defRPr/>
            </a:pPr>
            <a:r>
              <a:rPr lang="he-IL"/>
              <a:t>הנדסת תוכנה - תרגול</a:t>
            </a:r>
          </a:p>
        </p:txBody>
      </p:sp>
      <p:sp>
        <p:nvSpPr>
          <p:cNvPr id="9" name="מציין מיקום של מספר שקופית 5"/>
          <p:cNvSpPr>
            <a:spLocks noGrp="1"/>
          </p:cNvSpPr>
          <p:nvPr>
            <p:ph type="sldNum" sz="quarter" idx="12"/>
          </p:nvPr>
        </p:nvSpPr>
        <p:spPr/>
        <p:txBody>
          <a:bodyPr/>
          <a:lstStyle>
            <a:lvl1pPr>
              <a:defRPr/>
            </a:lvl1pPr>
          </a:lstStyle>
          <a:p>
            <a:pPr>
              <a:defRPr/>
            </a:pPr>
            <a:fld id="{C8B92222-1A7C-4F74-B7C6-B64EA0F525E2}" type="slidenum">
              <a:rPr lang="he-IL"/>
              <a:pPr>
                <a:defRPr/>
              </a:pPr>
              <a:t>‹#›</a:t>
            </a:fld>
            <a:endParaRPr lang="he-IL"/>
          </a:p>
        </p:txBody>
      </p:sp>
    </p:spTree>
    <p:extLst>
      <p:ext uri="{BB962C8B-B14F-4D97-AF65-F5344CB8AC3E}">
        <p14:creationId xmlns:p14="http://schemas.microsoft.com/office/powerpoint/2010/main" val="1132085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3"/>
          <p:cNvSpPr>
            <a:spLocks noGrp="1"/>
          </p:cNvSpPr>
          <p:nvPr>
            <p:ph type="dt" sz="half" idx="10"/>
          </p:nvPr>
        </p:nvSpPr>
        <p:spPr/>
        <p:txBody>
          <a:bodyPr/>
          <a:lstStyle>
            <a:lvl1pPr>
              <a:defRPr/>
            </a:lvl1pPr>
          </a:lstStyle>
          <a:p>
            <a:pPr>
              <a:defRPr/>
            </a:pPr>
            <a:fld id="{46D0C1C9-37E6-49FD-B084-18925D31F7E5}" type="datetime8">
              <a:rPr lang="he-IL" smtClean="0"/>
              <a:t>02 ינואר 20</a:t>
            </a:fld>
            <a:endParaRPr lang="he-IL"/>
          </a:p>
        </p:txBody>
      </p:sp>
      <p:sp>
        <p:nvSpPr>
          <p:cNvPr id="4" name="מציין מיקום של כותרת תחתונה 4"/>
          <p:cNvSpPr>
            <a:spLocks noGrp="1"/>
          </p:cNvSpPr>
          <p:nvPr>
            <p:ph type="ftr" sz="quarter" idx="11"/>
          </p:nvPr>
        </p:nvSpPr>
        <p:spPr/>
        <p:txBody>
          <a:bodyPr/>
          <a:lstStyle>
            <a:lvl1pPr>
              <a:defRPr/>
            </a:lvl1pPr>
          </a:lstStyle>
          <a:p>
            <a:pPr>
              <a:defRPr/>
            </a:pPr>
            <a:r>
              <a:rPr lang="he-IL"/>
              <a:t>הנדסת תוכנה - תרגול</a:t>
            </a:r>
          </a:p>
        </p:txBody>
      </p:sp>
      <p:sp>
        <p:nvSpPr>
          <p:cNvPr id="5" name="מציין מיקום של מספר שקופית 5"/>
          <p:cNvSpPr>
            <a:spLocks noGrp="1"/>
          </p:cNvSpPr>
          <p:nvPr>
            <p:ph type="sldNum" sz="quarter" idx="12"/>
          </p:nvPr>
        </p:nvSpPr>
        <p:spPr/>
        <p:txBody>
          <a:bodyPr/>
          <a:lstStyle>
            <a:lvl1pPr>
              <a:defRPr/>
            </a:lvl1pPr>
          </a:lstStyle>
          <a:p>
            <a:pPr>
              <a:defRPr/>
            </a:pPr>
            <a:fld id="{B6CEED90-7320-477B-97DD-6123CC133134}" type="slidenum">
              <a:rPr lang="he-IL"/>
              <a:pPr>
                <a:defRPr/>
              </a:pPr>
              <a:t>‹#›</a:t>
            </a:fld>
            <a:endParaRPr lang="he-IL"/>
          </a:p>
        </p:txBody>
      </p:sp>
    </p:spTree>
    <p:extLst>
      <p:ext uri="{BB962C8B-B14F-4D97-AF65-F5344CB8AC3E}">
        <p14:creationId xmlns:p14="http://schemas.microsoft.com/office/powerpoint/2010/main" val="2901311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3"/>
          <p:cNvSpPr>
            <a:spLocks noGrp="1"/>
          </p:cNvSpPr>
          <p:nvPr>
            <p:ph type="dt" sz="half" idx="10"/>
          </p:nvPr>
        </p:nvSpPr>
        <p:spPr/>
        <p:txBody>
          <a:bodyPr/>
          <a:lstStyle>
            <a:lvl1pPr>
              <a:defRPr/>
            </a:lvl1pPr>
          </a:lstStyle>
          <a:p>
            <a:pPr>
              <a:defRPr/>
            </a:pPr>
            <a:fld id="{3D54F978-44C7-44E2-BD13-5AE6873239E3}" type="datetime8">
              <a:rPr lang="he-IL" smtClean="0"/>
              <a:t>02 ינואר 20</a:t>
            </a:fld>
            <a:endParaRPr lang="he-IL"/>
          </a:p>
        </p:txBody>
      </p:sp>
      <p:sp>
        <p:nvSpPr>
          <p:cNvPr id="3" name="מציין מיקום של כותרת תחתונה 4"/>
          <p:cNvSpPr>
            <a:spLocks noGrp="1"/>
          </p:cNvSpPr>
          <p:nvPr>
            <p:ph type="ftr" sz="quarter" idx="11"/>
          </p:nvPr>
        </p:nvSpPr>
        <p:spPr/>
        <p:txBody>
          <a:bodyPr/>
          <a:lstStyle>
            <a:lvl1pPr>
              <a:defRPr/>
            </a:lvl1pPr>
          </a:lstStyle>
          <a:p>
            <a:pPr>
              <a:defRPr/>
            </a:pPr>
            <a:r>
              <a:rPr lang="he-IL"/>
              <a:t>הנדסת תוכנה - תרגול</a:t>
            </a:r>
          </a:p>
        </p:txBody>
      </p:sp>
      <p:sp>
        <p:nvSpPr>
          <p:cNvPr id="4" name="מציין מיקום של מספר שקופית 5"/>
          <p:cNvSpPr>
            <a:spLocks noGrp="1"/>
          </p:cNvSpPr>
          <p:nvPr>
            <p:ph type="sldNum" sz="quarter" idx="12"/>
          </p:nvPr>
        </p:nvSpPr>
        <p:spPr/>
        <p:txBody>
          <a:bodyPr/>
          <a:lstStyle>
            <a:lvl1pPr>
              <a:defRPr/>
            </a:lvl1pPr>
          </a:lstStyle>
          <a:p>
            <a:pPr>
              <a:defRPr/>
            </a:pPr>
            <a:fld id="{543C1ACE-BF8F-41A8-B1B6-DD693D868DA2}" type="slidenum">
              <a:rPr lang="he-IL"/>
              <a:pPr>
                <a:defRPr/>
              </a:pPr>
              <a:t>‹#›</a:t>
            </a:fld>
            <a:endParaRPr lang="he-IL"/>
          </a:p>
        </p:txBody>
      </p:sp>
    </p:spTree>
    <p:extLst>
      <p:ext uri="{BB962C8B-B14F-4D97-AF65-F5344CB8AC3E}">
        <p14:creationId xmlns:p14="http://schemas.microsoft.com/office/powerpoint/2010/main" val="1541161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3"/>
          <p:cNvSpPr>
            <a:spLocks noGrp="1"/>
          </p:cNvSpPr>
          <p:nvPr>
            <p:ph type="dt" sz="half" idx="10"/>
          </p:nvPr>
        </p:nvSpPr>
        <p:spPr/>
        <p:txBody>
          <a:bodyPr/>
          <a:lstStyle>
            <a:lvl1pPr>
              <a:defRPr/>
            </a:lvl1pPr>
          </a:lstStyle>
          <a:p>
            <a:pPr>
              <a:defRPr/>
            </a:pPr>
            <a:fld id="{BCD9B4E6-04A8-47CC-BF34-E1B559BE5A34}" type="datetime8">
              <a:rPr lang="he-IL" smtClean="0"/>
              <a:t>02 ינואר 20</a:t>
            </a:fld>
            <a:endParaRPr lang="he-IL"/>
          </a:p>
        </p:txBody>
      </p:sp>
      <p:sp>
        <p:nvSpPr>
          <p:cNvPr id="6" name="מציין מיקום של כותרת תחתונה 4"/>
          <p:cNvSpPr>
            <a:spLocks noGrp="1"/>
          </p:cNvSpPr>
          <p:nvPr>
            <p:ph type="ftr" sz="quarter" idx="11"/>
          </p:nvPr>
        </p:nvSpPr>
        <p:spPr/>
        <p:txBody>
          <a:bodyPr/>
          <a:lstStyle>
            <a:lvl1pPr>
              <a:defRPr/>
            </a:lvl1pPr>
          </a:lstStyle>
          <a:p>
            <a:pPr>
              <a:defRPr/>
            </a:pPr>
            <a:r>
              <a:rPr lang="he-IL"/>
              <a:t>הנדסת תוכנה - תרגול</a:t>
            </a:r>
          </a:p>
        </p:txBody>
      </p:sp>
      <p:sp>
        <p:nvSpPr>
          <p:cNvPr id="7" name="מציין מיקום של מספר שקופית 5"/>
          <p:cNvSpPr>
            <a:spLocks noGrp="1"/>
          </p:cNvSpPr>
          <p:nvPr>
            <p:ph type="sldNum" sz="quarter" idx="12"/>
          </p:nvPr>
        </p:nvSpPr>
        <p:spPr/>
        <p:txBody>
          <a:bodyPr/>
          <a:lstStyle>
            <a:lvl1pPr>
              <a:defRPr/>
            </a:lvl1pPr>
          </a:lstStyle>
          <a:p>
            <a:pPr>
              <a:defRPr/>
            </a:pPr>
            <a:fld id="{96D4B7FB-5509-4224-B340-FA30CAF1A1BB}" type="slidenum">
              <a:rPr lang="he-IL"/>
              <a:pPr>
                <a:defRPr/>
              </a:pPr>
              <a:t>‹#›</a:t>
            </a:fld>
            <a:endParaRPr lang="he-IL"/>
          </a:p>
        </p:txBody>
      </p:sp>
    </p:spTree>
    <p:extLst>
      <p:ext uri="{BB962C8B-B14F-4D97-AF65-F5344CB8AC3E}">
        <p14:creationId xmlns:p14="http://schemas.microsoft.com/office/powerpoint/2010/main" val="2441092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p:cNvSpPr>
            <a:spLocks noGrp="1"/>
          </p:cNvSpPr>
          <p:nvPr>
            <p:ph type="pic" idx="1"/>
          </p:nvPr>
        </p:nvSpPr>
        <p:spPr>
          <a:xfrm>
            <a:off x="5183188" y="987425"/>
            <a:ext cx="6172200" cy="4873625"/>
          </a:xfrm>
        </p:spPr>
        <p:txBody>
          <a:bodyPr rtlCol="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he-IL" noProof="0"/>
              <a:t>לחץ על הסמל כדי להוסיף תמונה</a:t>
            </a:r>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3"/>
          <p:cNvSpPr>
            <a:spLocks noGrp="1"/>
          </p:cNvSpPr>
          <p:nvPr>
            <p:ph type="dt" sz="half" idx="10"/>
          </p:nvPr>
        </p:nvSpPr>
        <p:spPr/>
        <p:txBody>
          <a:bodyPr/>
          <a:lstStyle>
            <a:lvl1pPr>
              <a:defRPr/>
            </a:lvl1pPr>
          </a:lstStyle>
          <a:p>
            <a:pPr>
              <a:defRPr/>
            </a:pPr>
            <a:fld id="{2D87A75D-ABFD-4273-A5DF-0717472152BE}" type="datetime8">
              <a:rPr lang="he-IL" smtClean="0"/>
              <a:t>02 ינואר 20</a:t>
            </a:fld>
            <a:endParaRPr lang="he-IL"/>
          </a:p>
        </p:txBody>
      </p:sp>
      <p:sp>
        <p:nvSpPr>
          <p:cNvPr id="6" name="מציין מיקום של כותרת תחתונה 4"/>
          <p:cNvSpPr>
            <a:spLocks noGrp="1"/>
          </p:cNvSpPr>
          <p:nvPr>
            <p:ph type="ftr" sz="quarter" idx="11"/>
          </p:nvPr>
        </p:nvSpPr>
        <p:spPr/>
        <p:txBody>
          <a:bodyPr/>
          <a:lstStyle>
            <a:lvl1pPr>
              <a:defRPr/>
            </a:lvl1pPr>
          </a:lstStyle>
          <a:p>
            <a:pPr>
              <a:defRPr/>
            </a:pPr>
            <a:r>
              <a:rPr lang="he-IL"/>
              <a:t>הנדסת תוכנה - תרגול</a:t>
            </a:r>
          </a:p>
        </p:txBody>
      </p:sp>
      <p:sp>
        <p:nvSpPr>
          <p:cNvPr id="7" name="מציין מיקום של מספר שקופית 5"/>
          <p:cNvSpPr>
            <a:spLocks noGrp="1"/>
          </p:cNvSpPr>
          <p:nvPr>
            <p:ph type="sldNum" sz="quarter" idx="12"/>
          </p:nvPr>
        </p:nvSpPr>
        <p:spPr/>
        <p:txBody>
          <a:bodyPr/>
          <a:lstStyle>
            <a:lvl1pPr>
              <a:defRPr/>
            </a:lvl1pPr>
          </a:lstStyle>
          <a:p>
            <a:pPr>
              <a:defRPr/>
            </a:pPr>
            <a:fld id="{23D693A3-3634-4ABF-B438-E56C0CAF9B38}" type="slidenum">
              <a:rPr lang="he-IL"/>
              <a:pPr>
                <a:defRPr/>
              </a:pPr>
              <a:t>‹#›</a:t>
            </a:fld>
            <a:endParaRPr lang="he-IL"/>
          </a:p>
        </p:txBody>
      </p:sp>
    </p:spTree>
    <p:extLst>
      <p:ext uri="{BB962C8B-B14F-4D97-AF65-F5344CB8AC3E}">
        <p14:creationId xmlns:p14="http://schemas.microsoft.com/office/powerpoint/2010/main" val="2624479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מציין מיקום של כותרת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he-IL" altLang="he-IL"/>
              <a:t>לחץ כדי לערוך סגנון כותרת של תבנית בסיס</a:t>
            </a:r>
          </a:p>
        </p:txBody>
      </p:sp>
      <p:sp>
        <p:nvSpPr>
          <p:cNvPr id="1027" name="מציין מיקום טקסט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he-IL" altLang="he-IL"/>
              <a:t>לחץ כדי לערוך סגנונות טקסט של תבנית בסיס</a:t>
            </a:r>
          </a:p>
          <a:p>
            <a:pPr lvl="1"/>
            <a:r>
              <a:rPr lang="he-IL" altLang="he-IL"/>
              <a:t>רמה שנייה</a:t>
            </a:r>
          </a:p>
          <a:p>
            <a:pPr lvl="2"/>
            <a:r>
              <a:rPr lang="he-IL" altLang="he-IL"/>
              <a:t>רמה שלישית</a:t>
            </a:r>
          </a:p>
          <a:p>
            <a:pPr lvl="3"/>
            <a:r>
              <a:rPr lang="he-IL" altLang="he-IL"/>
              <a:t>רמה רביעית</a:t>
            </a:r>
          </a:p>
          <a:p>
            <a:pPr lvl="4"/>
            <a:r>
              <a:rPr lang="he-IL" altLang="he-IL"/>
              <a:t>רמה חמישית</a:t>
            </a:r>
          </a:p>
        </p:txBody>
      </p:sp>
      <p:sp>
        <p:nvSpPr>
          <p:cNvPr id="4" name="מציין מיקום של תאריך 3"/>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rtl="1" eaLnBrk="1" fontAlgn="auto" hangingPunct="1">
              <a:spcBef>
                <a:spcPts val="0"/>
              </a:spcBef>
              <a:spcAft>
                <a:spcPts val="0"/>
              </a:spcAft>
              <a:defRPr sz="1200" smtClean="0">
                <a:solidFill>
                  <a:schemeClr val="tx1">
                    <a:tint val="75000"/>
                  </a:schemeClr>
                </a:solidFill>
                <a:latin typeface="+mn-lt"/>
                <a:cs typeface="+mn-cs"/>
              </a:defRPr>
            </a:lvl1pPr>
          </a:lstStyle>
          <a:p>
            <a:pPr>
              <a:defRPr/>
            </a:pPr>
            <a:fld id="{28EB3CBB-E95C-46A3-8650-BE56A767054C}" type="datetime8">
              <a:rPr lang="he-IL" smtClean="0"/>
              <a:t>02 ינואר 20</a:t>
            </a:fld>
            <a:endParaRPr lang="he-IL"/>
          </a:p>
        </p:txBody>
      </p:sp>
      <p:sp>
        <p:nvSpPr>
          <p:cNvPr id="5" name="מציין מיקום של כותרת תחתונה 4"/>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rtl="1" eaLnBrk="1" fontAlgn="auto" hangingPunct="1">
              <a:spcBef>
                <a:spcPts val="0"/>
              </a:spcBef>
              <a:spcAft>
                <a:spcPts val="0"/>
              </a:spcAft>
              <a:defRPr sz="1200" smtClean="0">
                <a:solidFill>
                  <a:schemeClr val="tx1">
                    <a:tint val="75000"/>
                  </a:schemeClr>
                </a:solidFill>
                <a:latin typeface="+mn-lt"/>
                <a:cs typeface="+mn-cs"/>
              </a:defRPr>
            </a:lvl1pPr>
          </a:lstStyle>
          <a:p>
            <a:pPr>
              <a:defRPr/>
            </a:pPr>
            <a:r>
              <a:rPr lang="he-IL"/>
              <a:t>הנדסת תוכנה - תרגול</a:t>
            </a:r>
          </a:p>
        </p:txBody>
      </p:sp>
      <p:sp>
        <p:nvSpPr>
          <p:cNvPr id="6" name="מציין מיקום של מספר שקופית 5"/>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rtl="1" eaLnBrk="1" fontAlgn="auto" hangingPunct="1">
              <a:spcBef>
                <a:spcPts val="0"/>
              </a:spcBef>
              <a:spcAft>
                <a:spcPts val="0"/>
              </a:spcAft>
              <a:defRPr sz="1200" smtClean="0">
                <a:solidFill>
                  <a:schemeClr val="tx1">
                    <a:tint val="75000"/>
                  </a:schemeClr>
                </a:solidFill>
                <a:latin typeface="+mn-lt"/>
                <a:cs typeface="+mn-cs"/>
              </a:defRPr>
            </a:lvl1pPr>
          </a:lstStyle>
          <a:p>
            <a:pPr>
              <a:defRPr/>
            </a:pPr>
            <a:fld id="{B72A2981-8083-491F-B367-EAC08C30EF70}" type="slidenum">
              <a:rPr lang="he-IL"/>
              <a:pPr>
                <a:defRPr/>
              </a:pPr>
              <a:t>‹#›</a:t>
            </a:fld>
            <a:endParaRPr lang="he-I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r" rtl="1" eaLnBrk="1" fontAlgn="base" hangingPunct="1">
        <a:lnSpc>
          <a:spcPct val="90000"/>
        </a:lnSpc>
        <a:spcBef>
          <a:spcPct val="0"/>
        </a:spcBef>
        <a:spcAft>
          <a:spcPct val="0"/>
        </a:spcAft>
        <a:defRPr sz="4400" kern="1200">
          <a:solidFill>
            <a:schemeClr val="tx1"/>
          </a:solidFill>
          <a:latin typeface="+mj-lt"/>
          <a:ea typeface="+mj-ea"/>
          <a:cs typeface="+mj-cs"/>
        </a:defRPr>
      </a:lvl1pPr>
      <a:lvl2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2pPr>
      <a:lvl3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3pPr>
      <a:lvl4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4pPr>
      <a:lvl5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5pPr>
      <a:lvl6pPr marL="4572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6pPr>
      <a:lvl7pPr marL="9144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7pPr>
      <a:lvl8pPr marL="13716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8pPr>
      <a:lvl9pPr marL="18288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9pPr>
    </p:titleStyle>
    <p:bodyStyle>
      <a:lvl1pPr marL="228600" indent="-228600" algn="r" rtl="1"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r" rtl="1"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r" rtl="1"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r" rtl="1"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r" rtl="1"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כותרת 1"/>
          <p:cNvSpPr>
            <a:spLocks noGrp="1"/>
          </p:cNvSpPr>
          <p:nvPr>
            <p:ph type="ctrTitle"/>
          </p:nvPr>
        </p:nvSpPr>
        <p:spPr/>
        <p:txBody>
          <a:bodyPr/>
          <a:lstStyle/>
          <a:p>
            <a:r>
              <a:rPr lang="en-US" altLang="he-IL" sz="6600" b="1" dirty="0">
                <a:solidFill>
                  <a:srgbClr val="002060"/>
                </a:solidFill>
                <a:effectLst>
                  <a:outerShdw blurRad="38100" dist="38100" dir="2700000" algn="tl">
                    <a:srgbClr val="000000">
                      <a:alpha val="43137"/>
                    </a:srgbClr>
                  </a:outerShdw>
                </a:effectLst>
              </a:rPr>
              <a:t>SOLID</a:t>
            </a:r>
            <a:endParaRPr lang="he-IL" altLang="he-IL" sz="6600" b="1" dirty="0">
              <a:solidFill>
                <a:srgbClr val="002060"/>
              </a:solidFill>
              <a:effectLst>
                <a:outerShdw blurRad="38100" dist="38100" dir="2700000" algn="tl">
                  <a:srgbClr val="000000">
                    <a:alpha val="43137"/>
                  </a:srgbClr>
                </a:outerShdw>
              </a:effectLst>
            </a:endParaRPr>
          </a:p>
        </p:txBody>
      </p:sp>
      <p:sp>
        <p:nvSpPr>
          <p:cNvPr id="2051" name="כותרת משנה 2"/>
          <p:cNvSpPr>
            <a:spLocks noGrp="1"/>
          </p:cNvSpPr>
          <p:nvPr>
            <p:ph type="subTitle" idx="1"/>
          </p:nvPr>
        </p:nvSpPr>
        <p:spPr>
          <a:xfrm>
            <a:off x="1524000" y="3505053"/>
            <a:ext cx="9144000" cy="1655762"/>
          </a:xfrm>
        </p:spPr>
        <p:txBody>
          <a:bodyPr/>
          <a:lstStyle/>
          <a:p>
            <a:endParaRPr lang="he-IL" altLang="he-IL" sz="3600" b="1" dirty="0">
              <a:latin typeface="Guttman Haim" panose="02010401010101010101" pitchFamily="2" charset="-79"/>
              <a:cs typeface="Guttman Haim" panose="02010401010101010101" pitchFamily="2" charset="-79"/>
            </a:endParaRPr>
          </a:p>
          <a:p>
            <a:r>
              <a:rPr lang="he-IL" altLang="he-IL" sz="3600" b="1" dirty="0">
                <a:latin typeface="Guttman Haim" panose="02010401010101010101" pitchFamily="2" charset="-79"/>
                <a:cs typeface="Guttman Haim" panose="02010401010101010101" pitchFamily="2" charset="-79"/>
              </a:rPr>
              <a:t>תרגול מס’ </a:t>
            </a:r>
            <a:r>
              <a:rPr lang="en-US" altLang="he-IL" sz="3600" b="1" dirty="0">
                <a:latin typeface="Guttman Haim" panose="02010401010101010101" pitchFamily="2" charset="-79"/>
                <a:cs typeface="Guttman Haim" panose="02010401010101010101" pitchFamily="2" charset="-79"/>
              </a:rPr>
              <a:t>10</a:t>
            </a:r>
          </a:p>
          <a:p>
            <a:br>
              <a:rPr lang="en-US" altLang="he-IL" sz="3600" b="1" dirty="0">
                <a:latin typeface="Guttman Haim" panose="02010401010101010101" pitchFamily="2" charset="-79"/>
                <a:cs typeface="Guttman Haim" panose="02010401010101010101" pitchFamily="2" charset="-79"/>
              </a:rPr>
            </a:br>
            <a:r>
              <a:rPr lang="he-IL" altLang="he-IL" sz="2000" b="1" dirty="0">
                <a:latin typeface="Guttman Haim" panose="02010401010101010101" pitchFamily="2" charset="-79"/>
                <a:cs typeface="Guttman Haim" panose="02010401010101010101" pitchFamily="2" charset="-79"/>
              </a:rPr>
              <a:t>הנדסת תוכנה</a:t>
            </a:r>
          </a:p>
          <a:p>
            <a:r>
              <a:rPr lang="he-IL" altLang="he-IL" sz="2000" b="1" dirty="0">
                <a:latin typeface="Guttman Haim" panose="02010401010101010101" pitchFamily="2" charset="-79"/>
                <a:cs typeface="Guttman Haim" panose="02010401010101010101" pitchFamily="2" charset="-79"/>
              </a:rPr>
              <a:t>סמסטר א תש"פ</a:t>
            </a:r>
            <a:endParaRPr lang="en-US" altLang="he-IL" sz="2000" b="1" dirty="0">
              <a:latin typeface="Guttman Haim" panose="02010401010101010101" pitchFamily="2" charset="-79"/>
              <a:cs typeface="Guttman Haim" panose="02010401010101010101" pitchFamily="2" charset="-79"/>
            </a:endParaRPr>
          </a:p>
          <a:p>
            <a:r>
              <a:rPr lang="he-IL" altLang="he-IL" sz="2000" b="1" dirty="0">
                <a:latin typeface="Guttman Haim" panose="02010401010101010101" pitchFamily="2" charset="-79"/>
                <a:cs typeface="Guttman Haim" panose="02010401010101010101" pitchFamily="2" charset="-79"/>
              </a:rPr>
              <a:t>ספיר </a:t>
            </a:r>
            <a:r>
              <a:rPr lang="he-IL" altLang="he-IL" sz="2000" b="1" dirty="0" err="1">
                <a:latin typeface="Guttman Haim" panose="02010401010101010101" pitchFamily="2" charset="-79"/>
                <a:cs typeface="Guttman Haim" panose="02010401010101010101" pitchFamily="2" charset="-79"/>
              </a:rPr>
              <a:t>אסרף</a:t>
            </a:r>
            <a:endParaRPr lang="he-IL" altLang="he-IL" sz="2000" b="1" dirty="0">
              <a:latin typeface="Guttman Haim" panose="02010401010101010101" pitchFamily="2" charset="-79"/>
              <a:cs typeface="Guttman Haim" panose="02010401010101010101" pitchFamily="2" charset="-79"/>
            </a:endParaRPr>
          </a:p>
          <a:p>
            <a:endParaRPr lang="he-IL" altLang="he-IL" sz="3600" b="1" dirty="0">
              <a:latin typeface="Guttman Haim" panose="02010401010101010101" pitchFamily="2" charset="-79"/>
              <a:cs typeface="Guttman Haim" panose="02010401010101010101" pitchFamily="2" charset="-79"/>
            </a:endParaRPr>
          </a:p>
        </p:txBody>
      </p:sp>
      <p:pic>
        <p:nvPicPr>
          <p:cNvPr id="2052" name="Picture 2" descr="תוצאת תמונה עבור מצגת אונ אריאל לוגו"/>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מציין מיקום של תאריך 1"/>
          <p:cNvSpPr>
            <a:spLocks noGrp="1"/>
          </p:cNvSpPr>
          <p:nvPr>
            <p:ph type="dt" sz="half" idx="10"/>
          </p:nvPr>
        </p:nvSpPr>
        <p:spPr/>
        <p:txBody>
          <a:bodyPr/>
          <a:lstStyle/>
          <a:p>
            <a:pPr>
              <a:defRPr/>
            </a:pPr>
            <a:fld id="{A079F8AB-505C-4385-ADCD-FC8CCC1EA41B}" type="datetime8">
              <a:rPr lang="he-IL" smtClean="0"/>
              <a:t>02 ינואר 20</a:t>
            </a:fld>
            <a:endParaRPr lang="he-IL"/>
          </a:p>
        </p:txBody>
      </p:sp>
      <p:sp>
        <p:nvSpPr>
          <p:cNvPr id="3" name="מציין מיקום של כותרת תחתונה 2"/>
          <p:cNvSpPr>
            <a:spLocks noGrp="1"/>
          </p:cNvSpPr>
          <p:nvPr>
            <p:ph type="ftr" sz="quarter" idx="11"/>
          </p:nvPr>
        </p:nvSpPr>
        <p:spPr/>
        <p:txBody>
          <a:bodyPr/>
          <a:lstStyle/>
          <a:p>
            <a:pPr>
              <a:defRPr/>
            </a:pPr>
            <a:r>
              <a:rPr lang="he-IL" dirty="0"/>
              <a:t>הנדסת תוכנה - תרגול</a:t>
            </a:r>
          </a:p>
        </p:txBody>
      </p:sp>
      <p:sp>
        <p:nvSpPr>
          <p:cNvPr id="4" name="מציין מיקום של מספר שקופית 3"/>
          <p:cNvSpPr>
            <a:spLocks noGrp="1"/>
          </p:cNvSpPr>
          <p:nvPr>
            <p:ph type="sldNum" sz="quarter" idx="12"/>
          </p:nvPr>
        </p:nvSpPr>
        <p:spPr/>
        <p:txBody>
          <a:bodyPr/>
          <a:lstStyle/>
          <a:p>
            <a:pPr>
              <a:defRPr/>
            </a:pPr>
            <a:fld id="{9AF42FAA-D9B7-4A81-A698-476EABF34C29}" type="slidenum">
              <a:rPr lang="he-IL" smtClean="0"/>
              <a:pPr>
                <a:defRPr/>
              </a:pPr>
              <a:t>1</a:t>
            </a:fld>
            <a:endParaRPr lang="he-IL"/>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a:xfrm>
            <a:off x="527050" y="586581"/>
            <a:ext cx="10515600" cy="896144"/>
          </a:xfrm>
        </p:spPr>
        <p:txBody>
          <a:bodyPr/>
          <a:lstStyle/>
          <a:p>
            <a:pPr algn="ctr"/>
            <a:br>
              <a:rPr lang="he-IL" b="1" dirty="0">
                <a:solidFill>
                  <a:srgbClr val="002060"/>
                </a:solidFill>
                <a:effectLst>
                  <a:outerShdw blurRad="38100" dist="38100" dir="2700000" algn="tl">
                    <a:srgbClr val="000000">
                      <a:alpha val="43137"/>
                    </a:srgbClr>
                  </a:outerShdw>
                </a:effectLst>
                <a:cs typeface="+mn-cs"/>
              </a:rPr>
            </a:br>
            <a:br>
              <a:rPr lang="he-IL" b="1" dirty="0">
                <a:solidFill>
                  <a:srgbClr val="002060"/>
                </a:solidFill>
                <a:effectLst>
                  <a:outerShdw blurRad="38100" dist="38100" dir="2700000" algn="tl">
                    <a:srgbClr val="000000">
                      <a:alpha val="43137"/>
                    </a:srgbClr>
                  </a:outerShdw>
                </a:effectLst>
                <a:cs typeface="+mn-cs"/>
              </a:rPr>
            </a:br>
            <a:r>
              <a:rPr lang="he-IL" b="1" dirty="0">
                <a:solidFill>
                  <a:srgbClr val="002060"/>
                </a:solidFill>
                <a:effectLst>
                  <a:outerShdw blurRad="38100" dist="38100" dir="2700000" algn="tl">
                    <a:srgbClr val="000000">
                      <a:alpha val="43137"/>
                    </a:srgbClr>
                  </a:outerShdw>
                </a:effectLst>
                <a:cs typeface="+mn-cs"/>
              </a:rPr>
              <a:t>עקרון הפרדת הממשקים</a:t>
            </a:r>
            <a:br>
              <a:rPr lang="he-IL" dirty="0"/>
            </a:br>
            <a:br>
              <a:rPr lang="he-IL" dirty="0"/>
            </a:br>
            <a:br>
              <a:rPr lang="he-IL" dirty="0"/>
            </a:br>
            <a:endParaRPr lang="he-IL" b="1" dirty="0">
              <a:solidFill>
                <a:srgbClr val="002060"/>
              </a:solidFill>
              <a:effectLst>
                <a:outerShdw blurRad="38100" dist="38100" dir="2700000" algn="tl">
                  <a:srgbClr val="000000">
                    <a:alpha val="43137"/>
                  </a:srgbClr>
                </a:outerShdw>
              </a:effectLst>
              <a:cs typeface="+mn-cs"/>
            </a:endParaRPr>
          </a:p>
        </p:txBody>
      </p:sp>
      <p:sp>
        <p:nvSpPr>
          <p:cNvPr id="5" name="מציין מיקום תוכן 4"/>
          <p:cNvSpPr>
            <a:spLocks noGrp="1"/>
          </p:cNvSpPr>
          <p:nvPr>
            <p:ph idx="1"/>
          </p:nvPr>
        </p:nvSpPr>
        <p:spPr>
          <a:xfrm>
            <a:off x="838200" y="1482725"/>
            <a:ext cx="10837612" cy="5375275"/>
          </a:xfrm>
        </p:spPr>
        <p:txBody>
          <a:bodyPr/>
          <a:lstStyle/>
          <a:p>
            <a:r>
              <a:rPr lang="he-IL" dirty="0"/>
              <a:t>אין להכריח לקוח להיות תלוי בממשק שהוא אינו משתמש בו, יש להחליף ממשק "שמן" בממשקים "רזים", כל אחד מותאם ללקוח ספציפי.</a:t>
            </a:r>
          </a:p>
          <a:p>
            <a:r>
              <a:rPr lang="he-IL" dirty="0"/>
              <a:t>מוטב להחזיק מספר רב של ממשקים, ואפילו מאוד ספציפיים, מאשר להחזיק ממשק יחיד, גנרי וכל-יכול. </a:t>
            </a:r>
          </a:p>
          <a:p>
            <a:r>
              <a:rPr lang="he-IL" dirty="0"/>
              <a:t>התכלית של כל ה </a:t>
            </a:r>
            <a:r>
              <a:rPr lang="en-US" dirty="0"/>
              <a:t>Design Patterns </a:t>
            </a:r>
            <a:r>
              <a:rPr lang="he-IL" dirty="0"/>
              <a:t> העוסקים ביציר ממשקים זהה: </a:t>
            </a:r>
            <a:br>
              <a:rPr lang="en-US" dirty="0"/>
            </a:br>
            <a:r>
              <a:rPr lang="he-IL" dirty="0"/>
              <a:t>יש להפריד את התלות בין ישויות שאינן קשורות בהכרח זו לזו.</a:t>
            </a:r>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מציין מיקום של תאריך 1"/>
          <p:cNvSpPr>
            <a:spLocks noGrp="1"/>
          </p:cNvSpPr>
          <p:nvPr>
            <p:ph type="dt" sz="half" idx="10"/>
          </p:nvPr>
        </p:nvSpPr>
        <p:spPr/>
        <p:txBody>
          <a:bodyPr/>
          <a:lstStyle/>
          <a:p>
            <a:pPr>
              <a:defRPr/>
            </a:pPr>
            <a:fld id="{A9691736-3F50-4364-B455-DEFBAA0494F4}" type="datetime8">
              <a:rPr lang="he-IL" smtClean="0"/>
              <a:t>02 ינואר 20</a:t>
            </a:fld>
            <a:endParaRPr lang="he-IL"/>
          </a:p>
        </p:txBody>
      </p:sp>
      <p:sp>
        <p:nvSpPr>
          <p:cNvPr id="3" name="מציין מיקום של כותרת תחתונה 2"/>
          <p:cNvSpPr>
            <a:spLocks noGrp="1"/>
          </p:cNvSpPr>
          <p:nvPr>
            <p:ph type="ftr" sz="quarter" idx="11"/>
          </p:nvPr>
        </p:nvSpPr>
        <p:spPr/>
        <p:txBody>
          <a:bodyPr/>
          <a:lstStyle/>
          <a:p>
            <a:pPr>
              <a:defRPr/>
            </a:pPr>
            <a:r>
              <a:rPr lang="he-IL"/>
              <a:t>הנדסת תוכנה - תרגול</a:t>
            </a:r>
          </a:p>
        </p:txBody>
      </p:sp>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10</a:t>
            </a:fld>
            <a:endParaRPr lang="he-IL"/>
          </a:p>
        </p:txBody>
      </p:sp>
      <p:sp>
        <p:nvSpPr>
          <p:cNvPr id="8" name="Rectangle 2">
            <a:extLst>
              <a:ext uri="{FF2B5EF4-FFF2-40B4-BE49-F238E27FC236}">
                <a16:creationId xmlns:a16="http://schemas.microsoft.com/office/drawing/2014/main" id="{F1D7CB46-1541-4462-A2AB-6DFD165C758B}"/>
              </a:ext>
            </a:extLst>
          </p:cNvPr>
          <p:cNvSpPr>
            <a:spLocks noChangeArrowheads="1"/>
          </p:cNvSpPr>
          <p:nvPr/>
        </p:nvSpPr>
        <p:spPr bwMode="auto">
          <a:xfrm>
            <a:off x="884238" y="18097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IL" altLang="en-IL" sz="1800" b="0" i="0" u="none" strike="noStrike" cap="none" normalizeH="0" baseline="0">
                <a:ln>
                  <a:noFill/>
                </a:ln>
                <a:solidFill>
                  <a:schemeClr val="tx1"/>
                </a:solidFill>
                <a:effectLst/>
                <a:latin typeface="Arial" panose="020B0604020202020204" pitchFamily="34" charset="0"/>
              </a:rPr>
            </a:br>
            <a:endParaRPr kumimoji="0" lang="en-IL" altLang="en-IL"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35286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a:xfrm>
            <a:off x="527050" y="586581"/>
            <a:ext cx="10515600" cy="896144"/>
          </a:xfrm>
        </p:spPr>
        <p:txBody>
          <a:bodyPr/>
          <a:lstStyle/>
          <a:p>
            <a:pPr algn="ctr"/>
            <a:br>
              <a:rPr lang="he-IL" b="1" dirty="0">
                <a:solidFill>
                  <a:srgbClr val="002060"/>
                </a:solidFill>
                <a:effectLst>
                  <a:outerShdw blurRad="38100" dist="38100" dir="2700000" algn="tl">
                    <a:srgbClr val="000000">
                      <a:alpha val="43137"/>
                    </a:srgbClr>
                  </a:outerShdw>
                </a:effectLst>
                <a:cs typeface="+mn-cs"/>
              </a:rPr>
            </a:br>
            <a:br>
              <a:rPr lang="he-IL" b="1" dirty="0">
                <a:solidFill>
                  <a:srgbClr val="002060"/>
                </a:solidFill>
                <a:effectLst>
                  <a:outerShdw blurRad="38100" dist="38100" dir="2700000" algn="tl">
                    <a:srgbClr val="000000">
                      <a:alpha val="43137"/>
                    </a:srgbClr>
                  </a:outerShdw>
                </a:effectLst>
                <a:cs typeface="+mn-cs"/>
              </a:rPr>
            </a:br>
            <a:r>
              <a:rPr lang="he-IL" b="1" dirty="0">
                <a:solidFill>
                  <a:srgbClr val="002060"/>
                </a:solidFill>
                <a:effectLst>
                  <a:outerShdw blurRad="38100" dist="38100" dir="2700000" algn="tl">
                    <a:srgbClr val="000000">
                      <a:alpha val="43137"/>
                    </a:srgbClr>
                  </a:outerShdw>
                </a:effectLst>
                <a:cs typeface="+mn-cs"/>
              </a:rPr>
              <a:t>עקרון היפוך התלות</a:t>
            </a:r>
            <a:br>
              <a:rPr lang="he-IL" dirty="0"/>
            </a:br>
            <a:br>
              <a:rPr lang="he-IL" dirty="0"/>
            </a:br>
            <a:br>
              <a:rPr lang="he-IL" dirty="0"/>
            </a:br>
            <a:endParaRPr lang="he-IL" b="1" dirty="0">
              <a:solidFill>
                <a:srgbClr val="002060"/>
              </a:solidFill>
              <a:effectLst>
                <a:outerShdw blurRad="38100" dist="38100" dir="2700000" algn="tl">
                  <a:srgbClr val="000000">
                    <a:alpha val="43137"/>
                  </a:srgbClr>
                </a:outerShdw>
              </a:effectLst>
              <a:cs typeface="+mn-cs"/>
            </a:endParaRPr>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מציין מיקום של תאריך 1"/>
          <p:cNvSpPr>
            <a:spLocks noGrp="1"/>
          </p:cNvSpPr>
          <p:nvPr>
            <p:ph type="dt" sz="half" idx="10"/>
          </p:nvPr>
        </p:nvSpPr>
        <p:spPr/>
        <p:txBody>
          <a:bodyPr/>
          <a:lstStyle/>
          <a:p>
            <a:pPr>
              <a:defRPr/>
            </a:pPr>
            <a:fld id="{A9691736-3F50-4364-B455-DEFBAA0494F4}" type="datetime8">
              <a:rPr lang="he-IL" smtClean="0"/>
              <a:t>02 ינואר 20</a:t>
            </a:fld>
            <a:endParaRPr lang="he-IL"/>
          </a:p>
        </p:txBody>
      </p:sp>
      <p:sp>
        <p:nvSpPr>
          <p:cNvPr id="3" name="מציין מיקום של כותרת תחתונה 2"/>
          <p:cNvSpPr>
            <a:spLocks noGrp="1"/>
          </p:cNvSpPr>
          <p:nvPr>
            <p:ph type="ftr" sz="quarter" idx="11"/>
          </p:nvPr>
        </p:nvSpPr>
        <p:spPr/>
        <p:txBody>
          <a:bodyPr/>
          <a:lstStyle/>
          <a:p>
            <a:pPr>
              <a:defRPr/>
            </a:pPr>
            <a:r>
              <a:rPr lang="he-IL"/>
              <a:t>הנדסת תוכנה - תרגול</a:t>
            </a:r>
          </a:p>
        </p:txBody>
      </p:sp>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11</a:t>
            </a:fld>
            <a:endParaRPr lang="he-IL"/>
          </a:p>
        </p:txBody>
      </p:sp>
      <p:sp>
        <p:nvSpPr>
          <p:cNvPr id="8" name="Rectangle 2">
            <a:extLst>
              <a:ext uri="{FF2B5EF4-FFF2-40B4-BE49-F238E27FC236}">
                <a16:creationId xmlns:a16="http://schemas.microsoft.com/office/drawing/2014/main" id="{F1D7CB46-1541-4462-A2AB-6DFD165C758B}"/>
              </a:ext>
            </a:extLst>
          </p:cNvPr>
          <p:cNvSpPr>
            <a:spLocks noChangeArrowheads="1"/>
          </p:cNvSpPr>
          <p:nvPr/>
        </p:nvSpPr>
        <p:spPr bwMode="auto">
          <a:xfrm>
            <a:off x="884238" y="18097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IL" altLang="en-IL" sz="1800" b="0" i="0" u="none" strike="noStrike" cap="none" normalizeH="0" baseline="0">
                <a:ln>
                  <a:noFill/>
                </a:ln>
                <a:solidFill>
                  <a:schemeClr val="tx1"/>
                </a:solidFill>
                <a:effectLst/>
                <a:latin typeface="Arial" panose="020B0604020202020204" pitchFamily="34" charset="0"/>
              </a:rPr>
            </a:br>
            <a:endParaRPr kumimoji="0" lang="en-IL" altLang="en-IL" sz="1800" b="0" i="0" u="none" strike="noStrike" cap="none" normalizeH="0" baseline="0">
              <a:ln>
                <a:noFill/>
              </a:ln>
              <a:solidFill>
                <a:schemeClr val="tx1"/>
              </a:solidFill>
              <a:effectLst/>
              <a:latin typeface="Arial" panose="020B0604020202020204" pitchFamily="34" charset="0"/>
            </a:endParaRPr>
          </a:p>
        </p:txBody>
      </p:sp>
      <p:sp>
        <p:nvSpPr>
          <p:cNvPr id="11" name="מציין מיקום תוכן 4">
            <a:extLst>
              <a:ext uri="{FF2B5EF4-FFF2-40B4-BE49-F238E27FC236}">
                <a16:creationId xmlns:a16="http://schemas.microsoft.com/office/drawing/2014/main" id="{B80AC8BA-AF6E-447C-AC27-DB965178C9C8}"/>
              </a:ext>
            </a:extLst>
          </p:cNvPr>
          <p:cNvSpPr txBox="1">
            <a:spLocks/>
          </p:cNvSpPr>
          <p:nvPr/>
        </p:nvSpPr>
        <p:spPr bwMode="auto">
          <a:xfrm>
            <a:off x="1" y="1482725"/>
            <a:ext cx="11798422" cy="537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r" rtl="1"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r" rtl="1"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r" rtl="1"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r" rtl="1"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r" rtl="1"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he-IL" dirty="0"/>
              <a:t>מודולים ברמה גבוהה לא צריכים להיות תלויים במודולים ברמה נמוכה.</a:t>
            </a:r>
          </a:p>
          <a:p>
            <a:r>
              <a:rPr lang="he-IL" dirty="0"/>
              <a:t>אבסטרקציות אינן צריכות להיות תלויות בפרטים, פרטים צריכים להיות תלויים באבסטרקציות.</a:t>
            </a:r>
          </a:p>
          <a:p>
            <a:r>
              <a:rPr lang="he-IL" dirty="0"/>
              <a:t>כך, למשל, המחלקה אופניים היא מודל ברמה גבוהה, וגלגל הוא מודל ברמה נמוכה.</a:t>
            </a:r>
            <a:br>
              <a:rPr lang="en-US" dirty="0"/>
            </a:br>
            <a:r>
              <a:rPr lang="he-IL" dirty="0"/>
              <a:t>משמע אופניים לא צריכים להחזיק בתוכם גלגל אלא רק </a:t>
            </a:r>
            <a:r>
              <a:rPr lang="he-IL" b="1" dirty="0"/>
              <a:t>ממשק</a:t>
            </a:r>
            <a:r>
              <a:rPr lang="he-IL" dirty="0"/>
              <a:t> מסוג גלגל,</a:t>
            </a:r>
            <a:br>
              <a:rPr lang="en-US" dirty="0"/>
            </a:br>
            <a:r>
              <a:rPr lang="he-IL" dirty="0"/>
              <a:t>כי הוא משתנה בהתאם לסוג האופניים, ואם יתבצעו שינויים בעתיד לא יהיה צורך לשנות את קוד האופניים.</a:t>
            </a:r>
          </a:p>
        </p:txBody>
      </p:sp>
      <p:grpSp>
        <p:nvGrpSpPr>
          <p:cNvPr id="12" name="Organization Chart 27">
            <a:extLst>
              <a:ext uri="{FF2B5EF4-FFF2-40B4-BE49-F238E27FC236}">
                <a16:creationId xmlns:a16="http://schemas.microsoft.com/office/drawing/2014/main" id="{F5FEEFE8-8753-45E2-BD26-B15815735C9A}"/>
              </a:ext>
            </a:extLst>
          </p:cNvPr>
          <p:cNvGrpSpPr>
            <a:grpSpLocks/>
          </p:cNvGrpSpPr>
          <p:nvPr/>
        </p:nvGrpSpPr>
        <p:grpSpPr bwMode="auto">
          <a:xfrm>
            <a:off x="527050" y="4281487"/>
            <a:ext cx="4038600" cy="2187575"/>
            <a:chOff x="384" y="2736"/>
            <a:chExt cx="2544" cy="1378"/>
          </a:xfrm>
        </p:grpSpPr>
        <p:cxnSp>
          <p:nvCxnSpPr>
            <p:cNvPr id="13" name="_s1028">
              <a:extLst>
                <a:ext uri="{FF2B5EF4-FFF2-40B4-BE49-F238E27FC236}">
                  <a16:creationId xmlns:a16="http://schemas.microsoft.com/office/drawing/2014/main" id="{4A2CB6BA-0E82-417C-B0E4-A677339A4C2E}"/>
                </a:ext>
              </a:extLst>
            </p:cNvPr>
            <p:cNvCxnSpPr>
              <a:cxnSpLocks noChangeShapeType="1"/>
              <a:stCxn id="21" idx="0"/>
              <a:endCxn id="20" idx="2"/>
            </p:cNvCxnSpPr>
            <p:nvPr/>
          </p:nvCxnSpPr>
          <p:spPr bwMode="auto">
            <a:xfrm rot="16200000">
              <a:off x="2462" y="3683"/>
              <a:ext cx="172" cy="1"/>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 name="_s1029">
              <a:extLst>
                <a:ext uri="{FF2B5EF4-FFF2-40B4-BE49-F238E27FC236}">
                  <a16:creationId xmlns:a16="http://schemas.microsoft.com/office/drawing/2014/main" id="{2A6FAB47-051D-4C62-9FCE-4CC2129EB334}"/>
                </a:ext>
              </a:extLst>
            </p:cNvPr>
            <p:cNvCxnSpPr>
              <a:cxnSpLocks noChangeShapeType="1"/>
              <a:stCxn id="20" idx="0"/>
              <a:endCxn id="17" idx="2"/>
            </p:cNvCxnSpPr>
            <p:nvPr/>
          </p:nvCxnSpPr>
          <p:spPr bwMode="auto">
            <a:xfrm rot="5400000" flipH="1">
              <a:off x="2016" y="2721"/>
              <a:ext cx="172" cy="891"/>
            </a:xfrm>
            <a:prstGeom prst="bentConnector3">
              <a:avLst>
                <a:gd name="adj1" fmla="val 41861"/>
              </a:avLst>
            </a:prstGeom>
            <a:noFill/>
            <a:ln w="28575">
              <a:solidFill>
                <a:srgbClr val="000000"/>
              </a:solidFill>
              <a:miter lim="800000"/>
              <a:headEnd/>
              <a:tailEnd/>
            </a:ln>
            <a:extLst>
              <a:ext uri="{909E8E84-426E-40DD-AFC4-6F175D3DCCD1}">
                <a14:hiddenFill xmlns:a14="http://schemas.microsoft.com/office/drawing/2010/main">
                  <a:noFill/>
                </a14:hiddenFill>
              </a:ext>
            </a:extLst>
          </p:spPr>
        </p:cxnSp>
        <p:cxnSp>
          <p:nvCxnSpPr>
            <p:cNvPr id="15" name="_s1030">
              <a:extLst>
                <a:ext uri="{FF2B5EF4-FFF2-40B4-BE49-F238E27FC236}">
                  <a16:creationId xmlns:a16="http://schemas.microsoft.com/office/drawing/2014/main" id="{9DC13316-A098-4868-9B10-DA4CE7BC78C5}"/>
                </a:ext>
              </a:extLst>
            </p:cNvPr>
            <p:cNvCxnSpPr>
              <a:cxnSpLocks noChangeShapeType="1"/>
              <a:stCxn id="19" idx="0"/>
              <a:endCxn id="17" idx="2"/>
            </p:cNvCxnSpPr>
            <p:nvPr/>
          </p:nvCxnSpPr>
          <p:spPr bwMode="auto">
            <a:xfrm rot="16200000">
              <a:off x="1570" y="3167"/>
              <a:ext cx="172"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6" name="_s1031">
              <a:extLst>
                <a:ext uri="{FF2B5EF4-FFF2-40B4-BE49-F238E27FC236}">
                  <a16:creationId xmlns:a16="http://schemas.microsoft.com/office/drawing/2014/main" id="{53526139-F3DC-4A5E-87C6-3CB184EAFDD5}"/>
                </a:ext>
              </a:extLst>
            </p:cNvPr>
            <p:cNvCxnSpPr>
              <a:cxnSpLocks noChangeShapeType="1"/>
              <a:stCxn id="18" idx="0"/>
              <a:endCxn id="17" idx="2"/>
            </p:cNvCxnSpPr>
            <p:nvPr/>
          </p:nvCxnSpPr>
          <p:spPr bwMode="auto">
            <a:xfrm rot="16200000">
              <a:off x="1125" y="2722"/>
              <a:ext cx="172" cy="890"/>
            </a:xfrm>
            <a:prstGeom prst="bentConnector3">
              <a:avLst>
                <a:gd name="adj1" fmla="val 41861"/>
              </a:avLst>
            </a:prstGeom>
            <a:noFill/>
            <a:ln w="28575">
              <a:solidFill>
                <a:srgbClr val="000000"/>
              </a:solidFill>
              <a:miter lim="800000"/>
              <a:headEnd/>
              <a:tailEnd type="triangle" w="med" len="med"/>
            </a:ln>
            <a:extLst>
              <a:ext uri="{909E8E84-426E-40DD-AFC4-6F175D3DCCD1}">
                <a14:hiddenFill xmlns:a14="http://schemas.microsoft.com/office/drawing/2010/main">
                  <a:noFill/>
                </a14:hiddenFill>
              </a:ext>
            </a:extLst>
          </p:spPr>
        </p:cxnSp>
        <p:sp>
          <p:nvSpPr>
            <p:cNvPr id="17" name="_s1032">
              <a:extLst>
                <a:ext uri="{FF2B5EF4-FFF2-40B4-BE49-F238E27FC236}">
                  <a16:creationId xmlns:a16="http://schemas.microsoft.com/office/drawing/2014/main" id="{EFB0EBF7-AA0B-4DC2-85A8-6B5A19A6E2CB}"/>
                </a:ext>
              </a:extLst>
            </p:cNvPr>
            <p:cNvSpPr>
              <a:spLocks noChangeArrowheads="1"/>
            </p:cNvSpPr>
            <p:nvPr/>
          </p:nvSpPr>
          <p:spPr bwMode="auto">
            <a:xfrm>
              <a:off x="1274" y="2736"/>
              <a:ext cx="764" cy="345"/>
            </a:xfrm>
            <a:prstGeom prst="roundRect">
              <a:avLst>
                <a:gd name="adj" fmla="val 16667"/>
              </a:avLst>
            </a:prstGeom>
            <a:solidFill>
              <a:srgbClr val="BBE0E3"/>
            </a:solidFill>
            <a:ln w="9525">
              <a:solidFill>
                <a:srgbClr val="000000"/>
              </a:solidFill>
              <a:round/>
              <a:headEnd/>
              <a:tailEnd/>
            </a:ln>
          </p:spPr>
          <p:txBody>
            <a:bodyPr vert="horz" wrap="square" lIns="0" tIns="0" rIns="0" bIns="0" numCol="1" anchor="ctr" anchorCtr="0" compatLnSpc="1">
              <a:prstTxWarp prst="textNoShape">
                <a:avLst/>
              </a:prstTxWarp>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he-IL" altLang="en-IL"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אופניים</a:t>
              </a:r>
              <a:endParaRPr kumimoji="0" lang="en-US" altLang="en-IL" sz="17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18" name="_s1033">
              <a:extLst>
                <a:ext uri="{FF2B5EF4-FFF2-40B4-BE49-F238E27FC236}">
                  <a16:creationId xmlns:a16="http://schemas.microsoft.com/office/drawing/2014/main" id="{679613CA-8DAB-4D02-8322-E790A6D00CE2}"/>
                </a:ext>
              </a:extLst>
            </p:cNvPr>
            <p:cNvSpPr>
              <a:spLocks noChangeArrowheads="1"/>
            </p:cNvSpPr>
            <p:nvPr/>
          </p:nvSpPr>
          <p:spPr bwMode="auto">
            <a:xfrm>
              <a:off x="384" y="3253"/>
              <a:ext cx="763" cy="345"/>
            </a:xfrm>
            <a:prstGeom prst="roundRect">
              <a:avLst>
                <a:gd name="adj" fmla="val 16667"/>
              </a:avLst>
            </a:prstGeom>
            <a:solidFill>
              <a:srgbClr val="BBE0E3"/>
            </a:solidFill>
            <a:ln w="9525">
              <a:solidFill>
                <a:srgbClr val="000000"/>
              </a:solidFill>
              <a:round/>
              <a:headEnd/>
              <a:tailEnd/>
            </a:ln>
          </p:spPr>
          <p:txBody>
            <a:bodyPr vert="horz" wrap="square" lIns="0" tIns="0" rIns="0" bIns="0" numCol="1" anchor="ctr" anchorCtr="0" compatLnSpc="1">
              <a:prstTxWarp prst="textNoShape">
                <a:avLst/>
              </a:prstTxWarp>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he-IL" altLang="en-IL"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אופניים עם גלגלי עזר</a:t>
              </a:r>
              <a:endParaRPr kumimoji="0" lang="en-US" altLang="en-IL"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19" name="_s1034">
              <a:extLst>
                <a:ext uri="{FF2B5EF4-FFF2-40B4-BE49-F238E27FC236}">
                  <a16:creationId xmlns:a16="http://schemas.microsoft.com/office/drawing/2014/main" id="{6EBDC078-37AF-4B55-8309-F27F53BF324C}"/>
                </a:ext>
              </a:extLst>
            </p:cNvPr>
            <p:cNvSpPr>
              <a:spLocks noChangeArrowheads="1"/>
            </p:cNvSpPr>
            <p:nvPr/>
          </p:nvSpPr>
          <p:spPr bwMode="auto">
            <a:xfrm>
              <a:off x="1274" y="3253"/>
              <a:ext cx="764" cy="345"/>
            </a:xfrm>
            <a:prstGeom prst="roundRect">
              <a:avLst>
                <a:gd name="adj" fmla="val 16667"/>
              </a:avLst>
            </a:prstGeom>
            <a:solidFill>
              <a:srgbClr val="BBE0E3"/>
            </a:solidFill>
            <a:ln w="9525">
              <a:solidFill>
                <a:srgbClr val="000000"/>
              </a:solidFill>
              <a:round/>
              <a:headEnd/>
              <a:tailEnd/>
            </a:ln>
          </p:spPr>
          <p:txBody>
            <a:bodyPr vert="horz" wrap="square" lIns="0" tIns="0" rIns="0" bIns="0" numCol="1" anchor="ctr" anchorCtr="0" compatLnSpc="1">
              <a:prstTxWarp prst="textNoShape">
                <a:avLst/>
              </a:prstTxWarp>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he-IL" altLang="en-IL" sz="17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אופני מרוץ</a:t>
              </a:r>
              <a:endParaRPr kumimoji="0" lang="en-US" altLang="en-IL" sz="17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20" name="_s1035">
              <a:extLst>
                <a:ext uri="{FF2B5EF4-FFF2-40B4-BE49-F238E27FC236}">
                  <a16:creationId xmlns:a16="http://schemas.microsoft.com/office/drawing/2014/main" id="{EA05160F-7935-4943-8548-67550A021331}"/>
                </a:ext>
              </a:extLst>
            </p:cNvPr>
            <p:cNvSpPr>
              <a:spLocks noChangeArrowheads="1"/>
            </p:cNvSpPr>
            <p:nvPr/>
          </p:nvSpPr>
          <p:spPr bwMode="auto">
            <a:xfrm>
              <a:off x="2165" y="3253"/>
              <a:ext cx="763" cy="345"/>
            </a:xfrm>
            <a:prstGeom prst="roundRect">
              <a:avLst>
                <a:gd name="adj" fmla="val 16667"/>
              </a:avLst>
            </a:prstGeom>
            <a:solidFill>
              <a:srgbClr val="BBE0E3"/>
            </a:solidFill>
            <a:ln w="9525">
              <a:solidFill>
                <a:srgbClr val="000000"/>
              </a:solidFill>
              <a:round/>
              <a:headEnd/>
              <a:tailEnd/>
            </a:ln>
          </p:spPr>
          <p:txBody>
            <a:bodyPr vert="horz" wrap="square" lIns="0" tIns="0" rIns="0" bIns="0" numCol="1" anchor="ctr" anchorCtr="0" compatLnSpc="1">
              <a:prstTxWarp prst="textNoShape">
                <a:avLst/>
              </a:prstTxWarp>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he-IL" altLang="en-IL" sz="17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אופני הרים</a:t>
              </a:r>
              <a:endParaRPr kumimoji="0" lang="en-US" altLang="en-IL" sz="17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21" name="_s1036">
              <a:extLst>
                <a:ext uri="{FF2B5EF4-FFF2-40B4-BE49-F238E27FC236}">
                  <a16:creationId xmlns:a16="http://schemas.microsoft.com/office/drawing/2014/main" id="{248F8FC5-7A4C-4C9E-B6D5-EE24ECBBEDFE}"/>
                </a:ext>
              </a:extLst>
            </p:cNvPr>
            <p:cNvSpPr>
              <a:spLocks noChangeArrowheads="1"/>
            </p:cNvSpPr>
            <p:nvPr/>
          </p:nvSpPr>
          <p:spPr bwMode="auto">
            <a:xfrm>
              <a:off x="2165" y="3770"/>
              <a:ext cx="763" cy="344"/>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he-IL" altLang="en-IL" sz="17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אופני הרים</a:t>
              </a:r>
            </a:p>
            <a:p>
              <a:pPr marL="0" marR="0" lvl="0" indent="0" algn="ctr" defTabSz="914400" rtl="1" eaLnBrk="1" fontAlgn="base" latinLnBrk="0" hangingPunct="1">
                <a:lnSpc>
                  <a:spcPct val="100000"/>
                </a:lnSpc>
                <a:spcBef>
                  <a:spcPct val="0"/>
                </a:spcBef>
                <a:spcAft>
                  <a:spcPct val="0"/>
                </a:spcAft>
                <a:buClrTx/>
                <a:buSzTx/>
                <a:buFontTx/>
                <a:buNone/>
                <a:tabLst/>
              </a:pPr>
              <a:r>
                <a:rPr kumimoji="0" lang="he-IL" altLang="en-IL" sz="17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מושלגים</a:t>
              </a:r>
              <a:endParaRPr kumimoji="0" lang="en-US" altLang="en-IL" sz="17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620375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p:txBody>
          <a:bodyPr/>
          <a:lstStyle/>
          <a:p>
            <a:pPr algn="ctr"/>
            <a:r>
              <a:rPr lang="he-IL" b="1" dirty="0">
                <a:solidFill>
                  <a:srgbClr val="002060"/>
                </a:solidFill>
                <a:effectLst>
                  <a:outerShdw blurRad="38100" dist="38100" dir="2700000" algn="tl">
                    <a:srgbClr val="000000">
                      <a:alpha val="43137"/>
                    </a:srgbClr>
                  </a:outerShdw>
                </a:effectLst>
                <a:cs typeface="+mn-cs"/>
              </a:rPr>
              <a:t>לסיכום</a:t>
            </a:r>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מציין מיקום של תאריך 1"/>
          <p:cNvSpPr>
            <a:spLocks noGrp="1"/>
          </p:cNvSpPr>
          <p:nvPr>
            <p:ph type="dt" sz="half" idx="10"/>
          </p:nvPr>
        </p:nvSpPr>
        <p:spPr/>
        <p:txBody>
          <a:bodyPr/>
          <a:lstStyle/>
          <a:p>
            <a:pPr>
              <a:defRPr/>
            </a:pPr>
            <a:fld id="{A9691736-3F50-4364-B455-DEFBAA0494F4}" type="datetime8">
              <a:rPr lang="he-IL" smtClean="0"/>
              <a:t>02 ינואר 20</a:t>
            </a:fld>
            <a:endParaRPr lang="he-IL"/>
          </a:p>
        </p:txBody>
      </p:sp>
      <p:sp>
        <p:nvSpPr>
          <p:cNvPr id="3" name="מציין מיקום של כותרת תחתונה 2"/>
          <p:cNvSpPr>
            <a:spLocks noGrp="1"/>
          </p:cNvSpPr>
          <p:nvPr>
            <p:ph type="ftr" sz="quarter" idx="11"/>
          </p:nvPr>
        </p:nvSpPr>
        <p:spPr/>
        <p:txBody>
          <a:bodyPr/>
          <a:lstStyle/>
          <a:p>
            <a:pPr>
              <a:defRPr/>
            </a:pPr>
            <a:r>
              <a:rPr lang="he-IL"/>
              <a:t>הנדסת תוכנה - תרגול</a:t>
            </a:r>
          </a:p>
        </p:txBody>
      </p:sp>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12</a:t>
            </a:fld>
            <a:endParaRPr lang="he-IL"/>
          </a:p>
        </p:txBody>
      </p:sp>
      <p:sp>
        <p:nvSpPr>
          <p:cNvPr id="8" name="Rectangle 2">
            <a:extLst>
              <a:ext uri="{FF2B5EF4-FFF2-40B4-BE49-F238E27FC236}">
                <a16:creationId xmlns:a16="http://schemas.microsoft.com/office/drawing/2014/main" id="{F1D7CB46-1541-4462-A2AB-6DFD165C758B}"/>
              </a:ext>
            </a:extLst>
          </p:cNvPr>
          <p:cNvSpPr>
            <a:spLocks noChangeArrowheads="1"/>
          </p:cNvSpPr>
          <p:nvPr/>
        </p:nvSpPr>
        <p:spPr bwMode="auto">
          <a:xfrm>
            <a:off x="884238" y="18097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IL" altLang="en-IL" sz="1800" b="0" i="0" u="none" strike="noStrike" cap="none" normalizeH="0" baseline="0">
                <a:ln>
                  <a:noFill/>
                </a:ln>
                <a:solidFill>
                  <a:schemeClr val="tx1"/>
                </a:solidFill>
                <a:effectLst/>
                <a:latin typeface="Arial" panose="020B0604020202020204" pitchFamily="34" charset="0"/>
              </a:rPr>
            </a:br>
            <a:endParaRPr kumimoji="0" lang="en-IL" altLang="en-IL" sz="1800" b="0" i="0" u="none" strike="noStrike" cap="none" normalizeH="0" baseline="0">
              <a:ln>
                <a:noFill/>
              </a:ln>
              <a:solidFill>
                <a:schemeClr val="tx1"/>
              </a:solidFill>
              <a:effectLst/>
              <a:latin typeface="Arial" panose="020B0604020202020204" pitchFamily="34" charset="0"/>
            </a:endParaRPr>
          </a:p>
        </p:txBody>
      </p:sp>
      <p:graphicFrame>
        <p:nvGraphicFramePr>
          <p:cNvPr id="9" name="טבלה 9">
            <a:extLst>
              <a:ext uri="{FF2B5EF4-FFF2-40B4-BE49-F238E27FC236}">
                <a16:creationId xmlns:a16="http://schemas.microsoft.com/office/drawing/2014/main" id="{F007BEF8-2989-4C3B-A4AF-8EF31E4E5EE9}"/>
              </a:ext>
            </a:extLst>
          </p:cNvPr>
          <p:cNvGraphicFramePr>
            <a:graphicFrameLocks noGrp="1"/>
          </p:cNvGraphicFramePr>
          <p:nvPr>
            <p:extLst>
              <p:ext uri="{D42A27DB-BD31-4B8C-83A1-F6EECF244321}">
                <p14:modId xmlns:p14="http://schemas.microsoft.com/office/powerpoint/2010/main" val="2834604537"/>
              </p:ext>
            </p:extLst>
          </p:nvPr>
        </p:nvGraphicFramePr>
        <p:xfrm>
          <a:off x="1328690" y="2119471"/>
          <a:ext cx="9534619" cy="3017520"/>
        </p:xfrm>
        <a:graphic>
          <a:graphicData uri="http://schemas.openxmlformats.org/drawingml/2006/table">
            <a:tbl>
              <a:tblPr firstRow="1" bandRow="1">
                <a:tableStyleId>{5940675A-B579-460E-94D1-54222C63F5DA}</a:tableStyleId>
              </a:tblPr>
              <a:tblGrid>
                <a:gridCol w="8830731">
                  <a:extLst>
                    <a:ext uri="{9D8B030D-6E8A-4147-A177-3AD203B41FA5}">
                      <a16:colId xmlns:a16="http://schemas.microsoft.com/office/drawing/2014/main" val="3649606595"/>
                    </a:ext>
                  </a:extLst>
                </a:gridCol>
                <a:gridCol w="703888">
                  <a:extLst>
                    <a:ext uri="{9D8B030D-6E8A-4147-A177-3AD203B41FA5}">
                      <a16:colId xmlns:a16="http://schemas.microsoft.com/office/drawing/2014/main" val="1187213786"/>
                    </a:ext>
                  </a:extLst>
                </a:gridCol>
              </a:tblGrid>
              <a:tr h="370840">
                <a:tc>
                  <a:txBody>
                    <a:bodyPr/>
                    <a:lstStyle/>
                    <a:p>
                      <a:r>
                        <a:rPr lang="he-IL" sz="2400" dirty="0">
                          <a:effectLst/>
                        </a:rPr>
                        <a:t>למחלקה צריכה להיות אחריות אחת ויחידה</a:t>
                      </a:r>
                    </a:p>
                  </a:txBody>
                  <a:tcPr/>
                </a:tc>
                <a:tc>
                  <a:txBody>
                    <a:bodyPr/>
                    <a:lstStyle/>
                    <a:p>
                      <a:pPr algn="ctr"/>
                      <a:r>
                        <a:rPr lang="en-US" sz="2400" b="1" dirty="0"/>
                        <a:t>S</a:t>
                      </a:r>
                      <a:endParaRPr lang="en-IL" sz="2400" dirty="0"/>
                    </a:p>
                  </a:txBody>
                  <a:tcPr/>
                </a:tc>
                <a:extLst>
                  <a:ext uri="{0D108BD9-81ED-4DB2-BD59-A6C34878D82A}">
                    <a16:rowId xmlns:a16="http://schemas.microsoft.com/office/drawing/2014/main" val="2278183053"/>
                  </a:ext>
                </a:extLst>
              </a:tr>
              <a:tr h="370840">
                <a:tc>
                  <a:txBody>
                    <a:bodyPr/>
                    <a:lstStyle/>
                    <a:p>
                      <a:r>
                        <a:rPr lang="he-IL" sz="2400" dirty="0">
                          <a:effectLst/>
                        </a:rPr>
                        <a:t>מחלקה צריכה להיות סגורה לשינויים ופתוחה להרחבה (למנוע שינויים ולאפשר ירושות)</a:t>
                      </a:r>
                    </a:p>
                  </a:txBody>
                  <a:tcPr/>
                </a:tc>
                <a:tc>
                  <a:txBody>
                    <a:bodyPr/>
                    <a:lstStyle/>
                    <a:p>
                      <a:pPr algn="ctr"/>
                      <a:r>
                        <a:rPr lang="en-US" sz="2400" b="1" dirty="0"/>
                        <a:t>O</a:t>
                      </a:r>
                      <a:endParaRPr lang="en-IL" sz="2400" dirty="0"/>
                    </a:p>
                  </a:txBody>
                  <a:tcPr/>
                </a:tc>
                <a:extLst>
                  <a:ext uri="{0D108BD9-81ED-4DB2-BD59-A6C34878D82A}">
                    <a16:rowId xmlns:a16="http://schemas.microsoft.com/office/drawing/2014/main" val="3530991404"/>
                  </a:ext>
                </a:extLst>
              </a:tr>
              <a:tr h="370840">
                <a:tc>
                  <a:txBody>
                    <a:bodyPr/>
                    <a:lstStyle/>
                    <a:p>
                      <a:r>
                        <a:rPr lang="he-IL" sz="2400" dirty="0">
                          <a:effectLst/>
                        </a:rPr>
                        <a:t>אובייקטים בתוכנה יכולים להיות </a:t>
                      </a:r>
                      <a:r>
                        <a:rPr lang="he-IL" sz="2400" i="1" dirty="0">
                          <a:effectLst/>
                        </a:rPr>
                        <a:t>מוחלפים</a:t>
                      </a:r>
                      <a:r>
                        <a:rPr lang="he-IL" sz="2400" dirty="0">
                          <a:effectLst/>
                        </a:rPr>
                        <a:t> על ידי מחלקות יורשות ללא שינוי תפקוד התוכנה בכללותה</a:t>
                      </a:r>
                    </a:p>
                  </a:txBody>
                  <a:tcPr/>
                </a:tc>
                <a:tc>
                  <a:txBody>
                    <a:bodyPr/>
                    <a:lstStyle/>
                    <a:p>
                      <a:pPr algn="ctr"/>
                      <a:r>
                        <a:rPr lang="en-US" sz="2400" b="1" dirty="0"/>
                        <a:t>L</a:t>
                      </a:r>
                      <a:endParaRPr lang="en-IL" sz="2400" dirty="0"/>
                    </a:p>
                  </a:txBody>
                  <a:tcPr/>
                </a:tc>
                <a:extLst>
                  <a:ext uri="{0D108BD9-81ED-4DB2-BD59-A6C34878D82A}">
                    <a16:rowId xmlns:a16="http://schemas.microsoft.com/office/drawing/2014/main" val="2849671717"/>
                  </a:ext>
                </a:extLst>
              </a:tr>
              <a:tr h="370840">
                <a:tc>
                  <a:txBody>
                    <a:bodyPr/>
                    <a:lstStyle/>
                    <a:p>
                      <a:r>
                        <a:rPr lang="he-IL" sz="2400" dirty="0">
                          <a:effectLst/>
                        </a:rPr>
                        <a:t>למחלקות יהיו ממשקים שונים אשר יותאמו לפי צורכי המשתמשים</a:t>
                      </a:r>
                    </a:p>
                  </a:txBody>
                  <a:tcPr/>
                </a:tc>
                <a:tc>
                  <a:txBody>
                    <a:bodyPr/>
                    <a:lstStyle/>
                    <a:p>
                      <a:pPr algn="ctr"/>
                      <a:r>
                        <a:rPr lang="en-US" sz="2400" b="1" dirty="0"/>
                        <a:t>I</a:t>
                      </a:r>
                      <a:endParaRPr lang="en-IL" sz="2400" dirty="0"/>
                    </a:p>
                  </a:txBody>
                  <a:tcPr/>
                </a:tc>
                <a:extLst>
                  <a:ext uri="{0D108BD9-81ED-4DB2-BD59-A6C34878D82A}">
                    <a16:rowId xmlns:a16="http://schemas.microsoft.com/office/drawing/2014/main" val="4044419471"/>
                  </a:ext>
                </a:extLst>
              </a:tr>
              <a:tr h="370840">
                <a:tc>
                  <a:txBody>
                    <a:bodyPr/>
                    <a:lstStyle/>
                    <a:p>
                      <a:r>
                        <a:rPr lang="he-IL" sz="2400" dirty="0">
                          <a:effectLst/>
                        </a:rPr>
                        <a:t>מימושים יהיו תלויים בממשקים ואבסטרקציות ולא במימושים פנימיים</a:t>
                      </a:r>
                    </a:p>
                  </a:txBody>
                  <a:tcPr/>
                </a:tc>
                <a:tc>
                  <a:txBody>
                    <a:bodyPr/>
                    <a:lstStyle/>
                    <a:p>
                      <a:pPr algn="ctr"/>
                      <a:r>
                        <a:rPr lang="en-US" sz="2400" b="1" dirty="0"/>
                        <a:t>D</a:t>
                      </a:r>
                      <a:endParaRPr lang="en-IL" sz="2400" dirty="0"/>
                    </a:p>
                  </a:txBody>
                  <a:tcPr/>
                </a:tc>
                <a:extLst>
                  <a:ext uri="{0D108BD9-81ED-4DB2-BD59-A6C34878D82A}">
                    <a16:rowId xmlns:a16="http://schemas.microsoft.com/office/drawing/2014/main" val="43631854"/>
                  </a:ext>
                </a:extLst>
              </a:tr>
            </a:tbl>
          </a:graphicData>
        </a:graphic>
      </p:graphicFrame>
    </p:spTree>
    <p:extLst>
      <p:ext uri="{BB962C8B-B14F-4D97-AF65-F5344CB8AC3E}">
        <p14:creationId xmlns:p14="http://schemas.microsoft.com/office/powerpoint/2010/main" val="3653526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a:xfrm>
            <a:off x="3250847" y="126817"/>
            <a:ext cx="10515600" cy="1325563"/>
          </a:xfrm>
        </p:spPr>
        <p:txBody>
          <a:bodyPr/>
          <a:lstStyle/>
          <a:p>
            <a:pPr algn="ctr"/>
            <a:r>
              <a:rPr lang="he-IL" b="1" dirty="0">
                <a:solidFill>
                  <a:srgbClr val="002060"/>
                </a:solidFill>
                <a:effectLst>
                  <a:outerShdw blurRad="38100" dist="38100" dir="2700000" algn="tl">
                    <a:srgbClr val="000000">
                      <a:alpha val="43137"/>
                    </a:srgbClr>
                  </a:outerShdw>
                </a:effectLst>
                <a:cs typeface="+mn-cs"/>
              </a:rPr>
              <a:t>שאלת מבחן</a:t>
            </a:r>
          </a:p>
        </p:txBody>
      </p:sp>
      <p:sp>
        <p:nvSpPr>
          <p:cNvPr id="5" name="מציין מיקום תוכן 4"/>
          <p:cNvSpPr>
            <a:spLocks noGrp="1"/>
          </p:cNvSpPr>
          <p:nvPr>
            <p:ph idx="1"/>
          </p:nvPr>
        </p:nvSpPr>
        <p:spPr>
          <a:xfrm>
            <a:off x="838200" y="1117600"/>
            <a:ext cx="11288713" cy="5375275"/>
          </a:xfrm>
        </p:spPr>
        <p:txBody>
          <a:bodyPr/>
          <a:lstStyle/>
          <a:p>
            <a:pPr marL="0" indent="0">
              <a:buNone/>
            </a:pPr>
            <a:r>
              <a:rPr lang="he-IL" sz="1400" u="sng" dirty="0"/>
              <a:t>2019 מועד א</a:t>
            </a:r>
          </a:p>
          <a:p>
            <a:pPr marL="0" indent="0">
              <a:buNone/>
            </a:pPr>
            <a:r>
              <a:rPr lang="he-IL" sz="1400" u="sng" dirty="0"/>
              <a:t>שאלה 9 (12 נק')</a:t>
            </a:r>
            <a:endParaRPr lang="he-IL" sz="1400" dirty="0"/>
          </a:p>
          <a:p>
            <a:pPr marL="0" indent="0">
              <a:buNone/>
            </a:pPr>
            <a:r>
              <a:rPr lang="he-IL" sz="1400" dirty="0"/>
              <a:t>לפניכם קוד ב-</a:t>
            </a:r>
            <a:r>
              <a:rPr lang="en-US" sz="1400" dirty="0"/>
              <a:t>java </a:t>
            </a:r>
            <a:r>
              <a:rPr lang="he-IL" sz="1400" dirty="0"/>
              <a:t>שמייצג ארגז כלים בו יש פטיש, מקדחה ומברג.</a:t>
            </a:r>
          </a:p>
          <a:p>
            <a:pPr marL="0" indent="0">
              <a:buNone/>
            </a:pPr>
            <a:r>
              <a:rPr lang="he-IL" sz="1400" dirty="0"/>
              <a:t>הסבירו באיזה עקרונות של </a:t>
            </a:r>
            <a:r>
              <a:rPr lang="en-US" sz="1400" dirty="0"/>
              <a:t>SOLID </a:t>
            </a:r>
            <a:r>
              <a:rPr lang="he-IL" sz="1400" dirty="0"/>
              <a:t>הוא לא עומד  (לפחות 2)</a:t>
            </a:r>
          </a:p>
          <a:p>
            <a:pPr marL="0" indent="0">
              <a:buNone/>
            </a:pPr>
            <a:br>
              <a:rPr lang="he-IL" sz="1400" dirty="0"/>
            </a:br>
            <a:endParaRPr lang="en-US" sz="1400" dirty="0"/>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מציין מיקום של תאריך 1"/>
          <p:cNvSpPr>
            <a:spLocks noGrp="1"/>
          </p:cNvSpPr>
          <p:nvPr>
            <p:ph type="dt" sz="half" idx="10"/>
          </p:nvPr>
        </p:nvSpPr>
        <p:spPr/>
        <p:txBody>
          <a:bodyPr/>
          <a:lstStyle/>
          <a:p>
            <a:pPr>
              <a:defRPr/>
            </a:pPr>
            <a:fld id="{A9691736-3F50-4364-B455-DEFBAA0494F4}" type="datetime8">
              <a:rPr lang="he-IL" smtClean="0"/>
              <a:t>02 ינואר 20</a:t>
            </a:fld>
            <a:endParaRPr lang="he-IL"/>
          </a:p>
        </p:txBody>
      </p:sp>
      <p:sp>
        <p:nvSpPr>
          <p:cNvPr id="3" name="מציין מיקום של כותרת תחתונה 2"/>
          <p:cNvSpPr>
            <a:spLocks noGrp="1"/>
          </p:cNvSpPr>
          <p:nvPr>
            <p:ph type="ftr" sz="quarter" idx="11"/>
          </p:nvPr>
        </p:nvSpPr>
        <p:spPr/>
        <p:txBody>
          <a:bodyPr/>
          <a:lstStyle/>
          <a:p>
            <a:pPr>
              <a:defRPr/>
            </a:pPr>
            <a:r>
              <a:rPr lang="he-IL"/>
              <a:t>הנדסת תוכנה - תרגול</a:t>
            </a:r>
          </a:p>
        </p:txBody>
      </p:sp>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13</a:t>
            </a:fld>
            <a:endParaRPr lang="he-IL"/>
          </a:p>
        </p:txBody>
      </p:sp>
      <p:sp>
        <p:nvSpPr>
          <p:cNvPr id="8" name="Rectangle 1">
            <a:extLst>
              <a:ext uri="{FF2B5EF4-FFF2-40B4-BE49-F238E27FC236}">
                <a16:creationId xmlns:a16="http://schemas.microsoft.com/office/drawing/2014/main" id="{0E2A4D5E-C7CD-4CCC-9709-71F830561B41}"/>
              </a:ext>
            </a:extLst>
          </p:cNvPr>
          <p:cNvSpPr>
            <a:spLocks noChangeArrowheads="1"/>
          </p:cNvSpPr>
          <p:nvPr/>
        </p:nvSpPr>
        <p:spPr bwMode="auto">
          <a:xfrm>
            <a:off x="65087" y="1025017"/>
            <a:ext cx="6131807" cy="6524863"/>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IL" altLang="en-IL"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IL" altLang="en-IL"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sun.reflect.generics.reflectiveObjects.NotImplementedException</a:t>
            </a:r>
            <a:r>
              <a:rPr kumimoji="0" lang="en-IL" altLang="en-IL"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IL" altLang="en-IL"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IL" altLang="en-IL"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IL" altLang="en-IL"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java.util.LinkedList</a:t>
            </a:r>
            <a:r>
              <a:rPr kumimoji="0" lang="en-IL" altLang="en-IL"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IL" altLang="en-IL"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IL" altLang="en-IL"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IL" altLang="en-IL"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java.util.List</a:t>
            </a:r>
            <a:r>
              <a:rPr kumimoji="0" lang="en-IL" altLang="en-IL"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IL" altLang="en-IL"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IL" altLang="en-IL"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class </a:t>
            </a:r>
            <a:r>
              <a:rPr kumimoji="0" lang="en-IL" altLang="en-IL"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Surface {</a:t>
            </a:r>
            <a:br>
              <a:rPr kumimoji="0" lang="en-IL" altLang="en-IL"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IL" altLang="en-IL"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IL" altLang="en-IL"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IL" altLang="en-IL"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class </a:t>
            </a:r>
            <a:r>
              <a:rPr kumimoji="0" lang="en-IL" altLang="en-IL"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Hammer {</a:t>
            </a:r>
            <a:br>
              <a:rPr kumimoji="0" lang="en-IL" altLang="en-IL"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IL" altLang="en-IL"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IL" altLang="en-IL"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en-IL" altLang="en-IL"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apply(Surface s) {</a:t>
            </a:r>
            <a:br>
              <a:rPr kumimoji="0" lang="en-IL" altLang="en-IL"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IL" altLang="en-IL"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IL" altLang="en-IL"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IL" altLang="en-IL" sz="11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IL" altLang="en-IL"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IL" altLang="en-IL"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IL" altLang="en-IL"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"Applying a hammer to the surface"</a:t>
            </a:r>
            <a:r>
              <a:rPr kumimoji="0" lang="en-IL" altLang="en-IL"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IL" altLang="en-IL"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IL" altLang="en-IL"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IL" altLang="en-IL"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IL" altLang="en-IL"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IL" altLang="en-IL"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IL" altLang="en-IL"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class </a:t>
            </a:r>
            <a:r>
              <a:rPr kumimoji="0" lang="en-IL" altLang="en-IL"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Drill {</a:t>
            </a:r>
            <a:br>
              <a:rPr kumimoji="0" lang="en-IL" altLang="en-IL"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IL" altLang="en-IL"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IL" altLang="en-IL"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en-IL" altLang="en-IL"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apply(Surface s) {</a:t>
            </a:r>
            <a:br>
              <a:rPr kumimoji="0" lang="en-IL" altLang="en-IL"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IL" altLang="en-IL"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IL" altLang="en-IL"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IL" altLang="en-IL" sz="11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IL" altLang="en-IL"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IL" altLang="en-IL"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IL" altLang="en-IL"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"Applying a drill to the surface"</a:t>
            </a:r>
            <a:r>
              <a:rPr kumimoji="0" lang="en-IL" altLang="en-IL"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IL" altLang="en-IL"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IL" altLang="en-IL"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IL" altLang="en-IL"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IL" altLang="en-IL"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IL" altLang="en-IL"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IL" altLang="en-IL"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class </a:t>
            </a:r>
            <a:r>
              <a:rPr kumimoji="0" lang="en-IL" altLang="en-IL"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Screwdriver {</a:t>
            </a:r>
            <a:br>
              <a:rPr kumimoji="0" lang="en-IL" altLang="en-IL"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IL" altLang="en-IL"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IL" altLang="en-IL"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en-IL" altLang="en-IL"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apply(Surface s) {</a:t>
            </a:r>
            <a:br>
              <a:rPr kumimoji="0" lang="en-IL" altLang="en-IL"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IL" altLang="en-IL"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IL" altLang="en-IL"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IL" altLang="en-IL" sz="11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IL" altLang="en-IL"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IL" altLang="en-IL"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IL" altLang="en-IL"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"Applying a screwdriver to the surface"</a:t>
            </a:r>
            <a:r>
              <a:rPr kumimoji="0" lang="en-IL" altLang="en-IL"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IL" altLang="en-IL"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IL" altLang="en-IL"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IL" altLang="en-IL"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IL" altLang="en-IL"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IL" altLang="en-IL"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IL" altLang="en-IL"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class </a:t>
            </a:r>
            <a:r>
              <a:rPr kumimoji="0" lang="en-IL" altLang="en-IL"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Toolbox {</a:t>
            </a:r>
            <a:br>
              <a:rPr kumimoji="0" lang="en-IL" altLang="en-IL"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IL" altLang="en-IL"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IL" altLang="en-IL"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IL" altLang="en-IL"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List&lt;Object&gt; </a:t>
            </a:r>
            <a:r>
              <a:rPr kumimoji="0" lang="en-IL" altLang="en-IL"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tools </a:t>
            </a:r>
            <a:r>
              <a:rPr kumimoji="0" lang="en-IL" altLang="en-IL"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IL" altLang="en-IL"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IL" altLang="en-IL"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LinkedList&lt;&gt;();</a:t>
            </a:r>
            <a:br>
              <a:rPr kumimoji="0" lang="en-IL" altLang="en-IL"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IL" altLang="en-IL"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IL" altLang="en-IL"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IL" altLang="en-IL"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IL" altLang="en-IL"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IL" altLang="en-IL"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en-IL" altLang="en-IL"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addTool</a:t>
            </a:r>
            <a:r>
              <a:rPr kumimoji="0" lang="en-IL" altLang="en-IL"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(Object tool) {</a:t>
            </a:r>
            <a:br>
              <a:rPr kumimoji="0" lang="en-IL" altLang="en-IL"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IL" altLang="en-IL"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IL" altLang="en-IL" sz="11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tools</a:t>
            </a:r>
            <a:r>
              <a:rPr kumimoji="0" lang="en-IL" altLang="en-IL"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.add</a:t>
            </a:r>
            <a:r>
              <a:rPr kumimoji="0" lang="en-IL" altLang="en-IL"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(tool);</a:t>
            </a:r>
            <a:br>
              <a:rPr kumimoji="0" lang="en-IL" altLang="en-IL"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IL" altLang="en-IL"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IL" altLang="en-IL"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IL" altLang="en-IL"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IL" altLang="en-IL"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IL" altLang="en-IL"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IL" altLang="en-IL"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IL" altLang="en-IL"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en-IL" altLang="en-IL"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List&lt;Object&gt; </a:t>
            </a:r>
            <a:r>
              <a:rPr kumimoji="0" lang="en-IL" altLang="en-IL"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getTools</a:t>
            </a:r>
            <a:r>
              <a:rPr kumimoji="0" lang="en-IL" altLang="en-IL"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IL" altLang="en-IL"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IL" altLang="en-IL"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IL" altLang="en-IL"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IL" altLang="en-IL"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tools</a:t>
            </a:r>
            <a:r>
              <a:rPr kumimoji="0" lang="en-IL" altLang="en-IL"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IL" altLang="en-IL"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IL" altLang="en-IL"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IL" altLang="en-IL"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IL" altLang="en-IL"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IL" altLang="en-IL"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IL" altLang="en-IL"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IL" altLang="en-IL"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IL" altLang="en-IL"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IL" altLang="en-IL" sz="1100" b="0" i="0" u="none" strike="noStrike" cap="none" normalizeH="0" baseline="0" dirty="0">
              <a:ln>
                <a:noFill/>
              </a:ln>
              <a:solidFill>
                <a:schemeClr val="tx1"/>
              </a:solidFill>
              <a:effectLst/>
              <a:latin typeface="Arial" panose="020B0604020202020204" pitchFamily="34" charset="0"/>
            </a:endParaRPr>
          </a:p>
        </p:txBody>
      </p:sp>
      <p:sp>
        <p:nvSpPr>
          <p:cNvPr id="10" name="מלבן 9">
            <a:extLst>
              <a:ext uri="{FF2B5EF4-FFF2-40B4-BE49-F238E27FC236}">
                <a16:creationId xmlns:a16="http://schemas.microsoft.com/office/drawing/2014/main" id="{C99E8EAA-9FFB-4558-A2E5-B827DE2EE8DE}"/>
              </a:ext>
            </a:extLst>
          </p:cNvPr>
          <p:cNvSpPr/>
          <p:nvPr/>
        </p:nvSpPr>
        <p:spPr>
          <a:xfrm>
            <a:off x="6488113" y="2402934"/>
            <a:ext cx="6096000" cy="4455066"/>
          </a:xfrm>
          <a:prstGeom prst="rect">
            <a:avLst/>
          </a:prstGeom>
        </p:spPr>
        <p:txBody>
          <a:bodyPr>
            <a:spAutoFit/>
          </a:bodyPr>
          <a:lstStyle/>
          <a:p>
            <a:r>
              <a:rPr lang="en-IL" altLang="en-IL" sz="1050" dirty="0">
                <a:solidFill>
                  <a:srgbClr val="000000"/>
                </a:solidFill>
                <a:latin typeface="Courier New" panose="02070309020205020404" pitchFamily="49" charset="0"/>
                <a:cs typeface="Courier New" panose="02070309020205020404" pitchFamily="49" charset="0"/>
              </a:rPr>
              <a:t> </a:t>
            </a:r>
            <a:r>
              <a:rPr lang="en-IL" altLang="en-IL" sz="1050" b="1" dirty="0">
                <a:solidFill>
                  <a:srgbClr val="000080"/>
                </a:solidFill>
                <a:latin typeface="Courier New" panose="02070309020205020404" pitchFamily="49" charset="0"/>
                <a:cs typeface="Courier New" panose="02070309020205020404" pitchFamily="49" charset="0"/>
              </a:rPr>
              <a:t>public void </a:t>
            </a:r>
            <a:r>
              <a:rPr lang="en-IL" altLang="en-IL" sz="1050" dirty="0">
                <a:solidFill>
                  <a:srgbClr val="000000"/>
                </a:solidFill>
                <a:latin typeface="Courier New" panose="02070309020205020404" pitchFamily="49" charset="0"/>
                <a:cs typeface="Courier New" panose="02070309020205020404" pitchFamily="49" charset="0"/>
              </a:rPr>
              <a:t>apply(Surface s) {</a:t>
            </a:r>
            <a:br>
              <a:rPr lang="en-IL" altLang="en-IL" sz="1050" dirty="0">
                <a:solidFill>
                  <a:srgbClr val="000000"/>
                </a:solidFill>
                <a:latin typeface="Courier New" panose="02070309020205020404" pitchFamily="49" charset="0"/>
                <a:cs typeface="Courier New" panose="02070309020205020404" pitchFamily="49" charset="0"/>
              </a:rPr>
            </a:br>
            <a:r>
              <a:rPr lang="en-IL" altLang="en-IL" sz="1050" dirty="0">
                <a:solidFill>
                  <a:srgbClr val="000000"/>
                </a:solidFill>
                <a:latin typeface="Courier New" panose="02070309020205020404" pitchFamily="49" charset="0"/>
                <a:cs typeface="Courier New" panose="02070309020205020404" pitchFamily="49" charset="0"/>
              </a:rPr>
              <a:t>        </a:t>
            </a:r>
            <a:r>
              <a:rPr lang="en-IL" altLang="en-IL" sz="1050" b="1" dirty="0">
                <a:solidFill>
                  <a:srgbClr val="000080"/>
                </a:solidFill>
                <a:latin typeface="Courier New" panose="02070309020205020404" pitchFamily="49" charset="0"/>
                <a:cs typeface="Courier New" panose="02070309020205020404" pitchFamily="49" charset="0"/>
              </a:rPr>
              <a:t>for </a:t>
            </a:r>
            <a:r>
              <a:rPr lang="en-IL" altLang="en-IL" sz="1050" dirty="0">
                <a:solidFill>
                  <a:srgbClr val="000000"/>
                </a:solidFill>
                <a:latin typeface="Courier New" panose="02070309020205020404" pitchFamily="49" charset="0"/>
                <a:cs typeface="Courier New" panose="02070309020205020404" pitchFamily="49" charset="0"/>
              </a:rPr>
              <a:t>(Object tool : </a:t>
            </a:r>
            <a:r>
              <a:rPr lang="en-IL" altLang="en-IL" sz="1050" b="1" dirty="0">
                <a:solidFill>
                  <a:srgbClr val="660E7A"/>
                </a:solidFill>
                <a:latin typeface="Courier New" panose="02070309020205020404" pitchFamily="49" charset="0"/>
                <a:cs typeface="Courier New" panose="02070309020205020404" pitchFamily="49" charset="0"/>
              </a:rPr>
              <a:t>tools</a:t>
            </a:r>
            <a:r>
              <a:rPr lang="en-IL" altLang="en-IL" sz="1050" dirty="0">
                <a:solidFill>
                  <a:srgbClr val="000000"/>
                </a:solidFill>
                <a:latin typeface="Courier New" panose="02070309020205020404" pitchFamily="49" charset="0"/>
                <a:cs typeface="Courier New" panose="02070309020205020404" pitchFamily="49" charset="0"/>
              </a:rPr>
              <a:t>) {</a:t>
            </a:r>
            <a:br>
              <a:rPr lang="en-IL" altLang="en-IL" sz="1050" dirty="0">
                <a:solidFill>
                  <a:srgbClr val="000000"/>
                </a:solidFill>
                <a:latin typeface="Courier New" panose="02070309020205020404" pitchFamily="49" charset="0"/>
                <a:cs typeface="Courier New" panose="02070309020205020404" pitchFamily="49" charset="0"/>
              </a:rPr>
            </a:br>
            <a:r>
              <a:rPr lang="en-IL" altLang="en-IL" sz="1050" dirty="0">
                <a:solidFill>
                  <a:srgbClr val="000000"/>
                </a:solidFill>
                <a:latin typeface="Courier New" panose="02070309020205020404" pitchFamily="49" charset="0"/>
                <a:cs typeface="Courier New" panose="02070309020205020404" pitchFamily="49" charset="0"/>
              </a:rPr>
              <a:t>            </a:t>
            </a:r>
            <a:r>
              <a:rPr lang="en-IL" altLang="en-IL" sz="1050" b="1" dirty="0">
                <a:solidFill>
                  <a:srgbClr val="000080"/>
                </a:solidFill>
                <a:latin typeface="Courier New" panose="02070309020205020404" pitchFamily="49" charset="0"/>
                <a:cs typeface="Courier New" panose="02070309020205020404" pitchFamily="49" charset="0"/>
              </a:rPr>
              <a:t>if </a:t>
            </a:r>
            <a:r>
              <a:rPr lang="en-IL" altLang="en-IL" sz="1050" dirty="0">
                <a:solidFill>
                  <a:srgbClr val="000000"/>
                </a:solidFill>
                <a:latin typeface="Courier New" panose="02070309020205020404" pitchFamily="49" charset="0"/>
                <a:cs typeface="Courier New" panose="02070309020205020404" pitchFamily="49" charset="0"/>
              </a:rPr>
              <a:t>(</a:t>
            </a:r>
            <a:r>
              <a:rPr lang="en-IL" altLang="en-IL" sz="1050" dirty="0" err="1">
                <a:solidFill>
                  <a:srgbClr val="000000"/>
                </a:solidFill>
                <a:latin typeface="Courier New" panose="02070309020205020404" pitchFamily="49" charset="0"/>
                <a:cs typeface="Courier New" panose="02070309020205020404" pitchFamily="49" charset="0"/>
              </a:rPr>
              <a:t>tool.getClass</a:t>
            </a:r>
            <a:r>
              <a:rPr lang="en-IL" altLang="en-IL" sz="1050" dirty="0">
                <a:solidFill>
                  <a:srgbClr val="000000"/>
                </a:solidFill>
                <a:latin typeface="Courier New" panose="02070309020205020404" pitchFamily="49" charset="0"/>
                <a:cs typeface="Courier New" panose="02070309020205020404" pitchFamily="49" charset="0"/>
              </a:rPr>
              <a:t>() == </a:t>
            </a:r>
            <a:r>
              <a:rPr lang="en-IL" altLang="en-IL" sz="1050" dirty="0" err="1">
                <a:solidFill>
                  <a:srgbClr val="000000"/>
                </a:solidFill>
                <a:latin typeface="Courier New" panose="02070309020205020404" pitchFamily="49" charset="0"/>
                <a:cs typeface="Courier New" panose="02070309020205020404" pitchFamily="49" charset="0"/>
              </a:rPr>
              <a:t>Hammer.</a:t>
            </a:r>
            <a:r>
              <a:rPr lang="en-IL" altLang="en-IL" sz="1050" b="1" dirty="0" err="1">
                <a:solidFill>
                  <a:srgbClr val="000080"/>
                </a:solidFill>
                <a:latin typeface="Courier New" panose="02070309020205020404" pitchFamily="49" charset="0"/>
                <a:cs typeface="Courier New" panose="02070309020205020404" pitchFamily="49" charset="0"/>
              </a:rPr>
              <a:t>class</a:t>
            </a:r>
            <a:r>
              <a:rPr lang="en-IL" altLang="en-IL" sz="1050" dirty="0">
                <a:solidFill>
                  <a:srgbClr val="000000"/>
                </a:solidFill>
                <a:latin typeface="Courier New" panose="02070309020205020404" pitchFamily="49" charset="0"/>
                <a:cs typeface="Courier New" panose="02070309020205020404" pitchFamily="49" charset="0"/>
              </a:rPr>
              <a:t>) {</a:t>
            </a:r>
            <a:br>
              <a:rPr lang="en-IL" altLang="en-IL" sz="1050" dirty="0">
                <a:solidFill>
                  <a:srgbClr val="000000"/>
                </a:solidFill>
                <a:latin typeface="Courier New" panose="02070309020205020404" pitchFamily="49" charset="0"/>
                <a:cs typeface="Courier New" panose="02070309020205020404" pitchFamily="49" charset="0"/>
              </a:rPr>
            </a:br>
            <a:r>
              <a:rPr lang="en-IL" altLang="en-IL" sz="1050" dirty="0">
                <a:solidFill>
                  <a:srgbClr val="000000"/>
                </a:solidFill>
                <a:latin typeface="Courier New" panose="02070309020205020404" pitchFamily="49" charset="0"/>
                <a:cs typeface="Courier New" panose="02070309020205020404" pitchFamily="49" charset="0"/>
              </a:rPr>
              <a:t>                </a:t>
            </a:r>
            <a:r>
              <a:rPr lang="en-IL" altLang="en-IL" sz="1050" b="1" dirty="0">
                <a:solidFill>
                  <a:srgbClr val="000080"/>
                </a:solidFill>
                <a:latin typeface="Courier New" panose="02070309020205020404" pitchFamily="49" charset="0"/>
                <a:cs typeface="Courier New" panose="02070309020205020404" pitchFamily="49" charset="0"/>
              </a:rPr>
              <a:t>new </a:t>
            </a:r>
            <a:r>
              <a:rPr lang="en-IL" altLang="en-IL" sz="1050" dirty="0">
                <a:solidFill>
                  <a:srgbClr val="000000"/>
                </a:solidFill>
                <a:latin typeface="Courier New" panose="02070309020205020404" pitchFamily="49" charset="0"/>
                <a:cs typeface="Courier New" panose="02070309020205020404" pitchFamily="49" charset="0"/>
              </a:rPr>
              <a:t>Hammer().apply(s);</a:t>
            </a:r>
            <a:br>
              <a:rPr lang="en-IL" altLang="en-IL" sz="1050" dirty="0">
                <a:solidFill>
                  <a:srgbClr val="000000"/>
                </a:solidFill>
                <a:latin typeface="Courier New" panose="02070309020205020404" pitchFamily="49" charset="0"/>
                <a:cs typeface="Courier New" panose="02070309020205020404" pitchFamily="49" charset="0"/>
              </a:rPr>
            </a:br>
            <a:r>
              <a:rPr lang="en-IL" altLang="en-IL" sz="1050" dirty="0">
                <a:solidFill>
                  <a:srgbClr val="000000"/>
                </a:solidFill>
                <a:latin typeface="Courier New" panose="02070309020205020404" pitchFamily="49" charset="0"/>
                <a:cs typeface="Courier New" panose="02070309020205020404" pitchFamily="49" charset="0"/>
              </a:rPr>
              <a:t>            } </a:t>
            </a:r>
            <a:r>
              <a:rPr lang="en-IL" altLang="en-IL" sz="1050" b="1" dirty="0">
                <a:solidFill>
                  <a:srgbClr val="000080"/>
                </a:solidFill>
                <a:latin typeface="Courier New" panose="02070309020205020404" pitchFamily="49" charset="0"/>
                <a:cs typeface="Courier New" panose="02070309020205020404" pitchFamily="49" charset="0"/>
              </a:rPr>
              <a:t>else if </a:t>
            </a:r>
            <a:r>
              <a:rPr lang="en-IL" altLang="en-IL" sz="1050" dirty="0">
                <a:solidFill>
                  <a:srgbClr val="000000"/>
                </a:solidFill>
                <a:latin typeface="Courier New" panose="02070309020205020404" pitchFamily="49" charset="0"/>
                <a:cs typeface="Courier New" panose="02070309020205020404" pitchFamily="49" charset="0"/>
              </a:rPr>
              <a:t>(</a:t>
            </a:r>
            <a:r>
              <a:rPr lang="en-IL" altLang="en-IL" sz="1050" dirty="0" err="1">
                <a:solidFill>
                  <a:srgbClr val="000000"/>
                </a:solidFill>
                <a:latin typeface="Courier New" panose="02070309020205020404" pitchFamily="49" charset="0"/>
                <a:cs typeface="Courier New" panose="02070309020205020404" pitchFamily="49" charset="0"/>
              </a:rPr>
              <a:t>tool.getClass</a:t>
            </a:r>
            <a:r>
              <a:rPr lang="en-IL" altLang="en-IL" sz="1050" dirty="0">
                <a:solidFill>
                  <a:srgbClr val="000000"/>
                </a:solidFill>
                <a:latin typeface="Courier New" panose="02070309020205020404" pitchFamily="49" charset="0"/>
                <a:cs typeface="Courier New" panose="02070309020205020404" pitchFamily="49" charset="0"/>
              </a:rPr>
              <a:t>() == </a:t>
            </a:r>
            <a:r>
              <a:rPr lang="en-IL" altLang="en-IL" sz="1050" dirty="0" err="1">
                <a:solidFill>
                  <a:srgbClr val="000000"/>
                </a:solidFill>
                <a:latin typeface="Courier New" panose="02070309020205020404" pitchFamily="49" charset="0"/>
                <a:cs typeface="Courier New" panose="02070309020205020404" pitchFamily="49" charset="0"/>
              </a:rPr>
              <a:t>Drill.</a:t>
            </a:r>
            <a:r>
              <a:rPr lang="en-IL" altLang="en-IL" sz="1050" b="1" dirty="0" err="1">
                <a:solidFill>
                  <a:srgbClr val="000080"/>
                </a:solidFill>
                <a:latin typeface="Courier New" panose="02070309020205020404" pitchFamily="49" charset="0"/>
                <a:cs typeface="Courier New" panose="02070309020205020404" pitchFamily="49" charset="0"/>
              </a:rPr>
              <a:t>class</a:t>
            </a:r>
            <a:r>
              <a:rPr lang="en-IL" altLang="en-IL" sz="1050" dirty="0">
                <a:solidFill>
                  <a:srgbClr val="000000"/>
                </a:solidFill>
                <a:latin typeface="Courier New" panose="02070309020205020404" pitchFamily="49" charset="0"/>
                <a:cs typeface="Courier New" panose="02070309020205020404" pitchFamily="49" charset="0"/>
              </a:rPr>
              <a:t>) {</a:t>
            </a:r>
            <a:br>
              <a:rPr lang="en-IL" altLang="en-IL" sz="1050" dirty="0">
                <a:solidFill>
                  <a:srgbClr val="000000"/>
                </a:solidFill>
                <a:latin typeface="Courier New" panose="02070309020205020404" pitchFamily="49" charset="0"/>
                <a:cs typeface="Courier New" panose="02070309020205020404" pitchFamily="49" charset="0"/>
              </a:rPr>
            </a:br>
            <a:r>
              <a:rPr lang="en-IL" altLang="en-IL" sz="1050" dirty="0">
                <a:solidFill>
                  <a:srgbClr val="000000"/>
                </a:solidFill>
                <a:latin typeface="Courier New" panose="02070309020205020404" pitchFamily="49" charset="0"/>
                <a:cs typeface="Courier New" panose="02070309020205020404" pitchFamily="49" charset="0"/>
              </a:rPr>
              <a:t>                </a:t>
            </a:r>
            <a:r>
              <a:rPr lang="en-IL" altLang="en-IL" sz="1050" b="1" dirty="0">
                <a:solidFill>
                  <a:srgbClr val="000080"/>
                </a:solidFill>
                <a:latin typeface="Courier New" panose="02070309020205020404" pitchFamily="49" charset="0"/>
                <a:cs typeface="Courier New" panose="02070309020205020404" pitchFamily="49" charset="0"/>
              </a:rPr>
              <a:t>new </a:t>
            </a:r>
            <a:r>
              <a:rPr lang="en-IL" altLang="en-IL" sz="1050" dirty="0">
                <a:solidFill>
                  <a:srgbClr val="000000"/>
                </a:solidFill>
                <a:latin typeface="Courier New" panose="02070309020205020404" pitchFamily="49" charset="0"/>
                <a:cs typeface="Courier New" panose="02070309020205020404" pitchFamily="49" charset="0"/>
              </a:rPr>
              <a:t>Drill().apply(s);</a:t>
            </a:r>
            <a:br>
              <a:rPr lang="en-IL" altLang="en-IL" sz="1050" dirty="0">
                <a:solidFill>
                  <a:srgbClr val="000000"/>
                </a:solidFill>
                <a:latin typeface="Courier New" panose="02070309020205020404" pitchFamily="49" charset="0"/>
                <a:cs typeface="Courier New" panose="02070309020205020404" pitchFamily="49" charset="0"/>
              </a:rPr>
            </a:br>
            <a:r>
              <a:rPr lang="en-IL" altLang="en-IL" sz="1050" dirty="0">
                <a:solidFill>
                  <a:srgbClr val="000000"/>
                </a:solidFill>
                <a:latin typeface="Courier New" panose="02070309020205020404" pitchFamily="49" charset="0"/>
                <a:cs typeface="Courier New" panose="02070309020205020404" pitchFamily="49" charset="0"/>
              </a:rPr>
              <a:t>            } </a:t>
            </a:r>
            <a:r>
              <a:rPr lang="en-IL" altLang="en-IL" sz="1050" b="1" dirty="0">
                <a:solidFill>
                  <a:srgbClr val="000080"/>
                </a:solidFill>
                <a:latin typeface="Courier New" panose="02070309020205020404" pitchFamily="49" charset="0"/>
                <a:cs typeface="Courier New" panose="02070309020205020404" pitchFamily="49" charset="0"/>
              </a:rPr>
              <a:t>else if </a:t>
            </a:r>
            <a:r>
              <a:rPr lang="en-IL" altLang="en-IL" sz="1050" dirty="0">
                <a:solidFill>
                  <a:srgbClr val="000000"/>
                </a:solidFill>
                <a:latin typeface="Courier New" panose="02070309020205020404" pitchFamily="49" charset="0"/>
                <a:cs typeface="Courier New" panose="02070309020205020404" pitchFamily="49" charset="0"/>
              </a:rPr>
              <a:t>(</a:t>
            </a:r>
            <a:r>
              <a:rPr lang="en-IL" altLang="en-IL" sz="1050" dirty="0" err="1">
                <a:solidFill>
                  <a:srgbClr val="000000"/>
                </a:solidFill>
                <a:latin typeface="Courier New" panose="02070309020205020404" pitchFamily="49" charset="0"/>
                <a:cs typeface="Courier New" panose="02070309020205020404" pitchFamily="49" charset="0"/>
              </a:rPr>
              <a:t>tool.getClass</a:t>
            </a:r>
            <a:r>
              <a:rPr lang="en-IL" altLang="en-IL" sz="1050" dirty="0">
                <a:solidFill>
                  <a:srgbClr val="000000"/>
                </a:solidFill>
                <a:latin typeface="Courier New" panose="02070309020205020404" pitchFamily="49" charset="0"/>
                <a:cs typeface="Courier New" panose="02070309020205020404" pitchFamily="49" charset="0"/>
              </a:rPr>
              <a:t>() == </a:t>
            </a:r>
            <a:r>
              <a:rPr lang="en-IL" altLang="en-IL" sz="1050" dirty="0" err="1">
                <a:solidFill>
                  <a:srgbClr val="000000"/>
                </a:solidFill>
                <a:latin typeface="Courier New" panose="02070309020205020404" pitchFamily="49" charset="0"/>
                <a:cs typeface="Courier New" panose="02070309020205020404" pitchFamily="49" charset="0"/>
              </a:rPr>
              <a:t>Screwdriver.</a:t>
            </a:r>
            <a:r>
              <a:rPr lang="en-IL" altLang="en-IL" sz="1050" b="1" dirty="0" err="1">
                <a:solidFill>
                  <a:srgbClr val="000080"/>
                </a:solidFill>
                <a:latin typeface="Courier New" panose="02070309020205020404" pitchFamily="49" charset="0"/>
                <a:cs typeface="Courier New" panose="02070309020205020404" pitchFamily="49" charset="0"/>
              </a:rPr>
              <a:t>class</a:t>
            </a:r>
            <a:r>
              <a:rPr lang="en-IL" altLang="en-IL" sz="1050" dirty="0">
                <a:solidFill>
                  <a:srgbClr val="000000"/>
                </a:solidFill>
                <a:latin typeface="Courier New" panose="02070309020205020404" pitchFamily="49" charset="0"/>
                <a:cs typeface="Courier New" panose="02070309020205020404" pitchFamily="49" charset="0"/>
              </a:rPr>
              <a:t>) {</a:t>
            </a:r>
            <a:br>
              <a:rPr lang="en-IL" altLang="en-IL" sz="1050" dirty="0">
                <a:solidFill>
                  <a:srgbClr val="000000"/>
                </a:solidFill>
                <a:latin typeface="Courier New" panose="02070309020205020404" pitchFamily="49" charset="0"/>
                <a:cs typeface="Courier New" panose="02070309020205020404" pitchFamily="49" charset="0"/>
              </a:rPr>
            </a:br>
            <a:r>
              <a:rPr lang="en-IL" altLang="en-IL" sz="1050" dirty="0">
                <a:solidFill>
                  <a:srgbClr val="000000"/>
                </a:solidFill>
                <a:latin typeface="Courier New" panose="02070309020205020404" pitchFamily="49" charset="0"/>
                <a:cs typeface="Courier New" panose="02070309020205020404" pitchFamily="49" charset="0"/>
              </a:rPr>
              <a:t>                </a:t>
            </a:r>
            <a:r>
              <a:rPr lang="en-IL" altLang="en-IL" sz="1050" b="1" dirty="0">
                <a:solidFill>
                  <a:srgbClr val="000080"/>
                </a:solidFill>
                <a:latin typeface="Courier New" panose="02070309020205020404" pitchFamily="49" charset="0"/>
                <a:cs typeface="Courier New" panose="02070309020205020404" pitchFamily="49" charset="0"/>
              </a:rPr>
              <a:t>new </a:t>
            </a:r>
            <a:r>
              <a:rPr lang="en-IL" altLang="en-IL" sz="1050" dirty="0">
                <a:solidFill>
                  <a:srgbClr val="000000"/>
                </a:solidFill>
                <a:latin typeface="Courier New" panose="02070309020205020404" pitchFamily="49" charset="0"/>
                <a:cs typeface="Courier New" panose="02070309020205020404" pitchFamily="49" charset="0"/>
              </a:rPr>
              <a:t>Screwdriver().apply(s);</a:t>
            </a:r>
            <a:br>
              <a:rPr lang="en-IL" altLang="en-IL" sz="1050" dirty="0">
                <a:solidFill>
                  <a:srgbClr val="000000"/>
                </a:solidFill>
                <a:latin typeface="Courier New" panose="02070309020205020404" pitchFamily="49" charset="0"/>
                <a:cs typeface="Courier New" panose="02070309020205020404" pitchFamily="49" charset="0"/>
              </a:rPr>
            </a:br>
            <a:r>
              <a:rPr lang="en-IL" altLang="en-IL" sz="1050" dirty="0">
                <a:solidFill>
                  <a:srgbClr val="000000"/>
                </a:solidFill>
                <a:latin typeface="Courier New" panose="02070309020205020404" pitchFamily="49" charset="0"/>
                <a:cs typeface="Courier New" panose="02070309020205020404" pitchFamily="49" charset="0"/>
              </a:rPr>
              <a:t>            } </a:t>
            </a:r>
            <a:r>
              <a:rPr lang="en-IL" altLang="en-IL" sz="1050" b="1" dirty="0">
                <a:solidFill>
                  <a:srgbClr val="000080"/>
                </a:solidFill>
                <a:latin typeface="Courier New" panose="02070309020205020404" pitchFamily="49" charset="0"/>
                <a:cs typeface="Courier New" panose="02070309020205020404" pitchFamily="49" charset="0"/>
              </a:rPr>
              <a:t>else </a:t>
            </a:r>
            <a:r>
              <a:rPr lang="en-IL" altLang="en-IL" sz="1050" dirty="0">
                <a:solidFill>
                  <a:srgbClr val="000000"/>
                </a:solidFill>
                <a:latin typeface="Courier New" panose="02070309020205020404" pitchFamily="49" charset="0"/>
                <a:cs typeface="Courier New" panose="02070309020205020404" pitchFamily="49" charset="0"/>
              </a:rPr>
              <a:t>{</a:t>
            </a:r>
            <a:br>
              <a:rPr lang="en-IL" altLang="en-IL" sz="1050" dirty="0">
                <a:solidFill>
                  <a:srgbClr val="000000"/>
                </a:solidFill>
                <a:latin typeface="Courier New" panose="02070309020205020404" pitchFamily="49" charset="0"/>
                <a:cs typeface="Courier New" panose="02070309020205020404" pitchFamily="49" charset="0"/>
              </a:rPr>
            </a:br>
            <a:r>
              <a:rPr lang="en-IL" altLang="en-IL" sz="1050" dirty="0">
                <a:solidFill>
                  <a:srgbClr val="000000"/>
                </a:solidFill>
                <a:latin typeface="Courier New" panose="02070309020205020404" pitchFamily="49" charset="0"/>
                <a:cs typeface="Courier New" panose="02070309020205020404" pitchFamily="49" charset="0"/>
              </a:rPr>
              <a:t>                </a:t>
            </a:r>
            <a:r>
              <a:rPr lang="en-IL" altLang="en-IL" sz="1050" b="1" dirty="0">
                <a:solidFill>
                  <a:srgbClr val="000080"/>
                </a:solidFill>
                <a:latin typeface="Courier New" panose="02070309020205020404" pitchFamily="49" charset="0"/>
                <a:cs typeface="Courier New" panose="02070309020205020404" pitchFamily="49" charset="0"/>
              </a:rPr>
              <a:t>throw new </a:t>
            </a:r>
            <a:r>
              <a:rPr lang="en-IL" altLang="en-IL" sz="1050" dirty="0" err="1">
                <a:solidFill>
                  <a:srgbClr val="000000"/>
                </a:solidFill>
                <a:latin typeface="Courier New" panose="02070309020205020404" pitchFamily="49" charset="0"/>
                <a:cs typeface="Courier New" panose="02070309020205020404" pitchFamily="49" charset="0"/>
              </a:rPr>
              <a:t>NotImplementedException</a:t>
            </a:r>
            <a:r>
              <a:rPr lang="en-IL" altLang="en-IL" sz="1050" dirty="0">
                <a:solidFill>
                  <a:srgbClr val="000000"/>
                </a:solidFill>
                <a:latin typeface="Courier New" panose="02070309020205020404" pitchFamily="49" charset="0"/>
                <a:cs typeface="Courier New" panose="02070309020205020404" pitchFamily="49" charset="0"/>
              </a:rPr>
              <a:t>();</a:t>
            </a:r>
            <a:br>
              <a:rPr lang="en-IL" altLang="en-IL" sz="1050" dirty="0">
                <a:solidFill>
                  <a:srgbClr val="000000"/>
                </a:solidFill>
                <a:latin typeface="Courier New" panose="02070309020205020404" pitchFamily="49" charset="0"/>
                <a:cs typeface="Courier New" panose="02070309020205020404" pitchFamily="49" charset="0"/>
              </a:rPr>
            </a:br>
            <a:r>
              <a:rPr lang="en-IL" altLang="en-IL" sz="1050" dirty="0">
                <a:solidFill>
                  <a:srgbClr val="000000"/>
                </a:solidFill>
                <a:latin typeface="Courier New" panose="02070309020205020404" pitchFamily="49" charset="0"/>
                <a:cs typeface="Courier New" panose="02070309020205020404" pitchFamily="49" charset="0"/>
              </a:rPr>
              <a:t>            }</a:t>
            </a:r>
            <a:br>
              <a:rPr lang="en-IL" altLang="en-IL" sz="1050" dirty="0">
                <a:solidFill>
                  <a:srgbClr val="000000"/>
                </a:solidFill>
                <a:latin typeface="Courier New" panose="02070309020205020404" pitchFamily="49" charset="0"/>
                <a:cs typeface="Courier New" panose="02070309020205020404" pitchFamily="49" charset="0"/>
              </a:rPr>
            </a:br>
            <a:r>
              <a:rPr lang="en-IL" altLang="en-IL" sz="1050" dirty="0">
                <a:solidFill>
                  <a:srgbClr val="000000"/>
                </a:solidFill>
                <a:latin typeface="Courier New" panose="02070309020205020404" pitchFamily="49" charset="0"/>
                <a:cs typeface="Courier New" panose="02070309020205020404" pitchFamily="49" charset="0"/>
              </a:rPr>
              <a:t>        }</a:t>
            </a:r>
            <a:br>
              <a:rPr lang="en-IL" altLang="en-IL" sz="1050" dirty="0">
                <a:solidFill>
                  <a:srgbClr val="000000"/>
                </a:solidFill>
                <a:latin typeface="Courier New" panose="02070309020205020404" pitchFamily="49" charset="0"/>
                <a:cs typeface="Courier New" panose="02070309020205020404" pitchFamily="49" charset="0"/>
              </a:rPr>
            </a:br>
            <a:r>
              <a:rPr lang="en-IL" altLang="en-IL" sz="1050" dirty="0">
                <a:solidFill>
                  <a:srgbClr val="000000"/>
                </a:solidFill>
                <a:latin typeface="Courier New" panose="02070309020205020404" pitchFamily="49" charset="0"/>
                <a:cs typeface="Courier New" panose="02070309020205020404" pitchFamily="49" charset="0"/>
              </a:rPr>
              <a:t>    }</a:t>
            </a:r>
            <a:br>
              <a:rPr lang="en-IL" altLang="en-IL" sz="1050" dirty="0">
                <a:solidFill>
                  <a:srgbClr val="000000"/>
                </a:solidFill>
                <a:latin typeface="Courier New" panose="02070309020205020404" pitchFamily="49" charset="0"/>
                <a:cs typeface="Courier New" panose="02070309020205020404" pitchFamily="49" charset="0"/>
              </a:rPr>
            </a:br>
            <a:r>
              <a:rPr lang="en-IL" altLang="en-IL" sz="1050" dirty="0">
                <a:solidFill>
                  <a:srgbClr val="000000"/>
                </a:solidFill>
                <a:latin typeface="Courier New" panose="02070309020205020404" pitchFamily="49" charset="0"/>
                <a:cs typeface="Courier New" panose="02070309020205020404" pitchFamily="49" charset="0"/>
              </a:rPr>
              <a:t>    </a:t>
            </a:r>
            <a:br>
              <a:rPr lang="en-IL" altLang="en-IL" sz="1050" dirty="0">
                <a:solidFill>
                  <a:srgbClr val="000000"/>
                </a:solidFill>
                <a:latin typeface="Courier New" panose="02070309020205020404" pitchFamily="49" charset="0"/>
                <a:cs typeface="Courier New" panose="02070309020205020404" pitchFamily="49" charset="0"/>
              </a:rPr>
            </a:br>
            <a:br>
              <a:rPr lang="en-IL" altLang="en-IL" sz="1050" dirty="0">
                <a:solidFill>
                  <a:srgbClr val="000000"/>
                </a:solidFill>
                <a:latin typeface="Courier New" panose="02070309020205020404" pitchFamily="49" charset="0"/>
                <a:cs typeface="Courier New" panose="02070309020205020404" pitchFamily="49" charset="0"/>
              </a:rPr>
            </a:br>
            <a:r>
              <a:rPr lang="en-IL" altLang="en-IL" sz="1050" dirty="0">
                <a:solidFill>
                  <a:srgbClr val="000000"/>
                </a:solidFill>
                <a:latin typeface="Courier New" panose="02070309020205020404" pitchFamily="49" charset="0"/>
                <a:cs typeface="Courier New" panose="02070309020205020404" pitchFamily="49" charset="0"/>
              </a:rPr>
              <a:t>    </a:t>
            </a:r>
            <a:r>
              <a:rPr lang="en-IL" altLang="en-IL" sz="1050" b="1" dirty="0">
                <a:solidFill>
                  <a:srgbClr val="000080"/>
                </a:solidFill>
                <a:latin typeface="Courier New" panose="02070309020205020404" pitchFamily="49" charset="0"/>
                <a:cs typeface="Courier New" panose="02070309020205020404" pitchFamily="49" charset="0"/>
              </a:rPr>
              <a:t>public float </a:t>
            </a:r>
            <a:r>
              <a:rPr lang="en-IL" altLang="en-IL" sz="1050" dirty="0" err="1">
                <a:solidFill>
                  <a:srgbClr val="000000"/>
                </a:solidFill>
                <a:latin typeface="Courier New" panose="02070309020205020404" pitchFamily="49" charset="0"/>
                <a:cs typeface="Courier New" panose="02070309020205020404" pitchFamily="49" charset="0"/>
              </a:rPr>
              <a:t>getPrice</a:t>
            </a:r>
            <a:r>
              <a:rPr lang="en-IL" altLang="en-IL" sz="1050" dirty="0">
                <a:solidFill>
                  <a:srgbClr val="000000"/>
                </a:solidFill>
                <a:latin typeface="Courier New" panose="02070309020205020404" pitchFamily="49" charset="0"/>
                <a:cs typeface="Courier New" panose="02070309020205020404" pitchFamily="49" charset="0"/>
              </a:rPr>
              <a:t>(Object o) {</a:t>
            </a:r>
            <a:br>
              <a:rPr lang="en-IL" altLang="en-IL" sz="1050" dirty="0">
                <a:solidFill>
                  <a:srgbClr val="000000"/>
                </a:solidFill>
                <a:latin typeface="Courier New" panose="02070309020205020404" pitchFamily="49" charset="0"/>
                <a:cs typeface="Courier New" panose="02070309020205020404" pitchFamily="49" charset="0"/>
              </a:rPr>
            </a:br>
            <a:r>
              <a:rPr lang="en-IL" altLang="en-IL" sz="1050" dirty="0">
                <a:solidFill>
                  <a:srgbClr val="000000"/>
                </a:solidFill>
                <a:latin typeface="Courier New" panose="02070309020205020404" pitchFamily="49" charset="0"/>
                <a:cs typeface="Courier New" panose="02070309020205020404" pitchFamily="49" charset="0"/>
              </a:rPr>
              <a:t>        </a:t>
            </a:r>
            <a:r>
              <a:rPr lang="en-IL" altLang="en-IL" sz="1050" b="1" dirty="0">
                <a:solidFill>
                  <a:srgbClr val="000080"/>
                </a:solidFill>
                <a:latin typeface="Courier New" panose="02070309020205020404" pitchFamily="49" charset="0"/>
                <a:cs typeface="Courier New" panose="02070309020205020404" pitchFamily="49" charset="0"/>
              </a:rPr>
              <a:t>if </a:t>
            </a:r>
            <a:r>
              <a:rPr lang="en-IL" altLang="en-IL" sz="1050" dirty="0">
                <a:solidFill>
                  <a:srgbClr val="000000"/>
                </a:solidFill>
                <a:latin typeface="Courier New" panose="02070309020205020404" pitchFamily="49" charset="0"/>
                <a:cs typeface="Courier New" panose="02070309020205020404" pitchFamily="49" charset="0"/>
              </a:rPr>
              <a:t>(</a:t>
            </a:r>
            <a:r>
              <a:rPr lang="en-IL" altLang="en-IL" sz="1050" dirty="0" err="1">
                <a:solidFill>
                  <a:srgbClr val="000000"/>
                </a:solidFill>
                <a:latin typeface="Courier New" panose="02070309020205020404" pitchFamily="49" charset="0"/>
                <a:cs typeface="Courier New" panose="02070309020205020404" pitchFamily="49" charset="0"/>
              </a:rPr>
              <a:t>o.getClass</a:t>
            </a:r>
            <a:r>
              <a:rPr lang="en-IL" altLang="en-IL" sz="1050" dirty="0">
                <a:solidFill>
                  <a:srgbClr val="000000"/>
                </a:solidFill>
                <a:latin typeface="Courier New" panose="02070309020205020404" pitchFamily="49" charset="0"/>
                <a:cs typeface="Courier New" panose="02070309020205020404" pitchFamily="49" charset="0"/>
              </a:rPr>
              <a:t>() == </a:t>
            </a:r>
            <a:r>
              <a:rPr lang="en-IL" altLang="en-IL" sz="1050" dirty="0" err="1">
                <a:solidFill>
                  <a:srgbClr val="000000"/>
                </a:solidFill>
                <a:latin typeface="Courier New" panose="02070309020205020404" pitchFamily="49" charset="0"/>
                <a:cs typeface="Courier New" panose="02070309020205020404" pitchFamily="49" charset="0"/>
              </a:rPr>
              <a:t>Hammer.</a:t>
            </a:r>
            <a:r>
              <a:rPr lang="en-IL" altLang="en-IL" sz="1050" b="1" dirty="0" err="1">
                <a:solidFill>
                  <a:srgbClr val="000080"/>
                </a:solidFill>
                <a:latin typeface="Courier New" panose="02070309020205020404" pitchFamily="49" charset="0"/>
                <a:cs typeface="Courier New" panose="02070309020205020404" pitchFamily="49" charset="0"/>
              </a:rPr>
              <a:t>class</a:t>
            </a:r>
            <a:r>
              <a:rPr lang="en-IL" altLang="en-IL" sz="1050" dirty="0">
                <a:solidFill>
                  <a:srgbClr val="000000"/>
                </a:solidFill>
                <a:latin typeface="Courier New" panose="02070309020205020404" pitchFamily="49" charset="0"/>
                <a:cs typeface="Courier New" panose="02070309020205020404" pitchFamily="49" charset="0"/>
              </a:rPr>
              <a:t>) {</a:t>
            </a:r>
            <a:br>
              <a:rPr lang="en-IL" altLang="en-IL" sz="1050" dirty="0">
                <a:solidFill>
                  <a:srgbClr val="000000"/>
                </a:solidFill>
                <a:latin typeface="Courier New" panose="02070309020205020404" pitchFamily="49" charset="0"/>
                <a:cs typeface="Courier New" panose="02070309020205020404" pitchFamily="49" charset="0"/>
              </a:rPr>
            </a:br>
            <a:r>
              <a:rPr lang="en-IL" altLang="en-IL" sz="1050" dirty="0">
                <a:solidFill>
                  <a:srgbClr val="000000"/>
                </a:solidFill>
                <a:latin typeface="Courier New" panose="02070309020205020404" pitchFamily="49" charset="0"/>
                <a:cs typeface="Courier New" panose="02070309020205020404" pitchFamily="49" charset="0"/>
              </a:rPr>
              <a:t>            </a:t>
            </a:r>
            <a:r>
              <a:rPr lang="en-IL" altLang="en-IL" sz="1050" b="1" dirty="0">
                <a:solidFill>
                  <a:srgbClr val="000080"/>
                </a:solidFill>
                <a:latin typeface="Courier New" panose="02070309020205020404" pitchFamily="49" charset="0"/>
                <a:cs typeface="Courier New" panose="02070309020205020404" pitchFamily="49" charset="0"/>
              </a:rPr>
              <a:t>return </a:t>
            </a:r>
            <a:r>
              <a:rPr lang="en-IL" altLang="en-IL" sz="1050" dirty="0">
                <a:solidFill>
                  <a:srgbClr val="0000FF"/>
                </a:solidFill>
                <a:latin typeface="Courier New" panose="02070309020205020404" pitchFamily="49" charset="0"/>
                <a:cs typeface="Courier New" panose="02070309020205020404" pitchFamily="49" charset="0"/>
              </a:rPr>
              <a:t>21.0</a:t>
            </a:r>
            <a:r>
              <a:rPr lang="en-IL" altLang="en-IL" sz="1050" dirty="0">
                <a:solidFill>
                  <a:srgbClr val="000000"/>
                </a:solidFill>
                <a:latin typeface="Courier New" panose="02070309020205020404" pitchFamily="49" charset="0"/>
                <a:cs typeface="Courier New" panose="02070309020205020404" pitchFamily="49" charset="0"/>
              </a:rPr>
              <a:t>;</a:t>
            </a:r>
            <a:br>
              <a:rPr lang="en-IL" altLang="en-IL" sz="1050" dirty="0">
                <a:solidFill>
                  <a:srgbClr val="000000"/>
                </a:solidFill>
                <a:latin typeface="Courier New" panose="02070309020205020404" pitchFamily="49" charset="0"/>
                <a:cs typeface="Courier New" panose="02070309020205020404" pitchFamily="49" charset="0"/>
              </a:rPr>
            </a:br>
            <a:r>
              <a:rPr lang="en-IL" altLang="en-IL" sz="1050" dirty="0">
                <a:solidFill>
                  <a:srgbClr val="000000"/>
                </a:solidFill>
                <a:latin typeface="Courier New" panose="02070309020205020404" pitchFamily="49" charset="0"/>
                <a:cs typeface="Courier New" panose="02070309020205020404" pitchFamily="49" charset="0"/>
              </a:rPr>
              <a:t>        } </a:t>
            </a:r>
            <a:r>
              <a:rPr lang="en-IL" altLang="en-IL" sz="1050" b="1" dirty="0">
                <a:solidFill>
                  <a:srgbClr val="000080"/>
                </a:solidFill>
                <a:latin typeface="Courier New" panose="02070309020205020404" pitchFamily="49" charset="0"/>
                <a:cs typeface="Courier New" panose="02070309020205020404" pitchFamily="49" charset="0"/>
              </a:rPr>
              <a:t>else if </a:t>
            </a:r>
            <a:r>
              <a:rPr lang="en-IL" altLang="en-IL" sz="1050" dirty="0">
                <a:solidFill>
                  <a:srgbClr val="000000"/>
                </a:solidFill>
                <a:latin typeface="Courier New" panose="02070309020205020404" pitchFamily="49" charset="0"/>
                <a:cs typeface="Courier New" panose="02070309020205020404" pitchFamily="49" charset="0"/>
              </a:rPr>
              <a:t>(</a:t>
            </a:r>
            <a:r>
              <a:rPr lang="en-IL" altLang="en-IL" sz="1050" dirty="0" err="1">
                <a:solidFill>
                  <a:srgbClr val="000000"/>
                </a:solidFill>
                <a:latin typeface="Courier New" panose="02070309020205020404" pitchFamily="49" charset="0"/>
                <a:cs typeface="Courier New" panose="02070309020205020404" pitchFamily="49" charset="0"/>
              </a:rPr>
              <a:t>o.getClass</a:t>
            </a:r>
            <a:r>
              <a:rPr lang="en-IL" altLang="en-IL" sz="1050" dirty="0">
                <a:solidFill>
                  <a:srgbClr val="000000"/>
                </a:solidFill>
                <a:latin typeface="Courier New" panose="02070309020205020404" pitchFamily="49" charset="0"/>
                <a:cs typeface="Courier New" panose="02070309020205020404" pitchFamily="49" charset="0"/>
              </a:rPr>
              <a:t>() == </a:t>
            </a:r>
            <a:r>
              <a:rPr lang="en-IL" altLang="en-IL" sz="1050" dirty="0" err="1">
                <a:solidFill>
                  <a:srgbClr val="000000"/>
                </a:solidFill>
                <a:latin typeface="Courier New" panose="02070309020205020404" pitchFamily="49" charset="0"/>
                <a:cs typeface="Courier New" panose="02070309020205020404" pitchFamily="49" charset="0"/>
              </a:rPr>
              <a:t>Drill.</a:t>
            </a:r>
            <a:r>
              <a:rPr lang="en-IL" altLang="en-IL" sz="1050" b="1" dirty="0" err="1">
                <a:solidFill>
                  <a:srgbClr val="000080"/>
                </a:solidFill>
                <a:latin typeface="Courier New" panose="02070309020205020404" pitchFamily="49" charset="0"/>
                <a:cs typeface="Courier New" panose="02070309020205020404" pitchFamily="49" charset="0"/>
              </a:rPr>
              <a:t>class</a:t>
            </a:r>
            <a:r>
              <a:rPr lang="en-IL" altLang="en-IL" sz="1050" dirty="0">
                <a:solidFill>
                  <a:srgbClr val="000000"/>
                </a:solidFill>
                <a:latin typeface="Courier New" panose="02070309020205020404" pitchFamily="49" charset="0"/>
                <a:cs typeface="Courier New" panose="02070309020205020404" pitchFamily="49" charset="0"/>
              </a:rPr>
              <a:t>) {</a:t>
            </a:r>
            <a:br>
              <a:rPr lang="en-IL" altLang="en-IL" sz="1050" dirty="0">
                <a:solidFill>
                  <a:srgbClr val="000000"/>
                </a:solidFill>
                <a:latin typeface="Courier New" panose="02070309020205020404" pitchFamily="49" charset="0"/>
                <a:cs typeface="Courier New" panose="02070309020205020404" pitchFamily="49" charset="0"/>
              </a:rPr>
            </a:br>
            <a:r>
              <a:rPr lang="en-IL" altLang="en-IL" sz="1050" dirty="0">
                <a:solidFill>
                  <a:srgbClr val="000000"/>
                </a:solidFill>
                <a:latin typeface="Courier New" panose="02070309020205020404" pitchFamily="49" charset="0"/>
                <a:cs typeface="Courier New" panose="02070309020205020404" pitchFamily="49" charset="0"/>
              </a:rPr>
              <a:t>            </a:t>
            </a:r>
            <a:r>
              <a:rPr lang="en-IL" altLang="en-IL" sz="1050" b="1" dirty="0">
                <a:solidFill>
                  <a:srgbClr val="000080"/>
                </a:solidFill>
                <a:latin typeface="Courier New" panose="02070309020205020404" pitchFamily="49" charset="0"/>
                <a:cs typeface="Courier New" panose="02070309020205020404" pitchFamily="49" charset="0"/>
              </a:rPr>
              <a:t>return </a:t>
            </a:r>
            <a:r>
              <a:rPr lang="en-IL" altLang="en-IL" sz="1050" dirty="0">
                <a:solidFill>
                  <a:srgbClr val="0000FF"/>
                </a:solidFill>
                <a:latin typeface="Courier New" panose="02070309020205020404" pitchFamily="49" charset="0"/>
                <a:cs typeface="Courier New" panose="02070309020205020404" pitchFamily="49" charset="0"/>
              </a:rPr>
              <a:t>18.0</a:t>
            </a:r>
            <a:r>
              <a:rPr lang="en-IL" altLang="en-IL" sz="1050" dirty="0">
                <a:solidFill>
                  <a:srgbClr val="000000"/>
                </a:solidFill>
                <a:latin typeface="Courier New" panose="02070309020205020404" pitchFamily="49" charset="0"/>
                <a:cs typeface="Courier New" panose="02070309020205020404" pitchFamily="49" charset="0"/>
              </a:rPr>
              <a:t>;</a:t>
            </a:r>
            <a:br>
              <a:rPr lang="en-IL" altLang="en-IL" sz="1050" dirty="0">
                <a:solidFill>
                  <a:srgbClr val="000000"/>
                </a:solidFill>
                <a:latin typeface="Courier New" panose="02070309020205020404" pitchFamily="49" charset="0"/>
                <a:cs typeface="Courier New" panose="02070309020205020404" pitchFamily="49" charset="0"/>
              </a:rPr>
            </a:br>
            <a:r>
              <a:rPr lang="en-IL" altLang="en-IL" sz="1050" dirty="0">
                <a:solidFill>
                  <a:srgbClr val="000000"/>
                </a:solidFill>
                <a:latin typeface="Courier New" panose="02070309020205020404" pitchFamily="49" charset="0"/>
                <a:cs typeface="Courier New" panose="02070309020205020404" pitchFamily="49" charset="0"/>
              </a:rPr>
              <a:t>        } </a:t>
            </a:r>
            <a:r>
              <a:rPr lang="en-IL" altLang="en-IL" sz="1050" b="1" dirty="0">
                <a:solidFill>
                  <a:srgbClr val="000080"/>
                </a:solidFill>
                <a:latin typeface="Courier New" panose="02070309020205020404" pitchFamily="49" charset="0"/>
                <a:cs typeface="Courier New" panose="02070309020205020404" pitchFamily="49" charset="0"/>
              </a:rPr>
              <a:t>else if </a:t>
            </a:r>
            <a:r>
              <a:rPr lang="en-IL" altLang="en-IL" sz="1050" dirty="0">
                <a:solidFill>
                  <a:srgbClr val="000000"/>
                </a:solidFill>
                <a:latin typeface="Courier New" panose="02070309020205020404" pitchFamily="49" charset="0"/>
                <a:cs typeface="Courier New" panose="02070309020205020404" pitchFamily="49" charset="0"/>
              </a:rPr>
              <a:t>(</a:t>
            </a:r>
            <a:r>
              <a:rPr lang="en-IL" altLang="en-IL" sz="1050" dirty="0" err="1">
                <a:solidFill>
                  <a:srgbClr val="000000"/>
                </a:solidFill>
                <a:latin typeface="Courier New" panose="02070309020205020404" pitchFamily="49" charset="0"/>
                <a:cs typeface="Courier New" panose="02070309020205020404" pitchFamily="49" charset="0"/>
              </a:rPr>
              <a:t>o.getClass</a:t>
            </a:r>
            <a:r>
              <a:rPr lang="en-IL" altLang="en-IL" sz="1050" dirty="0">
                <a:solidFill>
                  <a:srgbClr val="000000"/>
                </a:solidFill>
                <a:latin typeface="Courier New" panose="02070309020205020404" pitchFamily="49" charset="0"/>
                <a:cs typeface="Courier New" panose="02070309020205020404" pitchFamily="49" charset="0"/>
              </a:rPr>
              <a:t>() == </a:t>
            </a:r>
            <a:r>
              <a:rPr lang="en-IL" altLang="en-IL" sz="1050" dirty="0" err="1">
                <a:solidFill>
                  <a:srgbClr val="000000"/>
                </a:solidFill>
                <a:latin typeface="Courier New" panose="02070309020205020404" pitchFamily="49" charset="0"/>
                <a:cs typeface="Courier New" panose="02070309020205020404" pitchFamily="49" charset="0"/>
              </a:rPr>
              <a:t>Screwdriver.</a:t>
            </a:r>
            <a:r>
              <a:rPr lang="en-IL" altLang="en-IL" sz="1050" b="1" dirty="0" err="1">
                <a:solidFill>
                  <a:srgbClr val="000080"/>
                </a:solidFill>
                <a:latin typeface="Courier New" panose="02070309020205020404" pitchFamily="49" charset="0"/>
                <a:cs typeface="Courier New" panose="02070309020205020404" pitchFamily="49" charset="0"/>
              </a:rPr>
              <a:t>class</a:t>
            </a:r>
            <a:r>
              <a:rPr lang="en-IL" altLang="en-IL" sz="1050" dirty="0">
                <a:solidFill>
                  <a:srgbClr val="000000"/>
                </a:solidFill>
                <a:latin typeface="Courier New" panose="02070309020205020404" pitchFamily="49" charset="0"/>
                <a:cs typeface="Courier New" panose="02070309020205020404" pitchFamily="49" charset="0"/>
              </a:rPr>
              <a:t>) {</a:t>
            </a:r>
            <a:br>
              <a:rPr lang="en-IL" altLang="en-IL" sz="1050" dirty="0">
                <a:solidFill>
                  <a:srgbClr val="000000"/>
                </a:solidFill>
                <a:latin typeface="Courier New" panose="02070309020205020404" pitchFamily="49" charset="0"/>
                <a:cs typeface="Courier New" panose="02070309020205020404" pitchFamily="49" charset="0"/>
              </a:rPr>
            </a:br>
            <a:r>
              <a:rPr lang="en-IL" altLang="en-IL" sz="1050" dirty="0">
                <a:solidFill>
                  <a:srgbClr val="000000"/>
                </a:solidFill>
                <a:latin typeface="Courier New" panose="02070309020205020404" pitchFamily="49" charset="0"/>
                <a:cs typeface="Courier New" panose="02070309020205020404" pitchFamily="49" charset="0"/>
              </a:rPr>
              <a:t>            </a:t>
            </a:r>
            <a:r>
              <a:rPr lang="en-IL" altLang="en-IL" sz="1050" b="1" dirty="0">
                <a:solidFill>
                  <a:srgbClr val="000080"/>
                </a:solidFill>
                <a:latin typeface="Courier New" panose="02070309020205020404" pitchFamily="49" charset="0"/>
                <a:cs typeface="Courier New" panose="02070309020205020404" pitchFamily="49" charset="0"/>
              </a:rPr>
              <a:t>return </a:t>
            </a:r>
            <a:r>
              <a:rPr lang="en-IL" altLang="en-IL" sz="1050" dirty="0">
                <a:solidFill>
                  <a:srgbClr val="0000FF"/>
                </a:solidFill>
                <a:latin typeface="Courier New" panose="02070309020205020404" pitchFamily="49" charset="0"/>
                <a:cs typeface="Courier New" panose="02070309020205020404" pitchFamily="49" charset="0"/>
              </a:rPr>
              <a:t>6.0</a:t>
            </a:r>
            <a:r>
              <a:rPr lang="en-IL" altLang="en-IL" sz="1050" dirty="0">
                <a:solidFill>
                  <a:srgbClr val="000000"/>
                </a:solidFill>
                <a:latin typeface="Courier New" panose="02070309020205020404" pitchFamily="49" charset="0"/>
                <a:cs typeface="Courier New" panose="02070309020205020404" pitchFamily="49" charset="0"/>
              </a:rPr>
              <a:t>;</a:t>
            </a:r>
            <a:br>
              <a:rPr lang="en-IL" altLang="en-IL" sz="1050" dirty="0">
                <a:solidFill>
                  <a:srgbClr val="000000"/>
                </a:solidFill>
                <a:latin typeface="Courier New" panose="02070309020205020404" pitchFamily="49" charset="0"/>
                <a:cs typeface="Courier New" panose="02070309020205020404" pitchFamily="49" charset="0"/>
              </a:rPr>
            </a:br>
            <a:r>
              <a:rPr lang="en-IL" altLang="en-IL" sz="1050" dirty="0">
                <a:solidFill>
                  <a:srgbClr val="000000"/>
                </a:solidFill>
                <a:latin typeface="Courier New" panose="02070309020205020404" pitchFamily="49" charset="0"/>
                <a:cs typeface="Courier New" panose="02070309020205020404" pitchFamily="49" charset="0"/>
              </a:rPr>
              <a:t>        } </a:t>
            </a:r>
            <a:r>
              <a:rPr lang="en-IL" altLang="en-IL" sz="1050" b="1" dirty="0">
                <a:solidFill>
                  <a:srgbClr val="000080"/>
                </a:solidFill>
                <a:latin typeface="Courier New" panose="02070309020205020404" pitchFamily="49" charset="0"/>
                <a:cs typeface="Courier New" panose="02070309020205020404" pitchFamily="49" charset="0"/>
              </a:rPr>
              <a:t>else </a:t>
            </a:r>
            <a:r>
              <a:rPr lang="en-IL" altLang="en-IL" sz="1050" dirty="0">
                <a:solidFill>
                  <a:srgbClr val="000000"/>
                </a:solidFill>
                <a:latin typeface="Courier New" panose="02070309020205020404" pitchFamily="49" charset="0"/>
                <a:cs typeface="Courier New" panose="02070309020205020404" pitchFamily="49" charset="0"/>
              </a:rPr>
              <a:t>{</a:t>
            </a:r>
            <a:br>
              <a:rPr lang="en-IL" altLang="en-IL" sz="1050" dirty="0">
                <a:solidFill>
                  <a:srgbClr val="000000"/>
                </a:solidFill>
                <a:latin typeface="Courier New" panose="02070309020205020404" pitchFamily="49" charset="0"/>
                <a:cs typeface="Courier New" panose="02070309020205020404" pitchFamily="49" charset="0"/>
              </a:rPr>
            </a:br>
            <a:r>
              <a:rPr lang="en-IL" altLang="en-IL" sz="1050" dirty="0">
                <a:solidFill>
                  <a:srgbClr val="000000"/>
                </a:solidFill>
                <a:latin typeface="Courier New" panose="02070309020205020404" pitchFamily="49" charset="0"/>
                <a:cs typeface="Courier New" panose="02070309020205020404" pitchFamily="49" charset="0"/>
              </a:rPr>
              <a:t>            </a:t>
            </a:r>
            <a:r>
              <a:rPr lang="en-IL" altLang="en-IL" sz="1050" b="1" dirty="0">
                <a:solidFill>
                  <a:srgbClr val="000080"/>
                </a:solidFill>
                <a:latin typeface="Courier New" panose="02070309020205020404" pitchFamily="49" charset="0"/>
                <a:cs typeface="Courier New" panose="02070309020205020404" pitchFamily="49" charset="0"/>
              </a:rPr>
              <a:t>throw new </a:t>
            </a:r>
            <a:r>
              <a:rPr lang="en-IL" altLang="en-IL" sz="1050" dirty="0" err="1">
                <a:solidFill>
                  <a:srgbClr val="000000"/>
                </a:solidFill>
                <a:latin typeface="Courier New" panose="02070309020205020404" pitchFamily="49" charset="0"/>
                <a:cs typeface="Courier New" panose="02070309020205020404" pitchFamily="49" charset="0"/>
              </a:rPr>
              <a:t>NotImplementedException</a:t>
            </a:r>
            <a:r>
              <a:rPr lang="en-IL" altLang="en-IL" sz="1050" dirty="0">
                <a:solidFill>
                  <a:srgbClr val="000000"/>
                </a:solidFill>
                <a:latin typeface="Courier New" panose="02070309020205020404" pitchFamily="49" charset="0"/>
                <a:cs typeface="Courier New" panose="02070309020205020404" pitchFamily="49" charset="0"/>
              </a:rPr>
              <a:t>();</a:t>
            </a:r>
            <a:br>
              <a:rPr lang="en-IL" altLang="en-IL" sz="1050" dirty="0">
                <a:solidFill>
                  <a:srgbClr val="000000"/>
                </a:solidFill>
                <a:latin typeface="Courier New" panose="02070309020205020404" pitchFamily="49" charset="0"/>
                <a:cs typeface="Courier New" panose="02070309020205020404" pitchFamily="49" charset="0"/>
              </a:rPr>
            </a:br>
            <a:r>
              <a:rPr lang="en-IL" altLang="en-IL" sz="1050" dirty="0">
                <a:solidFill>
                  <a:srgbClr val="000000"/>
                </a:solidFill>
                <a:latin typeface="Courier New" panose="02070309020205020404" pitchFamily="49" charset="0"/>
                <a:cs typeface="Courier New" panose="02070309020205020404" pitchFamily="49" charset="0"/>
              </a:rPr>
              <a:t>        }</a:t>
            </a:r>
            <a:br>
              <a:rPr lang="en-IL" altLang="en-IL" sz="1050" dirty="0">
                <a:solidFill>
                  <a:srgbClr val="000000"/>
                </a:solidFill>
                <a:latin typeface="Courier New" panose="02070309020205020404" pitchFamily="49" charset="0"/>
                <a:cs typeface="Courier New" panose="02070309020205020404" pitchFamily="49" charset="0"/>
              </a:rPr>
            </a:br>
            <a:r>
              <a:rPr lang="en-IL" altLang="en-IL" sz="1050" dirty="0">
                <a:solidFill>
                  <a:srgbClr val="000000"/>
                </a:solidFill>
                <a:latin typeface="Courier New" panose="02070309020205020404" pitchFamily="49" charset="0"/>
                <a:cs typeface="Courier New" panose="02070309020205020404" pitchFamily="49" charset="0"/>
              </a:rPr>
              <a:t>    }</a:t>
            </a:r>
            <a:br>
              <a:rPr lang="en-IL" altLang="en-IL" sz="1050" dirty="0">
                <a:solidFill>
                  <a:srgbClr val="000000"/>
                </a:solidFill>
                <a:latin typeface="Courier New" panose="02070309020205020404" pitchFamily="49" charset="0"/>
                <a:cs typeface="Courier New" panose="02070309020205020404" pitchFamily="49" charset="0"/>
              </a:rPr>
            </a:br>
            <a:r>
              <a:rPr lang="en-IL" altLang="en-IL" sz="1050" dirty="0">
                <a:solidFill>
                  <a:srgbClr val="000000"/>
                </a:solidFill>
                <a:latin typeface="Courier New" panose="02070309020205020404" pitchFamily="49" charset="0"/>
                <a:cs typeface="Courier New" panose="02070309020205020404" pitchFamily="49" charset="0"/>
              </a:rPr>
              <a:t>}</a:t>
            </a:r>
            <a:endParaRPr lang="en-IL" sz="1050" dirty="0"/>
          </a:p>
        </p:txBody>
      </p:sp>
    </p:spTree>
    <p:extLst>
      <p:ext uri="{BB962C8B-B14F-4D97-AF65-F5344CB8AC3E}">
        <p14:creationId xmlns:p14="http://schemas.microsoft.com/office/powerpoint/2010/main" val="17695582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a:xfrm>
            <a:off x="1224756" y="136525"/>
            <a:ext cx="10515600" cy="1325563"/>
          </a:xfrm>
        </p:spPr>
        <p:txBody>
          <a:bodyPr/>
          <a:lstStyle/>
          <a:p>
            <a:pPr algn="ctr"/>
            <a:r>
              <a:rPr lang="he-IL" b="1" dirty="0">
                <a:solidFill>
                  <a:srgbClr val="002060"/>
                </a:solidFill>
                <a:effectLst>
                  <a:outerShdw blurRad="38100" dist="38100" dir="2700000" algn="tl">
                    <a:srgbClr val="000000">
                      <a:alpha val="43137"/>
                    </a:srgbClr>
                  </a:outerShdw>
                </a:effectLst>
                <a:cs typeface="+mn-cs"/>
              </a:rPr>
              <a:t>פתרון מועד א</a:t>
            </a:r>
          </a:p>
        </p:txBody>
      </p:sp>
      <p:sp>
        <p:nvSpPr>
          <p:cNvPr id="5" name="מציין מיקום תוכן 4"/>
          <p:cNvSpPr>
            <a:spLocks noGrp="1"/>
          </p:cNvSpPr>
          <p:nvPr>
            <p:ph idx="1"/>
          </p:nvPr>
        </p:nvSpPr>
        <p:spPr>
          <a:xfrm>
            <a:off x="1812758" y="1344425"/>
            <a:ext cx="9541042" cy="2000504"/>
          </a:xfrm>
        </p:spPr>
        <p:txBody>
          <a:bodyPr/>
          <a:lstStyle/>
          <a:p>
            <a:pPr marL="0" indent="0">
              <a:buNone/>
            </a:pPr>
            <a:r>
              <a:rPr lang="he-IL" sz="1800" b="1" dirty="0">
                <a:solidFill>
                  <a:srgbClr val="FF0000"/>
                </a:solidFill>
              </a:rPr>
              <a:t>הקוד לא עומד בעקרון </a:t>
            </a:r>
            <a:r>
              <a:rPr lang="en-US" sz="1800" b="1" dirty="0">
                <a:solidFill>
                  <a:srgbClr val="FF0000"/>
                </a:solidFill>
              </a:rPr>
              <a:t>S</a:t>
            </a:r>
            <a:r>
              <a:rPr lang="he-IL" sz="1800" b="1" dirty="0">
                <a:solidFill>
                  <a:srgbClr val="FF0000"/>
                </a:solidFill>
              </a:rPr>
              <a:t>:</a:t>
            </a:r>
          </a:p>
          <a:p>
            <a:pPr marL="0" indent="0">
              <a:buNone/>
            </a:pPr>
            <a:r>
              <a:rPr lang="he-IL" sz="1800" b="1" dirty="0">
                <a:solidFill>
                  <a:srgbClr val="FF0000"/>
                </a:solidFill>
              </a:rPr>
              <a:t>למחלקה צריכה להיות אחריות אחת ויחידה</a:t>
            </a:r>
          </a:p>
          <a:p>
            <a:pPr marL="0" indent="0">
              <a:buNone/>
            </a:pPr>
            <a:r>
              <a:rPr lang="he-IL" sz="1800" dirty="0"/>
              <a:t>האחריות היחידה, ארגז הכלים לא צריך לדעת את המחיר של כל כלי – אין זה תפקידו.</a:t>
            </a:r>
          </a:p>
          <a:p>
            <a:pPr marL="0" indent="0">
              <a:buNone/>
            </a:pPr>
            <a:r>
              <a:rPr lang="he-IL" sz="1800" dirty="0"/>
              <a:t>כל כלי צריך לדעת את המחיר של עצמו.</a:t>
            </a:r>
            <a:br>
              <a:rPr lang="en-US" sz="1800" dirty="0"/>
            </a:br>
            <a:r>
              <a:rPr lang="he-IL" sz="1800" dirty="0"/>
              <a:t>תכנות נכון – ייצור </a:t>
            </a:r>
            <a:r>
              <a:rPr lang="en-US" sz="1800" dirty="0"/>
              <a:t>interface</a:t>
            </a:r>
            <a:r>
              <a:rPr lang="he-IL" sz="1800" dirty="0"/>
              <a:t> של כלים עם הפונקציה </a:t>
            </a:r>
            <a:r>
              <a:rPr lang="en-US" sz="1800" dirty="0" err="1"/>
              <a:t>getPrice</a:t>
            </a:r>
            <a:r>
              <a:rPr lang="en-US" sz="1800" dirty="0"/>
              <a:t>()</a:t>
            </a:r>
            <a:r>
              <a:rPr lang="he-IL" sz="1800" dirty="0"/>
              <a:t> ולכל כלי יש מימוש עצמאי, וכך היה ניתן לקרוא לפונקציה ללא כל הבדיקות המסורבלות.</a:t>
            </a:r>
          </a:p>
          <a:p>
            <a:pPr marL="0" indent="0">
              <a:buNone/>
            </a:pPr>
            <a:endParaRPr lang="he-IL" sz="1800" b="1" dirty="0"/>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מציין מיקום של תאריך 1"/>
          <p:cNvSpPr>
            <a:spLocks noGrp="1"/>
          </p:cNvSpPr>
          <p:nvPr>
            <p:ph type="dt" sz="half" idx="10"/>
          </p:nvPr>
        </p:nvSpPr>
        <p:spPr/>
        <p:txBody>
          <a:bodyPr/>
          <a:lstStyle/>
          <a:p>
            <a:pPr>
              <a:defRPr/>
            </a:pPr>
            <a:fld id="{A9691736-3F50-4364-B455-DEFBAA0494F4}" type="datetime8">
              <a:rPr lang="he-IL" smtClean="0"/>
              <a:t>02 ינואר 20</a:t>
            </a:fld>
            <a:endParaRPr lang="he-IL"/>
          </a:p>
        </p:txBody>
      </p:sp>
      <p:sp>
        <p:nvSpPr>
          <p:cNvPr id="3" name="מציין מיקום של כותרת תחתונה 2"/>
          <p:cNvSpPr>
            <a:spLocks noGrp="1"/>
          </p:cNvSpPr>
          <p:nvPr>
            <p:ph type="ftr" sz="quarter" idx="11"/>
          </p:nvPr>
        </p:nvSpPr>
        <p:spPr/>
        <p:txBody>
          <a:bodyPr/>
          <a:lstStyle/>
          <a:p>
            <a:pPr>
              <a:defRPr/>
            </a:pPr>
            <a:r>
              <a:rPr lang="he-IL"/>
              <a:t>הנדסת תוכנה - תרגול</a:t>
            </a:r>
          </a:p>
        </p:txBody>
      </p:sp>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14</a:t>
            </a:fld>
            <a:endParaRPr lang="he-IL"/>
          </a:p>
        </p:txBody>
      </p:sp>
      <p:sp>
        <p:nvSpPr>
          <p:cNvPr id="9" name="מציין מיקום תוכן 4">
            <a:extLst>
              <a:ext uri="{FF2B5EF4-FFF2-40B4-BE49-F238E27FC236}">
                <a16:creationId xmlns:a16="http://schemas.microsoft.com/office/drawing/2014/main" id="{9F821D45-8E7B-46AF-ACF9-921892436C2C}"/>
              </a:ext>
            </a:extLst>
          </p:cNvPr>
          <p:cNvSpPr txBox="1">
            <a:spLocks/>
          </p:cNvSpPr>
          <p:nvPr/>
        </p:nvSpPr>
        <p:spPr bwMode="auto">
          <a:xfrm>
            <a:off x="65087" y="3363217"/>
            <a:ext cx="11288713" cy="2587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r" rtl="1"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r" rtl="1"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r" rtl="1"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r" rtl="1"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r" rtl="1"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he-IL" sz="1800" b="1" dirty="0">
              <a:solidFill>
                <a:srgbClr val="FF0000"/>
              </a:solidFill>
            </a:endParaRPr>
          </a:p>
          <a:p>
            <a:pPr marL="0" indent="0">
              <a:buFont typeface="Arial" panose="020B0604020202020204" pitchFamily="34" charset="0"/>
              <a:buNone/>
            </a:pPr>
            <a:r>
              <a:rPr lang="he-IL" sz="1800" b="1" dirty="0">
                <a:solidFill>
                  <a:srgbClr val="FF0000"/>
                </a:solidFill>
              </a:rPr>
              <a:t>הקוד לא עומד בעקרון </a:t>
            </a:r>
            <a:r>
              <a:rPr lang="en-US" sz="1800" b="1" dirty="0">
                <a:solidFill>
                  <a:srgbClr val="FF0000"/>
                </a:solidFill>
              </a:rPr>
              <a:t>O</a:t>
            </a:r>
            <a:r>
              <a:rPr lang="he-IL" sz="1800" b="1" dirty="0">
                <a:solidFill>
                  <a:srgbClr val="FF0000"/>
                </a:solidFill>
              </a:rPr>
              <a:t>: </a:t>
            </a:r>
          </a:p>
          <a:p>
            <a:pPr marL="0" indent="0">
              <a:buFont typeface="Arial" panose="020B0604020202020204" pitchFamily="34" charset="0"/>
              <a:buNone/>
            </a:pPr>
            <a:r>
              <a:rPr lang="he-IL" sz="1800" b="1" dirty="0">
                <a:solidFill>
                  <a:srgbClr val="FF0000"/>
                </a:solidFill>
              </a:rPr>
              <a:t>מחלקה צריכה להיות סגורה לשינויים ופתוחה להרחבה (למנוע שינויים ולאפשר ירושות)</a:t>
            </a:r>
          </a:p>
          <a:p>
            <a:pPr marL="0" indent="0">
              <a:buFont typeface="Arial" panose="020B0604020202020204" pitchFamily="34" charset="0"/>
              <a:buNone/>
            </a:pPr>
            <a:r>
              <a:rPr lang="he-IL" sz="1800" dirty="0"/>
              <a:t>בארגז הכלים כל הפונקציות שעוברות על כל הכלים משתמשות ב</a:t>
            </a:r>
            <a:r>
              <a:rPr lang="en-US" sz="1800" dirty="0"/>
              <a:t> else if</a:t>
            </a:r>
            <a:endParaRPr lang="he-IL" sz="1800" dirty="0"/>
          </a:p>
          <a:p>
            <a:pPr marL="0" indent="0">
              <a:buFont typeface="Arial" panose="020B0604020202020204" pitchFamily="34" charset="0"/>
              <a:buNone/>
            </a:pPr>
            <a:r>
              <a:rPr lang="he-IL" sz="1800" dirty="0"/>
              <a:t>כאשר נרצה להוסיף כלי אחר, לדוגמא מסור, נצטרך להיכנס פנימה לתוך ארגז הכלים ולהוסיף שם גם מסור</a:t>
            </a:r>
          </a:p>
          <a:p>
            <a:pPr marL="0" indent="0">
              <a:buFont typeface="Arial" panose="020B0604020202020204" pitchFamily="34" charset="0"/>
              <a:buNone/>
            </a:pPr>
            <a:r>
              <a:rPr lang="he-IL" sz="1800" dirty="0"/>
              <a:t>ולכן לא עומד בעקרון השני</a:t>
            </a:r>
          </a:p>
          <a:p>
            <a:pPr marL="0" indent="0">
              <a:buFont typeface="Arial" panose="020B0604020202020204" pitchFamily="34" charset="0"/>
              <a:buNone/>
            </a:pPr>
            <a:endParaRPr lang="he-IL" sz="1800" dirty="0"/>
          </a:p>
        </p:txBody>
      </p:sp>
    </p:spTree>
    <p:extLst>
      <p:ext uri="{BB962C8B-B14F-4D97-AF65-F5344CB8AC3E}">
        <p14:creationId xmlns:p14="http://schemas.microsoft.com/office/powerpoint/2010/main" val="416135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a:xfrm>
            <a:off x="1224756" y="136525"/>
            <a:ext cx="10515600" cy="1325563"/>
          </a:xfrm>
        </p:spPr>
        <p:txBody>
          <a:bodyPr/>
          <a:lstStyle/>
          <a:p>
            <a:pPr algn="ctr"/>
            <a:r>
              <a:rPr lang="he-IL" b="1" dirty="0">
                <a:solidFill>
                  <a:srgbClr val="002060"/>
                </a:solidFill>
                <a:effectLst>
                  <a:outerShdw blurRad="38100" dist="38100" dir="2700000" algn="tl">
                    <a:srgbClr val="000000">
                      <a:alpha val="43137"/>
                    </a:srgbClr>
                  </a:outerShdw>
                </a:effectLst>
                <a:cs typeface="+mn-cs"/>
              </a:rPr>
              <a:t>שאלת מבחן</a:t>
            </a:r>
          </a:p>
        </p:txBody>
      </p:sp>
      <p:sp>
        <p:nvSpPr>
          <p:cNvPr id="5" name="מציין מיקום תוכן 4"/>
          <p:cNvSpPr>
            <a:spLocks noGrp="1"/>
          </p:cNvSpPr>
          <p:nvPr>
            <p:ph idx="1"/>
          </p:nvPr>
        </p:nvSpPr>
        <p:spPr>
          <a:xfrm>
            <a:off x="78664" y="1372604"/>
            <a:ext cx="11288713" cy="5375275"/>
          </a:xfrm>
        </p:spPr>
        <p:txBody>
          <a:bodyPr/>
          <a:lstStyle/>
          <a:p>
            <a:pPr marL="0" indent="0">
              <a:buNone/>
            </a:pPr>
            <a:r>
              <a:rPr lang="he-IL" sz="1400" dirty="0"/>
              <a:t>סעיף 2:</a:t>
            </a:r>
          </a:p>
          <a:p>
            <a:pPr marL="0" indent="0">
              <a:buNone/>
            </a:pPr>
            <a:br>
              <a:rPr lang="he-IL" sz="1400" dirty="0"/>
            </a:br>
            <a:endParaRPr lang="en-US" sz="1400" dirty="0"/>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מציין מיקום של תאריך 1"/>
          <p:cNvSpPr>
            <a:spLocks noGrp="1"/>
          </p:cNvSpPr>
          <p:nvPr>
            <p:ph type="dt" sz="half" idx="10"/>
          </p:nvPr>
        </p:nvSpPr>
        <p:spPr/>
        <p:txBody>
          <a:bodyPr/>
          <a:lstStyle/>
          <a:p>
            <a:pPr>
              <a:defRPr/>
            </a:pPr>
            <a:fld id="{A9691736-3F50-4364-B455-DEFBAA0494F4}" type="datetime8">
              <a:rPr lang="he-IL" smtClean="0"/>
              <a:t>02 ינואר 20</a:t>
            </a:fld>
            <a:endParaRPr lang="he-IL"/>
          </a:p>
        </p:txBody>
      </p:sp>
      <p:sp>
        <p:nvSpPr>
          <p:cNvPr id="3" name="מציין מיקום של כותרת תחתונה 2"/>
          <p:cNvSpPr>
            <a:spLocks noGrp="1"/>
          </p:cNvSpPr>
          <p:nvPr>
            <p:ph type="ftr" sz="quarter" idx="11"/>
          </p:nvPr>
        </p:nvSpPr>
        <p:spPr/>
        <p:txBody>
          <a:bodyPr/>
          <a:lstStyle/>
          <a:p>
            <a:pPr>
              <a:defRPr/>
            </a:pPr>
            <a:r>
              <a:rPr lang="he-IL"/>
              <a:t>הנדסת תוכנה - תרגול</a:t>
            </a:r>
          </a:p>
        </p:txBody>
      </p:sp>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15</a:t>
            </a:fld>
            <a:endParaRPr lang="he-IL"/>
          </a:p>
        </p:txBody>
      </p:sp>
      <p:sp>
        <p:nvSpPr>
          <p:cNvPr id="8" name="מלבן 7">
            <a:extLst>
              <a:ext uri="{FF2B5EF4-FFF2-40B4-BE49-F238E27FC236}">
                <a16:creationId xmlns:a16="http://schemas.microsoft.com/office/drawing/2014/main" id="{74601833-503D-4D6B-B539-A82B2F41D5AC}"/>
              </a:ext>
            </a:extLst>
          </p:cNvPr>
          <p:cNvSpPr/>
          <p:nvPr/>
        </p:nvSpPr>
        <p:spPr>
          <a:xfrm>
            <a:off x="1054100" y="1943981"/>
            <a:ext cx="5214768" cy="1815882"/>
          </a:xfrm>
          <a:prstGeom prst="rect">
            <a:avLst/>
          </a:prstGeom>
        </p:spPr>
        <p:txBody>
          <a:bodyPr wrap="square">
            <a:spAutoFit/>
          </a:bodyPr>
          <a:lstStyle/>
          <a:p>
            <a:pPr>
              <a:spcBef>
                <a:spcPts val="0"/>
              </a:spcBef>
              <a:spcAft>
                <a:spcPts val="0"/>
              </a:spcAft>
            </a:pPr>
            <a:r>
              <a:rPr lang="en-US" sz="1400" b="1" dirty="0">
                <a:solidFill>
                  <a:srgbClr val="000080"/>
                </a:solidFill>
                <a:latin typeface="Arial" panose="020B0604020202020204" pitchFamily="34" charset="0"/>
              </a:rPr>
              <a:t>class </a:t>
            </a:r>
            <a:r>
              <a:rPr lang="en-US" sz="1400" dirty="0" err="1">
                <a:solidFill>
                  <a:srgbClr val="000000"/>
                </a:solidFill>
                <a:latin typeface="Arial" panose="020B0604020202020204" pitchFamily="34" charset="0"/>
              </a:rPr>
              <a:t>MySqlDB</a:t>
            </a:r>
            <a:r>
              <a:rPr lang="en-US" sz="1400" dirty="0">
                <a:solidFill>
                  <a:srgbClr val="000000"/>
                </a:solidFill>
                <a:latin typeface="Arial" panose="020B0604020202020204" pitchFamily="34" charset="0"/>
              </a:rPr>
              <a:t> </a:t>
            </a:r>
            <a:endParaRPr lang="en-US" sz="1400" dirty="0"/>
          </a:p>
          <a:p>
            <a:pPr>
              <a:spcBef>
                <a:spcPts val="0"/>
              </a:spcBef>
              <a:spcAft>
                <a:spcPts val="0"/>
              </a:spcAft>
            </a:pPr>
            <a:r>
              <a:rPr lang="en-US" sz="1400" dirty="0">
                <a:solidFill>
                  <a:srgbClr val="000000"/>
                </a:solidFill>
                <a:latin typeface="Arial" panose="020B0604020202020204" pitchFamily="34" charset="0"/>
              </a:rPr>
              <a:t>{</a:t>
            </a:r>
            <a:br>
              <a:rPr lang="en-US" sz="1400" dirty="0">
                <a:solidFill>
                  <a:srgbClr val="000000"/>
                </a:solidFill>
                <a:latin typeface="Arial" panose="020B0604020202020204" pitchFamily="34" charset="0"/>
              </a:rPr>
            </a:br>
            <a:r>
              <a:rPr lang="en-US" sz="1400" dirty="0">
                <a:solidFill>
                  <a:srgbClr val="000000"/>
                </a:solidFill>
                <a:latin typeface="Arial" panose="020B0604020202020204" pitchFamily="34" charset="0"/>
              </a:rPr>
              <a:t>}</a:t>
            </a:r>
            <a:br>
              <a:rPr lang="en-US" sz="1400" dirty="0">
                <a:solidFill>
                  <a:srgbClr val="000000"/>
                </a:solidFill>
                <a:latin typeface="Arial" panose="020B0604020202020204" pitchFamily="34" charset="0"/>
              </a:rPr>
            </a:br>
            <a:br>
              <a:rPr lang="en-US" sz="1400" dirty="0">
                <a:solidFill>
                  <a:srgbClr val="000000"/>
                </a:solidFill>
                <a:latin typeface="Arial" panose="020B0604020202020204" pitchFamily="34" charset="0"/>
              </a:rPr>
            </a:br>
            <a:r>
              <a:rPr lang="en-US" sz="1400" b="1" dirty="0">
                <a:solidFill>
                  <a:srgbClr val="000080"/>
                </a:solidFill>
                <a:latin typeface="Arial" panose="020B0604020202020204" pitchFamily="34" charset="0"/>
              </a:rPr>
              <a:t>class </a:t>
            </a:r>
            <a:r>
              <a:rPr lang="en-US" sz="1400" dirty="0" err="1">
                <a:solidFill>
                  <a:srgbClr val="000000"/>
                </a:solidFill>
                <a:latin typeface="Arial" panose="020B0604020202020204" pitchFamily="34" charset="0"/>
              </a:rPr>
              <a:t>SearchEngine</a:t>
            </a:r>
            <a:r>
              <a:rPr lang="en-US" sz="1400" dirty="0">
                <a:solidFill>
                  <a:srgbClr val="000000"/>
                </a:solidFill>
                <a:latin typeface="Arial" panose="020B0604020202020204" pitchFamily="34" charset="0"/>
              </a:rPr>
              <a:t> </a:t>
            </a:r>
            <a:endParaRPr lang="en-US" sz="1400" dirty="0"/>
          </a:p>
          <a:p>
            <a:r>
              <a:rPr lang="en-US" sz="1400" dirty="0">
                <a:solidFill>
                  <a:srgbClr val="000000"/>
                </a:solidFill>
                <a:latin typeface="Arial" panose="020B0604020202020204" pitchFamily="34" charset="0"/>
              </a:rPr>
              <a:t>{</a:t>
            </a:r>
            <a:br>
              <a:rPr lang="en-US" sz="1400" dirty="0">
                <a:solidFill>
                  <a:srgbClr val="000000"/>
                </a:solidFill>
                <a:latin typeface="Arial" panose="020B0604020202020204" pitchFamily="34" charset="0"/>
              </a:rPr>
            </a:br>
            <a:r>
              <a:rPr lang="en-US" sz="1400" dirty="0">
                <a:solidFill>
                  <a:srgbClr val="000000"/>
                </a:solidFill>
                <a:latin typeface="Arial" panose="020B0604020202020204" pitchFamily="34" charset="0"/>
              </a:rPr>
              <a:t>    </a:t>
            </a:r>
            <a:r>
              <a:rPr lang="en-US" sz="1400" b="1" dirty="0">
                <a:solidFill>
                  <a:srgbClr val="000080"/>
                </a:solidFill>
                <a:latin typeface="Arial" panose="020B0604020202020204" pitchFamily="34" charset="0"/>
              </a:rPr>
              <a:t>private </a:t>
            </a:r>
            <a:r>
              <a:rPr lang="en-US" sz="1400" dirty="0" err="1">
                <a:solidFill>
                  <a:srgbClr val="000000"/>
                </a:solidFill>
                <a:latin typeface="Arial" panose="020B0604020202020204" pitchFamily="34" charset="0"/>
              </a:rPr>
              <a:t>MySqlDB</a:t>
            </a:r>
            <a:r>
              <a:rPr lang="en-US" sz="1400" dirty="0">
                <a:solidFill>
                  <a:srgbClr val="000000"/>
                </a:solidFill>
                <a:latin typeface="Arial" panose="020B0604020202020204" pitchFamily="34" charset="0"/>
              </a:rPr>
              <a:t> </a:t>
            </a:r>
            <a:r>
              <a:rPr lang="en-US" sz="1400" b="1" dirty="0" err="1">
                <a:solidFill>
                  <a:srgbClr val="660E7A"/>
                </a:solidFill>
                <a:latin typeface="Arial" panose="020B0604020202020204" pitchFamily="34" charset="0"/>
              </a:rPr>
              <a:t>db</a:t>
            </a:r>
            <a:r>
              <a:rPr lang="en-US" sz="1400" dirty="0">
                <a:solidFill>
                  <a:srgbClr val="000000"/>
                </a:solidFill>
                <a:latin typeface="Arial" panose="020B0604020202020204" pitchFamily="34" charset="0"/>
              </a:rPr>
              <a:t>;</a:t>
            </a:r>
            <a:br>
              <a:rPr lang="en-US" sz="1400" dirty="0">
                <a:solidFill>
                  <a:srgbClr val="000000"/>
                </a:solidFill>
                <a:latin typeface="Arial" panose="020B0604020202020204" pitchFamily="34" charset="0"/>
              </a:rPr>
            </a:br>
            <a:r>
              <a:rPr lang="en-US" sz="1400" dirty="0">
                <a:solidFill>
                  <a:srgbClr val="000000"/>
                </a:solidFill>
                <a:latin typeface="Arial" panose="020B0604020202020204" pitchFamily="34" charset="0"/>
              </a:rPr>
              <a:t>}</a:t>
            </a:r>
            <a:endParaRPr lang="en-IL" sz="1400" dirty="0"/>
          </a:p>
        </p:txBody>
      </p:sp>
      <p:sp>
        <p:nvSpPr>
          <p:cNvPr id="13" name="תיבת טקסט 12">
            <a:extLst>
              <a:ext uri="{FF2B5EF4-FFF2-40B4-BE49-F238E27FC236}">
                <a16:creationId xmlns:a16="http://schemas.microsoft.com/office/drawing/2014/main" id="{D8476776-FEB9-4567-A7D4-EA7F53FAA6C8}"/>
              </a:ext>
            </a:extLst>
          </p:cNvPr>
          <p:cNvSpPr txBox="1"/>
          <p:nvPr/>
        </p:nvSpPr>
        <p:spPr>
          <a:xfrm>
            <a:off x="5650176" y="2419834"/>
            <a:ext cx="5487724" cy="2031325"/>
          </a:xfrm>
          <a:prstGeom prst="rect">
            <a:avLst/>
          </a:prstGeom>
          <a:solidFill>
            <a:schemeClr val="accent1">
              <a:lumMod val="20000"/>
              <a:lumOff val="80000"/>
            </a:schemeClr>
          </a:solidFill>
        </p:spPr>
        <p:style>
          <a:lnRef idx="3">
            <a:schemeClr val="lt1"/>
          </a:lnRef>
          <a:fillRef idx="1">
            <a:schemeClr val="accent1"/>
          </a:fillRef>
          <a:effectRef idx="1">
            <a:schemeClr val="accent1"/>
          </a:effectRef>
          <a:fontRef idx="minor">
            <a:schemeClr val="lt1"/>
          </a:fontRef>
        </p:style>
        <p:txBody>
          <a:bodyPr wrap="square" rtlCol="0">
            <a:spAutoFit/>
          </a:bodyPr>
          <a:lstStyle/>
          <a:p>
            <a:pPr algn="r" rtl="1"/>
            <a:r>
              <a:rPr lang="he-IL" b="1" dirty="0">
                <a:solidFill>
                  <a:srgbClr val="FF0000"/>
                </a:solidFill>
              </a:rPr>
              <a:t>הקוד לא עומד בעיקרון </a:t>
            </a:r>
            <a:r>
              <a:rPr lang="en-US" b="1" dirty="0">
                <a:solidFill>
                  <a:srgbClr val="FF0000"/>
                </a:solidFill>
              </a:rPr>
              <a:t>D</a:t>
            </a:r>
            <a:endParaRPr lang="he-IL" b="1" dirty="0">
              <a:solidFill>
                <a:srgbClr val="FF0000"/>
              </a:solidFill>
            </a:endParaRPr>
          </a:p>
          <a:p>
            <a:pPr algn="r" rtl="1"/>
            <a:endParaRPr lang="he-IL" b="1" dirty="0">
              <a:solidFill>
                <a:srgbClr val="FF0000"/>
              </a:solidFill>
            </a:endParaRPr>
          </a:p>
          <a:p>
            <a:pPr algn="r" rtl="1"/>
            <a:r>
              <a:rPr lang="he-IL" b="1" dirty="0">
                <a:solidFill>
                  <a:srgbClr val="FF0000"/>
                </a:solidFill>
              </a:rPr>
              <a:t>מימושים יהיו תלויים בממשקים ואבסטרקציות ולא במימושים פנימיים</a:t>
            </a:r>
          </a:p>
          <a:p>
            <a:pPr algn="r" rtl="1"/>
            <a:endParaRPr lang="he-IL" b="1" dirty="0">
              <a:solidFill>
                <a:srgbClr val="FF0000"/>
              </a:solidFill>
            </a:endParaRPr>
          </a:p>
          <a:p>
            <a:pPr algn="r" rtl="1">
              <a:spcBef>
                <a:spcPts val="0"/>
              </a:spcBef>
              <a:spcAft>
                <a:spcPts val="0"/>
              </a:spcAft>
            </a:pPr>
            <a:r>
              <a:rPr lang="he-IL" dirty="0">
                <a:solidFill>
                  <a:schemeClr val="tx1"/>
                </a:solidFill>
              </a:rPr>
              <a:t>לא מתקיים עיקרון היפוך התלות שכן </a:t>
            </a:r>
            <a:r>
              <a:rPr lang="en-US" dirty="0" err="1">
                <a:solidFill>
                  <a:srgbClr val="000000"/>
                </a:solidFill>
                <a:latin typeface="Arial" panose="020B0604020202020204" pitchFamily="34" charset="0"/>
              </a:rPr>
              <a:t>SearchEngine</a:t>
            </a:r>
            <a:r>
              <a:rPr lang="en-US" dirty="0">
                <a:solidFill>
                  <a:srgbClr val="000000"/>
                </a:solidFill>
                <a:latin typeface="Arial" panose="020B0604020202020204" pitchFamily="34" charset="0"/>
              </a:rPr>
              <a:t> </a:t>
            </a:r>
            <a:r>
              <a:rPr lang="he-IL" dirty="0">
                <a:solidFill>
                  <a:srgbClr val="000000"/>
                </a:solidFill>
                <a:latin typeface="Arial" panose="020B0604020202020204" pitchFamily="34" charset="0"/>
              </a:rPr>
              <a:t> תלוי ב</a:t>
            </a:r>
            <a:r>
              <a:rPr lang="en-US" dirty="0" err="1">
                <a:solidFill>
                  <a:srgbClr val="000000"/>
                </a:solidFill>
                <a:latin typeface="Arial" panose="020B0604020202020204" pitchFamily="34" charset="0"/>
              </a:rPr>
              <a:t>MySqlDB</a:t>
            </a:r>
            <a:r>
              <a:rPr lang="en-US" dirty="0">
                <a:solidFill>
                  <a:srgbClr val="000000"/>
                </a:solidFill>
                <a:latin typeface="Arial" panose="020B0604020202020204" pitchFamily="34" charset="0"/>
              </a:rPr>
              <a:t> </a:t>
            </a:r>
            <a:endParaRPr lang="en-US" dirty="0"/>
          </a:p>
        </p:txBody>
      </p:sp>
    </p:spTree>
    <p:extLst>
      <p:ext uri="{BB962C8B-B14F-4D97-AF65-F5344CB8AC3E}">
        <p14:creationId xmlns:p14="http://schemas.microsoft.com/office/powerpoint/2010/main" val="3032108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a:xfrm>
            <a:off x="1224756" y="136525"/>
            <a:ext cx="10515600" cy="1325563"/>
          </a:xfrm>
        </p:spPr>
        <p:txBody>
          <a:bodyPr/>
          <a:lstStyle/>
          <a:p>
            <a:pPr algn="ctr"/>
            <a:r>
              <a:rPr lang="he-IL" b="1" dirty="0">
                <a:solidFill>
                  <a:srgbClr val="002060"/>
                </a:solidFill>
                <a:effectLst>
                  <a:outerShdw blurRad="38100" dist="38100" dir="2700000" algn="tl">
                    <a:srgbClr val="000000">
                      <a:alpha val="43137"/>
                    </a:srgbClr>
                  </a:outerShdw>
                </a:effectLst>
                <a:cs typeface="+mn-cs"/>
              </a:rPr>
              <a:t>שאלת מבחן</a:t>
            </a:r>
          </a:p>
        </p:txBody>
      </p:sp>
      <p:sp>
        <p:nvSpPr>
          <p:cNvPr id="5" name="מציין מיקום תוכן 4"/>
          <p:cNvSpPr>
            <a:spLocks noGrp="1"/>
          </p:cNvSpPr>
          <p:nvPr>
            <p:ph idx="1"/>
          </p:nvPr>
        </p:nvSpPr>
        <p:spPr>
          <a:xfrm>
            <a:off x="78664" y="1372604"/>
            <a:ext cx="11288713" cy="5375275"/>
          </a:xfrm>
        </p:spPr>
        <p:txBody>
          <a:bodyPr/>
          <a:lstStyle/>
          <a:p>
            <a:pPr marL="0" indent="0">
              <a:buNone/>
            </a:pPr>
            <a:r>
              <a:rPr lang="he-IL" sz="1400" dirty="0"/>
              <a:t>סעיף 3:</a:t>
            </a:r>
          </a:p>
          <a:p>
            <a:pPr marL="0" indent="0">
              <a:buNone/>
            </a:pPr>
            <a:br>
              <a:rPr lang="he-IL" sz="1400" dirty="0"/>
            </a:br>
            <a:endParaRPr lang="en-US" sz="1400" dirty="0"/>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מציין מיקום של תאריך 1"/>
          <p:cNvSpPr>
            <a:spLocks noGrp="1"/>
          </p:cNvSpPr>
          <p:nvPr>
            <p:ph type="dt" sz="half" idx="10"/>
          </p:nvPr>
        </p:nvSpPr>
        <p:spPr/>
        <p:txBody>
          <a:bodyPr/>
          <a:lstStyle/>
          <a:p>
            <a:pPr>
              <a:defRPr/>
            </a:pPr>
            <a:fld id="{A9691736-3F50-4364-B455-DEFBAA0494F4}" type="datetime8">
              <a:rPr lang="he-IL" smtClean="0"/>
              <a:t>02 ינואר 20</a:t>
            </a:fld>
            <a:endParaRPr lang="he-IL"/>
          </a:p>
        </p:txBody>
      </p:sp>
      <p:sp>
        <p:nvSpPr>
          <p:cNvPr id="3" name="מציין מיקום של כותרת תחתונה 2"/>
          <p:cNvSpPr>
            <a:spLocks noGrp="1"/>
          </p:cNvSpPr>
          <p:nvPr>
            <p:ph type="ftr" sz="quarter" idx="11"/>
          </p:nvPr>
        </p:nvSpPr>
        <p:spPr/>
        <p:txBody>
          <a:bodyPr/>
          <a:lstStyle/>
          <a:p>
            <a:pPr>
              <a:defRPr/>
            </a:pPr>
            <a:r>
              <a:rPr lang="he-IL"/>
              <a:t>הנדסת תוכנה - תרגול</a:t>
            </a:r>
          </a:p>
        </p:txBody>
      </p:sp>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16</a:t>
            </a:fld>
            <a:endParaRPr lang="he-IL"/>
          </a:p>
        </p:txBody>
      </p:sp>
      <p:sp>
        <p:nvSpPr>
          <p:cNvPr id="7" name="מלבן 6">
            <a:extLst>
              <a:ext uri="{FF2B5EF4-FFF2-40B4-BE49-F238E27FC236}">
                <a16:creationId xmlns:a16="http://schemas.microsoft.com/office/drawing/2014/main" id="{53D0ABF0-60AE-414B-8346-D964F6E02774}"/>
              </a:ext>
            </a:extLst>
          </p:cNvPr>
          <p:cNvSpPr/>
          <p:nvPr/>
        </p:nvSpPr>
        <p:spPr>
          <a:xfrm>
            <a:off x="1679492" y="1262483"/>
            <a:ext cx="6096000" cy="5170646"/>
          </a:xfrm>
          <a:prstGeom prst="rect">
            <a:avLst/>
          </a:prstGeom>
        </p:spPr>
        <p:txBody>
          <a:bodyPr>
            <a:spAutoFit/>
          </a:bodyPr>
          <a:lstStyle/>
          <a:p>
            <a:pPr>
              <a:spcBef>
                <a:spcPts val="0"/>
              </a:spcBef>
              <a:spcAft>
                <a:spcPts val="0"/>
              </a:spcAft>
            </a:pPr>
            <a:r>
              <a:rPr lang="en-US" sz="1100" b="1" dirty="0">
                <a:solidFill>
                  <a:srgbClr val="000080"/>
                </a:solidFill>
                <a:latin typeface="Arial" panose="020B0604020202020204" pitchFamily="34" charset="0"/>
              </a:rPr>
              <a:t>interface </a:t>
            </a:r>
            <a:r>
              <a:rPr lang="en-US" sz="1100" dirty="0" err="1">
                <a:solidFill>
                  <a:srgbClr val="000000"/>
                </a:solidFill>
                <a:latin typeface="Arial" panose="020B0604020202020204" pitchFamily="34" charset="0"/>
              </a:rPr>
              <a:t>IDatabase</a:t>
            </a:r>
            <a:r>
              <a:rPr lang="en-US" sz="1100" dirty="0">
                <a:solidFill>
                  <a:srgbClr val="000000"/>
                </a:solidFill>
                <a:latin typeface="Arial" panose="020B0604020202020204" pitchFamily="34" charset="0"/>
              </a:rPr>
              <a:t> </a:t>
            </a:r>
            <a:endParaRPr lang="en-US" dirty="0"/>
          </a:p>
          <a:p>
            <a:pPr>
              <a:spcBef>
                <a:spcPts val="0"/>
              </a:spcBef>
              <a:spcAft>
                <a:spcPts val="0"/>
              </a:spcAft>
            </a:pPr>
            <a:r>
              <a:rPr lang="en-US" sz="1100" dirty="0">
                <a:solidFill>
                  <a:srgbClr val="000000"/>
                </a:solidFill>
                <a:latin typeface="Arial" panose="020B0604020202020204" pitchFamily="34" charset="0"/>
              </a:rPr>
              <a:t>{</a:t>
            </a:r>
            <a:br>
              <a:rPr lang="en-US" sz="1100" dirty="0">
                <a:solidFill>
                  <a:srgbClr val="000000"/>
                </a:solidFill>
                <a:latin typeface="Arial" panose="020B0604020202020204" pitchFamily="34" charset="0"/>
              </a:rPr>
            </a:br>
            <a:r>
              <a:rPr lang="en-US" sz="1100" dirty="0">
                <a:solidFill>
                  <a:srgbClr val="000000"/>
                </a:solidFill>
                <a:latin typeface="Arial" panose="020B0604020202020204" pitchFamily="34" charset="0"/>
              </a:rPr>
              <a:t>}</a:t>
            </a:r>
            <a:br>
              <a:rPr lang="en-US" sz="1100" dirty="0">
                <a:solidFill>
                  <a:srgbClr val="000000"/>
                </a:solidFill>
                <a:latin typeface="Arial" panose="020B0604020202020204" pitchFamily="34" charset="0"/>
              </a:rPr>
            </a:br>
            <a:br>
              <a:rPr lang="en-US" sz="1100" dirty="0">
                <a:solidFill>
                  <a:srgbClr val="000000"/>
                </a:solidFill>
                <a:latin typeface="Arial" panose="020B0604020202020204" pitchFamily="34" charset="0"/>
              </a:rPr>
            </a:br>
            <a:r>
              <a:rPr lang="en-US" sz="1100" b="1" dirty="0">
                <a:solidFill>
                  <a:srgbClr val="000080"/>
                </a:solidFill>
                <a:latin typeface="Arial" panose="020B0604020202020204" pitchFamily="34" charset="0"/>
              </a:rPr>
              <a:t>class </a:t>
            </a:r>
            <a:r>
              <a:rPr lang="en-US" sz="1100" dirty="0" err="1">
                <a:solidFill>
                  <a:srgbClr val="000000"/>
                </a:solidFill>
                <a:latin typeface="Arial" panose="020B0604020202020204" pitchFamily="34" charset="0"/>
              </a:rPr>
              <a:t>MySqlDB</a:t>
            </a:r>
            <a:r>
              <a:rPr lang="en-US" sz="1100" dirty="0">
                <a:solidFill>
                  <a:srgbClr val="000000"/>
                </a:solidFill>
                <a:latin typeface="Arial" panose="020B0604020202020204" pitchFamily="34" charset="0"/>
              </a:rPr>
              <a:t> </a:t>
            </a:r>
            <a:r>
              <a:rPr lang="en-US" sz="1100" b="1" dirty="0">
                <a:solidFill>
                  <a:srgbClr val="000080"/>
                </a:solidFill>
                <a:latin typeface="Arial" panose="020B0604020202020204" pitchFamily="34" charset="0"/>
              </a:rPr>
              <a:t>implements </a:t>
            </a:r>
            <a:r>
              <a:rPr lang="en-US" sz="1100" dirty="0" err="1">
                <a:solidFill>
                  <a:srgbClr val="000000"/>
                </a:solidFill>
                <a:latin typeface="Arial" panose="020B0604020202020204" pitchFamily="34" charset="0"/>
              </a:rPr>
              <a:t>IDatabase</a:t>
            </a:r>
            <a:r>
              <a:rPr lang="en-US" sz="1100" dirty="0">
                <a:solidFill>
                  <a:srgbClr val="000000"/>
                </a:solidFill>
                <a:latin typeface="Arial" panose="020B0604020202020204" pitchFamily="34" charset="0"/>
              </a:rPr>
              <a:t> </a:t>
            </a:r>
            <a:endParaRPr lang="en-US" dirty="0"/>
          </a:p>
          <a:p>
            <a:pPr>
              <a:spcBef>
                <a:spcPts val="0"/>
              </a:spcBef>
              <a:spcAft>
                <a:spcPts val="0"/>
              </a:spcAft>
            </a:pPr>
            <a:r>
              <a:rPr lang="en-US" sz="1100" dirty="0">
                <a:solidFill>
                  <a:srgbClr val="000000"/>
                </a:solidFill>
                <a:latin typeface="Arial" panose="020B0604020202020204" pitchFamily="34" charset="0"/>
              </a:rPr>
              <a:t>{</a:t>
            </a:r>
            <a:br>
              <a:rPr lang="en-US" sz="1100" dirty="0">
                <a:solidFill>
                  <a:srgbClr val="000000"/>
                </a:solidFill>
                <a:latin typeface="Arial" panose="020B0604020202020204" pitchFamily="34" charset="0"/>
              </a:rPr>
            </a:br>
            <a:r>
              <a:rPr lang="en-US" sz="1100" dirty="0">
                <a:solidFill>
                  <a:srgbClr val="000000"/>
                </a:solidFill>
                <a:latin typeface="Arial" panose="020B0604020202020204" pitchFamily="34" charset="0"/>
              </a:rPr>
              <a:t>}</a:t>
            </a:r>
            <a:br>
              <a:rPr lang="en-US" sz="1100" dirty="0">
                <a:solidFill>
                  <a:srgbClr val="000000"/>
                </a:solidFill>
                <a:latin typeface="Arial" panose="020B0604020202020204" pitchFamily="34" charset="0"/>
              </a:rPr>
            </a:br>
            <a:br>
              <a:rPr lang="en-US" sz="1100" dirty="0">
                <a:solidFill>
                  <a:srgbClr val="000000"/>
                </a:solidFill>
                <a:latin typeface="Arial" panose="020B0604020202020204" pitchFamily="34" charset="0"/>
              </a:rPr>
            </a:br>
            <a:r>
              <a:rPr lang="en-US" sz="1100" b="1" dirty="0">
                <a:solidFill>
                  <a:srgbClr val="000080"/>
                </a:solidFill>
                <a:latin typeface="Arial" panose="020B0604020202020204" pitchFamily="34" charset="0"/>
              </a:rPr>
              <a:t>class </a:t>
            </a:r>
            <a:r>
              <a:rPr lang="en-US" sz="1100" dirty="0" err="1">
                <a:solidFill>
                  <a:srgbClr val="000000"/>
                </a:solidFill>
                <a:latin typeface="Arial" panose="020B0604020202020204" pitchFamily="34" charset="0"/>
              </a:rPr>
              <a:t>OracleDB</a:t>
            </a:r>
            <a:r>
              <a:rPr lang="en-US" sz="1100" dirty="0">
                <a:solidFill>
                  <a:srgbClr val="000000"/>
                </a:solidFill>
                <a:latin typeface="Arial" panose="020B0604020202020204" pitchFamily="34" charset="0"/>
              </a:rPr>
              <a:t> </a:t>
            </a:r>
            <a:r>
              <a:rPr lang="en-US" sz="1100" b="1" dirty="0">
                <a:solidFill>
                  <a:srgbClr val="000080"/>
                </a:solidFill>
                <a:latin typeface="Arial" panose="020B0604020202020204" pitchFamily="34" charset="0"/>
              </a:rPr>
              <a:t>implements </a:t>
            </a:r>
            <a:r>
              <a:rPr lang="en-US" sz="1100" dirty="0" err="1">
                <a:solidFill>
                  <a:srgbClr val="000000"/>
                </a:solidFill>
                <a:latin typeface="Arial" panose="020B0604020202020204" pitchFamily="34" charset="0"/>
              </a:rPr>
              <a:t>IDatabase</a:t>
            </a:r>
            <a:r>
              <a:rPr lang="en-US" sz="1100" dirty="0">
                <a:solidFill>
                  <a:srgbClr val="000000"/>
                </a:solidFill>
                <a:latin typeface="Arial" panose="020B0604020202020204" pitchFamily="34" charset="0"/>
              </a:rPr>
              <a:t> </a:t>
            </a:r>
            <a:endParaRPr lang="en-US" dirty="0"/>
          </a:p>
          <a:p>
            <a:pPr>
              <a:spcBef>
                <a:spcPts val="0"/>
              </a:spcBef>
              <a:spcAft>
                <a:spcPts val="0"/>
              </a:spcAft>
            </a:pPr>
            <a:r>
              <a:rPr lang="en-US" sz="1100" dirty="0">
                <a:solidFill>
                  <a:srgbClr val="000000"/>
                </a:solidFill>
                <a:latin typeface="Arial" panose="020B0604020202020204" pitchFamily="34" charset="0"/>
              </a:rPr>
              <a:t>{</a:t>
            </a:r>
            <a:br>
              <a:rPr lang="en-US" sz="1100" dirty="0">
                <a:solidFill>
                  <a:srgbClr val="000000"/>
                </a:solidFill>
                <a:latin typeface="Arial" panose="020B0604020202020204" pitchFamily="34" charset="0"/>
              </a:rPr>
            </a:br>
            <a:r>
              <a:rPr lang="en-US" sz="1100" dirty="0">
                <a:solidFill>
                  <a:srgbClr val="000000"/>
                </a:solidFill>
                <a:latin typeface="Arial" panose="020B0604020202020204" pitchFamily="34" charset="0"/>
              </a:rPr>
              <a:t>}</a:t>
            </a:r>
            <a:br>
              <a:rPr lang="en-US" sz="1100" dirty="0">
                <a:solidFill>
                  <a:srgbClr val="000000"/>
                </a:solidFill>
                <a:latin typeface="Arial" panose="020B0604020202020204" pitchFamily="34" charset="0"/>
              </a:rPr>
            </a:br>
            <a:br>
              <a:rPr lang="en-US" sz="1100" dirty="0">
                <a:solidFill>
                  <a:srgbClr val="000000"/>
                </a:solidFill>
                <a:latin typeface="Arial" panose="020B0604020202020204" pitchFamily="34" charset="0"/>
              </a:rPr>
            </a:br>
            <a:r>
              <a:rPr lang="en-US" sz="1100" b="1" dirty="0">
                <a:solidFill>
                  <a:srgbClr val="000080"/>
                </a:solidFill>
                <a:latin typeface="Arial" panose="020B0604020202020204" pitchFamily="34" charset="0"/>
              </a:rPr>
              <a:t>class </a:t>
            </a:r>
            <a:r>
              <a:rPr lang="en-US" sz="1100" dirty="0" err="1">
                <a:solidFill>
                  <a:srgbClr val="000000"/>
                </a:solidFill>
                <a:latin typeface="Arial" panose="020B0604020202020204" pitchFamily="34" charset="0"/>
              </a:rPr>
              <a:t>SearchEngine</a:t>
            </a:r>
            <a:r>
              <a:rPr lang="en-US" sz="1100" dirty="0">
                <a:solidFill>
                  <a:srgbClr val="000000"/>
                </a:solidFill>
                <a:latin typeface="Arial" panose="020B0604020202020204" pitchFamily="34" charset="0"/>
              </a:rPr>
              <a:t> </a:t>
            </a:r>
            <a:endParaRPr lang="en-US" dirty="0"/>
          </a:p>
          <a:p>
            <a:pPr>
              <a:spcBef>
                <a:spcPts val="0"/>
              </a:spcBef>
              <a:spcAft>
                <a:spcPts val="0"/>
              </a:spcAft>
            </a:pPr>
            <a:r>
              <a:rPr lang="en-US" sz="1100" dirty="0">
                <a:solidFill>
                  <a:srgbClr val="000000"/>
                </a:solidFill>
                <a:latin typeface="Arial" panose="020B0604020202020204" pitchFamily="34" charset="0"/>
              </a:rPr>
              <a:t>{</a:t>
            </a:r>
            <a:br>
              <a:rPr lang="en-US" sz="1100" dirty="0">
                <a:solidFill>
                  <a:srgbClr val="000000"/>
                </a:solidFill>
                <a:latin typeface="Arial" panose="020B0604020202020204" pitchFamily="34" charset="0"/>
              </a:rPr>
            </a:br>
            <a:r>
              <a:rPr lang="en-US" sz="1100" dirty="0">
                <a:solidFill>
                  <a:srgbClr val="000000"/>
                </a:solidFill>
                <a:latin typeface="Arial" panose="020B0604020202020204" pitchFamily="34" charset="0"/>
              </a:rPr>
              <a:t>    </a:t>
            </a:r>
            <a:r>
              <a:rPr lang="en-US" sz="1100" b="1" dirty="0">
                <a:solidFill>
                  <a:srgbClr val="000080"/>
                </a:solidFill>
                <a:latin typeface="Arial" panose="020B0604020202020204" pitchFamily="34" charset="0"/>
              </a:rPr>
              <a:t>private </a:t>
            </a:r>
            <a:r>
              <a:rPr lang="en-US" sz="1100" dirty="0" err="1">
                <a:solidFill>
                  <a:srgbClr val="000000"/>
                </a:solidFill>
                <a:latin typeface="Arial" panose="020B0604020202020204" pitchFamily="34" charset="0"/>
              </a:rPr>
              <a:t>IDatabase</a:t>
            </a:r>
            <a:r>
              <a:rPr lang="en-US" sz="1100" dirty="0">
                <a:solidFill>
                  <a:srgbClr val="000000"/>
                </a:solidFill>
                <a:latin typeface="Arial" panose="020B0604020202020204" pitchFamily="34" charset="0"/>
              </a:rPr>
              <a:t> </a:t>
            </a:r>
            <a:r>
              <a:rPr lang="en-US" sz="1100" b="1" dirty="0" err="1">
                <a:solidFill>
                  <a:srgbClr val="660E7A"/>
                </a:solidFill>
                <a:latin typeface="Arial" panose="020B0604020202020204" pitchFamily="34" charset="0"/>
              </a:rPr>
              <a:t>db</a:t>
            </a:r>
            <a:r>
              <a:rPr lang="en-US" sz="1100" dirty="0">
                <a:solidFill>
                  <a:srgbClr val="000000"/>
                </a:solidFill>
                <a:latin typeface="Arial" panose="020B0604020202020204" pitchFamily="34" charset="0"/>
              </a:rPr>
              <a:t>;</a:t>
            </a:r>
            <a:br>
              <a:rPr lang="en-US" sz="1100" dirty="0">
                <a:solidFill>
                  <a:srgbClr val="000000"/>
                </a:solidFill>
                <a:latin typeface="Arial" panose="020B0604020202020204" pitchFamily="34" charset="0"/>
              </a:rPr>
            </a:br>
            <a:br>
              <a:rPr lang="en-US" sz="1100" dirty="0">
                <a:solidFill>
                  <a:srgbClr val="000000"/>
                </a:solidFill>
                <a:latin typeface="Arial" panose="020B0604020202020204" pitchFamily="34" charset="0"/>
              </a:rPr>
            </a:br>
            <a:r>
              <a:rPr lang="en-US" sz="1100" dirty="0">
                <a:solidFill>
                  <a:srgbClr val="000000"/>
                </a:solidFill>
                <a:latin typeface="Arial" panose="020B0604020202020204" pitchFamily="34" charset="0"/>
              </a:rPr>
              <a:t>    </a:t>
            </a:r>
            <a:r>
              <a:rPr lang="en-US" sz="1100" b="1" dirty="0">
                <a:solidFill>
                  <a:srgbClr val="000080"/>
                </a:solidFill>
                <a:latin typeface="Arial" panose="020B0604020202020204" pitchFamily="34" charset="0"/>
              </a:rPr>
              <a:t>public </a:t>
            </a:r>
            <a:r>
              <a:rPr lang="en-US" sz="1100" dirty="0">
                <a:solidFill>
                  <a:srgbClr val="000000"/>
                </a:solidFill>
                <a:latin typeface="Arial" panose="020B0604020202020204" pitchFamily="34" charset="0"/>
              </a:rPr>
              <a:t>List&lt;String&gt; search(String term) </a:t>
            </a:r>
            <a:endParaRPr lang="en-US" dirty="0"/>
          </a:p>
          <a:p>
            <a:pPr>
              <a:spcBef>
                <a:spcPts val="0"/>
              </a:spcBef>
              <a:spcAft>
                <a:spcPts val="0"/>
              </a:spcAft>
            </a:pPr>
            <a:r>
              <a:rPr lang="en-US" sz="1100" dirty="0">
                <a:solidFill>
                  <a:srgbClr val="000000"/>
                </a:solidFill>
                <a:latin typeface="Arial" panose="020B0604020202020204" pitchFamily="34" charset="0"/>
              </a:rPr>
              <a:t>    {</a:t>
            </a:r>
            <a:br>
              <a:rPr lang="en-US" sz="1100" dirty="0">
                <a:solidFill>
                  <a:srgbClr val="000000"/>
                </a:solidFill>
                <a:latin typeface="Arial" panose="020B0604020202020204" pitchFamily="34" charset="0"/>
              </a:rPr>
            </a:br>
            <a:r>
              <a:rPr lang="en-US" sz="1100" dirty="0">
                <a:solidFill>
                  <a:srgbClr val="000000"/>
                </a:solidFill>
                <a:latin typeface="Arial" panose="020B0604020202020204" pitchFamily="34" charset="0"/>
              </a:rPr>
              <a:t>        List&lt;String&gt; result = </a:t>
            </a:r>
            <a:r>
              <a:rPr lang="en-US" sz="1100" b="1" dirty="0">
                <a:solidFill>
                  <a:srgbClr val="000080"/>
                </a:solidFill>
                <a:latin typeface="Arial" panose="020B0604020202020204" pitchFamily="34" charset="0"/>
              </a:rPr>
              <a:t>new </a:t>
            </a:r>
            <a:r>
              <a:rPr lang="en-US" sz="1100" dirty="0">
                <a:solidFill>
                  <a:srgbClr val="000000"/>
                </a:solidFill>
                <a:latin typeface="Arial" panose="020B0604020202020204" pitchFamily="34" charset="0"/>
              </a:rPr>
              <a:t>LinkedList&lt;&gt;();</a:t>
            </a:r>
            <a:br>
              <a:rPr lang="en-US" sz="1100" dirty="0">
                <a:solidFill>
                  <a:srgbClr val="000000"/>
                </a:solidFill>
                <a:latin typeface="Arial" panose="020B0604020202020204" pitchFamily="34" charset="0"/>
              </a:rPr>
            </a:br>
            <a:r>
              <a:rPr lang="en-US" sz="1100" dirty="0">
                <a:solidFill>
                  <a:srgbClr val="000000"/>
                </a:solidFill>
                <a:latin typeface="Arial" panose="020B0604020202020204" pitchFamily="34" charset="0"/>
              </a:rPr>
              <a:t>        </a:t>
            </a:r>
            <a:r>
              <a:rPr lang="en-US" sz="1100" b="1" dirty="0">
                <a:solidFill>
                  <a:srgbClr val="000080"/>
                </a:solidFill>
                <a:latin typeface="Arial" panose="020B0604020202020204" pitchFamily="34" charset="0"/>
              </a:rPr>
              <a:t>if </a:t>
            </a:r>
            <a:r>
              <a:rPr lang="en-US" sz="1100" dirty="0">
                <a:solidFill>
                  <a:srgbClr val="000000"/>
                </a:solidFill>
                <a:latin typeface="Arial" panose="020B0604020202020204" pitchFamily="34" charset="0"/>
              </a:rPr>
              <a:t>(</a:t>
            </a:r>
            <a:r>
              <a:rPr lang="en-US" sz="1100" b="1" dirty="0" err="1">
                <a:solidFill>
                  <a:srgbClr val="660E7A"/>
                </a:solidFill>
                <a:latin typeface="Arial" panose="020B0604020202020204" pitchFamily="34" charset="0"/>
              </a:rPr>
              <a:t>db</a:t>
            </a:r>
            <a:r>
              <a:rPr lang="en-US" sz="1100" b="1" dirty="0">
                <a:solidFill>
                  <a:srgbClr val="660E7A"/>
                </a:solidFill>
                <a:latin typeface="Arial" panose="020B0604020202020204" pitchFamily="34" charset="0"/>
              </a:rPr>
              <a:t> </a:t>
            </a:r>
            <a:r>
              <a:rPr lang="en-US" sz="1100" b="1" dirty="0" err="1">
                <a:solidFill>
                  <a:srgbClr val="000080"/>
                </a:solidFill>
                <a:latin typeface="Arial" panose="020B0604020202020204" pitchFamily="34" charset="0"/>
              </a:rPr>
              <a:t>instanceof</a:t>
            </a:r>
            <a:r>
              <a:rPr lang="en-US" sz="1100" b="1" dirty="0">
                <a:solidFill>
                  <a:srgbClr val="000080"/>
                </a:solidFill>
                <a:latin typeface="Arial" panose="020B0604020202020204" pitchFamily="34" charset="0"/>
              </a:rPr>
              <a:t> </a:t>
            </a:r>
            <a:r>
              <a:rPr lang="en-US" sz="1100" dirty="0" err="1">
                <a:solidFill>
                  <a:srgbClr val="000000"/>
                </a:solidFill>
                <a:latin typeface="Arial" panose="020B0604020202020204" pitchFamily="34" charset="0"/>
              </a:rPr>
              <a:t>MySqlDB</a:t>
            </a:r>
            <a:r>
              <a:rPr lang="en-US" sz="1100" dirty="0">
                <a:solidFill>
                  <a:srgbClr val="000000"/>
                </a:solidFill>
                <a:latin typeface="Arial" panose="020B0604020202020204" pitchFamily="34" charset="0"/>
              </a:rPr>
              <a:t>) </a:t>
            </a:r>
            <a:endParaRPr lang="en-US" dirty="0"/>
          </a:p>
          <a:p>
            <a:pPr>
              <a:spcBef>
                <a:spcPts val="0"/>
              </a:spcBef>
              <a:spcAft>
                <a:spcPts val="0"/>
              </a:spcAft>
            </a:pPr>
            <a:r>
              <a:rPr lang="en-US" sz="1100" dirty="0">
                <a:solidFill>
                  <a:srgbClr val="000000"/>
                </a:solidFill>
                <a:latin typeface="Arial" panose="020B0604020202020204" pitchFamily="34" charset="0"/>
              </a:rPr>
              <a:t>        {</a:t>
            </a:r>
            <a:br>
              <a:rPr lang="en-US" sz="1100" dirty="0">
                <a:solidFill>
                  <a:srgbClr val="000000"/>
                </a:solidFill>
                <a:latin typeface="Arial" panose="020B0604020202020204" pitchFamily="34" charset="0"/>
              </a:rPr>
            </a:br>
            <a:r>
              <a:rPr lang="en-US" sz="1100" dirty="0">
                <a:solidFill>
                  <a:srgbClr val="000000"/>
                </a:solidFill>
                <a:latin typeface="Arial" panose="020B0604020202020204" pitchFamily="34" charset="0"/>
              </a:rPr>
              <a:t>            </a:t>
            </a:r>
            <a:r>
              <a:rPr lang="en-US" sz="1100" i="1" dirty="0">
                <a:solidFill>
                  <a:srgbClr val="808080"/>
                </a:solidFill>
                <a:latin typeface="Arial" panose="020B0604020202020204" pitchFamily="34" charset="0"/>
              </a:rPr>
              <a:t>// apply </a:t>
            </a:r>
            <a:r>
              <a:rPr lang="en-US" sz="1100" i="1" dirty="0" err="1">
                <a:solidFill>
                  <a:srgbClr val="808080"/>
                </a:solidFill>
                <a:latin typeface="Arial" panose="020B0604020202020204" pitchFamily="34" charset="0"/>
              </a:rPr>
              <a:t>MySql</a:t>
            </a:r>
            <a:r>
              <a:rPr lang="en-US" sz="1100" i="1" dirty="0">
                <a:solidFill>
                  <a:srgbClr val="808080"/>
                </a:solidFill>
                <a:latin typeface="Arial" panose="020B0604020202020204" pitchFamily="34" charset="0"/>
              </a:rPr>
              <a:t> query syntax</a:t>
            </a:r>
            <a:br>
              <a:rPr lang="en-US" sz="1100" i="1" dirty="0">
                <a:solidFill>
                  <a:srgbClr val="808080"/>
                </a:solidFill>
                <a:latin typeface="Arial" panose="020B0604020202020204" pitchFamily="34" charset="0"/>
              </a:rPr>
            </a:br>
            <a:r>
              <a:rPr lang="en-US" sz="1100" i="1" dirty="0">
                <a:solidFill>
                  <a:srgbClr val="808080"/>
                </a:solidFill>
                <a:latin typeface="Arial" panose="020B0604020202020204" pitchFamily="34" charset="0"/>
              </a:rPr>
              <a:t>        </a:t>
            </a:r>
            <a:r>
              <a:rPr lang="en-US" sz="1100" dirty="0">
                <a:solidFill>
                  <a:srgbClr val="000000"/>
                </a:solidFill>
                <a:latin typeface="Arial" panose="020B0604020202020204" pitchFamily="34" charset="0"/>
              </a:rPr>
              <a:t>} </a:t>
            </a:r>
            <a:endParaRPr lang="en-US" dirty="0"/>
          </a:p>
          <a:p>
            <a:pPr>
              <a:spcBef>
                <a:spcPts val="0"/>
              </a:spcBef>
              <a:spcAft>
                <a:spcPts val="0"/>
              </a:spcAft>
            </a:pPr>
            <a:r>
              <a:rPr lang="en-US" sz="1100" b="1" dirty="0">
                <a:solidFill>
                  <a:srgbClr val="000080"/>
                </a:solidFill>
                <a:latin typeface="Arial" panose="020B0604020202020204" pitchFamily="34" charset="0"/>
              </a:rPr>
              <a:t>        else if </a:t>
            </a:r>
            <a:r>
              <a:rPr lang="en-US" sz="1100" dirty="0">
                <a:solidFill>
                  <a:srgbClr val="000000"/>
                </a:solidFill>
                <a:latin typeface="Arial" panose="020B0604020202020204" pitchFamily="34" charset="0"/>
              </a:rPr>
              <a:t>(</a:t>
            </a:r>
            <a:r>
              <a:rPr lang="en-US" sz="1100" b="1" dirty="0" err="1">
                <a:solidFill>
                  <a:srgbClr val="660E7A"/>
                </a:solidFill>
                <a:latin typeface="Arial" panose="020B0604020202020204" pitchFamily="34" charset="0"/>
              </a:rPr>
              <a:t>db</a:t>
            </a:r>
            <a:r>
              <a:rPr lang="en-US" sz="1100" b="1" dirty="0">
                <a:solidFill>
                  <a:srgbClr val="660E7A"/>
                </a:solidFill>
                <a:latin typeface="Arial" panose="020B0604020202020204" pitchFamily="34" charset="0"/>
              </a:rPr>
              <a:t> </a:t>
            </a:r>
            <a:r>
              <a:rPr lang="en-US" sz="1100" b="1" dirty="0" err="1">
                <a:solidFill>
                  <a:srgbClr val="000080"/>
                </a:solidFill>
                <a:latin typeface="Arial" panose="020B0604020202020204" pitchFamily="34" charset="0"/>
              </a:rPr>
              <a:t>instanceof</a:t>
            </a:r>
            <a:r>
              <a:rPr lang="en-US" sz="1100" b="1" dirty="0">
                <a:solidFill>
                  <a:srgbClr val="000080"/>
                </a:solidFill>
                <a:latin typeface="Arial" panose="020B0604020202020204" pitchFamily="34" charset="0"/>
              </a:rPr>
              <a:t> </a:t>
            </a:r>
            <a:r>
              <a:rPr lang="en-US" sz="1100" dirty="0" err="1">
                <a:solidFill>
                  <a:srgbClr val="000000"/>
                </a:solidFill>
                <a:latin typeface="Arial" panose="020B0604020202020204" pitchFamily="34" charset="0"/>
              </a:rPr>
              <a:t>OracleDB</a:t>
            </a:r>
            <a:r>
              <a:rPr lang="en-US" sz="1100" dirty="0">
                <a:solidFill>
                  <a:srgbClr val="000000"/>
                </a:solidFill>
                <a:latin typeface="Arial" panose="020B0604020202020204" pitchFamily="34" charset="0"/>
              </a:rPr>
              <a:t>) </a:t>
            </a:r>
            <a:endParaRPr lang="en-US" dirty="0"/>
          </a:p>
          <a:p>
            <a:r>
              <a:rPr lang="en-US" sz="1100" dirty="0">
                <a:solidFill>
                  <a:srgbClr val="000000"/>
                </a:solidFill>
                <a:latin typeface="Arial" panose="020B0604020202020204" pitchFamily="34" charset="0"/>
              </a:rPr>
              <a:t>        {</a:t>
            </a:r>
            <a:br>
              <a:rPr lang="en-US" sz="1100" dirty="0">
                <a:solidFill>
                  <a:srgbClr val="000000"/>
                </a:solidFill>
                <a:latin typeface="Arial" panose="020B0604020202020204" pitchFamily="34" charset="0"/>
              </a:rPr>
            </a:br>
            <a:r>
              <a:rPr lang="en-US" sz="1100" dirty="0">
                <a:solidFill>
                  <a:srgbClr val="000000"/>
                </a:solidFill>
                <a:latin typeface="Arial" panose="020B0604020202020204" pitchFamily="34" charset="0"/>
              </a:rPr>
              <a:t>            </a:t>
            </a:r>
            <a:r>
              <a:rPr lang="en-US" sz="1100" i="1" dirty="0">
                <a:solidFill>
                  <a:srgbClr val="808080"/>
                </a:solidFill>
                <a:latin typeface="Arial" panose="020B0604020202020204" pitchFamily="34" charset="0"/>
              </a:rPr>
              <a:t>// apply Oracle query syntax</a:t>
            </a:r>
            <a:br>
              <a:rPr lang="en-US" sz="1100" i="1" dirty="0">
                <a:solidFill>
                  <a:srgbClr val="808080"/>
                </a:solidFill>
                <a:latin typeface="Arial" panose="020B0604020202020204" pitchFamily="34" charset="0"/>
              </a:rPr>
            </a:br>
            <a:r>
              <a:rPr lang="en-US" sz="1100" i="1" dirty="0">
                <a:solidFill>
                  <a:srgbClr val="808080"/>
                </a:solidFill>
                <a:latin typeface="Arial" panose="020B0604020202020204" pitchFamily="34" charset="0"/>
              </a:rPr>
              <a:t>        </a:t>
            </a:r>
            <a:r>
              <a:rPr lang="en-US" sz="1100" dirty="0">
                <a:solidFill>
                  <a:srgbClr val="000000"/>
                </a:solidFill>
                <a:latin typeface="Arial" panose="020B0604020202020204" pitchFamily="34" charset="0"/>
              </a:rPr>
              <a:t>}</a:t>
            </a:r>
            <a:br>
              <a:rPr lang="en-US" sz="1100" dirty="0">
                <a:solidFill>
                  <a:srgbClr val="000000"/>
                </a:solidFill>
                <a:latin typeface="Arial" panose="020B0604020202020204" pitchFamily="34" charset="0"/>
              </a:rPr>
            </a:br>
            <a:r>
              <a:rPr lang="en-US" sz="1100" dirty="0">
                <a:solidFill>
                  <a:srgbClr val="000000"/>
                </a:solidFill>
                <a:latin typeface="Arial" panose="020B0604020202020204" pitchFamily="34" charset="0"/>
              </a:rPr>
              <a:t>        </a:t>
            </a:r>
            <a:r>
              <a:rPr lang="en-US" sz="1100" b="1" dirty="0">
                <a:solidFill>
                  <a:srgbClr val="000080"/>
                </a:solidFill>
                <a:latin typeface="Arial" panose="020B0604020202020204" pitchFamily="34" charset="0"/>
              </a:rPr>
              <a:t>return </a:t>
            </a:r>
            <a:r>
              <a:rPr lang="en-US" sz="1100" dirty="0">
                <a:solidFill>
                  <a:srgbClr val="000000"/>
                </a:solidFill>
                <a:latin typeface="Arial" panose="020B0604020202020204" pitchFamily="34" charset="0"/>
              </a:rPr>
              <a:t>result;</a:t>
            </a:r>
            <a:br>
              <a:rPr lang="en-US" sz="1100" dirty="0">
                <a:solidFill>
                  <a:srgbClr val="000000"/>
                </a:solidFill>
                <a:latin typeface="Arial" panose="020B0604020202020204" pitchFamily="34" charset="0"/>
              </a:rPr>
            </a:br>
            <a:r>
              <a:rPr lang="en-US" sz="1100" dirty="0">
                <a:solidFill>
                  <a:srgbClr val="000000"/>
                </a:solidFill>
                <a:latin typeface="Arial" panose="020B0604020202020204" pitchFamily="34" charset="0"/>
              </a:rPr>
              <a:t>    }</a:t>
            </a:r>
            <a:br>
              <a:rPr lang="en-US" sz="1100" dirty="0">
                <a:solidFill>
                  <a:srgbClr val="000000"/>
                </a:solidFill>
                <a:latin typeface="Arial" panose="020B0604020202020204" pitchFamily="34" charset="0"/>
              </a:rPr>
            </a:br>
            <a:r>
              <a:rPr lang="en-US" sz="1100" dirty="0">
                <a:solidFill>
                  <a:srgbClr val="000000"/>
                </a:solidFill>
                <a:latin typeface="Arial" panose="020B0604020202020204" pitchFamily="34" charset="0"/>
              </a:rPr>
              <a:t>}</a:t>
            </a:r>
            <a:endParaRPr lang="en-IL" dirty="0"/>
          </a:p>
        </p:txBody>
      </p:sp>
      <p:sp>
        <p:nvSpPr>
          <p:cNvPr id="11" name="תיבת טקסט 10">
            <a:extLst>
              <a:ext uri="{FF2B5EF4-FFF2-40B4-BE49-F238E27FC236}">
                <a16:creationId xmlns:a16="http://schemas.microsoft.com/office/drawing/2014/main" id="{CE201264-E81D-4193-B5C9-8CDB58F1C783}"/>
              </a:ext>
            </a:extLst>
          </p:cNvPr>
          <p:cNvSpPr txBox="1"/>
          <p:nvPr/>
        </p:nvSpPr>
        <p:spPr>
          <a:xfrm>
            <a:off x="6032460" y="2755057"/>
            <a:ext cx="5487724" cy="2308324"/>
          </a:xfrm>
          <a:prstGeom prst="rect">
            <a:avLst/>
          </a:prstGeom>
          <a:solidFill>
            <a:schemeClr val="accent1">
              <a:lumMod val="20000"/>
              <a:lumOff val="80000"/>
            </a:schemeClr>
          </a:solidFill>
        </p:spPr>
        <p:style>
          <a:lnRef idx="3">
            <a:schemeClr val="lt1"/>
          </a:lnRef>
          <a:fillRef idx="1">
            <a:schemeClr val="accent1"/>
          </a:fillRef>
          <a:effectRef idx="1">
            <a:schemeClr val="accent1"/>
          </a:effectRef>
          <a:fontRef idx="minor">
            <a:schemeClr val="lt1"/>
          </a:fontRef>
        </p:style>
        <p:txBody>
          <a:bodyPr wrap="square" rtlCol="0">
            <a:spAutoFit/>
          </a:bodyPr>
          <a:lstStyle/>
          <a:p>
            <a:pPr algn="r" rtl="1"/>
            <a:r>
              <a:rPr lang="he-IL" b="1" dirty="0">
                <a:solidFill>
                  <a:srgbClr val="FF0000"/>
                </a:solidFill>
              </a:rPr>
              <a:t>הקוד לא עומד בעיקרון </a:t>
            </a:r>
            <a:r>
              <a:rPr lang="en-US" b="1" dirty="0">
                <a:solidFill>
                  <a:srgbClr val="FF0000"/>
                </a:solidFill>
              </a:rPr>
              <a:t>O</a:t>
            </a:r>
            <a:r>
              <a:rPr lang="he-IL" b="1" dirty="0">
                <a:solidFill>
                  <a:srgbClr val="FF0000"/>
                </a:solidFill>
              </a:rPr>
              <a:t>:</a:t>
            </a:r>
          </a:p>
          <a:p>
            <a:pPr algn="r" rtl="1"/>
            <a:endParaRPr lang="he-IL" b="1" dirty="0">
              <a:solidFill>
                <a:srgbClr val="FF0000"/>
              </a:solidFill>
            </a:endParaRPr>
          </a:p>
          <a:p>
            <a:pPr algn="r" rtl="1"/>
            <a:r>
              <a:rPr lang="he-IL" b="1" dirty="0">
                <a:solidFill>
                  <a:srgbClr val="FF0000"/>
                </a:solidFill>
              </a:rPr>
              <a:t>מחלקה צריכה להיות סגורה לשינויים ופתוחה להרחבה (למנוע שינויים ולאפשר ירושות)</a:t>
            </a:r>
          </a:p>
          <a:p>
            <a:pPr algn="r" rtl="1"/>
            <a:endParaRPr lang="he-IL" dirty="0"/>
          </a:p>
          <a:p>
            <a:pPr algn="r" rtl="1"/>
            <a:endParaRPr lang="he-IL" dirty="0"/>
          </a:p>
          <a:p>
            <a:pPr algn="r" rtl="1"/>
            <a:r>
              <a:rPr lang="he-IL" dirty="0">
                <a:solidFill>
                  <a:srgbClr val="000000"/>
                </a:solidFill>
                <a:latin typeface="Arial" panose="020B0604020202020204" pitchFamily="34" charset="0"/>
              </a:rPr>
              <a:t>ברגע שמוסיפים סוג של </a:t>
            </a:r>
            <a:r>
              <a:rPr lang="en-US" dirty="0" err="1">
                <a:solidFill>
                  <a:srgbClr val="000000"/>
                </a:solidFill>
                <a:latin typeface="Arial" panose="020B0604020202020204" pitchFamily="34" charset="0"/>
              </a:rPr>
              <a:t>IDatabase</a:t>
            </a:r>
            <a:r>
              <a:rPr lang="he-IL" dirty="0">
                <a:solidFill>
                  <a:srgbClr val="000000"/>
                </a:solidFill>
                <a:latin typeface="Arial" panose="020B0604020202020204" pitchFamily="34" charset="0"/>
              </a:rPr>
              <a:t> חדש, יש לשנות את המחלקה </a:t>
            </a:r>
            <a:r>
              <a:rPr lang="en-US" dirty="0" err="1">
                <a:solidFill>
                  <a:srgbClr val="000000"/>
                </a:solidFill>
                <a:latin typeface="Arial" panose="020B0604020202020204" pitchFamily="34" charset="0"/>
              </a:rPr>
              <a:t>SearchEngine</a:t>
            </a:r>
            <a:r>
              <a:rPr lang="he-IL" dirty="0">
                <a:solidFill>
                  <a:srgbClr val="000000"/>
                </a:solidFill>
                <a:latin typeface="Arial" panose="020B0604020202020204" pitchFamily="34" charset="0"/>
              </a:rPr>
              <a:t> ולהוסיף עוד </a:t>
            </a:r>
            <a:r>
              <a:rPr lang="en-US" dirty="0">
                <a:solidFill>
                  <a:srgbClr val="000000"/>
                </a:solidFill>
                <a:latin typeface="Arial" panose="020B0604020202020204" pitchFamily="34" charset="0"/>
              </a:rPr>
              <a:t>if</a:t>
            </a:r>
            <a:r>
              <a:rPr lang="he-IL" dirty="0">
                <a:solidFill>
                  <a:srgbClr val="000000"/>
                </a:solidFill>
                <a:latin typeface="Arial" panose="020B0604020202020204" pitchFamily="34" charset="0"/>
              </a:rPr>
              <a:t>.</a:t>
            </a:r>
            <a:endParaRPr lang="en-IL" dirty="0"/>
          </a:p>
        </p:txBody>
      </p:sp>
    </p:spTree>
    <p:extLst>
      <p:ext uri="{BB962C8B-B14F-4D97-AF65-F5344CB8AC3E}">
        <p14:creationId xmlns:p14="http://schemas.microsoft.com/office/powerpoint/2010/main" val="377415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p:txBody>
          <a:bodyPr/>
          <a:lstStyle/>
          <a:p>
            <a:pPr algn="ctr"/>
            <a:r>
              <a:rPr lang="he-IL" b="1" dirty="0">
                <a:solidFill>
                  <a:srgbClr val="002060"/>
                </a:solidFill>
                <a:effectLst>
                  <a:outerShdw blurRad="38100" dist="38100" dir="2700000" algn="tl">
                    <a:srgbClr val="000000">
                      <a:alpha val="43137"/>
                    </a:srgbClr>
                  </a:outerShdw>
                </a:effectLst>
                <a:cs typeface="+mn-cs"/>
              </a:rPr>
              <a:t>שלבי הנדסת תוכנה</a:t>
            </a:r>
          </a:p>
        </p:txBody>
      </p:sp>
      <p:sp>
        <p:nvSpPr>
          <p:cNvPr id="5" name="מציין מיקום תוכן 4"/>
          <p:cNvSpPr>
            <a:spLocks noGrp="1"/>
          </p:cNvSpPr>
          <p:nvPr>
            <p:ph idx="1"/>
          </p:nvPr>
        </p:nvSpPr>
        <p:spPr>
          <a:xfrm>
            <a:off x="801687" y="1843088"/>
            <a:ext cx="10515600" cy="5375275"/>
          </a:xfrm>
        </p:spPr>
        <p:txBody>
          <a:bodyPr/>
          <a:lstStyle/>
          <a:p>
            <a:pPr>
              <a:buClr>
                <a:schemeClr val="accent1">
                  <a:lumMod val="50000"/>
                </a:schemeClr>
              </a:buClr>
              <a:buSzPct val="95000"/>
              <a:buFont typeface="Wingdings" panose="05000000000000000000" pitchFamily="2" charset="2"/>
              <a:buChar char="q"/>
              <a:defRPr/>
            </a:pPr>
            <a:r>
              <a:rPr lang="he-IL" altLang="en-US" sz="2400" b="1" dirty="0"/>
              <a:t> יזום </a:t>
            </a:r>
          </a:p>
          <a:p>
            <a:pPr>
              <a:buClr>
                <a:schemeClr val="accent1">
                  <a:lumMod val="50000"/>
                </a:schemeClr>
              </a:buClr>
              <a:buSzPct val="95000"/>
              <a:buFont typeface="Wingdings" panose="05000000000000000000" pitchFamily="2" charset="2"/>
              <a:buChar char="q"/>
              <a:defRPr/>
            </a:pPr>
            <a:r>
              <a:rPr lang="he-IL" altLang="en-US" sz="2400" b="1" dirty="0"/>
              <a:t> בחירת מתודולוגיית פיתוח</a:t>
            </a:r>
          </a:p>
          <a:p>
            <a:pPr>
              <a:buClr>
                <a:schemeClr val="accent1">
                  <a:lumMod val="50000"/>
                </a:schemeClr>
              </a:buClr>
              <a:buSzPct val="95000"/>
              <a:buFont typeface="Wingdings" panose="05000000000000000000" pitchFamily="2" charset="2"/>
              <a:buChar char="q"/>
              <a:defRPr/>
            </a:pPr>
            <a:r>
              <a:rPr lang="he-IL" altLang="en-US" sz="2400" b="1" dirty="0"/>
              <a:t> דרישות</a:t>
            </a:r>
          </a:p>
          <a:p>
            <a:pPr>
              <a:buClr>
                <a:schemeClr val="accent1">
                  <a:lumMod val="50000"/>
                </a:schemeClr>
              </a:buClr>
              <a:buSzPct val="95000"/>
              <a:buFont typeface="Wingdings" panose="05000000000000000000" pitchFamily="2" charset="2"/>
              <a:buChar char="q"/>
              <a:defRPr/>
            </a:pPr>
            <a:r>
              <a:rPr lang="he-IL" altLang="en-US" sz="2400" b="1" dirty="0"/>
              <a:t> ניתוח</a:t>
            </a:r>
          </a:p>
          <a:p>
            <a:pPr>
              <a:buClr>
                <a:schemeClr val="accent1">
                  <a:lumMod val="50000"/>
                </a:schemeClr>
              </a:buClr>
              <a:buSzPct val="95000"/>
              <a:buFont typeface="Wingdings" panose="05000000000000000000" pitchFamily="2" charset="2"/>
              <a:buChar char="q"/>
              <a:defRPr/>
            </a:pPr>
            <a:r>
              <a:rPr lang="he-IL" altLang="en-US" sz="2400" b="1" dirty="0"/>
              <a:t> תכנון</a:t>
            </a:r>
          </a:p>
          <a:p>
            <a:pPr>
              <a:buClr>
                <a:schemeClr val="accent1">
                  <a:lumMod val="50000"/>
                </a:schemeClr>
              </a:buClr>
              <a:buSzPct val="95000"/>
              <a:buFont typeface="Wingdings" panose="05000000000000000000" pitchFamily="2" charset="2"/>
              <a:buChar char="q"/>
              <a:defRPr/>
            </a:pPr>
            <a:r>
              <a:rPr lang="he-IL" altLang="en-US" sz="2400" b="1" dirty="0"/>
              <a:t> מימוש</a:t>
            </a:r>
          </a:p>
          <a:p>
            <a:pPr>
              <a:buClr>
                <a:schemeClr val="accent1">
                  <a:lumMod val="50000"/>
                </a:schemeClr>
              </a:buClr>
              <a:buSzPct val="95000"/>
              <a:buFont typeface="Wingdings" panose="05000000000000000000" pitchFamily="2" charset="2"/>
              <a:buChar char="q"/>
              <a:defRPr/>
            </a:pPr>
            <a:r>
              <a:rPr lang="he-IL" altLang="en-US" sz="2400" b="1" dirty="0"/>
              <a:t> בדיקות</a:t>
            </a:r>
          </a:p>
          <a:p>
            <a:pPr>
              <a:buClr>
                <a:schemeClr val="accent1">
                  <a:lumMod val="50000"/>
                </a:schemeClr>
              </a:buClr>
              <a:buSzPct val="95000"/>
              <a:buFont typeface="Wingdings" panose="05000000000000000000" pitchFamily="2" charset="2"/>
              <a:buChar char="q"/>
              <a:defRPr/>
            </a:pPr>
            <a:r>
              <a:rPr lang="he-IL" altLang="en-US" sz="2400" b="1" dirty="0"/>
              <a:t> תחזוקה</a:t>
            </a:r>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מציין מיקום של תאריך 1"/>
          <p:cNvSpPr>
            <a:spLocks noGrp="1"/>
          </p:cNvSpPr>
          <p:nvPr>
            <p:ph type="dt" sz="half" idx="10"/>
          </p:nvPr>
        </p:nvSpPr>
        <p:spPr/>
        <p:txBody>
          <a:bodyPr/>
          <a:lstStyle/>
          <a:p>
            <a:pPr>
              <a:defRPr/>
            </a:pPr>
            <a:fld id="{A9691736-3F50-4364-B455-DEFBAA0494F4}" type="datetime8">
              <a:rPr lang="he-IL" smtClean="0"/>
              <a:t>02 ינואר 20</a:t>
            </a:fld>
            <a:endParaRPr lang="he-IL"/>
          </a:p>
        </p:txBody>
      </p:sp>
      <p:sp>
        <p:nvSpPr>
          <p:cNvPr id="3" name="מציין מיקום של כותרת תחתונה 2"/>
          <p:cNvSpPr>
            <a:spLocks noGrp="1"/>
          </p:cNvSpPr>
          <p:nvPr>
            <p:ph type="ftr" sz="quarter" idx="11"/>
          </p:nvPr>
        </p:nvSpPr>
        <p:spPr/>
        <p:txBody>
          <a:bodyPr/>
          <a:lstStyle/>
          <a:p>
            <a:pPr>
              <a:defRPr/>
            </a:pPr>
            <a:r>
              <a:rPr lang="he-IL"/>
              <a:t>הנדסת תוכנה - תרגול</a:t>
            </a:r>
          </a:p>
        </p:txBody>
      </p:sp>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2</a:t>
            </a:fld>
            <a:endParaRPr lang="he-IL"/>
          </a:p>
        </p:txBody>
      </p:sp>
      <p:sp>
        <p:nvSpPr>
          <p:cNvPr id="7" name="TextBox 6"/>
          <p:cNvSpPr txBox="1"/>
          <p:nvPr/>
        </p:nvSpPr>
        <p:spPr>
          <a:xfrm>
            <a:off x="10858500" y="1675885"/>
            <a:ext cx="457200" cy="584775"/>
          </a:xfrm>
          <a:prstGeom prst="rect">
            <a:avLst/>
          </a:prstGeom>
          <a:noFill/>
        </p:spPr>
        <p:txBody>
          <a:bodyPr wrap="square" rtlCol="1">
            <a:spAutoFit/>
          </a:bodyPr>
          <a:lstStyle/>
          <a:p>
            <a:r>
              <a:rPr lang="en-US" sz="3200" b="1" dirty="0">
                <a:solidFill>
                  <a:srgbClr val="00B050"/>
                </a:solidFill>
              </a:rPr>
              <a:t>V</a:t>
            </a:r>
            <a:endParaRPr lang="he-IL" sz="3200" b="1" dirty="0">
              <a:solidFill>
                <a:srgbClr val="00B050"/>
              </a:solidFill>
            </a:endParaRPr>
          </a:p>
        </p:txBody>
      </p:sp>
      <p:cxnSp>
        <p:nvCxnSpPr>
          <p:cNvPr id="9" name="מחבר חץ ישר 8"/>
          <p:cNvCxnSpPr/>
          <p:nvPr/>
        </p:nvCxnSpPr>
        <p:spPr>
          <a:xfrm flipH="1">
            <a:off x="10967026" y="4304153"/>
            <a:ext cx="431800" cy="0"/>
          </a:xfrm>
          <a:prstGeom prst="straightConnector1">
            <a:avLst/>
          </a:prstGeom>
          <a:ln w="57150">
            <a:solidFill>
              <a:srgbClr val="00B050"/>
            </a:solidFill>
            <a:tailEnd type="triangle"/>
          </a:ln>
        </p:spPr>
        <p:style>
          <a:lnRef idx="3">
            <a:schemeClr val="accent6"/>
          </a:lnRef>
          <a:fillRef idx="0">
            <a:schemeClr val="accent6"/>
          </a:fillRef>
          <a:effectRef idx="2">
            <a:schemeClr val="accent6"/>
          </a:effectRef>
          <a:fontRef idx="minor">
            <a:schemeClr val="tx1"/>
          </a:fontRef>
        </p:style>
      </p:cxnSp>
      <p:sp>
        <p:nvSpPr>
          <p:cNvPr id="11" name="TextBox 10"/>
          <p:cNvSpPr txBox="1"/>
          <p:nvPr/>
        </p:nvSpPr>
        <p:spPr>
          <a:xfrm>
            <a:off x="10871200" y="2145785"/>
            <a:ext cx="457200" cy="584775"/>
          </a:xfrm>
          <a:prstGeom prst="rect">
            <a:avLst/>
          </a:prstGeom>
          <a:noFill/>
        </p:spPr>
        <p:txBody>
          <a:bodyPr wrap="square" rtlCol="1">
            <a:spAutoFit/>
          </a:bodyPr>
          <a:lstStyle/>
          <a:p>
            <a:r>
              <a:rPr lang="en-US" sz="3200" b="1" dirty="0">
                <a:solidFill>
                  <a:srgbClr val="00B050"/>
                </a:solidFill>
              </a:rPr>
              <a:t>V</a:t>
            </a:r>
            <a:endParaRPr lang="he-IL" sz="3200" b="1" dirty="0">
              <a:solidFill>
                <a:srgbClr val="00B050"/>
              </a:solidFill>
            </a:endParaRPr>
          </a:p>
        </p:txBody>
      </p:sp>
      <p:sp>
        <p:nvSpPr>
          <p:cNvPr id="12" name="TextBox 11"/>
          <p:cNvSpPr txBox="1"/>
          <p:nvPr/>
        </p:nvSpPr>
        <p:spPr>
          <a:xfrm>
            <a:off x="10871200" y="2590285"/>
            <a:ext cx="457200" cy="584775"/>
          </a:xfrm>
          <a:prstGeom prst="rect">
            <a:avLst/>
          </a:prstGeom>
          <a:noFill/>
        </p:spPr>
        <p:txBody>
          <a:bodyPr wrap="square" rtlCol="1">
            <a:spAutoFit/>
          </a:bodyPr>
          <a:lstStyle/>
          <a:p>
            <a:r>
              <a:rPr lang="en-US" sz="3200" b="1" dirty="0">
                <a:solidFill>
                  <a:srgbClr val="00B050"/>
                </a:solidFill>
              </a:rPr>
              <a:t>V</a:t>
            </a:r>
            <a:endParaRPr lang="he-IL" sz="3200" b="1" dirty="0">
              <a:solidFill>
                <a:srgbClr val="00B050"/>
              </a:solidFill>
            </a:endParaRPr>
          </a:p>
        </p:txBody>
      </p:sp>
      <p:sp>
        <p:nvSpPr>
          <p:cNvPr id="13" name="TextBox 11">
            <a:extLst>
              <a:ext uri="{FF2B5EF4-FFF2-40B4-BE49-F238E27FC236}">
                <a16:creationId xmlns:a16="http://schemas.microsoft.com/office/drawing/2014/main" id="{0D448DB2-626A-4F77-A10D-122D1E65CC73}"/>
              </a:ext>
            </a:extLst>
          </p:cNvPr>
          <p:cNvSpPr txBox="1"/>
          <p:nvPr/>
        </p:nvSpPr>
        <p:spPr>
          <a:xfrm>
            <a:off x="10885052" y="3047490"/>
            <a:ext cx="457200" cy="584775"/>
          </a:xfrm>
          <a:prstGeom prst="rect">
            <a:avLst/>
          </a:prstGeom>
          <a:noFill/>
        </p:spPr>
        <p:txBody>
          <a:bodyPr wrap="square" rtlCol="1">
            <a:spAutoFit/>
          </a:bodyPr>
          <a:lstStyle/>
          <a:p>
            <a:r>
              <a:rPr lang="en-US" sz="3200" b="1" dirty="0">
                <a:solidFill>
                  <a:srgbClr val="00B050"/>
                </a:solidFill>
              </a:rPr>
              <a:t>V</a:t>
            </a:r>
            <a:endParaRPr lang="he-IL" sz="3200" b="1" dirty="0">
              <a:solidFill>
                <a:srgbClr val="00B050"/>
              </a:solidFill>
            </a:endParaRPr>
          </a:p>
        </p:txBody>
      </p:sp>
    </p:spTree>
    <p:extLst>
      <p:ext uri="{BB962C8B-B14F-4D97-AF65-F5344CB8AC3E}">
        <p14:creationId xmlns:p14="http://schemas.microsoft.com/office/powerpoint/2010/main" val="1974243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p:txBody>
          <a:bodyPr/>
          <a:lstStyle/>
          <a:p>
            <a:pPr algn="ctr"/>
            <a:r>
              <a:rPr lang="en-US" b="1" dirty="0">
                <a:solidFill>
                  <a:srgbClr val="002060"/>
                </a:solidFill>
                <a:effectLst>
                  <a:outerShdw blurRad="38100" dist="38100" dir="2700000" algn="tl">
                    <a:srgbClr val="000000">
                      <a:alpha val="43137"/>
                    </a:srgbClr>
                  </a:outerShdw>
                </a:effectLst>
                <a:cs typeface="+mn-cs"/>
              </a:rPr>
              <a:t>SOLID</a:t>
            </a:r>
            <a:r>
              <a:rPr lang="he-IL" b="1" dirty="0">
                <a:solidFill>
                  <a:srgbClr val="002060"/>
                </a:solidFill>
                <a:effectLst>
                  <a:outerShdw blurRad="38100" dist="38100" dir="2700000" algn="tl">
                    <a:srgbClr val="000000">
                      <a:alpha val="43137"/>
                    </a:srgbClr>
                  </a:outerShdw>
                </a:effectLst>
                <a:cs typeface="+mn-cs"/>
              </a:rPr>
              <a:t> - רקע</a:t>
            </a:r>
          </a:p>
        </p:txBody>
      </p:sp>
      <p:sp>
        <p:nvSpPr>
          <p:cNvPr id="5" name="מציין מיקום תוכן 4"/>
          <p:cNvSpPr>
            <a:spLocks noGrp="1"/>
          </p:cNvSpPr>
          <p:nvPr>
            <p:ph idx="1"/>
          </p:nvPr>
        </p:nvSpPr>
        <p:spPr>
          <a:xfrm>
            <a:off x="801687" y="1843088"/>
            <a:ext cx="10515600" cy="5375275"/>
          </a:xfrm>
        </p:spPr>
        <p:txBody>
          <a:bodyPr/>
          <a:lstStyle/>
          <a:p>
            <a:r>
              <a:rPr lang="he-IL" dirty="0"/>
              <a:t>בהנדסת תוכנה, עקרונות </a:t>
            </a:r>
            <a:r>
              <a:rPr lang="en-US" b="1" dirty="0"/>
              <a:t>SOLID</a:t>
            </a:r>
            <a:r>
              <a:rPr lang="en-US" dirty="0"/>
              <a:t> </a:t>
            </a:r>
            <a:r>
              <a:rPr lang="he-IL" dirty="0"/>
              <a:t> הם חמישה עקרונות בסיסיים בעיצוב מונחה עצמים.</a:t>
            </a:r>
          </a:p>
          <a:p>
            <a:endParaRPr lang="he-IL" altLang="en-US" sz="2400" b="1" dirty="0"/>
          </a:p>
          <a:p>
            <a:r>
              <a:rPr lang="he-IL" dirty="0"/>
              <a:t>המחשבה מאחורי העקרונות היא שכאשר הם מיושמים יחדיו בפיתוח של מערכת תכנה, סביר שהיא תהיה יותר קלה </a:t>
            </a:r>
            <a:r>
              <a:rPr lang="he-IL" dirty="0" err="1"/>
              <a:t>לתחזוק</a:t>
            </a:r>
            <a:r>
              <a:rPr lang="he-IL" dirty="0"/>
              <a:t> והרחבה לאורך הזמן.</a:t>
            </a:r>
          </a:p>
          <a:p>
            <a:pPr marL="0" indent="0">
              <a:buNone/>
            </a:pPr>
            <a:endParaRPr lang="he-IL" dirty="0"/>
          </a:p>
          <a:p>
            <a:r>
              <a:rPr lang="he-IL" dirty="0"/>
              <a:t>העקרונות הם גנריים, ומתאימים לכל מערכת.</a:t>
            </a:r>
            <a:endParaRPr lang="he-IL" altLang="en-US" sz="2400" b="1" dirty="0"/>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מציין מיקום של תאריך 1"/>
          <p:cNvSpPr>
            <a:spLocks noGrp="1"/>
          </p:cNvSpPr>
          <p:nvPr>
            <p:ph type="dt" sz="half" idx="10"/>
          </p:nvPr>
        </p:nvSpPr>
        <p:spPr/>
        <p:txBody>
          <a:bodyPr/>
          <a:lstStyle/>
          <a:p>
            <a:pPr>
              <a:defRPr/>
            </a:pPr>
            <a:fld id="{A9691736-3F50-4364-B455-DEFBAA0494F4}" type="datetime8">
              <a:rPr lang="he-IL" smtClean="0"/>
              <a:t>02 ינואר 20</a:t>
            </a:fld>
            <a:endParaRPr lang="he-IL"/>
          </a:p>
        </p:txBody>
      </p:sp>
      <p:sp>
        <p:nvSpPr>
          <p:cNvPr id="3" name="מציין מיקום של כותרת תחתונה 2"/>
          <p:cNvSpPr>
            <a:spLocks noGrp="1"/>
          </p:cNvSpPr>
          <p:nvPr>
            <p:ph type="ftr" sz="quarter" idx="11"/>
          </p:nvPr>
        </p:nvSpPr>
        <p:spPr/>
        <p:txBody>
          <a:bodyPr/>
          <a:lstStyle/>
          <a:p>
            <a:pPr>
              <a:defRPr/>
            </a:pPr>
            <a:r>
              <a:rPr lang="he-IL"/>
              <a:t>הנדסת תוכנה - תרגול</a:t>
            </a:r>
          </a:p>
        </p:txBody>
      </p:sp>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3</a:t>
            </a:fld>
            <a:endParaRPr lang="he-IL"/>
          </a:p>
        </p:txBody>
      </p:sp>
    </p:spTree>
    <p:extLst>
      <p:ext uri="{BB962C8B-B14F-4D97-AF65-F5344CB8AC3E}">
        <p14:creationId xmlns:p14="http://schemas.microsoft.com/office/powerpoint/2010/main" val="3583678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כותרת 3"/>
          <p:cNvSpPr>
            <a:spLocks noGrp="1"/>
          </p:cNvSpPr>
          <p:nvPr>
            <p:ph type="title"/>
          </p:nvPr>
        </p:nvSpPr>
        <p:spPr/>
        <p:txBody>
          <a:bodyPr/>
          <a:lstStyle/>
          <a:p>
            <a:pPr algn="ctr"/>
            <a:r>
              <a:rPr lang="en-US" b="1" dirty="0">
                <a:solidFill>
                  <a:srgbClr val="002060"/>
                </a:solidFill>
                <a:effectLst>
                  <a:outerShdw blurRad="38100" dist="38100" dir="2700000" algn="tl">
                    <a:srgbClr val="000000">
                      <a:alpha val="43137"/>
                    </a:srgbClr>
                  </a:outerShdw>
                </a:effectLst>
                <a:cs typeface="+mn-cs"/>
              </a:rPr>
              <a:t>SOLID</a:t>
            </a:r>
            <a:endParaRPr lang="he-IL" b="1" dirty="0">
              <a:solidFill>
                <a:srgbClr val="002060"/>
              </a:solidFill>
              <a:effectLst>
                <a:outerShdw blurRad="38100" dist="38100" dir="2700000" algn="tl">
                  <a:srgbClr val="000000">
                    <a:alpha val="43137"/>
                  </a:srgbClr>
                </a:outerShdw>
              </a:effectLst>
              <a:cs typeface="+mn-cs"/>
            </a:endParaRPr>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מציין מיקום של תאריך 1"/>
          <p:cNvSpPr>
            <a:spLocks noGrp="1"/>
          </p:cNvSpPr>
          <p:nvPr>
            <p:ph type="dt" sz="half" idx="10"/>
          </p:nvPr>
        </p:nvSpPr>
        <p:spPr/>
        <p:txBody>
          <a:bodyPr/>
          <a:lstStyle/>
          <a:p>
            <a:pPr>
              <a:defRPr/>
            </a:pPr>
            <a:fld id="{A9691736-3F50-4364-B455-DEFBAA0494F4}" type="datetime8">
              <a:rPr lang="he-IL" smtClean="0"/>
              <a:t>02 ינואר 20</a:t>
            </a:fld>
            <a:endParaRPr lang="he-IL"/>
          </a:p>
        </p:txBody>
      </p:sp>
      <p:sp>
        <p:nvSpPr>
          <p:cNvPr id="3" name="מציין מיקום של כותרת תחתונה 2"/>
          <p:cNvSpPr>
            <a:spLocks noGrp="1"/>
          </p:cNvSpPr>
          <p:nvPr>
            <p:ph type="ftr" sz="quarter" idx="11"/>
          </p:nvPr>
        </p:nvSpPr>
        <p:spPr/>
        <p:txBody>
          <a:bodyPr/>
          <a:lstStyle/>
          <a:p>
            <a:pPr>
              <a:defRPr/>
            </a:pPr>
            <a:r>
              <a:rPr lang="he-IL"/>
              <a:t>הנדסת תוכנה - תרגול</a:t>
            </a:r>
          </a:p>
        </p:txBody>
      </p:sp>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4</a:t>
            </a:fld>
            <a:endParaRPr lang="he-IL"/>
          </a:p>
        </p:txBody>
      </p:sp>
      <p:sp>
        <p:nvSpPr>
          <p:cNvPr id="8" name="Rectangle 2">
            <a:extLst>
              <a:ext uri="{FF2B5EF4-FFF2-40B4-BE49-F238E27FC236}">
                <a16:creationId xmlns:a16="http://schemas.microsoft.com/office/drawing/2014/main" id="{F1D7CB46-1541-4462-A2AB-6DFD165C758B}"/>
              </a:ext>
            </a:extLst>
          </p:cNvPr>
          <p:cNvSpPr>
            <a:spLocks noChangeArrowheads="1"/>
          </p:cNvSpPr>
          <p:nvPr/>
        </p:nvSpPr>
        <p:spPr bwMode="auto">
          <a:xfrm>
            <a:off x="884238" y="18097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IL" altLang="en-IL" sz="1800" b="0" i="0" u="none" strike="noStrike" cap="none" normalizeH="0" baseline="0">
                <a:ln>
                  <a:noFill/>
                </a:ln>
                <a:solidFill>
                  <a:schemeClr val="tx1"/>
                </a:solidFill>
                <a:effectLst/>
                <a:latin typeface="Arial" panose="020B0604020202020204" pitchFamily="34" charset="0"/>
              </a:rPr>
            </a:br>
            <a:endParaRPr kumimoji="0" lang="en-IL" altLang="en-IL" sz="1800" b="0" i="0" u="none" strike="noStrike" cap="none" normalizeH="0" baseline="0">
              <a:ln>
                <a:noFill/>
              </a:ln>
              <a:solidFill>
                <a:schemeClr val="tx1"/>
              </a:solidFill>
              <a:effectLst/>
              <a:latin typeface="Arial" panose="020B0604020202020204" pitchFamily="34" charset="0"/>
            </a:endParaRPr>
          </a:p>
        </p:txBody>
      </p:sp>
      <p:graphicFrame>
        <p:nvGraphicFramePr>
          <p:cNvPr id="9" name="טבלה 9">
            <a:extLst>
              <a:ext uri="{FF2B5EF4-FFF2-40B4-BE49-F238E27FC236}">
                <a16:creationId xmlns:a16="http://schemas.microsoft.com/office/drawing/2014/main" id="{F007BEF8-2989-4C3B-A4AF-8EF31E4E5EE9}"/>
              </a:ext>
            </a:extLst>
          </p:cNvPr>
          <p:cNvGraphicFramePr>
            <a:graphicFrameLocks noGrp="1"/>
          </p:cNvGraphicFramePr>
          <p:nvPr>
            <p:extLst>
              <p:ext uri="{D42A27DB-BD31-4B8C-83A1-F6EECF244321}">
                <p14:modId xmlns:p14="http://schemas.microsoft.com/office/powerpoint/2010/main" val="243211837"/>
              </p:ext>
            </p:extLst>
          </p:nvPr>
        </p:nvGraphicFramePr>
        <p:xfrm>
          <a:off x="1384717" y="2118058"/>
          <a:ext cx="9422565" cy="2286000"/>
        </p:xfrm>
        <a:graphic>
          <a:graphicData uri="http://schemas.openxmlformats.org/drawingml/2006/table">
            <a:tbl>
              <a:tblPr firstRow="1" bandRow="1">
                <a:tableStyleId>{5940675A-B579-460E-94D1-54222C63F5DA}</a:tableStyleId>
              </a:tblPr>
              <a:tblGrid>
                <a:gridCol w="3625516">
                  <a:extLst>
                    <a:ext uri="{9D8B030D-6E8A-4147-A177-3AD203B41FA5}">
                      <a16:colId xmlns:a16="http://schemas.microsoft.com/office/drawing/2014/main" val="3649606595"/>
                    </a:ext>
                  </a:extLst>
                </a:gridCol>
                <a:gridCol w="5117432">
                  <a:extLst>
                    <a:ext uri="{9D8B030D-6E8A-4147-A177-3AD203B41FA5}">
                      <a16:colId xmlns:a16="http://schemas.microsoft.com/office/drawing/2014/main" val="1187213786"/>
                    </a:ext>
                  </a:extLst>
                </a:gridCol>
                <a:gridCol w="679617">
                  <a:extLst>
                    <a:ext uri="{9D8B030D-6E8A-4147-A177-3AD203B41FA5}">
                      <a16:colId xmlns:a16="http://schemas.microsoft.com/office/drawing/2014/main" val="12905004"/>
                    </a:ext>
                  </a:extLst>
                </a:gridCol>
              </a:tblGrid>
              <a:tr h="370840">
                <a:tc>
                  <a:txBody>
                    <a:bodyPr/>
                    <a:lstStyle/>
                    <a:p>
                      <a:pPr algn="ctr"/>
                      <a:r>
                        <a:rPr lang="he-IL" sz="2400" dirty="0"/>
                        <a:t>עקרון האחריות היחידה</a:t>
                      </a:r>
                      <a:endParaRPr lang="en-IL" sz="2400" dirty="0"/>
                    </a:p>
                  </a:txBody>
                  <a:tcPr/>
                </a:tc>
                <a:tc>
                  <a:txBody>
                    <a:bodyPr/>
                    <a:lstStyle/>
                    <a:p>
                      <a:pPr algn="ctr"/>
                      <a:r>
                        <a:rPr lang="en-US" sz="2400" dirty="0"/>
                        <a:t>SRP: Single Responsibility Principle</a:t>
                      </a:r>
                      <a:endParaRPr lang="en-IL" sz="2400" dirty="0"/>
                    </a:p>
                  </a:txBody>
                  <a:tcPr/>
                </a:tc>
                <a:tc>
                  <a:txBody>
                    <a:bodyPr/>
                    <a:lstStyle/>
                    <a:p>
                      <a:pPr algn="ctr"/>
                      <a:r>
                        <a:rPr lang="en-US" sz="2400" b="1" dirty="0"/>
                        <a:t>S</a:t>
                      </a:r>
                      <a:endParaRPr lang="en-IL" sz="2400" dirty="0"/>
                    </a:p>
                  </a:txBody>
                  <a:tcPr/>
                </a:tc>
                <a:extLst>
                  <a:ext uri="{0D108BD9-81ED-4DB2-BD59-A6C34878D82A}">
                    <a16:rowId xmlns:a16="http://schemas.microsoft.com/office/drawing/2014/main" val="2278183053"/>
                  </a:ext>
                </a:extLst>
              </a:tr>
              <a:tr h="370840">
                <a:tc>
                  <a:txBody>
                    <a:bodyPr/>
                    <a:lstStyle/>
                    <a:p>
                      <a:pPr algn="ctr"/>
                      <a:r>
                        <a:rPr lang="he-IL" sz="2400" dirty="0"/>
                        <a:t>עקרון ה ”פתוח/סגור”</a:t>
                      </a:r>
                      <a:endParaRPr lang="en-IL" sz="2400" dirty="0"/>
                    </a:p>
                  </a:txBody>
                  <a:tcPr/>
                </a:tc>
                <a:tc>
                  <a:txBody>
                    <a:bodyPr/>
                    <a:lstStyle/>
                    <a:p>
                      <a:pPr algn="ctr"/>
                      <a:r>
                        <a:rPr lang="en-US" sz="2400" dirty="0"/>
                        <a:t>OCP: Open/Closed Principle </a:t>
                      </a:r>
                      <a:endParaRPr lang="en-IL" sz="2400" dirty="0"/>
                    </a:p>
                  </a:txBody>
                  <a:tcPr/>
                </a:tc>
                <a:tc>
                  <a:txBody>
                    <a:bodyPr/>
                    <a:lstStyle/>
                    <a:p>
                      <a:pPr algn="ctr"/>
                      <a:r>
                        <a:rPr lang="en-US" sz="2400" b="1" dirty="0"/>
                        <a:t>O</a:t>
                      </a:r>
                      <a:endParaRPr lang="en-IL" sz="2400" dirty="0"/>
                    </a:p>
                  </a:txBody>
                  <a:tcPr/>
                </a:tc>
                <a:extLst>
                  <a:ext uri="{0D108BD9-81ED-4DB2-BD59-A6C34878D82A}">
                    <a16:rowId xmlns:a16="http://schemas.microsoft.com/office/drawing/2014/main" val="3530991404"/>
                  </a:ext>
                </a:extLst>
              </a:tr>
              <a:tr h="370840">
                <a:tc>
                  <a:txBody>
                    <a:bodyPr/>
                    <a:lstStyle/>
                    <a:p>
                      <a:pPr algn="ctr"/>
                      <a:r>
                        <a:rPr lang="he-IL" sz="2400" dirty="0"/>
                        <a:t>עקרון ההחלפה של </a:t>
                      </a:r>
                      <a:r>
                        <a:rPr lang="he-IL" sz="2400" dirty="0" err="1"/>
                        <a:t>ליסקוב</a:t>
                      </a:r>
                      <a:endParaRPr lang="en-IL" sz="2400" dirty="0"/>
                    </a:p>
                  </a:txBody>
                  <a:tcPr/>
                </a:tc>
                <a:tc>
                  <a:txBody>
                    <a:bodyPr/>
                    <a:lstStyle/>
                    <a:p>
                      <a:pPr algn="ctr"/>
                      <a:r>
                        <a:rPr lang="en-US" sz="2400" dirty="0"/>
                        <a:t>LSP: </a:t>
                      </a:r>
                      <a:r>
                        <a:rPr lang="en-US" sz="2400" dirty="0" err="1"/>
                        <a:t>Liskov</a:t>
                      </a:r>
                      <a:r>
                        <a:rPr lang="en-US" sz="2400" dirty="0"/>
                        <a:t> substitution principle</a:t>
                      </a:r>
                      <a:endParaRPr lang="en-IL" sz="2400" dirty="0"/>
                    </a:p>
                  </a:txBody>
                  <a:tcPr/>
                </a:tc>
                <a:tc>
                  <a:txBody>
                    <a:bodyPr/>
                    <a:lstStyle/>
                    <a:p>
                      <a:pPr algn="ctr"/>
                      <a:r>
                        <a:rPr lang="en-US" sz="2400" b="1" dirty="0"/>
                        <a:t>L</a:t>
                      </a:r>
                      <a:endParaRPr lang="en-IL" sz="2400" dirty="0"/>
                    </a:p>
                  </a:txBody>
                  <a:tcPr/>
                </a:tc>
                <a:extLst>
                  <a:ext uri="{0D108BD9-81ED-4DB2-BD59-A6C34878D82A}">
                    <a16:rowId xmlns:a16="http://schemas.microsoft.com/office/drawing/2014/main" val="2849671717"/>
                  </a:ext>
                </a:extLst>
              </a:tr>
              <a:tr h="370840">
                <a:tc>
                  <a:txBody>
                    <a:bodyPr/>
                    <a:lstStyle/>
                    <a:p>
                      <a:pPr algn="ctr"/>
                      <a:r>
                        <a:rPr lang="he-IL" sz="2400" dirty="0"/>
                        <a:t>עקרון הפרדת הממשקים</a:t>
                      </a:r>
                      <a:endParaRPr lang="en-IL" sz="2400" dirty="0"/>
                    </a:p>
                  </a:txBody>
                  <a:tcPr/>
                </a:tc>
                <a:tc>
                  <a:txBody>
                    <a:bodyPr/>
                    <a:lstStyle/>
                    <a:p>
                      <a:pPr algn="ctr"/>
                      <a:r>
                        <a:rPr lang="en-US" sz="2400" dirty="0"/>
                        <a:t>ISP: Interface Segregation Principle  </a:t>
                      </a:r>
                      <a:endParaRPr lang="en-IL" sz="2400" dirty="0"/>
                    </a:p>
                  </a:txBody>
                  <a:tcPr/>
                </a:tc>
                <a:tc>
                  <a:txBody>
                    <a:bodyPr/>
                    <a:lstStyle/>
                    <a:p>
                      <a:pPr algn="ctr"/>
                      <a:r>
                        <a:rPr lang="en-US" sz="2400" b="1" dirty="0"/>
                        <a:t>I</a:t>
                      </a:r>
                      <a:endParaRPr lang="en-IL" sz="2400" dirty="0"/>
                    </a:p>
                  </a:txBody>
                  <a:tcPr/>
                </a:tc>
                <a:extLst>
                  <a:ext uri="{0D108BD9-81ED-4DB2-BD59-A6C34878D82A}">
                    <a16:rowId xmlns:a16="http://schemas.microsoft.com/office/drawing/2014/main" val="4044419471"/>
                  </a:ext>
                </a:extLst>
              </a:tr>
              <a:tr h="370840">
                <a:tc>
                  <a:txBody>
                    <a:bodyPr/>
                    <a:lstStyle/>
                    <a:p>
                      <a:pPr algn="ctr"/>
                      <a:r>
                        <a:rPr lang="he-IL" sz="2400" b="0" i="0" kern="1200" dirty="0">
                          <a:solidFill>
                            <a:schemeClr val="tx1"/>
                          </a:solidFill>
                          <a:effectLst/>
                          <a:latin typeface="+mn-lt"/>
                          <a:ea typeface="+mn-ea"/>
                          <a:cs typeface="+mn-cs"/>
                        </a:rPr>
                        <a:t>עקרון היפוך התלות</a:t>
                      </a:r>
                      <a:endParaRPr lang="en-IL" sz="2400" dirty="0"/>
                    </a:p>
                  </a:txBody>
                  <a:tcPr/>
                </a:tc>
                <a:tc>
                  <a:txBody>
                    <a:bodyPr/>
                    <a:lstStyle/>
                    <a:p>
                      <a:pPr algn="ctr"/>
                      <a:r>
                        <a:rPr lang="he-IL" sz="2400" dirty="0"/>
                        <a:t> </a:t>
                      </a:r>
                      <a:r>
                        <a:rPr lang="en-US" sz="2400" dirty="0"/>
                        <a:t>DIP: Dependency Inversion Principle  </a:t>
                      </a:r>
                      <a:r>
                        <a:rPr lang="he-IL" sz="2400" b="1" dirty="0"/>
                        <a:t> </a:t>
                      </a:r>
                      <a:endParaRPr lang="en-IL" sz="2400" dirty="0"/>
                    </a:p>
                  </a:txBody>
                  <a:tcPr/>
                </a:tc>
                <a:tc>
                  <a:txBody>
                    <a:bodyPr/>
                    <a:lstStyle/>
                    <a:p>
                      <a:pPr algn="ctr"/>
                      <a:r>
                        <a:rPr lang="en-US" sz="2400" b="1" dirty="0"/>
                        <a:t>D</a:t>
                      </a:r>
                      <a:endParaRPr lang="en-IL" sz="2400" dirty="0"/>
                    </a:p>
                  </a:txBody>
                  <a:tcPr/>
                </a:tc>
                <a:extLst>
                  <a:ext uri="{0D108BD9-81ED-4DB2-BD59-A6C34878D82A}">
                    <a16:rowId xmlns:a16="http://schemas.microsoft.com/office/drawing/2014/main" val="43631854"/>
                  </a:ext>
                </a:extLst>
              </a:tr>
            </a:tbl>
          </a:graphicData>
        </a:graphic>
      </p:graphicFrame>
    </p:spTree>
    <p:extLst>
      <p:ext uri="{BB962C8B-B14F-4D97-AF65-F5344CB8AC3E}">
        <p14:creationId xmlns:p14="http://schemas.microsoft.com/office/powerpoint/2010/main" val="2305989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כותרת 3"/>
          <p:cNvSpPr>
            <a:spLocks noGrp="1"/>
          </p:cNvSpPr>
          <p:nvPr>
            <p:ph type="title"/>
          </p:nvPr>
        </p:nvSpPr>
        <p:spPr/>
        <p:txBody>
          <a:bodyPr/>
          <a:lstStyle/>
          <a:p>
            <a:pPr algn="ctr"/>
            <a:r>
              <a:rPr lang="he-IL" b="1" dirty="0">
                <a:solidFill>
                  <a:srgbClr val="002060"/>
                </a:solidFill>
                <a:effectLst>
                  <a:outerShdw blurRad="38100" dist="38100" dir="2700000" algn="tl">
                    <a:srgbClr val="000000">
                      <a:alpha val="43137"/>
                    </a:srgbClr>
                  </a:outerShdw>
                </a:effectLst>
                <a:cs typeface="+mn-cs"/>
              </a:rPr>
              <a:t>עקרון האחריות היחידה</a:t>
            </a:r>
            <a:br>
              <a:rPr lang="he-IL" dirty="0"/>
            </a:br>
            <a:endParaRPr lang="he-IL" b="1" dirty="0">
              <a:solidFill>
                <a:srgbClr val="002060"/>
              </a:solidFill>
              <a:effectLst>
                <a:outerShdw blurRad="38100" dist="38100" dir="2700000" algn="tl">
                  <a:srgbClr val="000000">
                    <a:alpha val="43137"/>
                  </a:srgbClr>
                </a:outerShdw>
              </a:effectLst>
              <a:cs typeface="+mn-cs"/>
            </a:endParaRPr>
          </a:p>
        </p:txBody>
      </p:sp>
      <p:sp>
        <p:nvSpPr>
          <p:cNvPr id="5" name="מציין מיקום תוכן 4"/>
          <p:cNvSpPr>
            <a:spLocks noGrp="1"/>
          </p:cNvSpPr>
          <p:nvPr>
            <p:ph idx="1"/>
          </p:nvPr>
        </p:nvSpPr>
        <p:spPr>
          <a:xfrm>
            <a:off x="1043907" y="1346200"/>
            <a:ext cx="10515600" cy="5375275"/>
          </a:xfrm>
        </p:spPr>
        <p:txBody>
          <a:bodyPr/>
          <a:lstStyle/>
          <a:p>
            <a:r>
              <a:rPr lang="he-IL" dirty="0"/>
              <a:t>עקרון ה-</a:t>
            </a:r>
            <a:r>
              <a:rPr lang="en-US" dirty="0"/>
              <a:t>Single Responsibility </a:t>
            </a:r>
            <a:r>
              <a:rPr lang="he-IL" dirty="0"/>
              <a:t> אומר שמחלקה אחת צריכה לטפל ב"בעיה" אחת. אם אנחנו מתכננים מחלקה שצריכה לבצע מספר פעולות – אנחנו מתכננים לא נכון. </a:t>
            </a:r>
          </a:p>
          <a:p>
            <a:r>
              <a:rPr lang="he-IL" dirty="0"/>
              <a:t>כך, למשל, אם אנחנו מתכננים מחלקה </a:t>
            </a:r>
            <a:r>
              <a:rPr lang="he-IL" dirty="0" err="1"/>
              <a:t>שמפרסרת</a:t>
            </a:r>
            <a:r>
              <a:rPr lang="he-IL" dirty="0"/>
              <a:t> קובץ </a:t>
            </a:r>
            <a:r>
              <a:rPr lang="en-US" dirty="0"/>
              <a:t>XML </a:t>
            </a:r>
            <a:r>
              <a:rPr lang="he-IL" dirty="0"/>
              <a:t> המכיל מידע ומוציאה סיכום מסודר ומפורמט ב-</a:t>
            </a:r>
            <a:r>
              <a:rPr lang="en-US" dirty="0"/>
              <a:t>HTML </a:t>
            </a:r>
            <a:r>
              <a:rPr lang="he-IL" dirty="0"/>
              <a:t>, אנחנו מטילים יותר מדי אחריות על אותה המחלקה. אם בעתיד ישתנה הפורמט של קובץ המידע – ניאלץ לשנות את המחלקה, ואנו עלולים לפגוע בקוד שאחראי לייצור ה-</a:t>
            </a:r>
            <a:r>
              <a:rPr lang="en-US" dirty="0"/>
              <a:t>HTML</a:t>
            </a:r>
            <a:r>
              <a:rPr lang="he-IL" dirty="0"/>
              <a:t>,</a:t>
            </a:r>
            <a:r>
              <a:rPr lang="en-US" dirty="0"/>
              <a:t> </a:t>
            </a:r>
            <a:r>
              <a:rPr lang="he-IL" dirty="0"/>
              <a:t>שכלל לא השתנה. </a:t>
            </a:r>
          </a:p>
          <a:p>
            <a:r>
              <a:rPr lang="he-IL" dirty="0"/>
              <a:t>לכן, אם אנחנו עומדים בפני </a:t>
            </a:r>
            <a:r>
              <a:rPr lang="he-IL" dirty="0" err="1"/>
              <a:t>דיזיין</a:t>
            </a:r>
            <a:r>
              <a:rPr lang="he-IL" dirty="0"/>
              <a:t> ומגיעים למסקנה שמחלקה </a:t>
            </a:r>
            <a:r>
              <a:rPr lang="he-IL" dirty="0" err="1"/>
              <a:t>מסויימת</a:t>
            </a:r>
            <a:r>
              <a:rPr lang="he-IL" dirty="0"/>
              <a:t> מתוכננת לבצע יותר ממשימה אחת – אנחנו צריכים לפרק אותה למספר מחלקות שונות שיאפשרו את הפחתת התלויות והפרדת הקוד.</a:t>
            </a:r>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מציין מיקום של תאריך 1"/>
          <p:cNvSpPr>
            <a:spLocks noGrp="1"/>
          </p:cNvSpPr>
          <p:nvPr>
            <p:ph type="dt" sz="half" idx="10"/>
          </p:nvPr>
        </p:nvSpPr>
        <p:spPr/>
        <p:txBody>
          <a:bodyPr/>
          <a:lstStyle/>
          <a:p>
            <a:pPr>
              <a:defRPr/>
            </a:pPr>
            <a:fld id="{A9691736-3F50-4364-B455-DEFBAA0494F4}" type="datetime8">
              <a:rPr lang="he-IL" smtClean="0"/>
              <a:t>02 ינואר 20</a:t>
            </a:fld>
            <a:endParaRPr lang="he-IL"/>
          </a:p>
        </p:txBody>
      </p:sp>
      <p:sp>
        <p:nvSpPr>
          <p:cNvPr id="3" name="מציין מיקום של כותרת תחתונה 2"/>
          <p:cNvSpPr>
            <a:spLocks noGrp="1"/>
          </p:cNvSpPr>
          <p:nvPr>
            <p:ph type="ftr" sz="quarter" idx="11"/>
          </p:nvPr>
        </p:nvSpPr>
        <p:spPr/>
        <p:txBody>
          <a:bodyPr/>
          <a:lstStyle/>
          <a:p>
            <a:pPr>
              <a:defRPr/>
            </a:pPr>
            <a:r>
              <a:rPr lang="he-IL"/>
              <a:t>הנדסת תוכנה - תרגול</a:t>
            </a:r>
          </a:p>
        </p:txBody>
      </p:sp>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5</a:t>
            </a:fld>
            <a:endParaRPr lang="he-IL"/>
          </a:p>
        </p:txBody>
      </p:sp>
      <p:sp>
        <p:nvSpPr>
          <p:cNvPr id="8" name="Rectangle 2">
            <a:extLst>
              <a:ext uri="{FF2B5EF4-FFF2-40B4-BE49-F238E27FC236}">
                <a16:creationId xmlns:a16="http://schemas.microsoft.com/office/drawing/2014/main" id="{F1D7CB46-1541-4462-A2AB-6DFD165C758B}"/>
              </a:ext>
            </a:extLst>
          </p:cNvPr>
          <p:cNvSpPr>
            <a:spLocks noChangeArrowheads="1"/>
          </p:cNvSpPr>
          <p:nvPr/>
        </p:nvSpPr>
        <p:spPr bwMode="auto">
          <a:xfrm>
            <a:off x="884238" y="18097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IL" altLang="en-IL" sz="1800" b="0" i="0" u="none" strike="noStrike" cap="none" normalizeH="0" baseline="0">
                <a:ln>
                  <a:noFill/>
                </a:ln>
                <a:solidFill>
                  <a:schemeClr val="tx1"/>
                </a:solidFill>
                <a:effectLst/>
                <a:latin typeface="Arial" panose="020B0604020202020204" pitchFamily="34" charset="0"/>
              </a:rPr>
            </a:br>
            <a:endParaRPr kumimoji="0" lang="en-IL" altLang="en-IL"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6779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a:xfrm>
            <a:off x="527050" y="313531"/>
            <a:ext cx="10515600" cy="896144"/>
          </a:xfrm>
        </p:spPr>
        <p:txBody>
          <a:bodyPr/>
          <a:lstStyle/>
          <a:p>
            <a:pPr algn="ctr"/>
            <a:br>
              <a:rPr lang="he-IL" b="1" dirty="0">
                <a:solidFill>
                  <a:srgbClr val="002060"/>
                </a:solidFill>
                <a:effectLst>
                  <a:outerShdw blurRad="38100" dist="38100" dir="2700000" algn="tl">
                    <a:srgbClr val="000000">
                      <a:alpha val="43137"/>
                    </a:srgbClr>
                  </a:outerShdw>
                </a:effectLst>
                <a:cs typeface="+mn-cs"/>
              </a:rPr>
            </a:br>
            <a:br>
              <a:rPr lang="he-IL" b="1" dirty="0">
                <a:solidFill>
                  <a:srgbClr val="002060"/>
                </a:solidFill>
                <a:effectLst>
                  <a:outerShdw blurRad="38100" dist="38100" dir="2700000" algn="tl">
                    <a:srgbClr val="000000">
                      <a:alpha val="43137"/>
                    </a:srgbClr>
                  </a:outerShdw>
                </a:effectLst>
                <a:cs typeface="+mn-cs"/>
              </a:rPr>
            </a:br>
            <a:r>
              <a:rPr lang="he-IL" b="1" dirty="0">
                <a:solidFill>
                  <a:srgbClr val="002060"/>
                </a:solidFill>
                <a:effectLst>
                  <a:outerShdw blurRad="38100" dist="38100" dir="2700000" algn="tl">
                    <a:srgbClr val="000000">
                      <a:alpha val="43137"/>
                    </a:srgbClr>
                  </a:outerShdw>
                </a:effectLst>
                <a:cs typeface="+mn-cs"/>
              </a:rPr>
              <a:t>עקרון ה"פתוח/סגור"</a:t>
            </a:r>
            <a:br>
              <a:rPr lang="he-IL" dirty="0"/>
            </a:br>
            <a:br>
              <a:rPr lang="he-IL" dirty="0"/>
            </a:br>
            <a:endParaRPr lang="he-IL" b="1" dirty="0">
              <a:solidFill>
                <a:srgbClr val="002060"/>
              </a:solidFill>
              <a:effectLst>
                <a:outerShdw blurRad="38100" dist="38100" dir="2700000" algn="tl">
                  <a:srgbClr val="000000">
                    <a:alpha val="43137"/>
                  </a:srgbClr>
                </a:outerShdw>
              </a:effectLst>
              <a:cs typeface="+mn-cs"/>
            </a:endParaRPr>
          </a:p>
        </p:txBody>
      </p:sp>
      <p:sp>
        <p:nvSpPr>
          <p:cNvPr id="5" name="מציין מיקום תוכן 4"/>
          <p:cNvSpPr>
            <a:spLocks noGrp="1"/>
          </p:cNvSpPr>
          <p:nvPr>
            <p:ph idx="1"/>
          </p:nvPr>
        </p:nvSpPr>
        <p:spPr>
          <a:xfrm>
            <a:off x="1043907" y="1346201"/>
            <a:ext cx="10515600" cy="3873870"/>
          </a:xfrm>
        </p:spPr>
        <p:txBody>
          <a:bodyPr/>
          <a:lstStyle/>
          <a:p>
            <a:r>
              <a:rPr lang="he-IL" dirty="0"/>
              <a:t>ישויות התוכנה שנכתוב צריכות להיות - פתוחות להרחבה אך סגורות לשינויים. </a:t>
            </a:r>
          </a:p>
          <a:p>
            <a:r>
              <a:rPr lang="he-IL" dirty="0"/>
              <a:t>ה</a:t>
            </a:r>
            <a:r>
              <a:rPr lang="en-US" dirty="0"/>
              <a:t>interface</a:t>
            </a:r>
            <a:r>
              <a:rPr lang="he-IL" dirty="0"/>
              <a:t> של מחלקות יורשות צריך להיות כזה שמגדיר בצורה ברורה אילו חלקים ניתנים להרחבה.</a:t>
            </a:r>
          </a:p>
          <a:p>
            <a:r>
              <a:rPr lang="he-IL" dirty="0"/>
              <a:t>במקרה של שינויים נוסיף תת מחלקות הממשות אותם.</a:t>
            </a:r>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מציין מיקום של תאריך 1"/>
          <p:cNvSpPr>
            <a:spLocks noGrp="1"/>
          </p:cNvSpPr>
          <p:nvPr>
            <p:ph type="dt" sz="half" idx="10"/>
          </p:nvPr>
        </p:nvSpPr>
        <p:spPr/>
        <p:txBody>
          <a:bodyPr/>
          <a:lstStyle/>
          <a:p>
            <a:pPr>
              <a:defRPr/>
            </a:pPr>
            <a:fld id="{A9691736-3F50-4364-B455-DEFBAA0494F4}" type="datetime8">
              <a:rPr lang="he-IL" smtClean="0"/>
              <a:t>02 ינואר 20</a:t>
            </a:fld>
            <a:endParaRPr lang="he-IL"/>
          </a:p>
        </p:txBody>
      </p:sp>
      <p:sp>
        <p:nvSpPr>
          <p:cNvPr id="3" name="מציין מיקום של כותרת תחתונה 2"/>
          <p:cNvSpPr>
            <a:spLocks noGrp="1"/>
          </p:cNvSpPr>
          <p:nvPr>
            <p:ph type="ftr" sz="quarter" idx="11"/>
          </p:nvPr>
        </p:nvSpPr>
        <p:spPr/>
        <p:txBody>
          <a:bodyPr/>
          <a:lstStyle/>
          <a:p>
            <a:pPr>
              <a:defRPr/>
            </a:pPr>
            <a:r>
              <a:rPr lang="he-IL"/>
              <a:t>הנדסת תוכנה - תרגול</a:t>
            </a:r>
          </a:p>
        </p:txBody>
      </p:sp>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6</a:t>
            </a:fld>
            <a:endParaRPr lang="he-IL"/>
          </a:p>
        </p:txBody>
      </p:sp>
      <p:sp>
        <p:nvSpPr>
          <p:cNvPr id="8" name="Rectangle 2">
            <a:extLst>
              <a:ext uri="{FF2B5EF4-FFF2-40B4-BE49-F238E27FC236}">
                <a16:creationId xmlns:a16="http://schemas.microsoft.com/office/drawing/2014/main" id="{F1D7CB46-1541-4462-A2AB-6DFD165C758B}"/>
              </a:ext>
            </a:extLst>
          </p:cNvPr>
          <p:cNvSpPr>
            <a:spLocks noChangeArrowheads="1"/>
          </p:cNvSpPr>
          <p:nvPr/>
        </p:nvSpPr>
        <p:spPr bwMode="auto">
          <a:xfrm>
            <a:off x="884238" y="18097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IL" altLang="en-IL" sz="1800" b="0" i="0" u="none" strike="noStrike" cap="none" normalizeH="0" baseline="0">
                <a:ln>
                  <a:noFill/>
                </a:ln>
                <a:solidFill>
                  <a:schemeClr val="tx1"/>
                </a:solidFill>
                <a:effectLst/>
                <a:latin typeface="Arial" panose="020B0604020202020204" pitchFamily="34" charset="0"/>
              </a:rPr>
            </a:br>
            <a:endParaRPr kumimoji="0" lang="en-IL" altLang="en-IL" sz="1800" b="0" i="0" u="none" strike="noStrike" cap="none" normalizeH="0" baseline="0">
              <a:ln>
                <a:noFill/>
              </a:ln>
              <a:solidFill>
                <a:schemeClr val="tx1"/>
              </a:solidFill>
              <a:effectLst/>
              <a:latin typeface="Arial" panose="020B0604020202020204" pitchFamily="34" charset="0"/>
            </a:endParaRPr>
          </a:p>
        </p:txBody>
      </p:sp>
      <p:grpSp>
        <p:nvGrpSpPr>
          <p:cNvPr id="10" name="Organization Chart 27">
            <a:extLst>
              <a:ext uri="{FF2B5EF4-FFF2-40B4-BE49-F238E27FC236}">
                <a16:creationId xmlns:a16="http://schemas.microsoft.com/office/drawing/2014/main" id="{5D829B7D-CF39-4831-930B-B03805BE6C0E}"/>
              </a:ext>
            </a:extLst>
          </p:cNvPr>
          <p:cNvGrpSpPr>
            <a:grpSpLocks/>
          </p:cNvGrpSpPr>
          <p:nvPr/>
        </p:nvGrpSpPr>
        <p:grpSpPr bwMode="auto">
          <a:xfrm>
            <a:off x="527050" y="4281487"/>
            <a:ext cx="4038600" cy="2187575"/>
            <a:chOff x="384" y="2736"/>
            <a:chExt cx="2544" cy="1378"/>
          </a:xfrm>
        </p:grpSpPr>
        <p:cxnSp>
          <p:nvCxnSpPr>
            <p:cNvPr id="11" name="_s1028">
              <a:extLst>
                <a:ext uri="{FF2B5EF4-FFF2-40B4-BE49-F238E27FC236}">
                  <a16:creationId xmlns:a16="http://schemas.microsoft.com/office/drawing/2014/main" id="{94CE36C6-0A46-4E34-B79C-668A03EC46E3}"/>
                </a:ext>
              </a:extLst>
            </p:cNvPr>
            <p:cNvCxnSpPr>
              <a:cxnSpLocks noChangeShapeType="1"/>
              <a:stCxn id="19" idx="0"/>
              <a:endCxn id="18" idx="2"/>
            </p:cNvCxnSpPr>
            <p:nvPr/>
          </p:nvCxnSpPr>
          <p:spPr bwMode="auto">
            <a:xfrm rot="16200000">
              <a:off x="2462" y="3683"/>
              <a:ext cx="172" cy="1"/>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2" name="_s1029">
              <a:extLst>
                <a:ext uri="{FF2B5EF4-FFF2-40B4-BE49-F238E27FC236}">
                  <a16:creationId xmlns:a16="http://schemas.microsoft.com/office/drawing/2014/main" id="{DC01F67F-A2A9-46B7-8AC2-EA28AE418CB1}"/>
                </a:ext>
              </a:extLst>
            </p:cNvPr>
            <p:cNvCxnSpPr>
              <a:cxnSpLocks noChangeShapeType="1"/>
              <a:stCxn id="18" idx="0"/>
              <a:endCxn id="15" idx="2"/>
            </p:cNvCxnSpPr>
            <p:nvPr/>
          </p:nvCxnSpPr>
          <p:spPr bwMode="auto">
            <a:xfrm rot="5400000" flipH="1">
              <a:off x="2016" y="2721"/>
              <a:ext cx="172" cy="891"/>
            </a:xfrm>
            <a:prstGeom prst="bentConnector3">
              <a:avLst>
                <a:gd name="adj1" fmla="val 41861"/>
              </a:avLst>
            </a:prstGeom>
            <a:noFill/>
            <a:ln w="28575">
              <a:solidFill>
                <a:srgbClr val="000000"/>
              </a:solidFill>
              <a:miter lim="800000"/>
              <a:headEnd/>
              <a:tailEnd/>
            </a:ln>
            <a:extLst>
              <a:ext uri="{909E8E84-426E-40DD-AFC4-6F175D3DCCD1}">
                <a14:hiddenFill xmlns:a14="http://schemas.microsoft.com/office/drawing/2010/main">
                  <a:noFill/>
                </a14:hiddenFill>
              </a:ext>
            </a:extLst>
          </p:spPr>
        </p:cxnSp>
        <p:cxnSp>
          <p:nvCxnSpPr>
            <p:cNvPr id="13" name="_s1030">
              <a:extLst>
                <a:ext uri="{FF2B5EF4-FFF2-40B4-BE49-F238E27FC236}">
                  <a16:creationId xmlns:a16="http://schemas.microsoft.com/office/drawing/2014/main" id="{EC08CF1F-1352-4D1C-8D37-A57FF38A3A95}"/>
                </a:ext>
              </a:extLst>
            </p:cNvPr>
            <p:cNvCxnSpPr>
              <a:cxnSpLocks noChangeShapeType="1"/>
              <a:stCxn id="17" idx="0"/>
              <a:endCxn id="15" idx="2"/>
            </p:cNvCxnSpPr>
            <p:nvPr/>
          </p:nvCxnSpPr>
          <p:spPr bwMode="auto">
            <a:xfrm rot="16200000">
              <a:off x="1570" y="3167"/>
              <a:ext cx="172"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4" name="_s1031">
              <a:extLst>
                <a:ext uri="{FF2B5EF4-FFF2-40B4-BE49-F238E27FC236}">
                  <a16:creationId xmlns:a16="http://schemas.microsoft.com/office/drawing/2014/main" id="{C049E475-2F85-4C26-8B0E-1AEB47DB0C6C}"/>
                </a:ext>
              </a:extLst>
            </p:cNvPr>
            <p:cNvCxnSpPr>
              <a:cxnSpLocks noChangeShapeType="1"/>
              <a:stCxn id="16" idx="0"/>
              <a:endCxn id="15" idx="2"/>
            </p:cNvCxnSpPr>
            <p:nvPr/>
          </p:nvCxnSpPr>
          <p:spPr bwMode="auto">
            <a:xfrm rot="16200000">
              <a:off x="1125" y="2722"/>
              <a:ext cx="172" cy="890"/>
            </a:xfrm>
            <a:prstGeom prst="bentConnector3">
              <a:avLst>
                <a:gd name="adj1" fmla="val 41861"/>
              </a:avLst>
            </a:prstGeom>
            <a:noFill/>
            <a:ln w="28575">
              <a:solidFill>
                <a:srgbClr val="000000"/>
              </a:solidFill>
              <a:miter lim="800000"/>
              <a:headEnd/>
              <a:tailEnd type="triangle" w="med" len="med"/>
            </a:ln>
            <a:extLst>
              <a:ext uri="{909E8E84-426E-40DD-AFC4-6F175D3DCCD1}">
                <a14:hiddenFill xmlns:a14="http://schemas.microsoft.com/office/drawing/2010/main">
                  <a:noFill/>
                </a14:hiddenFill>
              </a:ext>
            </a:extLst>
          </p:spPr>
        </p:cxnSp>
        <p:sp>
          <p:nvSpPr>
            <p:cNvPr id="15" name="_s1032">
              <a:extLst>
                <a:ext uri="{FF2B5EF4-FFF2-40B4-BE49-F238E27FC236}">
                  <a16:creationId xmlns:a16="http://schemas.microsoft.com/office/drawing/2014/main" id="{FA08C39B-D30E-491D-9BCE-6AE3A7F50C90}"/>
                </a:ext>
              </a:extLst>
            </p:cNvPr>
            <p:cNvSpPr>
              <a:spLocks noChangeArrowheads="1"/>
            </p:cNvSpPr>
            <p:nvPr/>
          </p:nvSpPr>
          <p:spPr bwMode="auto">
            <a:xfrm>
              <a:off x="1274" y="2736"/>
              <a:ext cx="764" cy="345"/>
            </a:xfrm>
            <a:prstGeom prst="roundRect">
              <a:avLst>
                <a:gd name="adj" fmla="val 16667"/>
              </a:avLst>
            </a:prstGeom>
            <a:solidFill>
              <a:srgbClr val="BBE0E3"/>
            </a:solidFill>
            <a:ln w="9525">
              <a:solidFill>
                <a:srgbClr val="000000"/>
              </a:solidFill>
              <a:round/>
              <a:headEnd/>
              <a:tailEnd/>
            </a:ln>
          </p:spPr>
          <p:txBody>
            <a:bodyPr vert="horz" wrap="square" lIns="0" tIns="0" rIns="0" bIns="0" numCol="1" anchor="ctr" anchorCtr="0" compatLnSpc="1">
              <a:prstTxWarp prst="textNoShape">
                <a:avLst/>
              </a:prstTxWarp>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he-IL" altLang="en-IL"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אופניים</a:t>
              </a:r>
              <a:endParaRPr kumimoji="0" lang="en-US" altLang="en-IL" sz="17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16" name="_s1033">
              <a:extLst>
                <a:ext uri="{FF2B5EF4-FFF2-40B4-BE49-F238E27FC236}">
                  <a16:creationId xmlns:a16="http://schemas.microsoft.com/office/drawing/2014/main" id="{23B0205B-FE84-408B-98BD-CC427812704E}"/>
                </a:ext>
              </a:extLst>
            </p:cNvPr>
            <p:cNvSpPr>
              <a:spLocks noChangeArrowheads="1"/>
            </p:cNvSpPr>
            <p:nvPr/>
          </p:nvSpPr>
          <p:spPr bwMode="auto">
            <a:xfrm>
              <a:off x="384" y="3253"/>
              <a:ext cx="763" cy="345"/>
            </a:xfrm>
            <a:prstGeom prst="roundRect">
              <a:avLst>
                <a:gd name="adj" fmla="val 16667"/>
              </a:avLst>
            </a:prstGeom>
            <a:solidFill>
              <a:srgbClr val="BBE0E3"/>
            </a:solidFill>
            <a:ln w="9525">
              <a:solidFill>
                <a:srgbClr val="000000"/>
              </a:solidFill>
              <a:round/>
              <a:headEnd/>
              <a:tailEnd/>
            </a:ln>
          </p:spPr>
          <p:txBody>
            <a:bodyPr vert="horz" wrap="square" lIns="0" tIns="0" rIns="0" bIns="0" numCol="1" anchor="ctr" anchorCtr="0" compatLnSpc="1">
              <a:prstTxWarp prst="textNoShape">
                <a:avLst/>
              </a:prstTxWarp>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he-IL" altLang="en-IL"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אופניים עם גלגלי עזר</a:t>
              </a:r>
              <a:endParaRPr kumimoji="0" lang="en-US" altLang="en-IL"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17" name="_s1034">
              <a:extLst>
                <a:ext uri="{FF2B5EF4-FFF2-40B4-BE49-F238E27FC236}">
                  <a16:creationId xmlns:a16="http://schemas.microsoft.com/office/drawing/2014/main" id="{6E23F134-B2A1-45EE-BE7B-985D54DCA273}"/>
                </a:ext>
              </a:extLst>
            </p:cNvPr>
            <p:cNvSpPr>
              <a:spLocks noChangeArrowheads="1"/>
            </p:cNvSpPr>
            <p:nvPr/>
          </p:nvSpPr>
          <p:spPr bwMode="auto">
            <a:xfrm>
              <a:off x="1274" y="3253"/>
              <a:ext cx="764" cy="345"/>
            </a:xfrm>
            <a:prstGeom prst="roundRect">
              <a:avLst>
                <a:gd name="adj" fmla="val 16667"/>
              </a:avLst>
            </a:prstGeom>
            <a:solidFill>
              <a:srgbClr val="BBE0E3"/>
            </a:solidFill>
            <a:ln w="9525">
              <a:solidFill>
                <a:srgbClr val="000000"/>
              </a:solidFill>
              <a:round/>
              <a:headEnd/>
              <a:tailEnd/>
            </a:ln>
          </p:spPr>
          <p:txBody>
            <a:bodyPr vert="horz" wrap="square" lIns="0" tIns="0" rIns="0" bIns="0" numCol="1" anchor="ctr" anchorCtr="0" compatLnSpc="1">
              <a:prstTxWarp prst="textNoShape">
                <a:avLst/>
              </a:prstTxWarp>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he-IL" altLang="en-IL" sz="17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אופני מרוץ</a:t>
              </a:r>
              <a:endParaRPr kumimoji="0" lang="en-US" altLang="en-IL" sz="17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18" name="_s1035">
              <a:extLst>
                <a:ext uri="{FF2B5EF4-FFF2-40B4-BE49-F238E27FC236}">
                  <a16:creationId xmlns:a16="http://schemas.microsoft.com/office/drawing/2014/main" id="{3D6F6184-8CD0-4790-BED7-CF060216C461}"/>
                </a:ext>
              </a:extLst>
            </p:cNvPr>
            <p:cNvSpPr>
              <a:spLocks noChangeArrowheads="1"/>
            </p:cNvSpPr>
            <p:nvPr/>
          </p:nvSpPr>
          <p:spPr bwMode="auto">
            <a:xfrm>
              <a:off x="2165" y="3253"/>
              <a:ext cx="763" cy="345"/>
            </a:xfrm>
            <a:prstGeom prst="roundRect">
              <a:avLst>
                <a:gd name="adj" fmla="val 16667"/>
              </a:avLst>
            </a:prstGeom>
            <a:solidFill>
              <a:srgbClr val="BBE0E3"/>
            </a:solidFill>
            <a:ln w="9525">
              <a:solidFill>
                <a:srgbClr val="000000"/>
              </a:solidFill>
              <a:round/>
              <a:headEnd/>
              <a:tailEnd/>
            </a:ln>
          </p:spPr>
          <p:txBody>
            <a:bodyPr vert="horz" wrap="square" lIns="0" tIns="0" rIns="0" bIns="0" numCol="1" anchor="ctr" anchorCtr="0" compatLnSpc="1">
              <a:prstTxWarp prst="textNoShape">
                <a:avLst/>
              </a:prstTxWarp>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he-IL" altLang="en-IL" sz="17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אופני הרים</a:t>
              </a:r>
              <a:endParaRPr kumimoji="0" lang="en-US" altLang="en-IL" sz="17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19" name="_s1036">
              <a:extLst>
                <a:ext uri="{FF2B5EF4-FFF2-40B4-BE49-F238E27FC236}">
                  <a16:creationId xmlns:a16="http://schemas.microsoft.com/office/drawing/2014/main" id="{0440A2F7-5599-4994-84AD-5D44CA22015D}"/>
                </a:ext>
              </a:extLst>
            </p:cNvPr>
            <p:cNvSpPr>
              <a:spLocks noChangeArrowheads="1"/>
            </p:cNvSpPr>
            <p:nvPr/>
          </p:nvSpPr>
          <p:spPr bwMode="auto">
            <a:xfrm>
              <a:off x="2165" y="3770"/>
              <a:ext cx="763" cy="344"/>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he-IL" altLang="en-IL" sz="17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אופני הרים</a:t>
              </a:r>
            </a:p>
            <a:p>
              <a:pPr marL="0" marR="0" lvl="0" indent="0" algn="ctr" defTabSz="914400" rtl="1" eaLnBrk="1" fontAlgn="base" latinLnBrk="0" hangingPunct="1">
                <a:lnSpc>
                  <a:spcPct val="100000"/>
                </a:lnSpc>
                <a:spcBef>
                  <a:spcPct val="0"/>
                </a:spcBef>
                <a:spcAft>
                  <a:spcPct val="0"/>
                </a:spcAft>
                <a:buClrTx/>
                <a:buSzTx/>
                <a:buFontTx/>
                <a:buNone/>
                <a:tabLst/>
              </a:pPr>
              <a:r>
                <a:rPr kumimoji="0" lang="he-IL" altLang="en-IL" sz="17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מושלגים</a:t>
              </a:r>
              <a:endParaRPr kumimoji="0" lang="en-US" altLang="en-IL" sz="17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673980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a:xfrm>
            <a:off x="527050" y="313531"/>
            <a:ext cx="10515600" cy="896144"/>
          </a:xfrm>
        </p:spPr>
        <p:txBody>
          <a:bodyPr/>
          <a:lstStyle/>
          <a:p>
            <a:pPr algn="ctr"/>
            <a:br>
              <a:rPr lang="he-IL" b="1" dirty="0">
                <a:solidFill>
                  <a:srgbClr val="002060"/>
                </a:solidFill>
                <a:effectLst>
                  <a:outerShdw blurRad="38100" dist="38100" dir="2700000" algn="tl">
                    <a:srgbClr val="000000">
                      <a:alpha val="43137"/>
                    </a:srgbClr>
                  </a:outerShdw>
                </a:effectLst>
                <a:cs typeface="+mn-cs"/>
              </a:rPr>
            </a:br>
            <a:br>
              <a:rPr lang="he-IL" b="1" dirty="0">
                <a:solidFill>
                  <a:srgbClr val="002060"/>
                </a:solidFill>
                <a:effectLst>
                  <a:outerShdw blurRad="38100" dist="38100" dir="2700000" algn="tl">
                    <a:srgbClr val="000000">
                      <a:alpha val="43137"/>
                    </a:srgbClr>
                  </a:outerShdw>
                </a:effectLst>
                <a:cs typeface="+mn-cs"/>
              </a:rPr>
            </a:br>
            <a:r>
              <a:rPr lang="he-IL" b="1" dirty="0">
                <a:solidFill>
                  <a:srgbClr val="002060"/>
                </a:solidFill>
                <a:effectLst>
                  <a:outerShdw blurRad="38100" dist="38100" dir="2700000" algn="tl">
                    <a:srgbClr val="000000">
                      <a:alpha val="43137"/>
                    </a:srgbClr>
                  </a:outerShdw>
                </a:effectLst>
                <a:cs typeface="+mn-cs"/>
              </a:rPr>
              <a:t>עקרון ההחלפה של </a:t>
            </a:r>
            <a:r>
              <a:rPr lang="he-IL" b="1" dirty="0" err="1">
                <a:solidFill>
                  <a:srgbClr val="002060"/>
                </a:solidFill>
                <a:effectLst>
                  <a:outerShdw blurRad="38100" dist="38100" dir="2700000" algn="tl">
                    <a:srgbClr val="000000">
                      <a:alpha val="43137"/>
                    </a:srgbClr>
                  </a:outerShdw>
                </a:effectLst>
                <a:cs typeface="+mn-cs"/>
              </a:rPr>
              <a:t>ליסקוב</a:t>
            </a:r>
            <a:br>
              <a:rPr lang="he-IL" dirty="0"/>
            </a:br>
            <a:br>
              <a:rPr lang="he-IL" dirty="0"/>
            </a:br>
            <a:endParaRPr lang="he-IL" b="1" dirty="0">
              <a:solidFill>
                <a:srgbClr val="002060"/>
              </a:solidFill>
              <a:effectLst>
                <a:outerShdw blurRad="38100" dist="38100" dir="2700000" algn="tl">
                  <a:srgbClr val="000000">
                    <a:alpha val="43137"/>
                  </a:srgbClr>
                </a:outerShdw>
              </a:effectLst>
              <a:cs typeface="+mn-cs"/>
            </a:endParaRPr>
          </a:p>
        </p:txBody>
      </p:sp>
      <p:sp>
        <p:nvSpPr>
          <p:cNvPr id="5" name="מציין מיקום תוכן 4"/>
          <p:cNvSpPr>
            <a:spLocks noGrp="1"/>
          </p:cNvSpPr>
          <p:nvPr>
            <p:ph idx="1"/>
          </p:nvPr>
        </p:nvSpPr>
        <p:spPr>
          <a:xfrm>
            <a:off x="838200" y="1482725"/>
            <a:ext cx="10837612" cy="5375275"/>
          </a:xfrm>
        </p:spPr>
        <p:txBody>
          <a:bodyPr/>
          <a:lstStyle/>
          <a:p>
            <a:r>
              <a:rPr lang="he-IL" dirty="0"/>
              <a:t>כל טיפוס (מחלקה) שיורש מטיפוס אחר, חייב להיות חליפי לו, כך שאם מחלקה</a:t>
            </a:r>
            <a:r>
              <a:rPr lang="en-US" dirty="0"/>
              <a:t>B </a:t>
            </a:r>
            <a:r>
              <a:rPr lang="he-IL" dirty="0"/>
              <a:t> יורשת את מחלקה </a:t>
            </a:r>
            <a:r>
              <a:rPr lang="en-US" dirty="0"/>
              <a:t>A</a:t>
            </a:r>
            <a:r>
              <a:rPr lang="he-IL" dirty="0"/>
              <a:t>, אז בכל מקום בקוד שבו מצפים לאובייקט מסוג </a:t>
            </a:r>
            <a:r>
              <a:rPr lang="en-US" dirty="0"/>
              <a:t>A</a:t>
            </a:r>
            <a:r>
              <a:rPr lang="he-IL" dirty="0"/>
              <a:t>, נוכל לספק אובייקט מסוג </a:t>
            </a:r>
            <a:r>
              <a:rPr lang="en-US" dirty="0"/>
              <a:t>B</a:t>
            </a:r>
            <a:r>
              <a:rPr lang="he-IL" dirty="0"/>
              <a:t> ללא כל שינוי בהתנהגות. </a:t>
            </a:r>
          </a:p>
          <a:p>
            <a:r>
              <a:rPr lang="he-IL" dirty="0"/>
              <a:t>אם מחלקה </a:t>
            </a:r>
            <a:r>
              <a:rPr lang="en-US" dirty="0"/>
              <a:t>B</a:t>
            </a:r>
            <a:r>
              <a:rPr lang="he-IL" dirty="0"/>
              <a:t> יורשת ממחלקה </a:t>
            </a:r>
            <a:r>
              <a:rPr lang="en-US" dirty="0"/>
              <a:t>A</a:t>
            </a:r>
            <a:r>
              <a:rPr lang="he-IL" dirty="0"/>
              <a:t>, אסור לה לגרום לשינויים במשתנים הפנימיים</a:t>
            </a:r>
            <a:r>
              <a:rPr lang="en-US" dirty="0"/>
              <a:t>data members) </a:t>
            </a:r>
            <a:r>
              <a:rPr lang="he-IL" dirty="0"/>
              <a:t>) שירשה מ-</a:t>
            </a:r>
            <a:r>
              <a:rPr lang="en-US" dirty="0"/>
              <a:t>A </a:t>
            </a:r>
            <a:r>
              <a:rPr lang="he-IL" dirty="0"/>
              <a:t> בדרך שלא ניתן לבצע על מחלקה </a:t>
            </a:r>
            <a:r>
              <a:rPr lang="en-US" dirty="0"/>
              <a:t>A</a:t>
            </a:r>
            <a:r>
              <a:rPr lang="he-IL" dirty="0"/>
              <a:t>.</a:t>
            </a:r>
          </a:p>
          <a:p>
            <a:r>
              <a:rPr lang="he-IL" dirty="0"/>
              <a:t>במילים אחרות תוכנית שעושה שימוש ביכולת של אובייקט מטיפוס מחלקת-אב חייבת להיות מסוגלת להשתמש באובייקט מטיפוס תת-מחלקה של מחלקת האב, מבלי לדעת שהיא עושה זאת.</a:t>
            </a:r>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מציין מיקום של תאריך 1"/>
          <p:cNvSpPr>
            <a:spLocks noGrp="1"/>
          </p:cNvSpPr>
          <p:nvPr>
            <p:ph type="dt" sz="half" idx="10"/>
          </p:nvPr>
        </p:nvSpPr>
        <p:spPr/>
        <p:txBody>
          <a:bodyPr/>
          <a:lstStyle/>
          <a:p>
            <a:pPr>
              <a:defRPr/>
            </a:pPr>
            <a:fld id="{A9691736-3F50-4364-B455-DEFBAA0494F4}" type="datetime8">
              <a:rPr lang="he-IL" smtClean="0"/>
              <a:t>02 ינואר 20</a:t>
            </a:fld>
            <a:endParaRPr lang="he-IL"/>
          </a:p>
        </p:txBody>
      </p:sp>
      <p:sp>
        <p:nvSpPr>
          <p:cNvPr id="3" name="מציין מיקום של כותרת תחתונה 2"/>
          <p:cNvSpPr>
            <a:spLocks noGrp="1"/>
          </p:cNvSpPr>
          <p:nvPr>
            <p:ph type="ftr" sz="quarter" idx="11"/>
          </p:nvPr>
        </p:nvSpPr>
        <p:spPr/>
        <p:txBody>
          <a:bodyPr/>
          <a:lstStyle/>
          <a:p>
            <a:pPr>
              <a:defRPr/>
            </a:pPr>
            <a:r>
              <a:rPr lang="he-IL"/>
              <a:t>הנדסת תוכנה - תרגול</a:t>
            </a:r>
          </a:p>
        </p:txBody>
      </p:sp>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7</a:t>
            </a:fld>
            <a:endParaRPr lang="he-IL"/>
          </a:p>
        </p:txBody>
      </p:sp>
      <p:sp>
        <p:nvSpPr>
          <p:cNvPr id="8" name="Rectangle 2">
            <a:extLst>
              <a:ext uri="{FF2B5EF4-FFF2-40B4-BE49-F238E27FC236}">
                <a16:creationId xmlns:a16="http://schemas.microsoft.com/office/drawing/2014/main" id="{F1D7CB46-1541-4462-A2AB-6DFD165C758B}"/>
              </a:ext>
            </a:extLst>
          </p:cNvPr>
          <p:cNvSpPr>
            <a:spLocks noChangeArrowheads="1"/>
          </p:cNvSpPr>
          <p:nvPr/>
        </p:nvSpPr>
        <p:spPr bwMode="auto">
          <a:xfrm>
            <a:off x="884238" y="18097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IL" altLang="en-IL" sz="1800" b="0" i="0" u="none" strike="noStrike" cap="none" normalizeH="0" baseline="0">
                <a:ln>
                  <a:noFill/>
                </a:ln>
                <a:solidFill>
                  <a:schemeClr val="tx1"/>
                </a:solidFill>
                <a:effectLst/>
                <a:latin typeface="Arial" panose="020B0604020202020204" pitchFamily="34" charset="0"/>
              </a:rPr>
            </a:br>
            <a:endParaRPr kumimoji="0" lang="en-IL" altLang="en-IL"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34716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a:xfrm>
            <a:off x="527050" y="313531"/>
            <a:ext cx="10515600" cy="896144"/>
          </a:xfrm>
        </p:spPr>
        <p:txBody>
          <a:bodyPr/>
          <a:lstStyle/>
          <a:p>
            <a:pPr algn="ctr"/>
            <a:br>
              <a:rPr lang="he-IL" b="1" dirty="0">
                <a:solidFill>
                  <a:srgbClr val="002060"/>
                </a:solidFill>
                <a:effectLst>
                  <a:outerShdw blurRad="38100" dist="38100" dir="2700000" algn="tl">
                    <a:srgbClr val="000000">
                      <a:alpha val="43137"/>
                    </a:srgbClr>
                  </a:outerShdw>
                </a:effectLst>
                <a:cs typeface="+mn-cs"/>
              </a:rPr>
            </a:br>
            <a:br>
              <a:rPr lang="he-IL" b="1" dirty="0">
                <a:solidFill>
                  <a:srgbClr val="002060"/>
                </a:solidFill>
                <a:effectLst>
                  <a:outerShdw blurRad="38100" dist="38100" dir="2700000" algn="tl">
                    <a:srgbClr val="000000">
                      <a:alpha val="43137"/>
                    </a:srgbClr>
                  </a:outerShdw>
                </a:effectLst>
                <a:cs typeface="+mn-cs"/>
              </a:rPr>
            </a:br>
            <a:r>
              <a:rPr lang="he-IL" b="1" dirty="0">
                <a:solidFill>
                  <a:srgbClr val="002060"/>
                </a:solidFill>
                <a:effectLst>
                  <a:outerShdw blurRad="38100" dist="38100" dir="2700000" algn="tl">
                    <a:srgbClr val="000000">
                      <a:alpha val="43137"/>
                    </a:srgbClr>
                  </a:outerShdw>
                </a:effectLst>
                <a:cs typeface="+mn-cs"/>
              </a:rPr>
              <a:t>עקרון ההחלפה של </a:t>
            </a:r>
            <a:r>
              <a:rPr lang="he-IL" b="1" dirty="0" err="1">
                <a:solidFill>
                  <a:srgbClr val="002060"/>
                </a:solidFill>
                <a:effectLst>
                  <a:outerShdw blurRad="38100" dist="38100" dir="2700000" algn="tl">
                    <a:srgbClr val="000000">
                      <a:alpha val="43137"/>
                    </a:srgbClr>
                  </a:outerShdw>
                </a:effectLst>
                <a:cs typeface="+mn-cs"/>
              </a:rPr>
              <a:t>ליסקוב</a:t>
            </a:r>
            <a:br>
              <a:rPr lang="he-IL" dirty="0"/>
            </a:br>
            <a:br>
              <a:rPr lang="he-IL" dirty="0"/>
            </a:br>
            <a:endParaRPr lang="he-IL" b="1" dirty="0">
              <a:solidFill>
                <a:srgbClr val="002060"/>
              </a:solidFill>
              <a:effectLst>
                <a:outerShdw blurRad="38100" dist="38100" dir="2700000" algn="tl">
                  <a:srgbClr val="000000">
                    <a:alpha val="43137"/>
                  </a:srgbClr>
                </a:outerShdw>
              </a:effectLst>
              <a:cs typeface="+mn-cs"/>
            </a:endParaRPr>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מציין מיקום של תאריך 1"/>
          <p:cNvSpPr>
            <a:spLocks noGrp="1"/>
          </p:cNvSpPr>
          <p:nvPr>
            <p:ph type="dt" sz="half" idx="10"/>
          </p:nvPr>
        </p:nvSpPr>
        <p:spPr/>
        <p:txBody>
          <a:bodyPr/>
          <a:lstStyle/>
          <a:p>
            <a:pPr>
              <a:defRPr/>
            </a:pPr>
            <a:fld id="{A9691736-3F50-4364-B455-DEFBAA0494F4}" type="datetime8">
              <a:rPr lang="he-IL" smtClean="0"/>
              <a:t>02 ינואר 20</a:t>
            </a:fld>
            <a:endParaRPr lang="he-IL"/>
          </a:p>
        </p:txBody>
      </p:sp>
      <p:sp>
        <p:nvSpPr>
          <p:cNvPr id="3" name="מציין מיקום של כותרת תחתונה 2"/>
          <p:cNvSpPr>
            <a:spLocks noGrp="1"/>
          </p:cNvSpPr>
          <p:nvPr>
            <p:ph type="ftr" sz="quarter" idx="11"/>
          </p:nvPr>
        </p:nvSpPr>
        <p:spPr/>
        <p:txBody>
          <a:bodyPr/>
          <a:lstStyle/>
          <a:p>
            <a:pPr>
              <a:defRPr/>
            </a:pPr>
            <a:r>
              <a:rPr lang="he-IL"/>
              <a:t>הנדסת תוכנה - תרגול</a:t>
            </a:r>
          </a:p>
        </p:txBody>
      </p:sp>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8</a:t>
            </a:fld>
            <a:endParaRPr lang="he-IL"/>
          </a:p>
        </p:txBody>
      </p:sp>
      <p:sp>
        <p:nvSpPr>
          <p:cNvPr id="8" name="Rectangle 2">
            <a:extLst>
              <a:ext uri="{FF2B5EF4-FFF2-40B4-BE49-F238E27FC236}">
                <a16:creationId xmlns:a16="http://schemas.microsoft.com/office/drawing/2014/main" id="{F1D7CB46-1541-4462-A2AB-6DFD165C758B}"/>
              </a:ext>
            </a:extLst>
          </p:cNvPr>
          <p:cNvSpPr>
            <a:spLocks noChangeArrowheads="1"/>
          </p:cNvSpPr>
          <p:nvPr/>
        </p:nvSpPr>
        <p:spPr bwMode="auto">
          <a:xfrm>
            <a:off x="884238" y="18097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IL" altLang="en-IL" sz="1800" b="0" i="0" u="none" strike="noStrike" cap="none" normalizeH="0" baseline="0">
                <a:ln>
                  <a:noFill/>
                </a:ln>
                <a:solidFill>
                  <a:schemeClr val="tx1"/>
                </a:solidFill>
                <a:effectLst/>
                <a:latin typeface="Arial" panose="020B0604020202020204" pitchFamily="34" charset="0"/>
              </a:rPr>
            </a:br>
            <a:endParaRPr kumimoji="0" lang="en-IL" altLang="en-IL" sz="1800" b="0" i="0" u="none" strike="noStrike" cap="none" normalizeH="0" baseline="0">
              <a:ln>
                <a:noFill/>
              </a:ln>
              <a:solidFill>
                <a:schemeClr val="tx1"/>
              </a:solidFill>
              <a:effectLst/>
              <a:latin typeface="Arial" panose="020B0604020202020204" pitchFamily="34" charset="0"/>
            </a:endParaRPr>
          </a:p>
        </p:txBody>
      </p:sp>
      <p:pic>
        <p:nvPicPr>
          <p:cNvPr id="30" name="תמונה 29">
            <a:extLst>
              <a:ext uri="{FF2B5EF4-FFF2-40B4-BE49-F238E27FC236}">
                <a16:creationId xmlns:a16="http://schemas.microsoft.com/office/drawing/2014/main" id="{411781A0-C272-423F-858B-4E14E11FE710}"/>
              </a:ext>
            </a:extLst>
          </p:cNvPr>
          <p:cNvPicPr>
            <a:picLocks noChangeAspect="1"/>
          </p:cNvPicPr>
          <p:nvPr/>
        </p:nvPicPr>
        <p:blipFill>
          <a:blip r:embed="rId4"/>
          <a:stretch>
            <a:fillRect/>
          </a:stretch>
        </p:blipFill>
        <p:spPr>
          <a:xfrm>
            <a:off x="650875" y="1472768"/>
            <a:ext cx="3790950" cy="4610100"/>
          </a:xfrm>
          <a:prstGeom prst="rect">
            <a:avLst/>
          </a:prstGeom>
        </p:spPr>
      </p:pic>
      <p:pic>
        <p:nvPicPr>
          <p:cNvPr id="31" name="תמונה 30">
            <a:extLst>
              <a:ext uri="{FF2B5EF4-FFF2-40B4-BE49-F238E27FC236}">
                <a16:creationId xmlns:a16="http://schemas.microsoft.com/office/drawing/2014/main" id="{11306612-8EDA-4131-A008-4289909CE906}"/>
              </a:ext>
            </a:extLst>
          </p:cNvPr>
          <p:cNvPicPr>
            <a:picLocks noChangeAspect="1"/>
          </p:cNvPicPr>
          <p:nvPr/>
        </p:nvPicPr>
        <p:blipFill>
          <a:blip r:embed="rId5"/>
          <a:stretch>
            <a:fillRect/>
          </a:stretch>
        </p:blipFill>
        <p:spPr>
          <a:xfrm>
            <a:off x="4675188" y="1472768"/>
            <a:ext cx="3733800" cy="2895600"/>
          </a:xfrm>
          <a:prstGeom prst="rect">
            <a:avLst/>
          </a:prstGeom>
        </p:spPr>
      </p:pic>
      <p:sp>
        <p:nvSpPr>
          <p:cNvPr id="34" name="תיבת טקסט 33">
            <a:extLst>
              <a:ext uri="{FF2B5EF4-FFF2-40B4-BE49-F238E27FC236}">
                <a16:creationId xmlns:a16="http://schemas.microsoft.com/office/drawing/2014/main" id="{92689698-B163-482C-B98C-7A4C8432756A}"/>
              </a:ext>
            </a:extLst>
          </p:cNvPr>
          <p:cNvSpPr txBox="1"/>
          <p:nvPr/>
        </p:nvSpPr>
        <p:spPr>
          <a:xfrm>
            <a:off x="4907822" y="4061372"/>
            <a:ext cx="3245578" cy="584775"/>
          </a:xfrm>
          <a:prstGeom prst="rect">
            <a:avLst/>
          </a:prstGeom>
          <a:solidFill>
            <a:schemeClr val="accent1">
              <a:lumMod val="20000"/>
              <a:lumOff val="80000"/>
            </a:schemeClr>
          </a:solidFill>
        </p:spPr>
        <p:style>
          <a:lnRef idx="3">
            <a:schemeClr val="lt1"/>
          </a:lnRef>
          <a:fillRef idx="1">
            <a:schemeClr val="accent1"/>
          </a:fillRef>
          <a:effectRef idx="1">
            <a:schemeClr val="accent1"/>
          </a:effectRef>
          <a:fontRef idx="minor">
            <a:schemeClr val="lt1"/>
          </a:fontRef>
        </p:style>
        <p:txBody>
          <a:bodyPr wrap="square" rtlCol="0">
            <a:spAutoFit/>
          </a:bodyPr>
          <a:lstStyle/>
          <a:p>
            <a:pPr algn="ctr" rtl="1"/>
            <a:r>
              <a:rPr lang="he-IL" sz="1600" dirty="0">
                <a:solidFill>
                  <a:schemeClr val="tx1"/>
                </a:solidFill>
              </a:rPr>
              <a:t>במחלקת ריבוע, לא נוכל לאפשר רוחב ואורך שונים.</a:t>
            </a:r>
            <a:endParaRPr lang="en-US" sz="1600" dirty="0">
              <a:solidFill>
                <a:schemeClr val="tx1"/>
              </a:solidFill>
            </a:endParaRPr>
          </a:p>
        </p:txBody>
      </p:sp>
      <p:pic>
        <p:nvPicPr>
          <p:cNvPr id="5" name="תמונה 4">
            <a:extLst>
              <a:ext uri="{FF2B5EF4-FFF2-40B4-BE49-F238E27FC236}">
                <a16:creationId xmlns:a16="http://schemas.microsoft.com/office/drawing/2014/main" id="{53B8EAE7-BDD6-4C88-AA93-0AAC5AB43FF5}"/>
              </a:ext>
            </a:extLst>
          </p:cNvPr>
          <p:cNvPicPr>
            <a:picLocks noChangeAspect="1"/>
          </p:cNvPicPr>
          <p:nvPr/>
        </p:nvPicPr>
        <p:blipFill>
          <a:blip r:embed="rId6"/>
          <a:stretch>
            <a:fillRect/>
          </a:stretch>
        </p:blipFill>
        <p:spPr>
          <a:xfrm>
            <a:off x="9680491" y="1951672"/>
            <a:ext cx="2085975" cy="2809875"/>
          </a:xfrm>
          <a:prstGeom prst="rect">
            <a:avLst/>
          </a:prstGeom>
        </p:spPr>
      </p:pic>
    </p:spTree>
    <p:extLst>
      <p:ext uri="{BB962C8B-B14F-4D97-AF65-F5344CB8AC3E}">
        <p14:creationId xmlns:p14="http://schemas.microsoft.com/office/powerpoint/2010/main" val="3876474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a:xfrm>
            <a:off x="527050" y="313531"/>
            <a:ext cx="10515600" cy="896144"/>
          </a:xfrm>
        </p:spPr>
        <p:txBody>
          <a:bodyPr/>
          <a:lstStyle/>
          <a:p>
            <a:pPr algn="ctr"/>
            <a:br>
              <a:rPr lang="he-IL" b="1" dirty="0">
                <a:solidFill>
                  <a:srgbClr val="002060"/>
                </a:solidFill>
                <a:effectLst>
                  <a:outerShdw blurRad="38100" dist="38100" dir="2700000" algn="tl">
                    <a:srgbClr val="000000">
                      <a:alpha val="43137"/>
                    </a:srgbClr>
                  </a:outerShdw>
                </a:effectLst>
                <a:cs typeface="+mn-cs"/>
              </a:rPr>
            </a:br>
            <a:br>
              <a:rPr lang="he-IL" b="1" dirty="0">
                <a:solidFill>
                  <a:srgbClr val="002060"/>
                </a:solidFill>
                <a:effectLst>
                  <a:outerShdw blurRad="38100" dist="38100" dir="2700000" algn="tl">
                    <a:srgbClr val="000000">
                      <a:alpha val="43137"/>
                    </a:srgbClr>
                  </a:outerShdw>
                </a:effectLst>
                <a:cs typeface="+mn-cs"/>
              </a:rPr>
            </a:br>
            <a:r>
              <a:rPr lang="he-IL" b="1" dirty="0">
                <a:solidFill>
                  <a:srgbClr val="002060"/>
                </a:solidFill>
                <a:effectLst>
                  <a:outerShdw blurRad="38100" dist="38100" dir="2700000" algn="tl">
                    <a:srgbClr val="000000">
                      <a:alpha val="43137"/>
                    </a:srgbClr>
                  </a:outerShdw>
                </a:effectLst>
                <a:cs typeface="+mn-cs"/>
              </a:rPr>
              <a:t>עקרון ההחלפה של </a:t>
            </a:r>
            <a:r>
              <a:rPr lang="he-IL" b="1" dirty="0" err="1">
                <a:solidFill>
                  <a:srgbClr val="002060"/>
                </a:solidFill>
                <a:effectLst>
                  <a:outerShdw blurRad="38100" dist="38100" dir="2700000" algn="tl">
                    <a:srgbClr val="000000">
                      <a:alpha val="43137"/>
                    </a:srgbClr>
                  </a:outerShdw>
                </a:effectLst>
                <a:cs typeface="+mn-cs"/>
              </a:rPr>
              <a:t>ליסקוב</a:t>
            </a:r>
            <a:br>
              <a:rPr lang="he-IL" dirty="0"/>
            </a:br>
            <a:br>
              <a:rPr lang="he-IL" dirty="0"/>
            </a:br>
            <a:endParaRPr lang="he-IL" b="1" dirty="0">
              <a:solidFill>
                <a:srgbClr val="002060"/>
              </a:solidFill>
              <a:effectLst>
                <a:outerShdw blurRad="38100" dist="38100" dir="2700000" algn="tl">
                  <a:srgbClr val="000000">
                    <a:alpha val="43137"/>
                  </a:srgbClr>
                </a:outerShdw>
              </a:effectLst>
              <a:cs typeface="+mn-cs"/>
            </a:endParaRPr>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מציין מיקום של תאריך 1"/>
          <p:cNvSpPr>
            <a:spLocks noGrp="1"/>
          </p:cNvSpPr>
          <p:nvPr>
            <p:ph type="dt" sz="half" idx="10"/>
          </p:nvPr>
        </p:nvSpPr>
        <p:spPr/>
        <p:txBody>
          <a:bodyPr/>
          <a:lstStyle/>
          <a:p>
            <a:pPr>
              <a:defRPr/>
            </a:pPr>
            <a:fld id="{A9691736-3F50-4364-B455-DEFBAA0494F4}" type="datetime8">
              <a:rPr lang="he-IL" smtClean="0"/>
              <a:t>02 ינואר 20</a:t>
            </a:fld>
            <a:endParaRPr lang="he-IL"/>
          </a:p>
        </p:txBody>
      </p:sp>
      <p:sp>
        <p:nvSpPr>
          <p:cNvPr id="3" name="מציין מיקום של כותרת תחתונה 2"/>
          <p:cNvSpPr>
            <a:spLocks noGrp="1"/>
          </p:cNvSpPr>
          <p:nvPr>
            <p:ph type="ftr" sz="quarter" idx="11"/>
          </p:nvPr>
        </p:nvSpPr>
        <p:spPr/>
        <p:txBody>
          <a:bodyPr/>
          <a:lstStyle/>
          <a:p>
            <a:pPr>
              <a:defRPr/>
            </a:pPr>
            <a:r>
              <a:rPr lang="he-IL"/>
              <a:t>הנדסת תוכנה - תרגול</a:t>
            </a:r>
          </a:p>
        </p:txBody>
      </p:sp>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9</a:t>
            </a:fld>
            <a:endParaRPr lang="he-IL"/>
          </a:p>
        </p:txBody>
      </p:sp>
      <p:sp>
        <p:nvSpPr>
          <p:cNvPr id="8" name="Rectangle 2">
            <a:extLst>
              <a:ext uri="{FF2B5EF4-FFF2-40B4-BE49-F238E27FC236}">
                <a16:creationId xmlns:a16="http://schemas.microsoft.com/office/drawing/2014/main" id="{F1D7CB46-1541-4462-A2AB-6DFD165C758B}"/>
              </a:ext>
            </a:extLst>
          </p:cNvPr>
          <p:cNvSpPr>
            <a:spLocks noChangeArrowheads="1"/>
          </p:cNvSpPr>
          <p:nvPr/>
        </p:nvSpPr>
        <p:spPr bwMode="auto">
          <a:xfrm>
            <a:off x="884238" y="18097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IL" altLang="en-IL" sz="1800" b="0" i="0" u="none" strike="noStrike" cap="none" normalizeH="0" baseline="0">
                <a:ln>
                  <a:noFill/>
                </a:ln>
                <a:solidFill>
                  <a:schemeClr val="tx1"/>
                </a:solidFill>
                <a:effectLst/>
                <a:latin typeface="Arial" panose="020B0604020202020204" pitchFamily="34" charset="0"/>
              </a:rPr>
            </a:br>
            <a:endParaRPr kumimoji="0" lang="en-IL" altLang="en-IL" sz="1800" b="0" i="0" u="none" strike="noStrike" cap="none" normalizeH="0" baseline="0">
              <a:ln>
                <a:noFill/>
              </a:ln>
              <a:solidFill>
                <a:schemeClr val="tx1"/>
              </a:solidFill>
              <a:effectLst/>
              <a:latin typeface="Arial" panose="020B0604020202020204" pitchFamily="34" charset="0"/>
            </a:endParaRPr>
          </a:p>
        </p:txBody>
      </p:sp>
      <p:sp>
        <p:nvSpPr>
          <p:cNvPr id="37" name="תיבת טקסט 36">
            <a:extLst>
              <a:ext uri="{FF2B5EF4-FFF2-40B4-BE49-F238E27FC236}">
                <a16:creationId xmlns:a16="http://schemas.microsoft.com/office/drawing/2014/main" id="{A960CAAB-B9DA-4EFD-B99E-2281D5F50D7D}"/>
              </a:ext>
            </a:extLst>
          </p:cNvPr>
          <p:cNvSpPr txBox="1"/>
          <p:nvPr/>
        </p:nvSpPr>
        <p:spPr>
          <a:xfrm>
            <a:off x="1604210" y="4032302"/>
            <a:ext cx="9438439" cy="2308324"/>
          </a:xfrm>
          <a:prstGeom prst="rect">
            <a:avLst/>
          </a:prstGeom>
          <a:solidFill>
            <a:schemeClr val="accent1">
              <a:lumMod val="20000"/>
              <a:lumOff val="80000"/>
            </a:schemeClr>
          </a:solidFill>
        </p:spPr>
        <p:style>
          <a:lnRef idx="3">
            <a:schemeClr val="lt1"/>
          </a:lnRef>
          <a:fillRef idx="1">
            <a:schemeClr val="accent1"/>
          </a:fillRef>
          <a:effectRef idx="1">
            <a:schemeClr val="accent1"/>
          </a:effectRef>
          <a:fontRef idx="minor">
            <a:schemeClr val="lt1"/>
          </a:fontRef>
        </p:style>
        <p:txBody>
          <a:bodyPr wrap="square" rtlCol="0">
            <a:spAutoFit/>
          </a:bodyPr>
          <a:lstStyle/>
          <a:p>
            <a:pPr algn="r" rtl="1"/>
            <a:r>
              <a:rPr lang="he-IL" dirty="0">
                <a:solidFill>
                  <a:schemeClr val="tx1"/>
                </a:solidFill>
              </a:rPr>
              <a:t>משתמש נעזר במחלקות אלו, ואין הוא מודע כלל לכך שאם הוא יעביר אובייקט מטיפוס ריבוע לפונקציה שלו, מאחורי הקלעים מחלקת ריבוע תשנה לו את האורך או הרוחב וההנחה שהוא מניח לגבי שטח הצורה כלל איננה נכונה</a:t>
            </a:r>
            <a:r>
              <a:rPr lang="en-US" dirty="0">
                <a:solidFill>
                  <a:schemeClr val="tx1"/>
                </a:solidFill>
              </a:rPr>
              <a:t>.</a:t>
            </a:r>
          </a:p>
          <a:p>
            <a:pPr algn="r" rtl="1"/>
            <a:endParaRPr lang="en-US" dirty="0">
              <a:solidFill>
                <a:schemeClr val="tx1"/>
              </a:solidFill>
            </a:endParaRPr>
          </a:p>
          <a:p>
            <a:pPr algn="r" rtl="1"/>
            <a:r>
              <a:rPr lang="he-IL" dirty="0">
                <a:solidFill>
                  <a:schemeClr val="tx1"/>
                </a:solidFill>
              </a:rPr>
              <a:t>לא נשמר </a:t>
            </a:r>
            <a:r>
              <a:rPr lang="he-IL" b="1" dirty="0">
                <a:solidFill>
                  <a:schemeClr val="tx1"/>
                </a:solidFill>
              </a:rPr>
              <a:t>עקרון ההחלפה של </a:t>
            </a:r>
            <a:r>
              <a:rPr lang="he-IL" b="1" dirty="0" err="1">
                <a:solidFill>
                  <a:schemeClr val="tx1"/>
                </a:solidFill>
              </a:rPr>
              <a:t>ליסקוב</a:t>
            </a:r>
            <a:r>
              <a:rPr lang="he-IL" dirty="0">
                <a:solidFill>
                  <a:schemeClr val="tx1"/>
                </a:solidFill>
              </a:rPr>
              <a:t>, במחלקה היורשת שינינו את התנהגות הפונקציה כך שכבר לא ניתן להשתמש בה בפונקציות המוגדרות עבור מחלקת האב. לפי עקרון זה, מחלקת ריבוע </a:t>
            </a:r>
            <a:r>
              <a:rPr lang="he-IL" b="1" dirty="0">
                <a:solidFill>
                  <a:schemeClr val="tx1"/>
                </a:solidFill>
              </a:rPr>
              <a:t>לא צריכה לרשת</a:t>
            </a:r>
            <a:r>
              <a:rPr lang="he-IL" dirty="0">
                <a:solidFill>
                  <a:schemeClr val="tx1"/>
                </a:solidFill>
              </a:rPr>
              <a:t> ממחלקת מלבן כיוון שההתנהגות של ריבוע שונה מהתנהגות של מלבן ולא ניתן לקיים אותם כמחלקה ותת-מחלקה.</a:t>
            </a:r>
            <a:endParaRPr lang="en-US" dirty="0">
              <a:solidFill>
                <a:schemeClr val="tx1"/>
              </a:solidFill>
            </a:endParaRPr>
          </a:p>
        </p:txBody>
      </p:sp>
      <p:sp>
        <p:nvSpPr>
          <p:cNvPr id="2049" name="Rectangle 23">
            <a:extLst>
              <a:ext uri="{FF2B5EF4-FFF2-40B4-BE49-F238E27FC236}">
                <a16:creationId xmlns:a16="http://schemas.microsoft.com/office/drawing/2014/main" id="{F85E4F36-26F0-4900-9C7C-AAFD7FB50F55}"/>
              </a:ext>
            </a:extLst>
          </p:cNvPr>
          <p:cNvSpPr>
            <a:spLocks noChangeArrowheads="1"/>
          </p:cNvSpPr>
          <p:nvPr/>
        </p:nvSpPr>
        <p:spPr bwMode="auto">
          <a:xfrm>
            <a:off x="838200" y="2005646"/>
            <a:ext cx="5787189"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IL" altLang="en-IL"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en-IL" altLang="en-IL"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clientMethod(Rectangle rec){</a:t>
            </a:r>
            <a:br>
              <a:rPr kumimoji="0" lang="en-IL" altLang="en-IL"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IL" altLang="en-IL"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rec.setBreadth(</a:t>
            </a:r>
            <a:r>
              <a:rPr kumimoji="0" lang="en-IL" altLang="en-IL"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5</a:t>
            </a:r>
            <a:r>
              <a:rPr kumimoji="0" lang="en-IL" altLang="en-IL"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IL" altLang="en-IL"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IL" altLang="en-IL"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rec.setLength(</a:t>
            </a:r>
            <a:r>
              <a:rPr kumimoji="0" lang="en-IL" altLang="en-IL"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4</a:t>
            </a:r>
            <a:r>
              <a:rPr kumimoji="0" lang="en-IL" altLang="en-IL"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IL" altLang="en-IL"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IL" altLang="en-IL"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IL" altLang="en-IL"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assert</a:t>
            </a:r>
            <a:r>
              <a:rPr kumimoji="0" lang="en-IL" altLang="en-IL"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(rec.getArea()==</a:t>
            </a:r>
            <a:r>
              <a:rPr kumimoji="0" lang="en-IL" altLang="en-IL"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20</a:t>
            </a:r>
            <a:r>
              <a:rPr kumimoji="0" lang="en-IL" altLang="en-IL"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IL" altLang="en-IL"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IL" altLang="en-IL"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IL" altLang="en-IL"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44626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מצגת1" id="{DC845505-B0AF-454A-AFCE-EF464641F8D5}" vid="{51AC29C2-7892-4579-9B2F-CD7DBF6077DF}"/>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Ariel Uni</Template>
  <TotalTime>2109</TotalTime>
  <Words>2053</Words>
  <Application>Microsoft Office PowerPoint</Application>
  <PresentationFormat>מסך רחב</PresentationFormat>
  <Paragraphs>197</Paragraphs>
  <Slides>16</Slides>
  <Notes>1</Notes>
  <HiddenSlides>0</HiddenSlides>
  <MMClips>0</MMClips>
  <ScaleCrop>false</ScaleCrop>
  <HeadingPairs>
    <vt:vector size="6" baseType="variant">
      <vt:variant>
        <vt:lpstr>גופנים בשימוש</vt:lpstr>
      </vt:variant>
      <vt:variant>
        <vt:i4>7</vt:i4>
      </vt:variant>
      <vt:variant>
        <vt:lpstr>ערכת נושא</vt:lpstr>
      </vt:variant>
      <vt:variant>
        <vt:i4>1</vt:i4>
      </vt:variant>
      <vt:variant>
        <vt:lpstr>כותרות שקופיות</vt:lpstr>
      </vt:variant>
      <vt:variant>
        <vt:i4>16</vt:i4>
      </vt:variant>
    </vt:vector>
  </HeadingPairs>
  <TitlesOfParts>
    <vt:vector size="24" baseType="lpstr">
      <vt:lpstr>Arial</vt:lpstr>
      <vt:lpstr>Calibri</vt:lpstr>
      <vt:lpstr>Calibri Light</vt:lpstr>
      <vt:lpstr>Courier New</vt:lpstr>
      <vt:lpstr>Guttman Haim</vt:lpstr>
      <vt:lpstr>Times New Roman</vt:lpstr>
      <vt:lpstr>Wingdings</vt:lpstr>
      <vt:lpstr>ערכת נושא Office</vt:lpstr>
      <vt:lpstr>SOLID</vt:lpstr>
      <vt:lpstr>שלבי הנדסת תוכנה</vt:lpstr>
      <vt:lpstr>SOLID - רקע</vt:lpstr>
      <vt:lpstr>SOLID</vt:lpstr>
      <vt:lpstr>עקרון האחריות היחידה </vt:lpstr>
      <vt:lpstr>  עקרון ה"פתוח/סגור"  </vt:lpstr>
      <vt:lpstr>  עקרון ההחלפה של ליסקוב  </vt:lpstr>
      <vt:lpstr>  עקרון ההחלפה של ליסקוב  </vt:lpstr>
      <vt:lpstr>  עקרון ההחלפה של ליסקוב  </vt:lpstr>
      <vt:lpstr>  עקרון הפרדת הממשקים   </vt:lpstr>
      <vt:lpstr>  עקרון היפוך התלות   </vt:lpstr>
      <vt:lpstr>לסיכום</vt:lpstr>
      <vt:lpstr>שאלת מבחן</vt:lpstr>
      <vt:lpstr>פתרון מועד א</vt:lpstr>
      <vt:lpstr>שאלת מבחן</vt:lpstr>
      <vt:lpstr>שאלת מבחן</vt:lpstr>
    </vt:vector>
  </TitlesOfParts>
  <Company>Yaron'S Team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הנדסת תוכנה תש"ף סמסטר א</dc:title>
  <dc:creator>sapir asraf</dc:creator>
  <cp:lastModifiedBy>Sapir Asraf</cp:lastModifiedBy>
  <cp:revision>99</cp:revision>
  <dcterms:created xsi:type="dcterms:W3CDTF">2019-10-07T17:30:58Z</dcterms:created>
  <dcterms:modified xsi:type="dcterms:W3CDTF">2020-01-02T15:01:33Z</dcterms:modified>
</cp:coreProperties>
</file>