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4"/>
  </p:notesMasterIdLst>
  <p:sldIdLst>
    <p:sldId id="256" r:id="rId2"/>
    <p:sldId id="273" r:id="rId3"/>
    <p:sldId id="274" r:id="rId4"/>
    <p:sldId id="287" r:id="rId5"/>
    <p:sldId id="296" r:id="rId6"/>
    <p:sldId id="297" r:id="rId7"/>
    <p:sldId id="293" r:id="rId8"/>
    <p:sldId id="295" r:id="rId9"/>
    <p:sldId id="290" r:id="rId10"/>
    <p:sldId id="292" r:id="rId11"/>
    <p:sldId id="288" r:id="rId12"/>
    <p:sldId id="291" r:id="rId13"/>
  </p:sldIdLst>
  <p:sldSz cx="12192000" cy="6858000"/>
  <p:notesSz cx="6858000" cy="9144000"/>
  <p:defaultTextStyle>
    <a:defPPr>
      <a:defRPr lang="he-I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49BBD9C-D497-449B-8A45-CEFABABC0F14}" type="datetimeFigureOut">
              <a:rPr lang="he-IL" smtClean="0"/>
              <a:t>ט"ו/טבת/תש"פ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77A3ECC-518F-40D2-859A-C8E14E1D6C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0356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A3ECC-518F-40D2-859A-C8E14E1D6C1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315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60F8F-5620-4AC4-968B-8E708B0EB044}" type="datetime8">
              <a:rPr lang="he-IL" smtClean="0"/>
              <a:t>12 ינואר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42FAA-D9B7-4A81-A698-476EABF34C2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047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AA7AD-4D67-4DA3-8B76-37A3860C5796}" type="datetime8">
              <a:rPr lang="he-IL" smtClean="0"/>
              <a:t>12 ינואר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A1806-AE88-4B6C-9344-5CECF759C187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911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5C4D4-8AC6-4D06-87EA-123022CBEBAD}" type="datetime8">
              <a:rPr lang="he-IL" smtClean="0"/>
              <a:t>12 ינואר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60BD6-70BF-41A4-919D-D579CFF2832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537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03980-B822-4F57-839F-0A2504DEFA24}" type="datetime8">
              <a:rPr lang="he-IL" smtClean="0"/>
              <a:t>12 ינואר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A1C18-2E97-4B45-832C-DE832CBD48B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561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E8B2A-623B-48D9-8A9C-570D386DBBB5}" type="datetime8">
              <a:rPr lang="he-IL" smtClean="0"/>
              <a:t>12 ינואר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CEE93-6D8B-4261-B2AF-478FF09EBC81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642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72010-2B49-4FBA-A71F-1C903234F8ED}" type="datetime8">
              <a:rPr lang="he-IL" smtClean="0"/>
              <a:t>12 ינואר 20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8FA95-BB69-4C08-BD87-6C00B058BEA8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912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FFD37-6D3A-44CD-BAB7-31EB6031CE41}" type="datetime8">
              <a:rPr lang="he-IL" smtClean="0"/>
              <a:t>12 ינואר 20</a:t>
            </a:fld>
            <a:endParaRPr lang="he-IL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92222-1A7C-4F74-B7C6-B64EA0F525E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208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0C1C9-37E6-49FD-B084-18925D31F7E5}" type="datetime8">
              <a:rPr lang="he-IL" smtClean="0"/>
              <a:t>12 ינואר 20</a:t>
            </a:fld>
            <a:endParaRPr 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EED90-7320-477B-97DD-6123CC13313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131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4F978-44C7-44E2-BD13-5AE6873239E3}" type="datetime8">
              <a:rPr lang="he-IL" smtClean="0"/>
              <a:t>12 ינואר 20</a:t>
            </a:fld>
            <a:endParaRPr lang="he-IL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C1ACE-BF8F-41A8-B1B6-DD693D868DA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116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9B4E6-04A8-47CC-BF34-E1B559BE5A34}" type="datetime8">
              <a:rPr lang="he-IL" smtClean="0"/>
              <a:t>12 ינואר 20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4B7FB-5509-4224-B340-FA30CAF1A1BB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109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7A75D-ABFD-4273-A5DF-0717472152BE}" type="datetime8">
              <a:rPr lang="he-IL" smtClean="0"/>
              <a:t>12 ינואר 20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693A3-3634-4ABF-B438-E56C0CAF9B38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447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סגנון כותרת של תבנית בסיס</a:t>
            </a:r>
          </a:p>
        </p:txBody>
      </p:sp>
      <p:sp>
        <p:nvSpPr>
          <p:cNvPr id="1027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</a:p>
          <a:p>
            <a:pPr lvl="1"/>
            <a:r>
              <a:rPr lang="he-IL" altLang="he-IL"/>
              <a:t>רמה שנייה</a:t>
            </a:r>
          </a:p>
          <a:p>
            <a:pPr lvl="2"/>
            <a:r>
              <a:rPr lang="he-IL" altLang="he-IL"/>
              <a:t>רמה שלישית</a:t>
            </a:r>
          </a:p>
          <a:p>
            <a:pPr lvl="3"/>
            <a:r>
              <a:rPr lang="he-IL" altLang="he-IL"/>
              <a:t>רמה רביעית</a:t>
            </a:r>
          </a:p>
          <a:p>
            <a:pPr lvl="4"/>
            <a:r>
              <a:rPr lang="he-IL" alt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EB3CBB-E95C-46A3-8650-BE56A767054C}" type="datetime8">
              <a:rPr lang="he-IL" smtClean="0"/>
              <a:t>12 ינואר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72A2981-8083-491F-B367-EAC08C30EF70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2pPr>
      <a:lvl3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3pPr>
      <a:lvl4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4pPr>
      <a:lvl5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5pPr>
      <a:lvl6pPr marL="4572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6pPr>
      <a:lvl7pPr marL="9144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7pPr>
      <a:lvl8pPr marL="13716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8pPr>
      <a:lvl9pPr marL="18288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9pPr>
    </p:titleStyle>
    <p:bodyStyle>
      <a:lvl1pPr marL="228600" indent="-228600" algn="r" rtl="1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altLang="he-IL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ניהול פרויקטי תוכנה</a:t>
            </a:r>
          </a:p>
        </p:txBody>
      </p:sp>
      <p:sp>
        <p:nvSpPr>
          <p:cNvPr id="2051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505053"/>
            <a:ext cx="9144000" cy="1655762"/>
          </a:xfrm>
        </p:spPr>
        <p:txBody>
          <a:bodyPr/>
          <a:lstStyle/>
          <a:p>
            <a:endParaRPr lang="he-IL" altLang="he-IL" sz="3600" b="1" dirty="0">
              <a:latin typeface="Guttman Haim" panose="02010401010101010101" pitchFamily="2" charset="-79"/>
              <a:cs typeface="Guttman Haim" panose="02010401010101010101" pitchFamily="2" charset="-79"/>
            </a:endParaRPr>
          </a:p>
          <a:p>
            <a:r>
              <a:rPr lang="he-IL" altLang="he-IL" sz="3600" b="1" dirty="0">
                <a:latin typeface="Guttman Haim" panose="02010401010101010101" pitchFamily="2" charset="-79"/>
                <a:cs typeface="Guttman Haim" panose="02010401010101010101" pitchFamily="2" charset="-79"/>
              </a:rPr>
              <a:t>תרגול מס’ </a:t>
            </a:r>
            <a:r>
              <a:rPr lang="en-US" altLang="he-IL" sz="3600" b="1" dirty="0">
                <a:latin typeface="Guttman Haim" panose="02010401010101010101" pitchFamily="2" charset="-79"/>
                <a:cs typeface="Guttman Haim" panose="02010401010101010101" pitchFamily="2" charset="-79"/>
              </a:rPr>
              <a:t>11</a:t>
            </a:r>
          </a:p>
          <a:p>
            <a:br>
              <a:rPr lang="en-US" altLang="he-IL" sz="3600" b="1" dirty="0">
                <a:latin typeface="Guttman Haim" panose="02010401010101010101" pitchFamily="2" charset="-79"/>
                <a:cs typeface="Guttman Haim" panose="02010401010101010101" pitchFamily="2" charset="-79"/>
              </a:rPr>
            </a:br>
            <a:r>
              <a:rPr lang="he-IL" altLang="he-IL" sz="2000" b="1" dirty="0">
                <a:latin typeface="Guttman Haim" panose="02010401010101010101" pitchFamily="2" charset="-79"/>
                <a:cs typeface="Guttman Haim" panose="02010401010101010101" pitchFamily="2" charset="-79"/>
              </a:rPr>
              <a:t>הנדסת תוכנה</a:t>
            </a:r>
          </a:p>
          <a:p>
            <a:r>
              <a:rPr lang="he-IL" altLang="he-IL" sz="2000" b="1" dirty="0">
                <a:latin typeface="Guttman Haim" panose="02010401010101010101" pitchFamily="2" charset="-79"/>
                <a:cs typeface="Guttman Haim" panose="02010401010101010101" pitchFamily="2" charset="-79"/>
              </a:rPr>
              <a:t>סמסטר א תש"פ</a:t>
            </a:r>
            <a:endParaRPr lang="en-US" altLang="he-IL" sz="2000" b="1" dirty="0">
              <a:latin typeface="Guttman Haim" panose="02010401010101010101" pitchFamily="2" charset="-79"/>
              <a:cs typeface="Guttman Haim" panose="02010401010101010101" pitchFamily="2" charset="-79"/>
            </a:endParaRPr>
          </a:p>
          <a:p>
            <a:r>
              <a:rPr lang="he-IL" altLang="he-IL" sz="2000" b="1" dirty="0">
                <a:latin typeface="Guttman Haim" panose="02010401010101010101" pitchFamily="2" charset="-79"/>
                <a:cs typeface="Guttman Haim" panose="02010401010101010101" pitchFamily="2" charset="-79"/>
              </a:rPr>
              <a:t>ספיר </a:t>
            </a:r>
            <a:r>
              <a:rPr lang="he-IL" altLang="he-IL" sz="2000" b="1" dirty="0" err="1">
                <a:latin typeface="Guttman Haim" panose="02010401010101010101" pitchFamily="2" charset="-79"/>
                <a:cs typeface="Guttman Haim" panose="02010401010101010101" pitchFamily="2" charset="-79"/>
              </a:rPr>
              <a:t>אסרף</a:t>
            </a:r>
            <a:endParaRPr lang="he-IL" altLang="he-IL" sz="2000" b="1" dirty="0">
              <a:latin typeface="Guttman Haim" panose="02010401010101010101" pitchFamily="2" charset="-79"/>
              <a:cs typeface="Guttman Haim" panose="02010401010101010101" pitchFamily="2" charset="-79"/>
            </a:endParaRPr>
          </a:p>
          <a:p>
            <a:endParaRPr lang="he-IL" altLang="he-IL" sz="3600" b="1" dirty="0">
              <a:latin typeface="Guttman Haim" panose="02010401010101010101" pitchFamily="2" charset="-79"/>
              <a:cs typeface="Guttman Haim" panose="02010401010101010101" pitchFamily="2" charset="-79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79F8AB-505C-4385-ADCD-FC8CCC1EA41B}" type="datetime8">
              <a:rPr lang="he-IL" smtClean="0"/>
              <a:t>12 ינואר 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הנדסת תוכנה - תרגול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F42FAA-D9B7-4A81-A698-476EABF34C29}" type="slidenum">
              <a:rPr lang="he-IL" smtClean="0"/>
              <a:pPr>
                <a:defRPr/>
              </a:pPr>
              <a:t>1</a:t>
            </a:fld>
            <a:endParaRPr lang="he-I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שאלת מבחן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12 ינואר 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10</a:t>
            </a:fld>
            <a:endParaRPr lang="he-IL"/>
          </a:p>
        </p:txBody>
      </p:sp>
      <p:graphicFrame>
        <p:nvGraphicFramePr>
          <p:cNvPr id="12" name="טבלה 11">
            <a:extLst>
              <a:ext uri="{FF2B5EF4-FFF2-40B4-BE49-F238E27FC236}">
                <a16:creationId xmlns:a16="http://schemas.microsoft.com/office/drawing/2014/main" id="{6E853708-64BF-444E-A982-307502E35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972202"/>
              </p:ext>
            </p:extLst>
          </p:nvPr>
        </p:nvGraphicFramePr>
        <p:xfrm>
          <a:off x="2794000" y="2534686"/>
          <a:ext cx="6807199" cy="2190242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653622">
                  <a:extLst>
                    <a:ext uri="{9D8B030D-6E8A-4147-A177-3AD203B41FA5}">
                      <a16:colId xmlns:a16="http://schemas.microsoft.com/office/drawing/2014/main" val="2580086168"/>
                    </a:ext>
                  </a:extLst>
                </a:gridCol>
                <a:gridCol w="996772">
                  <a:extLst>
                    <a:ext uri="{9D8B030D-6E8A-4147-A177-3AD203B41FA5}">
                      <a16:colId xmlns:a16="http://schemas.microsoft.com/office/drawing/2014/main" val="2068728968"/>
                    </a:ext>
                  </a:extLst>
                </a:gridCol>
                <a:gridCol w="744856">
                  <a:extLst>
                    <a:ext uri="{9D8B030D-6E8A-4147-A177-3AD203B41FA5}">
                      <a16:colId xmlns:a16="http://schemas.microsoft.com/office/drawing/2014/main" val="784711113"/>
                    </a:ext>
                  </a:extLst>
                </a:gridCol>
                <a:gridCol w="608686">
                  <a:extLst>
                    <a:ext uri="{9D8B030D-6E8A-4147-A177-3AD203B41FA5}">
                      <a16:colId xmlns:a16="http://schemas.microsoft.com/office/drawing/2014/main" val="1294792789"/>
                    </a:ext>
                  </a:extLst>
                </a:gridCol>
                <a:gridCol w="664516">
                  <a:extLst>
                    <a:ext uri="{9D8B030D-6E8A-4147-A177-3AD203B41FA5}">
                      <a16:colId xmlns:a16="http://schemas.microsoft.com/office/drawing/2014/main" val="817912344"/>
                    </a:ext>
                  </a:extLst>
                </a:gridCol>
                <a:gridCol w="554217">
                  <a:extLst>
                    <a:ext uri="{9D8B030D-6E8A-4147-A177-3AD203B41FA5}">
                      <a16:colId xmlns:a16="http://schemas.microsoft.com/office/drawing/2014/main" val="1223293947"/>
                    </a:ext>
                  </a:extLst>
                </a:gridCol>
                <a:gridCol w="595068">
                  <a:extLst>
                    <a:ext uri="{9D8B030D-6E8A-4147-A177-3AD203B41FA5}">
                      <a16:colId xmlns:a16="http://schemas.microsoft.com/office/drawing/2014/main" val="3086966084"/>
                    </a:ext>
                  </a:extLst>
                </a:gridCol>
                <a:gridCol w="664516">
                  <a:extLst>
                    <a:ext uri="{9D8B030D-6E8A-4147-A177-3AD203B41FA5}">
                      <a16:colId xmlns:a16="http://schemas.microsoft.com/office/drawing/2014/main" val="683966034"/>
                    </a:ext>
                  </a:extLst>
                </a:gridCol>
                <a:gridCol w="1324946">
                  <a:extLst>
                    <a:ext uri="{9D8B030D-6E8A-4147-A177-3AD203B41FA5}">
                      <a16:colId xmlns:a16="http://schemas.microsoft.com/office/drawing/2014/main" val="3847362512"/>
                    </a:ext>
                  </a:extLst>
                </a:gridCol>
              </a:tblGrid>
              <a:tr h="4083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Activity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Immediate Precedents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Duration [in Days]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Early Start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Early Finish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Late Start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Late Finish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Slack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Is Critical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9465917"/>
                  </a:ext>
                </a:extLst>
              </a:tr>
              <a:tr h="1979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none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32276098"/>
                  </a:ext>
                </a:extLst>
              </a:tr>
              <a:tr h="1979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none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0 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33652742"/>
                  </a:ext>
                </a:extLst>
              </a:tr>
              <a:tr h="1979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A, B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81406518"/>
                  </a:ext>
                </a:extLst>
              </a:tr>
              <a:tr h="1979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Yes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04880725"/>
                  </a:ext>
                </a:extLst>
              </a:tr>
              <a:tr h="1979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51026730"/>
                  </a:ext>
                </a:extLst>
              </a:tr>
              <a:tr h="1979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6748045"/>
                  </a:ext>
                </a:extLst>
              </a:tr>
              <a:tr h="1979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76617476"/>
                  </a:ext>
                </a:extLst>
              </a:tr>
              <a:tr h="1979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D, E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17498020"/>
                  </a:ext>
                </a:extLst>
              </a:tr>
              <a:tr h="1979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F,G,H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Yes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36257226"/>
                  </a:ext>
                </a:extLst>
              </a:tr>
            </a:tbl>
          </a:graphicData>
        </a:graphic>
      </p:graphicFrame>
      <p:sp>
        <p:nvSpPr>
          <p:cNvPr id="13" name="Rectangle 1">
            <a:extLst>
              <a:ext uri="{FF2B5EF4-FFF2-40B4-BE49-F238E27FC236}">
                <a16:creationId xmlns:a16="http://schemas.microsoft.com/office/drawing/2014/main" id="{B85E493C-F5AF-4B34-B922-D1B778D6E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719762"/>
            <a:ext cx="83311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I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להלן טבלה אשר מציינת את ה-</a:t>
            </a:r>
            <a:r>
              <a:rPr kumimoji="0" lang="en-US" altLang="en-I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Activities</a:t>
            </a:r>
            <a:r>
              <a:rPr kumimoji="0" lang="he-IL" altLang="en-I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השונים אותם יש לבצע בפרויקט מסוים, יחד עם התלויות בין ה-</a:t>
            </a:r>
            <a:r>
              <a:rPr kumimoji="0" lang="en-US" altLang="en-I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Activities</a:t>
            </a:r>
            <a:r>
              <a:rPr kumimoji="0" lang="he-IL" altLang="en-I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והערכת הזמן (בימים). </a:t>
            </a:r>
            <a:endParaRPr kumimoji="0" lang="en-US" altLang="en-I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en-IL" sz="1200" b="1" dirty="0"/>
              <a:t>מלאו את הטבלה הבאה:</a:t>
            </a:r>
            <a:endParaRPr kumimoji="0" lang="he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C99A6C3-0B2A-4148-AC3C-17941DC5D18E}"/>
              </a:ext>
            </a:extLst>
          </p:cNvPr>
          <p:cNvSpPr/>
          <p:nvPr/>
        </p:nvSpPr>
        <p:spPr>
          <a:xfrm>
            <a:off x="3471331" y="5026537"/>
            <a:ext cx="4605867" cy="1208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he-IL" sz="1050" b="1" dirty="0">
                <a:ea typeface="Calibri" panose="020F0502020204030204" pitchFamily="34" charset="0"/>
              </a:rPr>
              <a:t>מהו מספר הימים </a:t>
            </a:r>
            <a:r>
              <a:rPr lang="he-IL" sz="1050" b="1" u="sng" dirty="0">
                <a:ea typeface="Calibri" panose="020F0502020204030204" pitchFamily="34" charset="0"/>
              </a:rPr>
              <a:t>המינימלי</a:t>
            </a:r>
            <a:r>
              <a:rPr lang="he-IL" sz="1050" b="1" dirty="0">
                <a:ea typeface="Calibri" panose="020F0502020204030204" pitchFamily="34" charset="0"/>
              </a:rPr>
              <a:t> להשלמת הפרויקט?</a:t>
            </a:r>
            <a:r>
              <a:rPr lang="he-IL" sz="1050" dirty="0">
                <a:ea typeface="Calibri" panose="020F0502020204030204" pitchFamily="34" charset="0"/>
              </a:rPr>
              <a:t> </a:t>
            </a:r>
            <a:endParaRPr lang="en-US" sz="1050" dirty="0">
              <a:ea typeface="Calibri" panose="020F0502020204030204" pitchFamily="34" charset="0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en-US" sz="1050" dirty="0">
                <a:solidFill>
                  <a:srgbClr val="002060"/>
                </a:solidFill>
                <a:ea typeface="Calibri" panose="020F0502020204030204" pitchFamily="34" charset="0"/>
              </a:rPr>
              <a:t>26</a:t>
            </a:r>
            <a:endParaRPr lang="en-IL" sz="1000" dirty="0">
              <a:solidFill>
                <a:srgbClr val="002060"/>
              </a:solidFill>
              <a:ea typeface="Calibri" panose="020F0502020204030204" pitchFamily="34" charset="0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he-IL" sz="1050" b="1" dirty="0">
                <a:ea typeface="Calibri" panose="020F0502020204030204" pitchFamily="34" charset="0"/>
              </a:rPr>
              <a:t>מהו המסלול הקריטי? יש לציין את האותיות לפי הסדר.</a:t>
            </a:r>
            <a:endParaRPr lang="en-IL" sz="1000" dirty="0">
              <a:ea typeface="Calibri" panose="020F0502020204030204" pitchFamily="34" charset="0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en-US" sz="1050" dirty="0">
                <a:solidFill>
                  <a:srgbClr val="0070C0"/>
                </a:solidFill>
                <a:ea typeface="Calibri" panose="020F0502020204030204" pitchFamily="34" charset="0"/>
              </a:rPr>
              <a:t>start -&gt; B -&gt; D -&gt; H -&gt; I -&gt; end  </a:t>
            </a:r>
            <a:r>
              <a:rPr lang="he-IL" sz="1050" dirty="0">
                <a:ea typeface="Calibri" panose="020F0502020204030204" pitchFamily="34" charset="0"/>
              </a:rPr>
              <a:t> </a:t>
            </a:r>
            <a:endParaRPr lang="en-IL" sz="10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06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שאלת מבחן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12 ינואר 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11</a:t>
            </a:fld>
            <a:endParaRPr lang="he-I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5348"/>
          <a:stretch/>
        </p:blipFill>
        <p:spPr>
          <a:xfrm>
            <a:off x="2542781" y="1467295"/>
            <a:ext cx="7343503" cy="474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1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שאלת מבחן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12 ינואר 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12</a:t>
            </a:fld>
            <a:endParaRPr lang="he-I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5348"/>
          <a:stretch/>
        </p:blipFill>
        <p:spPr>
          <a:xfrm>
            <a:off x="4202247" y="1467295"/>
            <a:ext cx="7343503" cy="4744592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3A9FFE3-5AF0-4DED-BF3A-D5EF09E30CDB}"/>
              </a:ext>
            </a:extLst>
          </p:cNvPr>
          <p:cNvSpPr txBox="1"/>
          <p:nvPr/>
        </p:nvSpPr>
        <p:spPr>
          <a:xfrm>
            <a:off x="646250" y="656322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Slack = LS-ES = LF-</a:t>
            </a:r>
            <a:r>
              <a:rPr lang="en-US" dirty="0" err="1"/>
              <a:t>Ef</a:t>
            </a:r>
            <a:r>
              <a:rPr lang="he-IL" dirty="0"/>
              <a:t>נוסחת עזר:  </a:t>
            </a:r>
            <a:endParaRPr lang="en-US" dirty="0"/>
          </a:p>
          <a:p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C5B6F154-BE38-40AE-852C-1FEC606FEF62}"/>
                  </a:ext>
                </a:extLst>
              </p:cNvPr>
              <p:cNvSpPr txBox="1"/>
              <p:nvPr/>
            </p:nvSpPr>
            <p:spPr>
              <a:xfrm>
                <a:off x="609600" y="1386284"/>
                <a:ext cx="3200400" cy="3785652"/>
              </a:xfrm>
              <a:prstGeom prst="rect">
                <a:avLst/>
              </a:prstGeom>
              <a:noFill/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b="1" dirty="0">
                    <a:solidFill>
                      <a:srgbClr val="002060"/>
                    </a:solidFill>
                  </a:rPr>
                  <a:t>1. </a:t>
                </a:r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𝑆𝑙𝑎𝑐𝑘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algn="r" rtl="1"/>
                <a:endParaRPr lang="en-US" i="1" dirty="0">
                  <a:latin typeface="Cambria Math" panose="02040503050406030204" pitchFamily="18" charset="0"/>
                </a:endParaRP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  <a:p>
                <a:pPr algn="r" rtl="1"/>
                <a:endParaRPr lang="he-IL" dirty="0"/>
              </a:p>
              <a:p>
                <a:pPr algn="r" rtl="1"/>
                <a:r>
                  <a:rPr lang="he-IL" dirty="0"/>
                  <a:t>בנוסף: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r>
                  <a:rPr lang="he-IL" dirty="0"/>
                  <a:t>מכאן:</a:t>
                </a: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u="sng">
                              <a:ln>
                                <a:solidFill>
                                  <a:srgbClr val="FFFF00"/>
                                </a:solidFill>
                              </a:ln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2400" b="1" u="sng" smtClean="0">
                              <a:ln>
                                <a:solidFill>
                                  <a:srgbClr val="FFFF00"/>
                                </a:solidFill>
                              </a:ln>
                              <a:latin typeface="Cambria Math" panose="02040503050406030204" pitchFamily="18" charset="0"/>
                              <a:cs typeface="+mn-cs"/>
                            </a:rPr>
                            <m:t>𝑆𝑙𝑎𝑐𝑘</m:t>
                          </m:r>
                        </m:e>
                        <m:sub>
                          <m:r>
                            <a:rPr lang="en-US" sz="2400" b="1" u="sng">
                              <a:ln>
                                <a:solidFill>
                                  <a:srgbClr val="FFFF00"/>
                                </a:solidFill>
                              </a:ln>
                              <a:latin typeface="Cambria Math" panose="02040503050406030204" pitchFamily="18" charset="0"/>
                              <a:cs typeface="+mn-cs"/>
                            </a:rPr>
                            <m:t>𝐸</m:t>
                          </m:r>
                        </m:sub>
                      </m:sSub>
                      <m:r>
                        <a:rPr lang="en-US" sz="2400" b="1" u="sng">
                          <a:ln>
                            <a:solidFill>
                              <a:srgbClr val="FFFF00"/>
                            </a:solidFill>
                          </a:ln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lang="en-US" sz="2400" b="1" u="sng">
                          <a:ln>
                            <a:solidFill>
                              <a:srgbClr val="FFFF00"/>
                            </a:solidFill>
                          </a:ln>
                          <a:latin typeface="Cambria Math" panose="02040503050406030204" pitchFamily="18" charset="0"/>
                          <a:cs typeface="+mn-cs"/>
                        </a:rPr>
                        <m:t>𝑘</m:t>
                      </m:r>
                    </m:oMath>
                  </m:oMathPara>
                </a14:m>
                <a:endParaRPr lang="en-US" sz="2400" b="1" u="sng" dirty="0">
                  <a:ln>
                    <a:solidFill>
                      <a:srgbClr val="FFFF00"/>
                    </a:solidFill>
                  </a:ln>
                  <a:latin typeface="+mn-lt"/>
                  <a:cs typeface="+mn-cs"/>
                </a:endParaRPr>
              </a:p>
            </p:txBody>
          </p:sp>
        </mc:Choice>
        <mc:Fallback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C5B6F154-BE38-40AE-852C-1FEC606F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86284"/>
                <a:ext cx="3200400" cy="37856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3BF0803A-50B2-4B93-95FB-4361BF2734B2}"/>
              </a:ext>
            </a:extLst>
          </p:cNvPr>
          <p:cNvSpPr txBox="1"/>
          <p:nvPr/>
        </p:nvSpPr>
        <p:spPr>
          <a:xfrm>
            <a:off x="292684" y="5223847"/>
            <a:ext cx="3553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dirty="0">
                <a:solidFill>
                  <a:srgbClr val="002060"/>
                </a:solidFill>
              </a:rPr>
              <a:t>2. </a:t>
            </a:r>
            <a:r>
              <a:rPr lang="he-IL" dirty="0"/>
              <a:t>ניתן להעביר תת משימה מ- </a:t>
            </a:r>
            <a:r>
              <a:rPr lang="en-US" dirty="0"/>
              <a:t>F</a:t>
            </a:r>
            <a:r>
              <a:rPr lang="he-IL" dirty="0"/>
              <a:t> ל </a:t>
            </a:r>
            <a:r>
              <a:rPr lang="en-US" dirty="0"/>
              <a:t>B</a:t>
            </a:r>
            <a:r>
              <a:rPr lang="he-IL" dirty="0"/>
              <a:t>, שלוקחת פחות מ </a:t>
            </a:r>
            <a:r>
              <a:rPr lang="en-US" dirty="0"/>
              <a:t>K</a:t>
            </a:r>
            <a:r>
              <a:rPr lang="he-IL" dirty="0"/>
              <a:t> ובכך לקצר את זמן הביצוע של </a:t>
            </a:r>
            <a:r>
              <a:rPr lang="en-US" dirty="0"/>
              <a:t>F</a:t>
            </a:r>
            <a:r>
              <a:rPr lang="he-IL" dirty="0"/>
              <a:t> שנמצאת בנתיב הקריטי.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4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שלבי הנדסת תוכנה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801687" y="1843088"/>
            <a:ext cx="10515600" cy="5375275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יזום 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בחירת מתודולוגיית פיתוח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דרישות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ניתוח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תכנון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מימוש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בדיקות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תחזוקה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12 ינואר 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2</a:t>
            </a:fld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10858500" y="1675885"/>
            <a:ext cx="457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V</a:t>
            </a:r>
            <a:endParaRPr lang="he-IL" sz="32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71200" y="2145785"/>
            <a:ext cx="457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V</a:t>
            </a:r>
            <a:endParaRPr lang="he-IL" sz="32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71200" y="2590285"/>
            <a:ext cx="457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V</a:t>
            </a:r>
            <a:endParaRPr lang="he-IL" sz="3200" b="1" dirty="0">
              <a:solidFill>
                <a:srgbClr val="00B050"/>
              </a:solidFill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0D448DB2-626A-4F77-A10D-122D1E65CC73}"/>
              </a:ext>
            </a:extLst>
          </p:cNvPr>
          <p:cNvSpPr txBox="1"/>
          <p:nvPr/>
        </p:nvSpPr>
        <p:spPr>
          <a:xfrm>
            <a:off x="10885052" y="3047490"/>
            <a:ext cx="457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V</a:t>
            </a:r>
            <a:endParaRPr lang="he-IL" sz="3200" b="1" dirty="0">
              <a:solidFill>
                <a:srgbClr val="00B050"/>
              </a:solidFill>
            </a:endParaRP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0D448DB2-626A-4F77-A10D-122D1E65CC73}"/>
              </a:ext>
            </a:extLst>
          </p:cNvPr>
          <p:cNvSpPr txBox="1"/>
          <p:nvPr/>
        </p:nvSpPr>
        <p:spPr>
          <a:xfrm>
            <a:off x="10869480" y="3972082"/>
            <a:ext cx="457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V</a:t>
            </a:r>
            <a:endParaRPr lang="he-IL" sz="3200" b="1" dirty="0">
              <a:solidFill>
                <a:srgbClr val="00B050"/>
              </a:solidFill>
            </a:endParaRPr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EDFFA248-00E7-4CB1-8CDE-EC26A6E5AAD1}"/>
              </a:ext>
            </a:extLst>
          </p:cNvPr>
          <p:cNvCxnSpPr/>
          <p:nvPr/>
        </p:nvCxnSpPr>
        <p:spPr>
          <a:xfrm flipH="1">
            <a:off x="10967026" y="3846946"/>
            <a:ext cx="43180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24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שלב התכנון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1208087" y="2089151"/>
            <a:ext cx="10515600" cy="5375275"/>
          </a:xfrm>
        </p:spPr>
        <p:txBody>
          <a:bodyPr/>
          <a:lstStyle/>
          <a:p>
            <a:pPr marL="0" indent="0" algn="ctr">
              <a:buNone/>
            </a:pPr>
            <a:r>
              <a:rPr lang="he-IL" dirty="0"/>
              <a:t>שלב התכנון הוא השלב המהותי ביותר בפרויקט. הצלחה בתכנון תוביל לסיכוי רב הן לעמידה ביעדי הפרויקט, שביעות רצון לקוח, עמידה בלוחות הזמנים, עמידה באיכות ועוד. </a:t>
            </a:r>
          </a:p>
          <a:p>
            <a:pPr marL="0" indent="0" algn="ctr">
              <a:buNone/>
            </a:pPr>
            <a:r>
              <a:rPr lang="he-IL" dirty="0"/>
              <a:t>שלב זה מתחיל במהלכו של שלב הייזום ומסתיים לקראת סיום הפרויקט. יש להקפיד להשלים את התכנון הנדרש ביסודיות (דילוג על שלב זה יוביל בפועל לכישלון בביצוע). </a:t>
            </a:r>
            <a:endParaRPr lang="he-IL" altLang="en-US" sz="2400" b="1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12 ינואר 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367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שלב התכנון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801686" y="1843088"/>
            <a:ext cx="11288713" cy="5375275"/>
          </a:xfrm>
        </p:spPr>
        <p:txBody>
          <a:bodyPr/>
          <a:lstStyle/>
          <a:p>
            <a:r>
              <a:rPr lang="he-IL" sz="2000" dirty="0"/>
              <a:t>שלב זה כולל בניית תוכניות עבודה רבות, מומלץ שיהיו תוכניות לנושאים הבאים:</a:t>
            </a:r>
          </a:p>
          <a:p>
            <a:r>
              <a:rPr lang="he-IL" sz="2000" dirty="0"/>
              <a:t>תכנון תכולת העבודה, הן תכנון-על והן תכנון פרטני של חבילות העבודה בפרויקט, חלוקת אחריות וכיצד לעדכן על שינויים.</a:t>
            </a:r>
          </a:p>
          <a:p>
            <a:r>
              <a:rPr lang="he-IL" sz="2000" dirty="0"/>
              <a:t>תכנון לוחות זמנים, משימות לביצוע, סדר משימות, תזמון למשימות, תלויות, אילוצים ונתיב קריטי.</a:t>
            </a:r>
          </a:p>
          <a:p>
            <a:r>
              <a:rPr lang="he-IL" sz="2000" dirty="0"/>
              <a:t>תכנון עלות - הכנת תוכנית תקציב והערכות כספיות.</a:t>
            </a:r>
          </a:p>
          <a:p>
            <a:r>
              <a:rPr lang="he-IL" sz="2000" dirty="0"/>
              <a:t>אפיון איכות המוצר או השירות וכיצד לוודא שתתקבל האיכות הרצויה.</a:t>
            </a:r>
          </a:p>
          <a:p>
            <a:r>
              <a:rPr lang="he-IL" sz="2000" dirty="0"/>
              <a:t>תוכנית איוש כ"א - בניית הצוות המקצועי שיוביל את הפרויקט לסיומו המוצלח.</a:t>
            </a:r>
          </a:p>
          <a:p>
            <a:r>
              <a:rPr lang="he-IL" sz="2000" dirty="0"/>
              <a:t>תכנון תקשורת - קישור מוצלח של כלל הגורמים לעבודה משותפת.</a:t>
            </a:r>
          </a:p>
          <a:p>
            <a:r>
              <a:rPr lang="he-IL" sz="2000" dirty="0"/>
              <a:t>ניהול סיכונים - איתור סיכונים, הערכת סיכונים על סך סבירות והשפעה, החלטה במה לטפל וכיצד.</a:t>
            </a:r>
          </a:p>
          <a:p>
            <a:r>
              <a:rPr lang="he-IL" sz="2000" dirty="0"/>
              <a:t>תכנון רכש - האם לרכוש או לייצר? מי הקבלן שיופעל? חתימת חוזים ועוד.</a:t>
            </a:r>
          </a:p>
          <a:p>
            <a:r>
              <a:rPr lang="he-IL" sz="2000" dirty="0"/>
              <a:t>תוכנית אינטגרציה - כיצד ינוהל הפרויקט בפועל וכיצד כל מרכיביו משתלבים אלה באלה.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12 ינואר 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739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שלב התכנון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12 ינואר 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5</a:t>
            </a:fld>
            <a:endParaRPr lang="he-IL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514F321C-907F-42C4-BC85-F679AACF7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625" y="1962151"/>
            <a:ext cx="44767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55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שלב התכנון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12 ינואר 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6</a:t>
            </a:fld>
            <a:endParaRPr lang="he-IL"/>
          </a:p>
        </p:txBody>
      </p:sp>
      <p:sp>
        <p:nvSpPr>
          <p:cNvPr id="10" name="מציין מיקום תוכן 2">
            <a:extLst>
              <a:ext uri="{FF2B5EF4-FFF2-40B4-BE49-F238E27FC236}">
                <a16:creationId xmlns:a16="http://schemas.microsoft.com/office/drawing/2014/main" id="{29F14AF9-F37B-4D33-A656-0B791B6D6FD7}"/>
              </a:ext>
            </a:extLst>
          </p:cNvPr>
          <p:cNvSpPr txBox="1">
            <a:spLocks/>
          </p:cNvSpPr>
          <p:nvPr/>
        </p:nvSpPr>
        <p:spPr bwMode="auto">
          <a:xfrm>
            <a:off x="1066800" y="1770063"/>
            <a:ext cx="10058400" cy="4050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r" rtl="1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CPM- Critical Path Method</a:t>
            </a:r>
          </a:p>
          <a:p>
            <a:r>
              <a:rPr lang="he-IL" dirty="0"/>
              <a:t>הגדרה- שרשרת פעילויות הקשורות זו בזו, אשר כל שינוי בזמנים שלהם ישפיע על מועד סיום הפרויקט.</a:t>
            </a:r>
          </a:p>
          <a:p>
            <a:r>
              <a:rPr lang="he-IL" dirty="0"/>
              <a:t>בפרויקט בו כל המשימות תלויות זו בזו ולא מתבצעות פעולות במקביל, הפרויקט כולו נמצא בנתיב הקריטי.</a:t>
            </a:r>
          </a:p>
          <a:p>
            <a:r>
              <a:rPr lang="he-IL" dirty="0"/>
              <a:t>בפרויקט בו מתבצעות פעולות במקביל, ישנם מספר נתיבים, נוצרים מרווחים (</a:t>
            </a:r>
            <a:r>
              <a:rPr lang="en-US" dirty="0"/>
              <a:t>slacks</a:t>
            </a:r>
            <a:r>
              <a:rPr lang="he-IL" dirty="0"/>
              <a:t>) המאפשרים לדחות פעילויות מסוימות בלי לדחות את סיום הפרויקט.</a:t>
            </a:r>
          </a:p>
          <a:p>
            <a:r>
              <a:rPr lang="he-IL" dirty="0"/>
              <a:t>משך הזמן של הנתיב הקריטי הוא גם המשך המינימלי של הפרויקט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8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Activity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12 ינואר 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7</a:t>
            </a:fld>
            <a:endParaRPr lang="he-IL"/>
          </a:p>
        </p:txBody>
      </p:sp>
      <p:graphicFrame>
        <p:nvGraphicFramePr>
          <p:cNvPr id="9" name="טבלה 9">
            <a:extLst>
              <a:ext uri="{FF2B5EF4-FFF2-40B4-BE49-F238E27FC236}">
                <a16:creationId xmlns:a16="http://schemas.microsoft.com/office/drawing/2014/main" id="{11DDFEEF-22FA-472D-A4C0-5CB51D2FD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188410"/>
              </p:ext>
            </p:extLst>
          </p:nvPr>
        </p:nvGraphicFramePr>
        <p:xfrm>
          <a:off x="3014132" y="1651507"/>
          <a:ext cx="6807201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067">
                  <a:extLst>
                    <a:ext uri="{9D8B030D-6E8A-4147-A177-3AD203B41FA5}">
                      <a16:colId xmlns:a16="http://schemas.microsoft.com/office/drawing/2014/main" val="923455629"/>
                    </a:ext>
                  </a:extLst>
                </a:gridCol>
                <a:gridCol w="2269067">
                  <a:extLst>
                    <a:ext uri="{9D8B030D-6E8A-4147-A177-3AD203B41FA5}">
                      <a16:colId xmlns:a16="http://schemas.microsoft.com/office/drawing/2014/main" val="1620283706"/>
                    </a:ext>
                  </a:extLst>
                </a:gridCol>
                <a:gridCol w="2269067">
                  <a:extLst>
                    <a:ext uri="{9D8B030D-6E8A-4147-A177-3AD203B41FA5}">
                      <a16:colId xmlns:a16="http://schemas.microsoft.com/office/drawing/2014/main" val="3382046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effectLst/>
                      </a:endParaRPr>
                    </a:p>
                    <a:p>
                      <a:pPr algn="ctr"/>
                      <a:r>
                        <a:rPr lang="en-US" b="0" dirty="0">
                          <a:effectLst/>
                        </a:rPr>
                        <a:t>Early Start</a:t>
                      </a:r>
                    </a:p>
                    <a:p>
                      <a:pPr algn="ctr"/>
                      <a:endParaRPr lang="en-IL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effectLst/>
                      </a:endParaRPr>
                    </a:p>
                    <a:p>
                      <a:pPr algn="ctr"/>
                      <a:r>
                        <a:rPr lang="en-US" b="0" dirty="0">
                          <a:effectLst/>
                        </a:rPr>
                        <a:t>Duration</a:t>
                      </a:r>
                      <a:endParaRPr lang="en-IL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effectLst/>
                      </a:endParaRPr>
                    </a:p>
                    <a:p>
                      <a:pPr algn="ctr"/>
                      <a:r>
                        <a:rPr lang="en-US" b="0" dirty="0">
                          <a:effectLst/>
                        </a:rPr>
                        <a:t>Early Finish</a:t>
                      </a:r>
                    </a:p>
                    <a:p>
                      <a:pPr algn="ctr"/>
                      <a:endParaRPr lang="en-IL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5260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endParaRPr lang="en-US" b="0" dirty="0">
                        <a:effectLst/>
                      </a:endParaRPr>
                    </a:p>
                    <a:p>
                      <a:pPr algn="ctr"/>
                      <a:r>
                        <a:rPr lang="en-US" b="0" dirty="0">
                          <a:effectLst/>
                        </a:rPr>
                        <a:t>Activity Name</a:t>
                      </a:r>
                    </a:p>
                    <a:p>
                      <a:pPr algn="ctr"/>
                      <a:endParaRPr lang="en-IL" b="0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effectLst/>
                      </a:endParaRPr>
                    </a:p>
                    <a:p>
                      <a:pPr algn="ctr"/>
                      <a:r>
                        <a:rPr lang="en-US" b="0" dirty="0">
                          <a:effectLst/>
                        </a:rPr>
                        <a:t>Late Start</a:t>
                      </a:r>
                      <a:endParaRPr lang="en-IL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effectLst/>
                      </a:endParaRPr>
                    </a:p>
                    <a:p>
                      <a:pPr algn="ctr"/>
                      <a:r>
                        <a:rPr lang="en-US" b="0" dirty="0">
                          <a:effectLst/>
                        </a:rPr>
                        <a:t>Slack</a:t>
                      </a:r>
                      <a:endParaRPr lang="en-IL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effectLst/>
                      </a:endParaRPr>
                    </a:p>
                    <a:p>
                      <a:pPr algn="ctr"/>
                      <a:r>
                        <a:rPr lang="en-US" b="0" dirty="0">
                          <a:effectLst/>
                        </a:rPr>
                        <a:t>Late finish</a:t>
                      </a:r>
                    </a:p>
                    <a:p>
                      <a:pPr algn="ctr"/>
                      <a:endParaRPr lang="en-IL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196748"/>
                  </a:ext>
                </a:extLst>
              </a:tr>
            </a:tbl>
          </a:graphicData>
        </a:graphic>
      </p:graphicFrame>
      <p:sp>
        <p:nvSpPr>
          <p:cNvPr id="15" name="מציין מיקום תוכן 2">
            <a:extLst>
              <a:ext uri="{FF2B5EF4-FFF2-40B4-BE49-F238E27FC236}">
                <a16:creationId xmlns:a16="http://schemas.microsoft.com/office/drawing/2014/main" id="{4845FBAD-508B-46E6-84BD-2503CD8D6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666" y="4547108"/>
            <a:ext cx="9266420" cy="1672717"/>
          </a:xfrm>
        </p:spPr>
        <p:txBody>
          <a:bodyPr/>
          <a:lstStyle/>
          <a:p>
            <a:r>
              <a:rPr lang="en-US" sz="1600" dirty="0"/>
              <a:t>Duration</a:t>
            </a:r>
            <a:r>
              <a:rPr lang="he-IL" sz="1600" dirty="0"/>
              <a:t> – משך הזמן בו המשימה תתבצע (בימים/חודשים). </a:t>
            </a:r>
            <a:endParaRPr lang="en-US" sz="1600" dirty="0"/>
          </a:p>
          <a:p>
            <a:pPr algn="r" rtl="1"/>
            <a:r>
              <a:rPr lang="en-US" sz="1600" dirty="0"/>
              <a:t>Early start</a:t>
            </a:r>
            <a:r>
              <a:rPr lang="he-IL" sz="1600" dirty="0"/>
              <a:t> – התאריך המוקדם ביותר בו משימה יכולה להתחיל ביחס לתלויות.</a:t>
            </a:r>
            <a:endParaRPr lang="en-US" sz="1600" dirty="0"/>
          </a:p>
          <a:p>
            <a:pPr algn="r" rtl="1"/>
            <a:r>
              <a:rPr lang="en-US" sz="1600" dirty="0"/>
              <a:t>Early finish</a:t>
            </a:r>
            <a:r>
              <a:rPr lang="he-IL" sz="1600" dirty="0"/>
              <a:t> – התאריך המוקדם ביותר בו משימה יכולה להסתיים בהתייחס לתלויות</a:t>
            </a:r>
            <a:endParaRPr lang="en-US" sz="1600" dirty="0"/>
          </a:p>
          <a:p>
            <a:pPr algn="r" rtl="1"/>
            <a:r>
              <a:rPr lang="en-US" sz="1600" dirty="0"/>
              <a:t>Late start</a:t>
            </a:r>
            <a:r>
              <a:rPr lang="he-IL" sz="1600" dirty="0"/>
              <a:t> – התאריך המאוחר ביותר בו משימה יכולה להתחיל בלי לדחות את מועד סיום הפרויקט.</a:t>
            </a:r>
          </a:p>
          <a:p>
            <a:pPr algn="r" rtl="1"/>
            <a:r>
              <a:rPr lang="en-US" sz="1600" dirty="0"/>
              <a:t>Late finish</a:t>
            </a:r>
            <a:r>
              <a:rPr lang="he-IL" sz="1600" dirty="0"/>
              <a:t> – התאריך המאוחר ביותר בו משימה יכולה להסתיים בלי לדחות את מועד סיום הפרויקט.</a:t>
            </a:r>
          </a:p>
        </p:txBody>
      </p:sp>
    </p:spTree>
    <p:extLst>
      <p:ext uri="{BB962C8B-B14F-4D97-AF65-F5344CB8AC3E}">
        <p14:creationId xmlns:p14="http://schemas.microsoft.com/office/powerpoint/2010/main" val="295922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Slack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12 ינואר 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8</a:t>
            </a:fld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מציין מיקום תוכן 2">
                <a:extLst>
                  <a:ext uri="{FF2B5EF4-FFF2-40B4-BE49-F238E27FC236}">
                    <a16:creationId xmlns:a16="http://schemas.microsoft.com/office/drawing/2014/main" id="{DB6E641D-1B0B-4AEB-A4BC-907928500A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5136" y="1868487"/>
                <a:ext cx="10515600" cy="4351338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זמן שבו המטלה יכולה להמתין ללא עיכוב בפרויקט</a:t>
                </a:r>
              </a:p>
              <a:p>
                <a:pPr algn="r" rtl="1"/>
                <a:r>
                  <a:rPr lang="he-IL" dirty="0"/>
                  <a:t>חישוב ה- </a:t>
                </a:r>
                <a:r>
                  <a:rPr lang="en-US" dirty="0"/>
                  <a:t>slack</a:t>
                </a:r>
                <a:r>
                  <a:rPr lang="he-IL" dirty="0"/>
                  <a:t> למשימה: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𝐸𝑎𝑟𝑙𝑦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𝑠𝑡𝑎𝑟𝑡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𝐿𝑎𝑡𝑒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𝑓𝑖𝑛𝑖𝑠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𝐸𝑎𝑟𝑙𝑦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𝑓𝑖𝑛𝑖𝑠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r" rtl="1">
                  <a:buNone/>
                </a:pPr>
                <a:endParaRPr lang="he-IL" dirty="0"/>
              </a:p>
              <a:p>
                <a:pPr algn="r" rtl="1"/>
                <a:r>
                  <a:rPr lang="he-IL" dirty="0"/>
                  <a:t>כמה </a:t>
                </a:r>
                <a:r>
                  <a:rPr lang="en-US" dirty="0"/>
                  <a:t>slack</a:t>
                </a:r>
                <a:r>
                  <a:rPr lang="he-IL" dirty="0"/>
                  <a:t> יש למשימות על הנתיב הקריטי?</a:t>
                </a:r>
                <a:endParaRPr lang="en-US" dirty="0"/>
              </a:p>
            </p:txBody>
          </p:sp>
        </mc:Choice>
        <mc:Fallback xmlns="">
          <p:sp>
            <p:nvSpPr>
              <p:cNvPr id="9" name="מציין מיקום תוכן 2">
                <a:extLst>
                  <a:ext uri="{FF2B5EF4-FFF2-40B4-BE49-F238E27FC236}">
                    <a16:creationId xmlns:a16="http://schemas.microsoft.com/office/drawing/2014/main" id="{DB6E641D-1B0B-4AEB-A4BC-907928500A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136" y="1868487"/>
                <a:ext cx="10515600" cy="4351338"/>
              </a:xfrm>
              <a:blipFill>
                <a:blip r:embed="rId4"/>
                <a:stretch>
                  <a:fillRect t="-2525" r="-11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097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שאלת מבחן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12 ינואר 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9</a:t>
            </a:fld>
            <a:endParaRPr lang="he-IL"/>
          </a:p>
        </p:txBody>
      </p:sp>
      <p:graphicFrame>
        <p:nvGraphicFramePr>
          <p:cNvPr id="12" name="טבלה 11">
            <a:extLst>
              <a:ext uri="{FF2B5EF4-FFF2-40B4-BE49-F238E27FC236}">
                <a16:creationId xmlns:a16="http://schemas.microsoft.com/office/drawing/2014/main" id="{6E853708-64BF-444E-A982-307502E35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505379"/>
              </p:ext>
            </p:extLst>
          </p:nvPr>
        </p:nvGraphicFramePr>
        <p:xfrm>
          <a:off x="2768600" y="2486332"/>
          <a:ext cx="6807199" cy="2190242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653622">
                  <a:extLst>
                    <a:ext uri="{9D8B030D-6E8A-4147-A177-3AD203B41FA5}">
                      <a16:colId xmlns:a16="http://schemas.microsoft.com/office/drawing/2014/main" val="2580086168"/>
                    </a:ext>
                  </a:extLst>
                </a:gridCol>
                <a:gridCol w="996772">
                  <a:extLst>
                    <a:ext uri="{9D8B030D-6E8A-4147-A177-3AD203B41FA5}">
                      <a16:colId xmlns:a16="http://schemas.microsoft.com/office/drawing/2014/main" val="2068728968"/>
                    </a:ext>
                  </a:extLst>
                </a:gridCol>
                <a:gridCol w="744856">
                  <a:extLst>
                    <a:ext uri="{9D8B030D-6E8A-4147-A177-3AD203B41FA5}">
                      <a16:colId xmlns:a16="http://schemas.microsoft.com/office/drawing/2014/main" val="784711113"/>
                    </a:ext>
                  </a:extLst>
                </a:gridCol>
                <a:gridCol w="608686">
                  <a:extLst>
                    <a:ext uri="{9D8B030D-6E8A-4147-A177-3AD203B41FA5}">
                      <a16:colId xmlns:a16="http://schemas.microsoft.com/office/drawing/2014/main" val="1294792789"/>
                    </a:ext>
                  </a:extLst>
                </a:gridCol>
                <a:gridCol w="664516">
                  <a:extLst>
                    <a:ext uri="{9D8B030D-6E8A-4147-A177-3AD203B41FA5}">
                      <a16:colId xmlns:a16="http://schemas.microsoft.com/office/drawing/2014/main" val="817912344"/>
                    </a:ext>
                  </a:extLst>
                </a:gridCol>
                <a:gridCol w="554217">
                  <a:extLst>
                    <a:ext uri="{9D8B030D-6E8A-4147-A177-3AD203B41FA5}">
                      <a16:colId xmlns:a16="http://schemas.microsoft.com/office/drawing/2014/main" val="1223293947"/>
                    </a:ext>
                  </a:extLst>
                </a:gridCol>
                <a:gridCol w="595068">
                  <a:extLst>
                    <a:ext uri="{9D8B030D-6E8A-4147-A177-3AD203B41FA5}">
                      <a16:colId xmlns:a16="http://schemas.microsoft.com/office/drawing/2014/main" val="3086966084"/>
                    </a:ext>
                  </a:extLst>
                </a:gridCol>
                <a:gridCol w="664516">
                  <a:extLst>
                    <a:ext uri="{9D8B030D-6E8A-4147-A177-3AD203B41FA5}">
                      <a16:colId xmlns:a16="http://schemas.microsoft.com/office/drawing/2014/main" val="683966034"/>
                    </a:ext>
                  </a:extLst>
                </a:gridCol>
                <a:gridCol w="1324946">
                  <a:extLst>
                    <a:ext uri="{9D8B030D-6E8A-4147-A177-3AD203B41FA5}">
                      <a16:colId xmlns:a16="http://schemas.microsoft.com/office/drawing/2014/main" val="3847362512"/>
                    </a:ext>
                  </a:extLst>
                </a:gridCol>
              </a:tblGrid>
              <a:tr h="4083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Activity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Immediate Precedents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Duration [in Days]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Early Start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Early Finish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Late Start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Late Finish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Slack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Is Critical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9465917"/>
                  </a:ext>
                </a:extLst>
              </a:tr>
              <a:tr h="1979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none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32276098"/>
                  </a:ext>
                </a:extLst>
              </a:tr>
              <a:tr h="1979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none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33652742"/>
                  </a:ext>
                </a:extLst>
              </a:tr>
              <a:tr h="1979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A, B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81406518"/>
                  </a:ext>
                </a:extLst>
              </a:tr>
              <a:tr h="1979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04880725"/>
                  </a:ext>
                </a:extLst>
              </a:tr>
              <a:tr h="1979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51026730"/>
                  </a:ext>
                </a:extLst>
              </a:tr>
              <a:tr h="1979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6748045"/>
                  </a:ext>
                </a:extLst>
              </a:tr>
              <a:tr h="1979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76617476"/>
                  </a:ext>
                </a:extLst>
              </a:tr>
              <a:tr h="1979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D, E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17498020"/>
                  </a:ext>
                </a:extLst>
              </a:tr>
              <a:tr h="1979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F,G,H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36257226"/>
                  </a:ext>
                </a:extLst>
              </a:tr>
            </a:tbl>
          </a:graphicData>
        </a:graphic>
      </p:graphicFrame>
      <p:sp>
        <p:nvSpPr>
          <p:cNvPr id="13" name="Rectangle 1">
            <a:extLst>
              <a:ext uri="{FF2B5EF4-FFF2-40B4-BE49-F238E27FC236}">
                <a16:creationId xmlns:a16="http://schemas.microsoft.com/office/drawing/2014/main" id="{B85E493C-F5AF-4B34-B922-D1B778D6E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719762"/>
            <a:ext cx="83311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I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להלן טבלה אשר מציינת את ה-</a:t>
            </a:r>
            <a:r>
              <a:rPr kumimoji="0" lang="en-US" altLang="en-I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Activities</a:t>
            </a:r>
            <a:r>
              <a:rPr kumimoji="0" lang="he-IL" altLang="en-I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השונים אותם יש לבצע בפרויקט מסוים, יחד עם התלויות בין ה-</a:t>
            </a:r>
            <a:r>
              <a:rPr kumimoji="0" lang="en-US" altLang="en-I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Activities</a:t>
            </a:r>
            <a:r>
              <a:rPr kumimoji="0" lang="he-IL" altLang="en-I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והערכת הזמן (בימים). </a:t>
            </a:r>
            <a:endParaRPr kumimoji="0" lang="en-US" altLang="en-I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en-IL" sz="1200" b="1" dirty="0"/>
              <a:t>מלאו את הטבלה הבאה:</a:t>
            </a:r>
            <a:endParaRPr kumimoji="0" lang="he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C99A6C3-0B2A-4148-AC3C-17941DC5D18E}"/>
              </a:ext>
            </a:extLst>
          </p:cNvPr>
          <p:cNvSpPr/>
          <p:nvPr/>
        </p:nvSpPr>
        <p:spPr>
          <a:xfrm>
            <a:off x="3471331" y="5026537"/>
            <a:ext cx="4605867" cy="1208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he-IL" sz="1050" b="1" dirty="0">
                <a:ea typeface="Calibri" panose="020F0502020204030204" pitchFamily="34" charset="0"/>
              </a:rPr>
              <a:t>מהו מספר הימים </a:t>
            </a:r>
            <a:r>
              <a:rPr lang="he-IL" sz="1050" b="1" u="sng" dirty="0">
                <a:ea typeface="Calibri" panose="020F0502020204030204" pitchFamily="34" charset="0"/>
              </a:rPr>
              <a:t>המינימלי</a:t>
            </a:r>
            <a:r>
              <a:rPr lang="he-IL" sz="1050" b="1" dirty="0">
                <a:ea typeface="Calibri" panose="020F0502020204030204" pitchFamily="34" charset="0"/>
              </a:rPr>
              <a:t> להשלמת הפרויקט?</a:t>
            </a:r>
            <a:r>
              <a:rPr lang="he-IL" sz="1050" dirty="0">
                <a:ea typeface="Calibri" panose="020F0502020204030204" pitchFamily="34" charset="0"/>
              </a:rPr>
              <a:t> </a:t>
            </a:r>
            <a:endParaRPr lang="en-US" sz="1050" dirty="0">
              <a:ea typeface="Calibri" panose="020F0502020204030204" pitchFamily="34" charset="0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endParaRPr lang="en-IL" sz="1000" dirty="0">
              <a:solidFill>
                <a:srgbClr val="002060"/>
              </a:solidFill>
              <a:ea typeface="Calibri" panose="020F0502020204030204" pitchFamily="34" charset="0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he-IL" sz="1050" b="1" dirty="0">
                <a:ea typeface="Calibri" panose="020F0502020204030204" pitchFamily="34" charset="0"/>
              </a:rPr>
              <a:t>מהו המסלול הקריטי? יש לציין את האותיות לפי הסדר.</a:t>
            </a:r>
            <a:endParaRPr lang="en-IL" sz="1000" dirty="0">
              <a:ea typeface="Calibri" panose="020F0502020204030204" pitchFamily="34" charset="0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endParaRPr lang="en-IL" sz="10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0425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מצגת1" id="{DC845505-B0AF-454A-AFCE-EF464641F8D5}" vid="{51AC29C2-7892-4579-9B2F-CD7DBF6077DF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Ariel Uni</Template>
  <TotalTime>5639</TotalTime>
  <Words>872</Words>
  <Application>Microsoft Office PowerPoint</Application>
  <PresentationFormat>מסך רחב</PresentationFormat>
  <Paragraphs>259</Paragraphs>
  <Slides>12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Guttman Haim</vt:lpstr>
      <vt:lpstr>Wingdings</vt:lpstr>
      <vt:lpstr>ערכת נושא Office</vt:lpstr>
      <vt:lpstr>ניהול פרויקטי תוכנה</vt:lpstr>
      <vt:lpstr>שלבי הנדסת תוכנה</vt:lpstr>
      <vt:lpstr>שלב התכנון</vt:lpstr>
      <vt:lpstr>שלב התכנון</vt:lpstr>
      <vt:lpstr>שלב התכנון</vt:lpstr>
      <vt:lpstr>שלב התכנון</vt:lpstr>
      <vt:lpstr>Activity</vt:lpstr>
      <vt:lpstr>Slack</vt:lpstr>
      <vt:lpstr>שאלת מבחן</vt:lpstr>
      <vt:lpstr>שאלת מבחן</vt:lpstr>
      <vt:lpstr>שאלת מבחן</vt:lpstr>
      <vt:lpstr>שאלת מבחן</vt:lpstr>
    </vt:vector>
  </TitlesOfParts>
  <Company>Yaron'S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הנדסת תוכנה תש"ף סמסטר א</dc:title>
  <dc:creator>sapir asraf</dc:creator>
  <cp:lastModifiedBy>Sapir Asraf</cp:lastModifiedBy>
  <cp:revision>90</cp:revision>
  <dcterms:created xsi:type="dcterms:W3CDTF">2019-10-07T17:30:58Z</dcterms:created>
  <dcterms:modified xsi:type="dcterms:W3CDTF">2020-01-12T00:33:02Z</dcterms:modified>
</cp:coreProperties>
</file>