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4"/>
  </p:notesMasterIdLst>
  <p:sldIdLst>
    <p:sldId id="256" r:id="rId2"/>
    <p:sldId id="294" r:id="rId3"/>
    <p:sldId id="328" r:id="rId4"/>
    <p:sldId id="290" r:id="rId5"/>
    <p:sldId id="291" r:id="rId6"/>
    <p:sldId id="330" r:id="rId7"/>
    <p:sldId id="334" r:id="rId8"/>
    <p:sldId id="325" r:id="rId9"/>
    <p:sldId id="329" r:id="rId10"/>
    <p:sldId id="331" r:id="rId11"/>
    <p:sldId id="332" r:id="rId12"/>
    <p:sldId id="335" r:id="rId13"/>
  </p:sldIdLst>
  <p:sldSz cx="12192000" cy="6858000"/>
  <p:notesSz cx="6858000" cy="9144000"/>
  <p:defaultTextStyle>
    <a:defPPr>
      <a:defRPr lang="he-I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49BBD9C-D497-449B-8A45-CEFABABC0F14}" type="datetimeFigureOut">
              <a:rPr lang="he-IL" smtClean="0"/>
              <a:t>כ"ו/טבת/תש"פ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77A3ECC-518F-40D2-859A-C8E14E1D6C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0356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A3ECC-518F-40D2-859A-C8E14E1D6C1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3158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A3ECC-518F-40D2-859A-C8E14E1D6C1D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9352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60F8F-5620-4AC4-968B-8E708B0EB044}" type="datetime8">
              <a:rPr lang="he-IL" smtClean="0"/>
              <a:t>23 ינואר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42FAA-D9B7-4A81-A698-476EABF34C2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047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AA7AD-4D67-4DA3-8B76-37A3860C5796}" type="datetime8">
              <a:rPr lang="he-IL" smtClean="0"/>
              <a:t>23 ינואר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A1806-AE88-4B6C-9344-5CECF759C187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911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5C4D4-8AC6-4D06-87EA-123022CBEBAD}" type="datetime8">
              <a:rPr lang="he-IL" smtClean="0"/>
              <a:t>23 ינואר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60BD6-70BF-41A4-919D-D579CFF2832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537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03980-B822-4F57-839F-0A2504DEFA24}" type="datetime8">
              <a:rPr lang="he-IL" smtClean="0"/>
              <a:t>23 ינואר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A1C18-2E97-4B45-832C-DE832CBD48B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561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E8B2A-623B-48D9-8A9C-570D386DBBB5}" type="datetime8">
              <a:rPr lang="he-IL" smtClean="0"/>
              <a:t>23 ינואר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CEE93-6D8B-4261-B2AF-478FF09EBC8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642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72010-2B49-4FBA-A71F-1C903234F8ED}" type="datetime8">
              <a:rPr lang="he-IL" smtClean="0"/>
              <a:t>23 ינואר 20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8FA95-BB69-4C08-BD87-6C00B058BEA8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12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FFD37-6D3A-44CD-BAB7-31EB6031CE41}" type="datetime8">
              <a:rPr lang="he-IL" smtClean="0"/>
              <a:t>23 ינואר 20</a:t>
            </a:fld>
            <a:endParaRPr lang="he-IL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92222-1A7C-4F74-B7C6-B64EA0F525E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208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0C1C9-37E6-49FD-B084-18925D31F7E5}" type="datetime8">
              <a:rPr lang="he-IL" smtClean="0"/>
              <a:t>23 ינואר 20</a:t>
            </a:fld>
            <a:endParaRPr 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EED90-7320-477B-97DD-6123CC13313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131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4F978-44C7-44E2-BD13-5AE6873239E3}" type="datetime8">
              <a:rPr lang="he-IL" smtClean="0"/>
              <a:t>23 ינואר 20</a:t>
            </a:fld>
            <a:endParaRPr lang="he-IL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C1ACE-BF8F-41A8-B1B6-DD693D868DA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116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9B4E6-04A8-47CC-BF34-E1B559BE5A34}" type="datetime8">
              <a:rPr lang="he-IL" smtClean="0"/>
              <a:t>23 ינואר 20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4B7FB-5509-4224-B340-FA30CAF1A1BB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109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7A75D-ABFD-4273-A5DF-0717472152BE}" type="datetime8">
              <a:rPr lang="he-IL" smtClean="0"/>
              <a:t>23 ינואר 20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693A3-3634-4ABF-B438-E56C0CAF9B38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447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</a:p>
          <a:p>
            <a:pPr lvl="1"/>
            <a:r>
              <a:rPr lang="he-IL" altLang="he-IL"/>
              <a:t>רמה שנייה</a:t>
            </a:r>
          </a:p>
          <a:p>
            <a:pPr lvl="2"/>
            <a:r>
              <a:rPr lang="he-IL" altLang="he-IL"/>
              <a:t>רמה שלישית</a:t>
            </a:r>
          </a:p>
          <a:p>
            <a:pPr lvl="3"/>
            <a:r>
              <a:rPr lang="he-IL" altLang="he-IL"/>
              <a:t>רמה רביעית</a:t>
            </a:r>
          </a:p>
          <a:p>
            <a:pPr lvl="4"/>
            <a:r>
              <a:rPr lang="he-IL" alt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EB3CBB-E95C-46A3-8650-BE56A767054C}" type="datetime8">
              <a:rPr lang="he-IL" smtClean="0"/>
              <a:t>23 ינואר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72A2981-8083-491F-B367-EAC08C30EF70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2pPr>
      <a:lvl3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3pPr>
      <a:lvl4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4pPr>
      <a:lvl5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5pPr>
      <a:lvl6pPr marL="4572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6pPr>
      <a:lvl7pPr marL="9144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7pPr>
      <a:lvl8pPr marL="13716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8pPr>
      <a:lvl9pPr marL="18288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9pPr>
    </p:titleStyle>
    <p:bodyStyle>
      <a:lvl1pPr marL="228600" indent="-228600" algn="r" rtl="1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altLang="he-IL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חזרה למבחן</a:t>
            </a:r>
          </a:p>
        </p:txBody>
      </p:sp>
      <p:sp>
        <p:nvSpPr>
          <p:cNvPr id="2051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505053"/>
            <a:ext cx="9144000" cy="1655762"/>
          </a:xfrm>
        </p:spPr>
        <p:txBody>
          <a:bodyPr/>
          <a:lstStyle/>
          <a:p>
            <a:endParaRPr lang="he-IL" altLang="he-IL" sz="3600" b="1" dirty="0">
              <a:latin typeface="Guttman Haim" panose="02010401010101010101" pitchFamily="2" charset="-79"/>
              <a:cs typeface="Guttman Haim" panose="02010401010101010101" pitchFamily="2" charset="-79"/>
            </a:endParaRPr>
          </a:p>
          <a:p>
            <a:r>
              <a:rPr lang="he-IL" altLang="he-IL" sz="3600" b="1" dirty="0">
                <a:latin typeface="Guttman Haim" panose="02010401010101010101" pitchFamily="2" charset="-79"/>
                <a:cs typeface="Guttman Haim" panose="02010401010101010101" pitchFamily="2" charset="-79"/>
              </a:rPr>
              <a:t>תרגול מס' 13</a:t>
            </a:r>
            <a:endParaRPr lang="en-US" altLang="he-IL" sz="3600" b="1" dirty="0">
              <a:latin typeface="Guttman Haim" panose="02010401010101010101" pitchFamily="2" charset="-79"/>
              <a:cs typeface="Guttman Haim" panose="02010401010101010101" pitchFamily="2" charset="-79"/>
            </a:endParaRPr>
          </a:p>
          <a:p>
            <a:br>
              <a:rPr lang="en-US" altLang="he-IL" sz="3600" b="1" dirty="0">
                <a:latin typeface="Guttman Haim" panose="02010401010101010101" pitchFamily="2" charset="-79"/>
                <a:cs typeface="Guttman Haim" panose="02010401010101010101" pitchFamily="2" charset="-79"/>
              </a:rPr>
            </a:br>
            <a:r>
              <a:rPr lang="he-IL" altLang="he-IL" sz="2000" b="1" dirty="0">
                <a:latin typeface="Guttman Haim" panose="02010401010101010101" pitchFamily="2" charset="-79"/>
                <a:cs typeface="Guttman Haim" panose="02010401010101010101" pitchFamily="2" charset="-79"/>
              </a:rPr>
              <a:t>הנדסת תוכנה</a:t>
            </a:r>
          </a:p>
          <a:p>
            <a:r>
              <a:rPr lang="he-IL" altLang="he-IL" sz="2000" b="1" dirty="0">
                <a:latin typeface="Guttman Haim" panose="02010401010101010101" pitchFamily="2" charset="-79"/>
                <a:cs typeface="Guttman Haim" panose="02010401010101010101" pitchFamily="2" charset="-79"/>
              </a:rPr>
              <a:t>סמסטר א תש"פ</a:t>
            </a:r>
            <a:endParaRPr lang="en-US" altLang="he-IL" sz="2000" b="1" dirty="0">
              <a:latin typeface="Guttman Haim" panose="02010401010101010101" pitchFamily="2" charset="-79"/>
              <a:cs typeface="Guttman Haim" panose="02010401010101010101" pitchFamily="2" charset="-79"/>
            </a:endParaRPr>
          </a:p>
          <a:p>
            <a:r>
              <a:rPr lang="he-IL" altLang="he-IL" sz="2000" b="1" dirty="0">
                <a:latin typeface="Guttman Haim" panose="02010401010101010101" pitchFamily="2" charset="-79"/>
                <a:cs typeface="Guttman Haim" panose="02010401010101010101" pitchFamily="2" charset="-79"/>
              </a:rPr>
              <a:t>ספיר </a:t>
            </a:r>
            <a:r>
              <a:rPr lang="he-IL" altLang="he-IL" sz="2000" b="1" dirty="0" err="1">
                <a:latin typeface="Guttman Haim" panose="02010401010101010101" pitchFamily="2" charset="-79"/>
                <a:cs typeface="Guttman Haim" panose="02010401010101010101" pitchFamily="2" charset="-79"/>
              </a:rPr>
              <a:t>אסרף</a:t>
            </a:r>
            <a:endParaRPr lang="he-IL" altLang="he-IL" sz="2000" b="1" dirty="0">
              <a:latin typeface="Guttman Haim" panose="02010401010101010101" pitchFamily="2" charset="-79"/>
              <a:cs typeface="Guttman Haim" panose="02010401010101010101" pitchFamily="2" charset="-79"/>
            </a:endParaRPr>
          </a:p>
          <a:p>
            <a:endParaRPr lang="he-IL" altLang="he-IL" sz="3600" b="1" dirty="0">
              <a:latin typeface="Guttman Haim" panose="02010401010101010101" pitchFamily="2" charset="-79"/>
              <a:cs typeface="Guttman Haim" panose="02010401010101010101" pitchFamily="2" charset="-79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79F8AB-505C-4385-ADCD-FC8CCC1EA41B}" type="datetime8">
              <a:rPr lang="he-IL" smtClean="0"/>
              <a:t>23 ינואר 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הנדסת תוכנה - תרגול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F42FAA-D9B7-4A81-A698-476EABF34C29}" type="slidenum">
              <a:rPr lang="he-IL" smtClean="0"/>
              <a:pPr>
                <a:defRPr/>
              </a:pPr>
              <a:t>1</a:t>
            </a:fld>
            <a:endParaRPr lang="he-I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838200" y="205842"/>
            <a:ext cx="10515600" cy="1325563"/>
          </a:xfrm>
        </p:spPr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בדיקות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smtClean="0"/>
              <a:t>23 ינואר 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10</a:t>
            </a:fld>
            <a:endParaRPr lang="he-IL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3981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7A70D9F4-8855-44C2-9C2F-E4A6C6E4ADF9}"/>
              </a:ext>
            </a:extLst>
          </p:cNvPr>
          <p:cNvSpPr/>
          <p:nvPr/>
        </p:nvSpPr>
        <p:spPr>
          <a:xfrm>
            <a:off x="1796716" y="1674674"/>
            <a:ext cx="89170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b="1" dirty="0"/>
              <a:t>איזו מהפעולות הבאות איננה דוגמה לתיקוף (</a:t>
            </a:r>
            <a:r>
              <a:rPr lang="en-US" b="1" dirty="0"/>
              <a:t>validation</a:t>
            </a:r>
            <a:r>
              <a:rPr lang="he-IL" b="1" dirty="0"/>
              <a:t>) של משחק מחשב?</a:t>
            </a:r>
          </a:p>
          <a:p>
            <a:pPr algn="r" rtl="1"/>
            <a:endParaRPr lang="he-IL" b="1" dirty="0"/>
          </a:p>
          <a:p>
            <a:pPr algn="r" rtl="1"/>
            <a:r>
              <a:rPr lang="he-IL" dirty="0"/>
              <a:t>א. שחרור גרסת ביתא לאינטרנט</a:t>
            </a:r>
          </a:p>
          <a:p>
            <a:pPr algn="r" rtl="1"/>
            <a:r>
              <a:rPr lang="he-IL" dirty="0"/>
              <a:t>ב. הצבת מספר תחנות עבודה להדגמה בתערוכה בו יוכלו מבקרים לשחק זה נגד זה</a:t>
            </a:r>
          </a:p>
          <a:p>
            <a:pPr algn="r" rtl="1"/>
            <a:r>
              <a:rPr lang="he-IL" dirty="0"/>
              <a:t>ג. העברת גרסה של המשחק לאתרים המדרגים משחקי מחשב, לפני הוצאתו למכירה</a:t>
            </a:r>
          </a:p>
          <a:p>
            <a:pPr algn="r" rtl="1"/>
            <a:r>
              <a:rPr lang="he-IL" dirty="0"/>
              <a:t>ד. בדיקת כיסוי של כל אפשרויות המשחק ע"י בודק תוכנה שהוא "פריק" של משחקי מחשב</a:t>
            </a:r>
          </a:p>
          <a:p>
            <a:pPr algn="r" rtl="1"/>
            <a:r>
              <a:rPr lang="he-IL" dirty="0"/>
              <a:t>ה. הענקת עותק של המשחק לבודק התוכנה מהסעיף הקודם, לצורך התנסות בבית</a:t>
            </a:r>
            <a:endParaRPr lang="en-IL" dirty="0"/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044B95DE-6AB7-4805-AF27-4901E68BACD3}"/>
              </a:ext>
            </a:extLst>
          </p:cNvPr>
          <p:cNvSpPr/>
          <p:nvPr/>
        </p:nvSpPr>
        <p:spPr>
          <a:xfrm>
            <a:off x="10375383" y="3131145"/>
            <a:ext cx="396240" cy="29785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E60C522B-D671-4167-9078-C4F5582BB446}"/>
              </a:ext>
            </a:extLst>
          </p:cNvPr>
          <p:cNvSpPr txBox="1"/>
          <p:nvPr/>
        </p:nvSpPr>
        <p:spPr>
          <a:xfrm>
            <a:off x="6656823" y="3842524"/>
            <a:ext cx="4114800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he-IL" b="1" dirty="0"/>
              <a:t>הסבר:</a:t>
            </a:r>
          </a:p>
          <a:p>
            <a:pPr algn="r" rtl="1"/>
            <a:r>
              <a:rPr lang="he-IL" dirty="0"/>
              <a:t>כל התשובות האחרות מתארות סיטואציה בו התוכנה (המשחק) נבדקת בסביבה מיועדת ע"י</a:t>
            </a:r>
          </a:p>
          <a:p>
            <a:pPr algn="r" rtl="1"/>
            <a:r>
              <a:rPr lang="he-IL" dirty="0"/>
              <a:t>משתמשים מיועדים – שזו ההגדרה של תיקוף. תשובה ד' מתייחסת לבדיקות אימות (עמידה</a:t>
            </a:r>
          </a:p>
          <a:p>
            <a:pPr algn="r" rtl="1"/>
            <a:r>
              <a:rPr lang="he-IL" dirty="0"/>
              <a:t>בדרישות), ומתבצעות על פי מפרט בדיקות, בלי קשר לנטיותיו האישיות של הבודק.</a:t>
            </a:r>
            <a:endParaRPr lang="en-IL" dirty="0"/>
          </a:p>
        </p:txBody>
      </p:sp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51AD1926-0C9C-4641-971F-DB46F06DD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520208"/>
              </p:ext>
            </p:extLst>
          </p:nvPr>
        </p:nvGraphicFramePr>
        <p:xfrm>
          <a:off x="838200" y="4175397"/>
          <a:ext cx="5411470" cy="2194560"/>
        </p:xfrm>
        <a:graphic>
          <a:graphicData uri="http://schemas.openxmlformats.org/drawingml/2006/table">
            <a:tbl>
              <a:tblPr rtl="1"/>
              <a:tblGrid>
                <a:gridCol w="1803400">
                  <a:extLst>
                    <a:ext uri="{9D8B030D-6E8A-4147-A177-3AD203B41FA5}">
                      <a16:colId xmlns:a16="http://schemas.microsoft.com/office/drawing/2014/main" val="140190417"/>
                    </a:ext>
                  </a:extLst>
                </a:gridCol>
                <a:gridCol w="1804035">
                  <a:extLst>
                    <a:ext uri="{9D8B030D-6E8A-4147-A177-3AD203B41FA5}">
                      <a16:colId xmlns:a16="http://schemas.microsoft.com/office/drawing/2014/main" val="2066811911"/>
                    </a:ext>
                  </a:extLst>
                </a:gridCol>
                <a:gridCol w="1804035">
                  <a:extLst>
                    <a:ext uri="{9D8B030D-6E8A-4147-A177-3AD203B41FA5}">
                      <a16:colId xmlns:a16="http://schemas.microsoft.com/office/drawing/2014/main" val="9575241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Validation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Verification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795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600" b="1">
                          <a:effectLst/>
                          <a:cs typeface="+mn-cs"/>
                        </a:rPr>
                        <a:t>המושג</a:t>
                      </a:r>
                      <a:endParaRPr lang="he-IL" sz="1600">
                        <a:effectLst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  <a:cs typeface="+mn-cs"/>
                        </a:rPr>
                        <a:t>ווידוא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  <a:cs typeface="+mn-cs"/>
                        </a:rPr>
                        <a:t>אימות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979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600" b="1" dirty="0">
                          <a:effectLst/>
                          <a:cs typeface="+mn-cs"/>
                        </a:rPr>
                        <a:t>סוג בדיקות נדרשות</a:t>
                      </a:r>
                      <a:endParaRPr lang="he-IL" sz="1600" dirty="0">
                        <a:effectLst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בדיקות דינמיות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  <a:cs typeface="+mn-cs"/>
                        </a:rPr>
                        <a:t>בדיקות סטטיות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461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600" b="1">
                          <a:effectLst/>
                          <a:cs typeface="+mn-cs"/>
                        </a:rPr>
                        <a:t>מה בודקים?</a:t>
                      </a:r>
                      <a:endParaRPr lang="he-IL" sz="1600">
                        <a:effectLst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דרישות מולאו בצורה תקינה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  <a:cs typeface="+mn-cs"/>
                        </a:rPr>
                        <a:t>עמידה בסטנדרטים, עבודה על פי תהליכים מסודרים, נהלים פנים ארגוניים וכדומה.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70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600" b="1" dirty="0">
                          <a:effectLst/>
                          <a:cs typeface="+mn-cs"/>
                        </a:rPr>
                        <a:t>בפני מי?</a:t>
                      </a:r>
                      <a:endParaRPr lang="he-IL" sz="1600" dirty="0">
                        <a:effectLst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  <a:cs typeface="+mn-cs"/>
                        </a:rPr>
                        <a:t>חיצוני- מול הלקוח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פנימי- אל מול הארגון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284143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1F5CB5ED-A897-424B-BE36-BA51D08D0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48" y="4252616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IL" altLang="en-I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IL" altLang="en-IL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IL" altLang="en-I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IL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כותרת 3">
            <a:extLst>
              <a:ext uri="{FF2B5EF4-FFF2-40B4-BE49-F238E27FC236}">
                <a16:creationId xmlns:a16="http://schemas.microsoft.com/office/drawing/2014/main" id="{0A1175D0-15DB-4246-B75D-6B3A5A2060EA}"/>
              </a:ext>
            </a:extLst>
          </p:cNvPr>
          <p:cNvSpPr txBox="1">
            <a:spLocks/>
          </p:cNvSpPr>
          <p:nvPr/>
        </p:nvSpPr>
        <p:spPr bwMode="auto">
          <a:xfrm>
            <a:off x="2085829" y="3819556"/>
            <a:ext cx="2895600" cy="33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r>
              <a:rPr lang="he-I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תזכורת</a:t>
            </a:r>
          </a:p>
        </p:txBody>
      </p:sp>
    </p:spTree>
    <p:extLst>
      <p:ext uri="{BB962C8B-B14F-4D97-AF65-F5344CB8AC3E}">
        <p14:creationId xmlns:p14="http://schemas.microsoft.com/office/powerpoint/2010/main" val="276542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838200" y="205842"/>
            <a:ext cx="10515600" cy="1325563"/>
          </a:xfrm>
        </p:spPr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בדיקות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smtClean="0"/>
              <a:t>23 ינואר 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11</a:t>
            </a:fld>
            <a:endParaRPr lang="he-IL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3981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7A70D9F4-8855-44C2-9C2F-E4A6C6E4ADF9}"/>
              </a:ext>
            </a:extLst>
          </p:cNvPr>
          <p:cNvSpPr/>
          <p:nvPr/>
        </p:nvSpPr>
        <p:spPr>
          <a:xfrm>
            <a:off x="1796716" y="1674674"/>
            <a:ext cx="89170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באחד ממוצרי החברה, המתוארת בשאלה הקודמת, התגלה "באג" אצל הלקוח, ותוקן בהצלחה.</a:t>
            </a:r>
          </a:p>
          <a:p>
            <a:pPr algn="r" rtl="1"/>
            <a:r>
              <a:rPr lang="he-IL" dirty="0"/>
              <a:t>לאחר זמן מה התגלה אותו "באג" אצל לקוח חדש שזה עתה קיבל את המוצר. באיזה מהנושאים</a:t>
            </a:r>
          </a:p>
          <a:p>
            <a:pPr algn="r" rtl="1"/>
            <a:r>
              <a:rPr lang="he-IL" dirty="0"/>
              <a:t>הבאים על החברה להשתפר, כדי שלא יקרו מקרים כגון אלה?</a:t>
            </a:r>
          </a:p>
          <a:p>
            <a:pPr algn="r" rtl="1"/>
            <a:endParaRPr lang="he-IL" b="1" dirty="0"/>
          </a:p>
          <a:p>
            <a:pPr algn="r" rtl="1"/>
            <a:r>
              <a:rPr lang="he-IL" b="1" dirty="0"/>
              <a:t>1. ניתוח וניהול דרישות</a:t>
            </a:r>
          </a:p>
          <a:p>
            <a:pPr algn="r" rtl="1"/>
            <a:r>
              <a:rPr lang="he-IL" b="1" dirty="0"/>
              <a:t>2. עקיבות בין הדרישות לקוד</a:t>
            </a:r>
          </a:p>
          <a:p>
            <a:pPr algn="r" rtl="1"/>
            <a:r>
              <a:rPr lang="he-IL" b="1" dirty="0"/>
              <a:t>3. עריכת סקרי תיכון</a:t>
            </a:r>
          </a:p>
          <a:p>
            <a:pPr algn="r" rtl="1"/>
            <a:r>
              <a:rPr lang="he-IL" b="1" dirty="0"/>
              <a:t>4. תיעוד בגוף הקוד</a:t>
            </a:r>
          </a:p>
          <a:p>
            <a:pPr algn="r" rtl="1"/>
            <a:r>
              <a:rPr lang="he-IL" b="1" dirty="0"/>
              <a:t>5. ניהול שינויים וניהול תצורה</a:t>
            </a:r>
            <a:endParaRPr lang="en-IL" dirty="0"/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044B95DE-6AB7-4805-AF27-4901E68BACD3}"/>
              </a:ext>
            </a:extLst>
          </p:cNvPr>
          <p:cNvSpPr/>
          <p:nvPr/>
        </p:nvSpPr>
        <p:spPr>
          <a:xfrm>
            <a:off x="10359708" y="3908005"/>
            <a:ext cx="396240" cy="29785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E60C522B-D671-4167-9078-C4F5582BB446}"/>
              </a:ext>
            </a:extLst>
          </p:cNvPr>
          <p:cNvSpPr txBox="1"/>
          <p:nvPr/>
        </p:nvSpPr>
        <p:spPr>
          <a:xfrm>
            <a:off x="1400542" y="4397857"/>
            <a:ext cx="9561195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he-IL" b="1" dirty="0"/>
              <a:t>הסבר:</a:t>
            </a:r>
          </a:p>
          <a:p>
            <a:pPr algn="r" rtl="1"/>
            <a:r>
              <a:rPr lang="he-IL" dirty="0"/>
              <a:t>אם ארעה אותה תקלה, הרי שמקורה הוא ב"גרעין". מכאן, שהתיקון (=שינוי) בוצע בגרסה</a:t>
            </a:r>
          </a:p>
          <a:p>
            <a:pPr algn="r" rtl="1"/>
            <a:r>
              <a:rPr lang="he-IL" dirty="0"/>
              <a:t>הספציפית שאצל הלקוח, ולא תוקן בגרסה הבסיסית של הגרעין. ניהול קפדני של שינויים ותצורה</a:t>
            </a:r>
          </a:p>
          <a:p>
            <a:pPr algn="r" rtl="1"/>
            <a:r>
              <a:rPr lang="he-IL" dirty="0"/>
              <a:t>(בקרת גרסאות) היה מונע זאת.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0043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altLang="he-IL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בהצלחה במבחן </a:t>
            </a:r>
            <a:r>
              <a:rPr lang="he-IL" altLang="he-IL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endParaRPr lang="he-IL" altLang="he-IL" sz="6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79F8AB-505C-4385-ADCD-FC8CCC1EA41B}" type="datetime8">
              <a:rPr lang="he-IL" smtClean="0"/>
              <a:t>23 ינואר 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הנדסת תוכנה - תרגול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F42FAA-D9B7-4A81-A698-476EABF34C29}" type="slidenum">
              <a:rPr lang="he-IL" smtClean="0"/>
              <a:pPr>
                <a:defRPr/>
              </a:pPr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81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23 ינואר 20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2</a:t>
            </a:fld>
            <a:endParaRPr lang="he-IL"/>
          </a:p>
        </p:txBody>
      </p:sp>
      <p:graphicFrame>
        <p:nvGraphicFramePr>
          <p:cNvPr id="8" name="טבלה 7">
            <a:extLst>
              <a:ext uri="{FF2B5EF4-FFF2-40B4-BE49-F238E27FC236}">
                <a16:creationId xmlns:a16="http://schemas.microsoft.com/office/drawing/2014/main" id="{6964E053-E2B2-4AE7-8B18-04EDB6C46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850391"/>
              </p:ext>
            </p:extLst>
          </p:nvPr>
        </p:nvGraphicFramePr>
        <p:xfrm>
          <a:off x="976544" y="239697"/>
          <a:ext cx="4543887" cy="6178888"/>
        </p:xfrm>
        <a:graphic>
          <a:graphicData uri="http://schemas.openxmlformats.org/drawingml/2006/table">
            <a:tbl>
              <a:tblPr rtl="1" firstRow="1" firstCol="1" bandRow="1"/>
              <a:tblGrid>
                <a:gridCol w="921781">
                  <a:extLst>
                    <a:ext uri="{9D8B030D-6E8A-4147-A177-3AD203B41FA5}">
                      <a16:colId xmlns:a16="http://schemas.microsoft.com/office/drawing/2014/main" val="1445002475"/>
                    </a:ext>
                  </a:extLst>
                </a:gridCol>
                <a:gridCol w="2297227">
                  <a:extLst>
                    <a:ext uri="{9D8B030D-6E8A-4147-A177-3AD203B41FA5}">
                      <a16:colId xmlns:a16="http://schemas.microsoft.com/office/drawing/2014/main" val="3298450578"/>
                    </a:ext>
                  </a:extLst>
                </a:gridCol>
                <a:gridCol w="1324879">
                  <a:extLst>
                    <a:ext uri="{9D8B030D-6E8A-4147-A177-3AD203B41FA5}">
                      <a16:colId xmlns:a16="http://schemas.microsoft.com/office/drawing/2014/main" val="3027815623"/>
                    </a:ext>
                  </a:extLst>
                </a:gridCol>
              </a:tblGrid>
              <a:tr h="17080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Value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0124" marR="40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Calculation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0124" marR="40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Measurement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0124" marR="40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267505"/>
                  </a:ext>
                </a:extLst>
              </a:tr>
              <a:tr h="352268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0124" marR="40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0124" marR="40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BAC (Budget at Completion)</a:t>
                      </a:r>
                      <a:endParaRPr lang="en-I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0124" marR="40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996191"/>
                  </a:ext>
                </a:extLst>
              </a:tr>
              <a:tr h="333774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	</a:t>
                      </a:r>
                      <a:endParaRPr lang="en-I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0124" marR="40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Schedule at Completion (Given)</a:t>
                      </a:r>
                      <a:endParaRPr lang="en-I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0124" marR="40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SAC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0124" marR="40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883881"/>
                  </a:ext>
                </a:extLst>
              </a:tr>
              <a:tr h="677402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0124" marR="40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imes New Roman" panose="02020603050405020304" pitchFamily="18" charset="0"/>
                          <a:cs typeface="+mn-cs"/>
                        </a:rPr>
                        <a:t>Planned Value = </a:t>
                      </a:r>
                      <a:r>
                        <a:rPr lang="he-IL" sz="10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imes New Roman" panose="02020603050405020304" pitchFamily="18" charset="0"/>
                          <a:cs typeface="+mn-cs"/>
                        </a:rPr>
                        <a:t>%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imes New Roman" panose="02020603050405020304" pitchFamily="18" charset="0"/>
                          <a:cs typeface="+mn-cs"/>
                        </a:rPr>
                        <a:t>of work that is planned to be completed by time</a:t>
                      </a:r>
                      <a:r>
                        <a:rPr lang="he-IL" sz="10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imes New Roman" panose="02020603050405020304" pitchFamily="18" charset="0"/>
                          <a:cs typeface="+mn-cs"/>
                        </a:rPr>
                        <a:t>*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imes New Roman" panose="02020603050405020304" pitchFamily="18" charset="0"/>
                          <a:cs typeface="+mn-cs"/>
                        </a:rPr>
                        <a:t> project budget</a:t>
                      </a:r>
                      <a:endParaRPr lang="en-I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0124" marR="40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imes New Roman" panose="02020603050405020304" pitchFamily="18" charset="0"/>
                          <a:cs typeface="+mn-cs"/>
                        </a:rPr>
                        <a:t>PV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0124" marR="40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160741"/>
                  </a:ext>
                </a:extLst>
              </a:tr>
              <a:tr h="505475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0124" marR="40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imes New Roman" panose="02020603050405020304" pitchFamily="18" charset="0"/>
                          <a:cs typeface="+mn-cs"/>
                        </a:rPr>
                        <a:t>Actual Cost = cumulative cost actually spent at time t</a:t>
                      </a:r>
                      <a:endParaRPr lang="en-I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0124" marR="40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AC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0124" marR="40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759078"/>
                  </a:ext>
                </a:extLst>
              </a:tr>
              <a:tr h="677402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0124" marR="40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imes New Roman" panose="02020603050405020304" pitchFamily="18" charset="0"/>
                          <a:cs typeface="+mn-cs"/>
                        </a:rPr>
                        <a:t>Earned Value = % of work that has been completed by time* project budget</a:t>
                      </a:r>
                      <a:endParaRPr lang="en-I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0124" marR="40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EV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0124" marR="40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349247"/>
                  </a:ext>
                </a:extLst>
              </a:tr>
              <a:tr h="504577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0124" marR="40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imes New Roman" panose="02020603050405020304" pitchFamily="18" charset="0"/>
                          <a:cs typeface="+mn-cs"/>
                        </a:rPr>
                        <a:t>Cost Variance = EV – AC </a:t>
                      </a:r>
                      <a:endParaRPr lang="en-I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0124" marR="40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CV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0124" marR="40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350542"/>
                  </a:ext>
                </a:extLst>
              </a:tr>
              <a:tr h="504577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0124" marR="40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imes New Roman" panose="02020603050405020304" pitchFamily="18" charset="0"/>
                          <a:cs typeface="+mn-cs"/>
                        </a:rPr>
                        <a:t>Schedule Variance =EV-PV</a:t>
                      </a:r>
                      <a:endParaRPr lang="en-I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0124" marR="401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SV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0124" marR="40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347986"/>
                  </a:ext>
                </a:extLst>
              </a:tr>
              <a:tr h="962587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0124" marR="40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imes New Roman" panose="02020603050405020304" pitchFamily="18" charset="0"/>
                          <a:cs typeface="+mn-cs"/>
                        </a:rPr>
                        <a:t>Cost Performance Index = the ratio indicates if the work cost more (&lt;1) or less (&gt;1) than expected (=1)</a:t>
                      </a:r>
                      <a:endParaRPr lang="en-I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0124" marR="401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CPI</a:t>
                      </a:r>
                      <a:endParaRPr lang="en-I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0124" marR="40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868304"/>
                  </a:ext>
                </a:extLst>
              </a:tr>
              <a:tr h="98544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0124" marR="40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imes New Roman" panose="02020603050405020304" pitchFamily="18" charset="0"/>
                          <a:cs typeface="+mn-cs"/>
                        </a:rPr>
                        <a:t>Schedule Performance Index =the ratio indicates if the work were slower (&lt;1) or faster (&gt;1) than expected (=1)</a:t>
                      </a:r>
                      <a:endParaRPr lang="en-I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0124" marR="401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SPI</a:t>
                      </a:r>
                      <a:endParaRPr lang="en-I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0124" marR="40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381176"/>
                  </a:ext>
                </a:extLst>
              </a:tr>
              <a:tr h="504577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e-IL" sz="100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w Cen MT" panose="020B0602020104020603" pitchFamily="34" charset="0"/>
                          <a:ea typeface="Times New Roman" panose="02020603050405020304" pitchFamily="18" charset="0"/>
                          <a:cs typeface="+mn-cs"/>
                        </a:rPr>
                        <a:t> </a:t>
                      </a:r>
                      <a:endParaRPr lang="en-I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0124" marR="40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imes New Roman" panose="02020603050405020304" pitchFamily="18" charset="0"/>
                          <a:cs typeface="+mn-cs"/>
                        </a:rPr>
                        <a:t>Estimate (Cost) At Completion =</a:t>
                      </a:r>
                      <a:endParaRPr lang="en-I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0124" marR="401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imes New Roman" panose="02020603050405020304" pitchFamily="18" charset="0"/>
                          <a:cs typeface="+mn-cs"/>
                        </a:rPr>
                        <a:t>EAC</a:t>
                      </a:r>
                      <a:endParaRPr lang="en-I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0124" marR="40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479588"/>
                  </a:ext>
                </a:extLst>
              </a:tr>
            </a:tbl>
          </a:graphicData>
        </a:graphic>
      </p:graphicFrame>
      <p:sp>
        <p:nvSpPr>
          <p:cNvPr id="12" name="מלבן 11">
            <a:extLst>
              <a:ext uri="{FF2B5EF4-FFF2-40B4-BE49-F238E27FC236}">
                <a16:creationId xmlns:a16="http://schemas.microsoft.com/office/drawing/2014/main" id="{6B548B69-FC6D-45D8-8E31-E0DD9C26C635}"/>
              </a:ext>
            </a:extLst>
          </p:cNvPr>
          <p:cNvSpPr/>
          <p:nvPr/>
        </p:nvSpPr>
        <p:spPr>
          <a:xfrm>
            <a:off x="5749031" y="4209271"/>
            <a:ext cx="6096000" cy="19012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1600" dirty="0">
                <a:ea typeface="Calibri" panose="020F0502020204030204" pitchFamily="34" charset="0"/>
              </a:rPr>
              <a:t>תרגיל: </a:t>
            </a:r>
            <a:br>
              <a:rPr lang="en-US" sz="1600" dirty="0">
                <a:ea typeface="Calibri" panose="020F0502020204030204" pitchFamily="34" charset="0"/>
              </a:rPr>
            </a:br>
            <a:r>
              <a:rPr lang="he-IL" sz="1600" dirty="0">
                <a:ea typeface="Calibri" panose="020F0502020204030204" pitchFamily="34" charset="0"/>
              </a:rPr>
              <a:t>יש לחשב את המדדים אשר בטבלה הבאה. שימו לב, שלמעט שני המדדים הראשונים (המסומנים באדום) אשר מתייחסים לפרויקט כולו, שאר המדדים, אותם עליכם למלא, </a:t>
            </a:r>
            <a:r>
              <a:rPr lang="he-IL" sz="1600" b="1" dirty="0">
                <a:ea typeface="Calibri" panose="020F0502020204030204" pitchFamily="34" charset="0"/>
              </a:rPr>
              <a:t>מתייחסים למצב הפרויקט ביום ה-12.</a:t>
            </a:r>
            <a:endParaRPr lang="en-IL" sz="1600" dirty="0">
              <a:ea typeface="Calibri" panose="020F050202020403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1600" dirty="0">
                <a:ea typeface="Calibri" panose="020F0502020204030204" pitchFamily="34" charset="0"/>
              </a:rPr>
              <a:t>שימו לב שבנוסף לציון הערך הסופי של המדד, </a:t>
            </a:r>
            <a:r>
              <a:rPr lang="he-IL" sz="1600" b="1" dirty="0">
                <a:ea typeface="Calibri" panose="020F0502020204030204" pitchFamily="34" charset="0"/>
              </a:rPr>
              <a:t>יש לציין גם את אופן חישובו</a:t>
            </a:r>
            <a:r>
              <a:rPr lang="he-IL" sz="1600" dirty="0">
                <a:ea typeface="Calibri" panose="020F0502020204030204" pitchFamily="34" charset="0"/>
              </a:rPr>
              <a:t> כפי שמודגם בשני המדדים הראשונים.</a:t>
            </a:r>
            <a:endParaRPr lang="en-IL" sz="1600" dirty="0">
              <a:ea typeface="Calibri" panose="020F0502020204030204" pitchFamily="34" charset="0"/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934D21AF-52DE-4AD0-85F0-586C575541FD}"/>
              </a:ext>
            </a:extLst>
          </p:cNvPr>
          <p:cNvSpPr/>
          <p:nvPr/>
        </p:nvSpPr>
        <p:spPr>
          <a:xfrm>
            <a:off x="5749031" y="1528970"/>
            <a:ext cx="6096000" cy="243444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1400" dirty="0">
                <a:ea typeface="Calibri" panose="020F0502020204030204" pitchFamily="34" charset="0"/>
              </a:rPr>
              <a:t>שכרתם מתכנת בשם אבי על מנת לפתח 6 </a:t>
            </a:r>
            <a:r>
              <a:rPr lang="he-IL" sz="1400" dirty="0" err="1">
                <a:ea typeface="Calibri" panose="020F0502020204030204" pitchFamily="34" charset="0"/>
              </a:rPr>
              <a:t>מודולי</a:t>
            </a:r>
            <a:r>
              <a:rPr lang="he-IL" sz="1400" dirty="0">
                <a:ea typeface="Calibri" panose="020F0502020204030204" pitchFamily="34" charset="0"/>
              </a:rPr>
              <a:t> תוכנה בגודל זהה וברמת מורכבות זהה. המודולים יפותחו בצורה סדרתית אחד אחרי השני. התכנון הוא שפיתוח כל מודול יארך 5 ימים, פיתוח אשר יכלול תכן מפורט, קידוד, ובדיקות יחידה. כמו כן, התכנון הוא שבכל יום יעבוד אבי במשך 7 שעות. התשלום אשר סוכם עם אבי לגבי הפיתוח הוא 200 ₪ עבור כל שעת עבודה, כולל עבור שעות החורגות מהתכנון הראשוני.</a:t>
            </a:r>
            <a:endParaRPr lang="en-IL" sz="1400" dirty="0">
              <a:ea typeface="Calibri" panose="020F050202020403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1400" dirty="0">
                <a:ea typeface="Calibri" panose="020F0502020204030204" pitchFamily="34" charset="0"/>
              </a:rPr>
              <a:t>אבי התחיל את הפיתוח וכעבור 7 ימי עבודה הוא סיים את המודול הראשון (בכל יום הוא עבד 7 שעות כמתוכנן). כתוצאה מהעיכוב בלוח הזמנים, הוחלט שאבי יעבוד 9 שעות ביום על המודול השני. כתוצאה מכך, אבי אכן סיים את פיתוח המודול השני כעבור 5 ימים נוספים. כלומר, פיתוח שני המודולים הראשונים לקח סה"כ 12 ימים.</a:t>
            </a:r>
            <a:endParaRPr lang="en-IL" sz="1400" dirty="0">
              <a:ea typeface="Calibri" panose="020F0502020204030204" pitchFamily="34" charset="0"/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8A04A41C-D22A-44DF-B460-242433AAD551}"/>
              </a:ext>
            </a:extLst>
          </p:cNvPr>
          <p:cNvSpPr/>
          <p:nvPr/>
        </p:nvSpPr>
        <p:spPr>
          <a:xfrm>
            <a:off x="6878241" y="997553"/>
            <a:ext cx="3625095" cy="390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he-IL" b="1" u="sng" dirty="0">
                <a:ea typeface="Calibri" panose="020F0502020204030204" pitchFamily="34" charset="0"/>
              </a:rPr>
              <a:t>נושא התרגיל: </a:t>
            </a:r>
            <a:r>
              <a:rPr lang="en-US" b="1" u="sng" dirty="0">
                <a:ea typeface="Calibri" panose="020F0502020204030204" pitchFamily="34" charset="0"/>
              </a:rPr>
              <a:t>Earned Value Analysis</a:t>
            </a:r>
            <a:endParaRPr lang="en-IL" sz="1400" dirty="0">
              <a:ea typeface="Calibri" panose="020F0502020204030204" pitchFamily="34" charset="0"/>
            </a:endParaRP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9024E398-0F88-4B5B-9260-C028E85181D5}"/>
              </a:ext>
            </a:extLst>
          </p:cNvPr>
          <p:cNvSpPr txBox="1"/>
          <p:nvPr/>
        </p:nvSpPr>
        <p:spPr>
          <a:xfrm>
            <a:off x="4795632" y="1375081"/>
            <a:ext cx="909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00FFFF"/>
                </a:highlight>
                <a:latin typeface="Tw Cen MT" panose="020B0602020104020603" pitchFamily="34" charset="0"/>
                <a:ea typeface="Times New Roman" panose="02020603050405020304" pitchFamily="18" charset="0"/>
              </a:rPr>
              <a:t>16800</a:t>
            </a:r>
            <a:endParaRPr lang="en-IL" sz="1400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58CB6377-3AC2-4CAD-9B01-C60D3773C19E}"/>
              </a:ext>
            </a:extLst>
          </p:cNvPr>
          <p:cNvSpPr txBox="1"/>
          <p:nvPr/>
        </p:nvSpPr>
        <p:spPr>
          <a:xfrm>
            <a:off x="4798592" y="1928711"/>
            <a:ext cx="909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00FFFF"/>
                </a:highlight>
                <a:latin typeface="Tw Cen MT" panose="020B0602020104020603" pitchFamily="34" charset="0"/>
                <a:ea typeface="Times New Roman" panose="02020603050405020304" pitchFamily="18" charset="0"/>
              </a:rPr>
              <a:t>18800</a:t>
            </a:r>
            <a:endParaRPr lang="en-IL" sz="1400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B3CFA5C5-DC54-4BBD-BF91-9F1C920C3B0D}"/>
              </a:ext>
            </a:extLst>
          </p:cNvPr>
          <p:cNvSpPr txBox="1"/>
          <p:nvPr/>
        </p:nvSpPr>
        <p:spPr>
          <a:xfrm>
            <a:off x="4817589" y="2482341"/>
            <a:ext cx="909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00FFFF"/>
                </a:highlight>
                <a:latin typeface="Tw Cen MT" panose="020B0602020104020603" pitchFamily="34" charset="0"/>
                <a:ea typeface="Times New Roman" panose="02020603050405020304" pitchFamily="18" charset="0"/>
              </a:rPr>
              <a:t>14000</a:t>
            </a:r>
            <a:endParaRPr lang="en-IL" sz="1400" dirty="0"/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82CD8A5A-0DB1-415D-A8C1-8A618BA489A6}"/>
              </a:ext>
            </a:extLst>
          </p:cNvPr>
          <p:cNvSpPr txBox="1"/>
          <p:nvPr/>
        </p:nvSpPr>
        <p:spPr>
          <a:xfrm>
            <a:off x="4683911" y="3061052"/>
            <a:ext cx="909486" cy="325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00FFFF"/>
                </a:highlight>
                <a:latin typeface="Tw Cen MT" panose="020B0602020104020603" pitchFamily="34" charset="0"/>
                <a:ea typeface="Times New Roman" panose="02020603050405020304" pitchFamily="18" charset="0"/>
              </a:rPr>
              <a:t>-4800</a:t>
            </a:r>
            <a:endParaRPr lang="en-IL" sz="1400" dirty="0">
              <a:highlight>
                <a:srgbClr val="00FFFF"/>
              </a:highlight>
              <a:ea typeface="Calibri" panose="020F0502020204030204" pitchFamily="34" charset="0"/>
            </a:endParaRP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B0A1A48A-7DAB-4600-8868-B6EA196683D9}"/>
              </a:ext>
            </a:extLst>
          </p:cNvPr>
          <p:cNvSpPr txBox="1"/>
          <p:nvPr/>
        </p:nvSpPr>
        <p:spPr>
          <a:xfrm>
            <a:off x="4795632" y="3540369"/>
            <a:ext cx="909486" cy="325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00FFFF"/>
                </a:highlight>
                <a:latin typeface="Tw Cen MT" panose="020B0602020104020603" pitchFamily="34" charset="0"/>
                <a:ea typeface="Times New Roman" panose="02020603050405020304" pitchFamily="18" charset="0"/>
              </a:rPr>
              <a:t>-2800</a:t>
            </a:r>
            <a:endParaRPr lang="en-IL" sz="1400" dirty="0">
              <a:highlight>
                <a:srgbClr val="00FFFF"/>
              </a:highlight>
              <a:ea typeface="Calibri" panose="020F0502020204030204" pitchFamily="34" charset="0"/>
            </a:endParaRP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B71FA664-D13C-4FA6-9A91-6274A5C9F964}"/>
              </a:ext>
            </a:extLst>
          </p:cNvPr>
          <p:cNvSpPr txBox="1"/>
          <p:nvPr/>
        </p:nvSpPr>
        <p:spPr>
          <a:xfrm>
            <a:off x="4657174" y="4073401"/>
            <a:ext cx="1091857" cy="846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00FFFF"/>
                </a:highlight>
                <a:latin typeface="Tw Cen MT" panose="020B0602020104020603" pitchFamily="34" charset="0"/>
                <a:ea typeface="Times New Roman" panose="02020603050405020304" pitchFamily="18" charset="0"/>
              </a:rPr>
              <a:t>0.744681</a:t>
            </a:r>
            <a:endParaRPr lang="en-IL" sz="1400" dirty="0">
              <a:highlight>
                <a:srgbClr val="00FFFF"/>
              </a:highlight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69875" algn="l"/>
              </a:tabLst>
            </a:pPr>
            <a:r>
              <a:rPr lang="en-US" sz="1100" dirty="0">
                <a:solidFill>
                  <a:srgbClr val="000000"/>
                </a:solidFill>
                <a:highlight>
                  <a:srgbClr val="00FFFF"/>
                </a:highlight>
                <a:latin typeface="Tw Cen MT" panose="020B0602020104020603" pitchFamily="34" charset="0"/>
                <a:ea typeface="Times New Roman" panose="02020603050405020304" pitchFamily="18" charset="0"/>
              </a:rPr>
              <a:t>(more than expected)</a:t>
            </a:r>
            <a:endParaRPr lang="en-IL" sz="1100" dirty="0">
              <a:highlight>
                <a:srgbClr val="00FFFF"/>
              </a:highlight>
              <a:ea typeface="Calibri" panose="020F0502020204030204" pitchFamily="34" charset="0"/>
            </a:endParaRPr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E49F32F6-DB08-4DA9-88A3-68F4B2B1D976}"/>
              </a:ext>
            </a:extLst>
          </p:cNvPr>
          <p:cNvSpPr txBox="1"/>
          <p:nvPr/>
        </p:nvSpPr>
        <p:spPr>
          <a:xfrm>
            <a:off x="4657174" y="4998628"/>
            <a:ext cx="1091857" cy="846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00FFFF"/>
                </a:highlight>
                <a:latin typeface="Tw Cen MT" panose="020B0602020104020603" pitchFamily="34" charset="0"/>
                <a:ea typeface="Times New Roman" panose="02020603050405020304" pitchFamily="18" charset="0"/>
              </a:rPr>
              <a:t>0.833333</a:t>
            </a:r>
            <a:endParaRPr lang="en-IL" sz="1400" dirty="0">
              <a:highlight>
                <a:srgbClr val="00FFFF"/>
              </a:highlight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69875" algn="l"/>
              </a:tabLst>
            </a:pPr>
            <a:r>
              <a:rPr lang="en-US" sz="1100" dirty="0">
                <a:solidFill>
                  <a:srgbClr val="000000"/>
                </a:solidFill>
                <a:highlight>
                  <a:srgbClr val="00FFFF"/>
                </a:highlight>
                <a:latin typeface="Tw Cen MT" panose="020B0602020104020603" pitchFamily="34" charset="0"/>
                <a:ea typeface="Times New Roman" panose="02020603050405020304" pitchFamily="18" charset="0"/>
              </a:rPr>
              <a:t>(slower than expected)</a:t>
            </a:r>
            <a:endParaRPr lang="en-IL" sz="1100" dirty="0">
              <a:highlight>
                <a:srgbClr val="00FFFF"/>
              </a:highlight>
              <a:ea typeface="Calibri" panose="020F0502020204030204" pitchFamily="34" charset="0"/>
            </a:endParaRP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0C347666-A1E0-4ABD-8F69-0902B571E8D2}"/>
              </a:ext>
            </a:extLst>
          </p:cNvPr>
          <p:cNvSpPr txBox="1"/>
          <p:nvPr/>
        </p:nvSpPr>
        <p:spPr>
          <a:xfrm>
            <a:off x="4714267" y="6001756"/>
            <a:ext cx="909486" cy="325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00FFFF"/>
                </a:highlight>
                <a:latin typeface="Tw Cen MT" panose="020B0602020104020603" pitchFamily="34" charset="0"/>
                <a:ea typeface="Times New Roman" panose="02020603050405020304" pitchFamily="18" charset="0"/>
              </a:rPr>
              <a:t>56400</a:t>
            </a:r>
            <a:endParaRPr lang="en-IL" sz="1400" dirty="0">
              <a:highlight>
                <a:srgbClr val="00FFFF"/>
              </a:highlight>
              <a:ea typeface="Calibri" panose="020F0502020204030204" pitchFamily="34" charset="0"/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B28C1F45-FC6E-4D57-8320-BF0117F052AC}"/>
              </a:ext>
            </a:extLst>
          </p:cNvPr>
          <p:cNvSpPr txBox="1"/>
          <p:nvPr/>
        </p:nvSpPr>
        <p:spPr>
          <a:xfrm>
            <a:off x="2584428" y="1444230"/>
            <a:ext cx="193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w Cen MT" panose="020B0602020104020603" pitchFamily="34" charset="0"/>
                <a:ea typeface="Times New Roman" panose="02020603050405020304" pitchFamily="18" charset="0"/>
              </a:rPr>
              <a:t>= (12/30) *42000</a:t>
            </a:r>
            <a:endParaRPr lang="en-IL" sz="1200" dirty="0"/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8A8F7A98-EF48-41AB-B191-442F614BF290}"/>
              </a:ext>
            </a:extLst>
          </p:cNvPr>
          <p:cNvSpPr txBox="1"/>
          <p:nvPr/>
        </p:nvSpPr>
        <p:spPr>
          <a:xfrm>
            <a:off x="2813027" y="2011038"/>
            <a:ext cx="1935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Tw Cen MT" panose="020B0602020104020603" pitchFamily="34" charset="0"/>
                <a:ea typeface="Times New Roman" panose="02020603050405020304" pitchFamily="18" charset="0"/>
              </a:rPr>
              <a:t>= 7*7*200+5*9*200</a:t>
            </a:r>
            <a:endParaRPr lang="en-IL" sz="1100" dirty="0"/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3DEF2CCB-BE4F-492A-B76A-2C633F567298}"/>
              </a:ext>
            </a:extLst>
          </p:cNvPr>
          <p:cNvSpPr txBox="1"/>
          <p:nvPr/>
        </p:nvSpPr>
        <p:spPr>
          <a:xfrm>
            <a:off x="2651787" y="2632915"/>
            <a:ext cx="1935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Tw Cen MT" panose="020B0602020104020603" pitchFamily="34" charset="0"/>
                <a:ea typeface="Times New Roman" panose="02020603050405020304" pitchFamily="18" charset="0"/>
              </a:rPr>
              <a:t>= (10/30) *42000</a:t>
            </a:r>
            <a:endParaRPr lang="en-IL" sz="1100" dirty="0"/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4CDC45B7-BF31-43A7-9727-280976C70335}"/>
              </a:ext>
            </a:extLst>
          </p:cNvPr>
          <p:cNvSpPr txBox="1"/>
          <p:nvPr/>
        </p:nvSpPr>
        <p:spPr>
          <a:xfrm>
            <a:off x="2651787" y="3175230"/>
            <a:ext cx="1935332" cy="275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solidFill>
                  <a:srgbClr val="000000"/>
                </a:solidFill>
                <a:latin typeface="Tw Cen MT" panose="020B0602020104020603" pitchFamily="34" charset="0"/>
                <a:ea typeface="Times New Roman" panose="02020603050405020304" pitchFamily="18" charset="0"/>
              </a:rPr>
              <a:t>= 14000-18800</a:t>
            </a:r>
            <a:endParaRPr lang="en-IL" sz="1100" dirty="0">
              <a:ea typeface="Calibri" panose="020F0502020204030204" pitchFamily="34" charset="0"/>
            </a:endParaRPr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89277F98-516B-41DE-98A9-C48204B30DF1}"/>
              </a:ext>
            </a:extLst>
          </p:cNvPr>
          <p:cNvSpPr txBox="1"/>
          <p:nvPr/>
        </p:nvSpPr>
        <p:spPr>
          <a:xfrm>
            <a:off x="2584428" y="3727985"/>
            <a:ext cx="1935332" cy="275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solidFill>
                  <a:srgbClr val="000000"/>
                </a:solidFill>
                <a:latin typeface="Tw Cen MT" panose="020B0602020104020603" pitchFamily="34" charset="0"/>
                <a:ea typeface="Times New Roman" panose="02020603050405020304" pitchFamily="18" charset="0"/>
              </a:rPr>
              <a:t>=14000-16800</a:t>
            </a:r>
            <a:endParaRPr lang="en-IL" sz="1100" dirty="0">
              <a:ea typeface="Calibri" panose="020F0502020204030204" pitchFamily="34" charset="0"/>
            </a:endParaRPr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596293D7-CA29-45E2-827A-398292FDF438}"/>
              </a:ext>
            </a:extLst>
          </p:cNvPr>
          <p:cNvSpPr txBox="1"/>
          <p:nvPr/>
        </p:nvSpPr>
        <p:spPr>
          <a:xfrm>
            <a:off x="2534195" y="4673522"/>
            <a:ext cx="1935332" cy="275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solidFill>
                  <a:srgbClr val="000000"/>
                </a:solidFill>
                <a:latin typeface="Tw Cen MT" panose="020B0602020104020603" pitchFamily="34" charset="0"/>
                <a:ea typeface="Times New Roman" panose="02020603050405020304" pitchFamily="18" charset="0"/>
              </a:rPr>
              <a:t>EV/AC=14000/18800</a:t>
            </a:r>
            <a:endParaRPr lang="en-IL" sz="1100" dirty="0">
              <a:ea typeface="Calibri" panose="020F0502020204030204" pitchFamily="34" charset="0"/>
            </a:endParaRPr>
          </a:p>
        </p:txBody>
      </p: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EEC31555-094C-4D8E-8D82-BD3D535F7E23}"/>
              </a:ext>
            </a:extLst>
          </p:cNvPr>
          <p:cNvSpPr txBox="1"/>
          <p:nvPr/>
        </p:nvSpPr>
        <p:spPr>
          <a:xfrm>
            <a:off x="2563726" y="5659440"/>
            <a:ext cx="1935332" cy="275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solidFill>
                  <a:srgbClr val="000000"/>
                </a:solidFill>
                <a:latin typeface="Tw Cen MT" panose="020B0602020104020603" pitchFamily="34" charset="0"/>
                <a:ea typeface="Times New Roman" panose="02020603050405020304" pitchFamily="18" charset="0"/>
              </a:rPr>
              <a:t>=EV/PV=14000/16800</a:t>
            </a:r>
            <a:endParaRPr lang="en-IL" sz="1100" dirty="0">
              <a:ea typeface="Calibri" panose="020F0502020204030204" pitchFamily="34" charset="0"/>
            </a:endParaRPr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B1892F33-0F53-4167-9289-F3A0250B8094}"/>
              </a:ext>
            </a:extLst>
          </p:cNvPr>
          <p:cNvSpPr txBox="1"/>
          <p:nvPr/>
        </p:nvSpPr>
        <p:spPr>
          <a:xfrm>
            <a:off x="2453524" y="6177078"/>
            <a:ext cx="2346939" cy="275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solidFill>
                  <a:srgbClr val="000000"/>
                </a:solidFill>
                <a:latin typeface="Tw Cen MT" panose="020B0602020104020603" pitchFamily="34" charset="0"/>
                <a:ea typeface="Times New Roman" panose="02020603050405020304" pitchFamily="18" charset="0"/>
              </a:rPr>
              <a:t>BAC/CPI = 42000/ (0.744681)</a:t>
            </a:r>
            <a:endParaRPr lang="en-IL" sz="1100" dirty="0">
              <a:ea typeface="Calibri" panose="020F0502020204030204" pitchFamily="34" charset="0"/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25B5AAF7-730F-4D72-984F-C8FE5D9C7D3B}"/>
              </a:ext>
            </a:extLst>
          </p:cNvPr>
          <p:cNvSpPr txBox="1"/>
          <p:nvPr/>
        </p:nvSpPr>
        <p:spPr>
          <a:xfrm>
            <a:off x="2795404" y="411503"/>
            <a:ext cx="1217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libri" panose="020F0502020204030204" pitchFamily="34" charset="0"/>
              </a:rPr>
              <a:t>30*7*200</a:t>
            </a:r>
            <a:endParaRPr lang="en-IL" sz="1400" dirty="0">
              <a:ea typeface="Calibri" panose="020F0502020204030204" pitchFamily="34" charset="0"/>
            </a:endParaRPr>
          </a:p>
          <a:p>
            <a:endParaRPr lang="en-IL" sz="1400" dirty="0"/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2103704B-EA31-492B-BD78-73B82BA96271}"/>
              </a:ext>
            </a:extLst>
          </p:cNvPr>
          <p:cNvSpPr txBox="1"/>
          <p:nvPr/>
        </p:nvSpPr>
        <p:spPr>
          <a:xfrm>
            <a:off x="4657174" y="439415"/>
            <a:ext cx="863257" cy="29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solidFill>
                  <a:srgbClr val="FF0000"/>
                </a:solidFill>
                <a:ea typeface="Calibri" panose="020F0502020204030204" pitchFamily="34" charset="0"/>
              </a:rPr>
              <a:t>42,000 NIS </a:t>
            </a:r>
            <a:endParaRPr lang="en-IL" sz="1200" dirty="0">
              <a:ea typeface="Calibri" panose="020F0502020204030204" pitchFamily="34" charset="0"/>
            </a:endParaRPr>
          </a:p>
        </p:txBody>
      </p: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730B4EDF-637A-48AD-AECE-40D1553B0166}"/>
              </a:ext>
            </a:extLst>
          </p:cNvPr>
          <p:cNvSpPr txBox="1"/>
          <p:nvPr/>
        </p:nvSpPr>
        <p:spPr>
          <a:xfrm>
            <a:off x="4725881" y="790367"/>
            <a:ext cx="863257" cy="29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solidFill>
                  <a:srgbClr val="FF0000"/>
                </a:solidFill>
                <a:ea typeface="Calibri" panose="020F0502020204030204" pitchFamily="34" charset="0"/>
              </a:rPr>
              <a:t>30 days</a:t>
            </a:r>
            <a:endParaRPr lang="en-IL" sz="12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95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16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17" grpId="0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838200" y="20584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UML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smtClean="0"/>
              <a:t>23 ינואר 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3</a:t>
            </a:fld>
            <a:endParaRPr lang="he-IL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3981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7A70D9F4-8855-44C2-9C2F-E4A6C6E4ADF9}"/>
              </a:ext>
            </a:extLst>
          </p:cNvPr>
          <p:cNvSpPr/>
          <p:nvPr/>
        </p:nvSpPr>
        <p:spPr>
          <a:xfrm>
            <a:off x="1796716" y="1674674"/>
            <a:ext cx="89170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b="1" dirty="0"/>
              <a:t>התבקשת לקחת תוכנית קיימת בשפת </a:t>
            </a:r>
            <a:r>
              <a:rPr lang="en-US" b="1" dirty="0"/>
              <a:t>C</a:t>
            </a:r>
            <a:r>
              <a:rPr lang="he-IL" b="1" dirty="0"/>
              <a:t> ולבנות מודל ב-</a:t>
            </a:r>
            <a:r>
              <a:rPr lang="en-US" b="1" dirty="0"/>
              <a:t>UML</a:t>
            </a:r>
            <a:r>
              <a:rPr lang="he-IL" b="1" dirty="0"/>
              <a:t> </a:t>
            </a:r>
            <a:r>
              <a:rPr lang="en-US" b="1" dirty="0"/>
              <a:t> </a:t>
            </a:r>
            <a:r>
              <a:rPr lang="he-IL" b="1" dirty="0"/>
              <a:t>שישקף אותה בצורה מיטבית.</a:t>
            </a:r>
          </a:p>
          <a:p>
            <a:pPr algn="r" rtl="1"/>
            <a:r>
              <a:rPr lang="he-IL" b="1" dirty="0"/>
              <a:t>באיזה מודל תבחר/י?</a:t>
            </a:r>
          </a:p>
          <a:p>
            <a:pPr algn="r" rtl="1"/>
            <a:endParaRPr lang="en-US" dirty="0"/>
          </a:p>
          <a:p>
            <a:pPr algn="r" rtl="1"/>
            <a:r>
              <a:rPr lang="en-US" dirty="0"/>
              <a:t>1</a:t>
            </a:r>
            <a:r>
              <a:rPr lang="he-IL" dirty="0"/>
              <a:t>. תרשים פעילות (</a:t>
            </a:r>
            <a:r>
              <a:rPr lang="en-US" dirty="0"/>
              <a:t> (diagram activity</a:t>
            </a:r>
          </a:p>
          <a:p>
            <a:pPr algn="r" rtl="1"/>
            <a:r>
              <a:rPr lang="en-US" dirty="0"/>
              <a:t>2</a:t>
            </a:r>
            <a:r>
              <a:rPr lang="he-IL" dirty="0"/>
              <a:t>. תרשים רצף (</a:t>
            </a:r>
            <a:r>
              <a:rPr lang="en-US" dirty="0"/>
              <a:t>diagram sequence</a:t>
            </a:r>
            <a:r>
              <a:rPr lang="he-IL" dirty="0"/>
              <a:t>)</a:t>
            </a:r>
            <a:endParaRPr lang="en-US" dirty="0"/>
          </a:p>
          <a:p>
            <a:pPr algn="r" rtl="1"/>
            <a:r>
              <a:rPr lang="en-US" dirty="0"/>
              <a:t>3</a:t>
            </a:r>
            <a:r>
              <a:rPr lang="he-IL" dirty="0"/>
              <a:t>. תרשים מחלקות (</a:t>
            </a:r>
            <a:r>
              <a:rPr lang="en-US" dirty="0"/>
              <a:t>diagram class</a:t>
            </a:r>
            <a:r>
              <a:rPr lang="he-IL" dirty="0"/>
              <a:t>)</a:t>
            </a:r>
            <a:endParaRPr lang="en-US" dirty="0"/>
          </a:p>
          <a:p>
            <a:pPr algn="r" rtl="1"/>
            <a:r>
              <a:rPr lang="en-US" dirty="0"/>
              <a:t>4</a:t>
            </a:r>
            <a:r>
              <a:rPr lang="he-IL" dirty="0"/>
              <a:t>. לא ניתן לשקף תוכנית בשפת </a:t>
            </a:r>
            <a:r>
              <a:rPr lang="en-US" dirty="0"/>
              <a:t>C </a:t>
            </a:r>
            <a:r>
              <a:rPr lang="he-IL" dirty="0"/>
              <a:t>במודלים של </a:t>
            </a:r>
            <a:r>
              <a:rPr lang="en-US" dirty="0"/>
              <a:t>UML</a:t>
            </a:r>
            <a:endParaRPr lang="en-IL" dirty="0"/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044B95DE-6AB7-4805-AF27-4901E68BACD3}"/>
              </a:ext>
            </a:extLst>
          </p:cNvPr>
          <p:cNvSpPr/>
          <p:nvPr/>
        </p:nvSpPr>
        <p:spPr>
          <a:xfrm>
            <a:off x="10395284" y="2545993"/>
            <a:ext cx="396240" cy="29785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E60C522B-D671-4167-9078-C4F5582BB446}"/>
              </a:ext>
            </a:extLst>
          </p:cNvPr>
          <p:cNvSpPr txBox="1"/>
          <p:nvPr/>
        </p:nvSpPr>
        <p:spPr>
          <a:xfrm>
            <a:off x="1436052" y="4205860"/>
            <a:ext cx="9561195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he-IL" b="1" dirty="0"/>
              <a:t>הסבר:</a:t>
            </a:r>
          </a:p>
          <a:p>
            <a:pPr algn="r" rtl="1"/>
            <a:r>
              <a:rPr lang="he-IL" dirty="0"/>
              <a:t>תרשים רצף ותרשים מחלקות הם מודלים מונחי עצמים, ולכן אינם </a:t>
            </a:r>
            <a:r>
              <a:rPr lang="he-IL" dirty="0" err="1"/>
              <a:t>יישימים</a:t>
            </a:r>
            <a:r>
              <a:rPr lang="he-IL" dirty="0"/>
              <a:t>. תרשים פעילות</a:t>
            </a:r>
          </a:p>
          <a:p>
            <a:pPr algn="r" rtl="1"/>
            <a:r>
              <a:rPr lang="he-IL" dirty="0"/>
              <a:t>יכול לשמש לעריכת תרשימי זרימה "מסורתיים" ולכן מהווה את המודל המיטבי במקרה זה.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7027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23 ינואר 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4</a:t>
            </a:fld>
            <a:endParaRPr lang="he-IL"/>
          </a:p>
        </p:txBody>
      </p:sp>
      <p:sp>
        <p:nvSpPr>
          <p:cNvPr id="11" name="כותרת 3"/>
          <p:cNvSpPr txBox="1">
            <a:spLocks/>
          </p:cNvSpPr>
          <p:nvPr/>
        </p:nvSpPr>
        <p:spPr bwMode="auto">
          <a:xfrm>
            <a:off x="838200" y="713514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מתודולוגיות פיתוח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32C5903-12AB-4074-A7D4-4D0A809C576B}"/>
              </a:ext>
            </a:extLst>
          </p:cNvPr>
          <p:cNvSpPr/>
          <p:nvPr/>
        </p:nvSpPr>
        <p:spPr>
          <a:xfrm>
            <a:off x="2438400" y="4668401"/>
            <a:ext cx="770817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 rtl="1"/>
            <a:r>
              <a:rPr lang="he-IL" b="1" dirty="0"/>
              <a:t>הסבר:</a:t>
            </a:r>
          </a:p>
          <a:p>
            <a:pPr algn="r" rtl="1"/>
            <a:r>
              <a:rPr lang="he-IL" dirty="0"/>
              <a:t>ב-</a:t>
            </a:r>
            <a:r>
              <a:rPr lang="en-US" dirty="0"/>
              <a:t>XP </a:t>
            </a:r>
            <a:r>
              <a:rPr lang="he-IL" dirty="0"/>
              <a:t>עובדים לפי תוכנית (אמנם היא עשויה להשתנות בתדירות גבוהה יחסית, אבל בכל רגע יש תוכנית תקפה).</a:t>
            </a:r>
            <a:br>
              <a:rPr lang="en-US" dirty="0"/>
            </a:br>
            <a:r>
              <a:rPr lang="he-IL" dirty="0"/>
              <a:t> 1: גם</a:t>
            </a:r>
            <a:r>
              <a:rPr lang="en-US" dirty="0"/>
              <a:t> </a:t>
            </a:r>
            <a:r>
              <a:rPr lang="en-US" dirty="0" err="1"/>
              <a:t>Code&amp;Fix</a:t>
            </a:r>
            <a:r>
              <a:rPr lang="en-US" dirty="0"/>
              <a:t> </a:t>
            </a:r>
            <a:r>
              <a:rPr lang="he-IL" dirty="0"/>
              <a:t>מפיק גרסה עובדת בכל סבב. 2: לא בהכרח. 4:חסר משמעות.</a:t>
            </a:r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91A1CCAB-F81C-4074-8183-B02CF2E772D3}"/>
              </a:ext>
            </a:extLst>
          </p:cNvPr>
          <p:cNvSpPr/>
          <p:nvPr/>
        </p:nvSpPr>
        <p:spPr>
          <a:xfrm>
            <a:off x="10020935" y="3138563"/>
            <a:ext cx="396240" cy="29785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0E199E4-C431-49AB-BAD6-332048F773CB}"/>
              </a:ext>
            </a:extLst>
          </p:cNvPr>
          <p:cNvSpPr txBox="1"/>
          <p:nvPr/>
        </p:nvSpPr>
        <p:spPr>
          <a:xfrm>
            <a:off x="3063240" y="2294021"/>
            <a:ext cx="73539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יש הטוענים שמודל </a:t>
            </a:r>
            <a:r>
              <a:rPr lang="en-US" dirty="0"/>
              <a:t>XP</a:t>
            </a:r>
            <a:r>
              <a:rPr lang="he-IL" dirty="0"/>
              <a:t> הינו, למעשה, </a:t>
            </a:r>
            <a:r>
              <a:rPr lang="en-US" dirty="0" err="1"/>
              <a:t>Code&amp;Fix</a:t>
            </a:r>
            <a:r>
              <a:rPr lang="he-IL" dirty="0"/>
              <a:t>. הטיעון הנגדי התקף ביותר הינו:</a:t>
            </a:r>
          </a:p>
          <a:p>
            <a:pPr marL="342900" indent="-342900" algn="r" rtl="1">
              <a:buAutoNum type="arabicPeriod"/>
            </a:pPr>
            <a:r>
              <a:rPr lang="he-IL" dirty="0"/>
              <a:t>ב- </a:t>
            </a:r>
            <a:r>
              <a:rPr lang="en-US" dirty="0"/>
              <a:t>XP</a:t>
            </a:r>
            <a:r>
              <a:rPr lang="he-IL" dirty="0"/>
              <a:t> כל סבב מפיק גרסה עובדת וב- </a:t>
            </a:r>
            <a:r>
              <a:rPr lang="en-US" dirty="0" err="1"/>
              <a:t>Code&amp;Fix</a:t>
            </a:r>
            <a:r>
              <a:rPr lang="en-US" dirty="0"/>
              <a:t> </a:t>
            </a:r>
            <a:r>
              <a:rPr lang="he-IL" dirty="0"/>
              <a:t> לא.</a:t>
            </a:r>
          </a:p>
          <a:p>
            <a:pPr marL="342900" indent="-342900" algn="r" rtl="1">
              <a:buAutoNum type="arabicPeriod"/>
            </a:pPr>
            <a:r>
              <a:rPr lang="he-IL" dirty="0"/>
              <a:t>ב- </a:t>
            </a:r>
            <a:r>
              <a:rPr lang="en-US" dirty="0"/>
              <a:t>XP</a:t>
            </a:r>
            <a:r>
              <a:rPr lang="he-IL" dirty="0"/>
              <a:t> עושים תכן באמצעות מודלים וב- </a:t>
            </a:r>
            <a:r>
              <a:rPr lang="en-US" dirty="0" err="1"/>
              <a:t>Code&amp;Fix</a:t>
            </a:r>
            <a:r>
              <a:rPr lang="he-IL" dirty="0"/>
              <a:t> לא.</a:t>
            </a:r>
          </a:p>
          <a:p>
            <a:pPr marL="342900" indent="-342900" algn="r" rtl="1">
              <a:buAutoNum type="arabicPeriod"/>
            </a:pPr>
            <a:r>
              <a:rPr lang="he-IL" dirty="0"/>
              <a:t>ב- </a:t>
            </a:r>
            <a:r>
              <a:rPr lang="en-US" dirty="0"/>
              <a:t>XP</a:t>
            </a:r>
            <a:r>
              <a:rPr lang="he-IL" dirty="0"/>
              <a:t> מפתחים לפי תוכנית ידועה וב- </a:t>
            </a:r>
            <a:r>
              <a:rPr lang="en-US" dirty="0" err="1"/>
              <a:t>Code&amp;Fix</a:t>
            </a:r>
            <a:r>
              <a:rPr lang="he-IL" dirty="0"/>
              <a:t> לא.</a:t>
            </a:r>
          </a:p>
          <a:p>
            <a:pPr marL="342900" indent="-342900" algn="r" rtl="1">
              <a:buAutoNum type="arabicPeriod"/>
            </a:pPr>
            <a:r>
              <a:rPr lang="he-IL" dirty="0"/>
              <a:t>ב- </a:t>
            </a:r>
            <a:r>
              <a:rPr lang="en-US" dirty="0"/>
              <a:t>XP</a:t>
            </a:r>
            <a:r>
              <a:rPr lang="he-IL" dirty="0"/>
              <a:t> עובדים בזוגות </a:t>
            </a:r>
            <a:r>
              <a:rPr lang="he-IL" dirty="0" err="1"/>
              <a:t>וב</a:t>
            </a:r>
            <a:r>
              <a:rPr lang="he-IL" dirty="0"/>
              <a:t> – </a:t>
            </a:r>
            <a:r>
              <a:rPr lang="en-US" dirty="0" err="1"/>
              <a:t>Code&amp;Fix</a:t>
            </a:r>
            <a:r>
              <a:rPr lang="he-IL" dirty="0"/>
              <a:t> לא.</a:t>
            </a:r>
          </a:p>
          <a:p>
            <a:pPr marL="342900" indent="-342900" algn="r" rtl="1">
              <a:buAutoNum type="arabicPeriod"/>
            </a:pPr>
            <a:r>
              <a:rPr lang="he-IL" dirty="0"/>
              <a:t>אף אחד מהנ"ל: אין כל הבדל בין </a:t>
            </a:r>
            <a:r>
              <a:rPr lang="en-US" dirty="0"/>
              <a:t>XP</a:t>
            </a:r>
            <a:r>
              <a:rPr lang="he-IL" dirty="0"/>
              <a:t> לבין </a:t>
            </a:r>
            <a:r>
              <a:rPr lang="en-US" dirty="0" err="1"/>
              <a:t>Code&amp;Fix</a:t>
            </a:r>
            <a:r>
              <a:rPr lang="he-IL" dirty="0"/>
              <a:t>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8938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23 ינואר 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5</a:t>
            </a:fld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161607" y="1421877"/>
            <a:ext cx="11118215" cy="2540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0"/>
              </a:spcAft>
            </a:pPr>
            <a:r>
              <a:rPr lang="he-IL" b="1" dirty="0">
                <a:ea typeface="Calibri" panose="020F0502020204030204" pitchFamily="34" charset="0"/>
              </a:rPr>
              <a:t>במודל מפל המים:</a:t>
            </a:r>
          </a:p>
          <a:p>
            <a:pPr algn="r" rtl="1">
              <a:lnSpc>
                <a:spcPct val="150000"/>
              </a:lnSpc>
              <a:spcAft>
                <a:spcPts val="0"/>
              </a:spcAft>
            </a:pPr>
            <a:r>
              <a:rPr lang="he-IL" dirty="0">
                <a:ea typeface="Calibri" panose="020F0502020204030204" pitchFamily="34" charset="0"/>
              </a:rPr>
              <a:t>1. אין לשנות את הניתוח אחרי שהתחיל שלב התכן</a:t>
            </a:r>
          </a:p>
          <a:p>
            <a:pPr algn="r" rtl="1">
              <a:lnSpc>
                <a:spcPct val="150000"/>
              </a:lnSpc>
              <a:spcAft>
                <a:spcPts val="0"/>
              </a:spcAft>
            </a:pPr>
            <a:r>
              <a:rPr lang="he-IL" dirty="0">
                <a:ea typeface="Calibri" panose="020F0502020204030204" pitchFamily="34" charset="0"/>
              </a:rPr>
              <a:t>2. אין לשנות את הדרישות אחרי שהתחיל שלב התכן</a:t>
            </a:r>
          </a:p>
          <a:p>
            <a:pPr algn="r" rtl="1">
              <a:lnSpc>
                <a:spcPct val="150000"/>
              </a:lnSpc>
              <a:spcAft>
                <a:spcPts val="0"/>
              </a:spcAft>
            </a:pPr>
            <a:r>
              <a:rPr lang="he-IL" dirty="0">
                <a:ea typeface="Calibri" panose="020F0502020204030204" pitchFamily="34" charset="0"/>
              </a:rPr>
              <a:t>3. שינוי בדרישות, לאחר תחילת שלב התכן, יגרום לחזרה על שלב הניתוח</a:t>
            </a:r>
          </a:p>
          <a:p>
            <a:pPr algn="r" rtl="1">
              <a:lnSpc>
                <a:spcPct val="150000"/>
              </a:lnSpc>
              <a:spcAft>
                <a:spcPts val="0"/>
              </a:spcAft>
            </a:pPr>
            <a:r>
              <a:rPr lang="he-IL" dirty="0">
                <a:ea typeface="Calibri" panose="020F0502020204030204" pitchFamily="34" charset="0"/>
              </a:rPr>
              <a:t>4. שינוי בתכן דורש עדכון של מסמך הדרישות ועדכון של הניתוח בעקבותיו</a:t>
            </a:r>
          </a:p>
          <a:p>
            <a:pPr algn="r" rtl="1">
              <a:lnSpc>
                <a:spcPct val="150000"/>
              </a:lnSpc>
              <a:spcAft>
                <a:spcPts val="0"/>
              </a:spcAft>
            </a:pPr>
            <a:r>
              <a:rPr lang="he-IL" dirty="0">
                <a:ea typeface="Calibri" panose="020F0502020204030204" pitchFamily="34" charset="0"/>
              </a:rPr>
              <a:t>5. </a:t>
            </a:r>
            <a:r>
              <a:rPr lang="he-IL" dirty="0" err="1">
                <a:ea typeface="Calibri" panose="020F0502020204030204" pitchFamily="34" charset="0"/>
              </a:rPr>
              <a:t>תעוד</a:t>
            </a:r>
            <a:r>
              <a:rPr lang="he-IL" dirty="0">
                <a:ea typeface="Calibri" panose="020F0502020204030204" pitchFamily="34" charset="0"/>
              </a:rPr>
              <a:t> התכן יכול להתבצע רק לאחר השלמת הקידוד</a:t>
            </a:r>
            <a:endParaRPr lang="en-US" dirty="0">
              <a:ea typeface="Calibri" panose="020F050202020403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23BFCE9-724E-4FB8-99A0-BD8687BAA89E}"/>
              </a:ext>
            </a:extLst>
          </p:cNvPr>
          <p:cNvSpPr txBox="1"/>
          <p:nvPr/>
        </p:nvSpPr>
        <p:spPr>
          <a:xfrm>
            <a:off x="1511300" y="4879022"/>
            <a:ext cx="980598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he-IL" b="1" dirty="0"/>
              <a:t>הסבר:</a:t>
            </a:r>
          </a:p>
          <a:p>
            <a:pPr algn="r" rtl="1"/>
            <a:r>
              <a:rPr lang="he-IL" dirty="0"/>
              <a:t>מודל מפל המים מאפשר שינויים, אך יש לחזור על כל השלבים העוקבים מהשלב בו בוצע השינוי עד לשלב הנוכחי. לפיכך תשובות 1 ו-2 אינן נכונות (מותרים שינויים), תשובה 4 איננה נכונה (שינוי בתכן אינו גורר שינוי בדרישות) ותשובה 5 חסרת משמעות – התיעוד הוא חלק מביצוע התכן עצמו.</a:t>
            </a:r>
            <a:endParaRPr lang="en-IL" dirty="0"/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B46DA518-86D6-4305-B724-0A9DBB179440}"/>
              </a:ext>
            </a:extLst>
          </p:cNvPr>
          <p:cNvSpPr/>
          <p:nvPr/>
        </p:nvSpPr>
        <p:spPr>
          <a:xfrm>
            <a:off x="10957560" y="2764746"/>
            <a:ext cx="396240" cy="29785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3" name="כותרת 3">
            <a:extLst>
              <a:ext uri="{FF2B5EF4-FFF2-40B4-BE49-F238E27FC236}">
                <a16:creationId xmlns:a16="http://schemas.microsoft.com/office/drawing/2014/main" id="{3945E621-0B79-4AEF-96B8-87AA865174E4}"/>
              </a:ext>
            </a:extLst>
          </p:cNvPr>
          <p:cNvSpPr txBox="1">
            <a:spLocks/>
          </p:cNvSpPr>
          <p:nvPr/>
        </p:nvSpPr>
        <p:spPr bwMode="auto">
          <a:xfrm>
            <a:off x="912178" y="242230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מתודולוגיות פיתוח</a:t>
            </a:r>
          </a:p>
        </p:txBody>
      </p:sp>
    </p:spTree>
    <p:extLst>
      <p:ext uri="{BB962C8B-B14F-4D97-AF65-F5344CB8AC3E}">
        <p14:creationId xmlns:p14="http://schemas.microsoft.com/office/powerpoint/2010/main" val="320849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838200" y="205842"/>
            <a:ext cx="10515600" cy="1325563"/>
          </a:xfrm>
        </p:spPr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מתודולוגיות פיתוח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smtClean="0"/>
              <a:t>23 ינואר 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6</a:t>
            </a:fld>
            <a:endParaRPr lang="he-IL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3981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7A70D9F4-8855-44C2-9C2F-E4A6C6E4ADF9}"/>
              </a:ext>
            </a:extLst>
          </p:cNvPr>
          <p:cNvSpPr/>
          <p:nvPr/>
        </p:nvSpPr>
        <p:spPr>
          <a:xfrm>
            <a:off x="1796716" y="1674674"/>
            <a:ext cx="89170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b="1" dirty="0"/>
              <a:t>בפרויקט המפותח בשיטת </a:t>
            </a:r>
            <a:r>
              <a:rPr lang="en-US" b="1" dirty="0"/>
              <a:t>XP </a:t>
            </a:r>
            <a:r>
              <a:rPr lang="he-IL" b="1" dirty="0"/>
              <a:t> מגיע הצוות למסקנה שקיים חשש לפיגור בהשלמת גרסה ללקוח</a:t>
            </a:r>
          </a:p>
          <a:p>
            <a:pPr algn="r" rtl="1"/>
            <a:r>
              <a:rPr lang="he-IL" b="1" dirty="0"/>
              <a:t>שאמורה להימסר בשבוע הבא. מה אין לעשות?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1. להישאר לעבוד שעות נוספות</a:t>
            </a:r>
          </a:p>
          <a:p>
            <a:pPr algn="r" rtl="1"/>
            <a:r>
              <a:rPr lang="he-IL" dirty="0"/>
              <a:t>2. לבקש מהלקוח להעביר חלק מהתכולות המוסכמות לגרסה הבאה</a:t>
            </a:r>
          </a:p>
          <a:p>
            <a:pPr algn="r" rtl="1"/>
            <a:r>
              <a:rPr lang="he-IL" dirty="0"/>
              <a:t>3. לצוות מחדש את הזוגות כך שהמנוסים יותר יעסקו בחלקים המסובכים יותר</a:t>
            </a:r>
          </a:p>
          <a:p>
            <a:pPr algn="r" rtl="1"/>
            <a:r>
              <a:rPr lang="he-IL" dirty="0"/>
              <a:t>4. לוותר על אינטגרציות יומיות ולהתארגן לאינטגרציה גדולה לקראת סוף השבוע</a:t>
            </a:r>
          </a:p>
          <a:p>
            <a:pPr algn="r" rtl="1"/>
            <a:r>
              <a:rPr lang="he-IL" dirty="0"/>
              <a:t>5. כל הפעילויות הנ"ל נוגדות את עקרונות </a:t>
            </a:r>
            <a:r>
              <a:rPr lang="en-US" dirty="0"/>
              <a:t>XP</a:t>
            </a:r>
            <a:endParaRPr lang="en-IL" dirty="0"/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044B95DE-6AB7-4805-AF27-4901E68BACD3}"/>
              </a:ext>
            </a:extLst>
          </p:cNvPr>
          <p:cNvSpPr/>
          <p:nvPr/>
        </p:nvSpPr>
        <p:spPr>
          <a:xfrm>
            <a:off x="10382855" y="3354387"/>
            <a:ext cx="396240" cy="29785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E60C522B-D671-4167-9078-C4F5582BB446}"/>
              </a:ext>
            </a:extLst>
          </p:cNvPr>
          <p:cNvSpPr txBox="1"/>
          <p:nvPr/>
        </p:nvSpPr>
        <p:spPr>
          <a:xfrm>
            <a:off x="1436052" y="4205860"/>
            <a:ext cx="9561195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he-IL" b="1" dirty="0"/>
              <a:t>הסבר:</a:t>
            </a:r>
          </a:p>
          <a:p>
            <a:pPr algn="r" rtl="1"/>
            <a:r>
              <a:rPr lang="he-IL" dirty="0"/>
              <a:t>אינטגרציה יומית היא אחד מעקרונות היסוד של </a:t>
            </a:r>
            <a:r>
              <a:rPr lang="en-US" dirty="0"/>
              <a:t>XP</a:t>
            </a:r>
            <a:r>
              <a:rPr lang="he-IL" dirty="0"/>
              <a:t>. עבודת שעות נוספת (1) מותרת במגבלות</a:t>
            </a:r>
          </a:p>
          <a:p>
            <a:pPr algn="r" rtl="1"/>
            <a:r>
              <a:rPr lang="he-IL" dirty="0"/>
              <a:t>נתונות. העברת תכולות לגרסה הבאה (2) היא חלק מ"משחק התכנון". תכנות בזוגות, תוך החלפה</a:t>
            </a:r>
          </a:p>
          <a:p>
            <a:pPr algn="r" rtl="1"/>
            <a:r>
              <a:rPr lang="he-IL" dirty="0"/>
              <a:t>בתוך ובין הזוגות (3) הוא עקרון יסוד של </a:t>
            </a:r>
            <a:r>
              <a:rPr lang="en-US" dirty="0"/>
              <a:t>XP</a:t>
            </a:r>
            <a:r>
              <a:rPr lang="he-IL" dirty="0"/>
              <a:t>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8724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838200" y="205842"/>
            <a:ext cx="10515600" cy="1325563"/>
          </a:xfrm>
        </p:spPr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ניהול פרויקטים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smtClean="0"/>
              <a:t>23 ינואר 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7</a:t>
            </a:fld>
            <a:endParaRPr lang="he-IL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3981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7A70D9F4-8855-44C2-9C2F-E4A6C6E4ADF9}"/>
              </a:ext>
            </a:extLst>
          </p:cNvPr>
          <p:cNvSpPr/>
          <p:nvPr/>
        </p:nvSpPr>
        <p:spPr>
          <a:xfrm>
            <a:off x="1796716" y="1674674"/>
            <a:ext cx="89170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אתה מנהל פרויקט במערכת תוכנה הנמצאת באמצע שלב הקידוד שלה. </a:t>
            </a:r>
            <a:r>
              <a:rPr lang="he-IL" dirty="0" err="1"/>
              <a:t>בלו"ז</a:t>
            </a:r>
            <a:r>
              <a:rPr lang="he-IL" dirty="0"/>
              <a:t> המערכת תוכנן מועד עלייה לאוויר – מרץ 2018.</a:t>
            </a:r>
          </a:p>
          <a:p>
            <a:pPr algn="r" rtl="1"/>
            <a:r>
              <a:rPr lang="he-IL" dirty="0"/>
              <a:t>אמנם המערכת מתקדמת יפה, חלק מהמודולים נמצאים בפיתוח וחלק הועברו לבדיקות אבל יש גם כמה מודלים שעדיין לא התחילו לפתחם.</a:t>
            </a:r>
          </a:p>
          <a:p>
            <a:pPr algn="r" rtl="1"/>
            <a:r>
              <a:rPr lang="he-IL" dirty="0"/>
              <a:t>מחר יש לך ישיבה של ועדת היגוי, האם כדאי לעדכנם על מצב הפרויקט?</a:t>
            </a:r>
          </a:p>
          <a:p>
            <a:pPr algn="r" rtl="1"/>
            <a:r>
              <a:rPr lang="he-IL" dirty="0"/>
              <a:t>אם לא- נמק.</a:t>
            </a:r>
          </a:p>
          <a:p>
            <a:pPr algn="r" rtl="1"/>
            <a:r>
              <a:rPr lang="he-IL" dirty="0"/>
              <a:t>אם כן- מה תוכל להציע להם? </a:t>
            </a:r>
            <a:r>
              <a:rPr lang="he-IL" b="1" dirty="0"/>
              <a:t>(6 נק')</a:t>
            </a:r>
            <a:endParaRPr lang="he-IL" dirty="0"/>
          </a:p>
          <a:p>
            <a:pPr algn="r"/>
            <a:br>
              <a:rPr lang="he-IL" dirty="0"/>
            </a:br>
            <a:endParaRPr lang="en-IL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8F9D886-B0B1-40D5-B9B8-342CB867C5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0"/>
          <a:stretch/>
        </p:blipFill>
        <p:spPr bwMode="auto">
          <a:xfrm>
            <a:off x="4467684" y="3922727"/>
            <a:ext cx="3244558" cy="252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71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smtClean="0"/>
              <a:t>23 ינואר 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8</a:t>
            </a:fld>
            <a:endParaRPr lang="he-IL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3981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7A70D9F4-8855-44C2-9C2F-E4A6C6E4ADF9}"/>
              </a:ext>
            </a:extLst>
          </p:cNvPr>
          <p:cNvSpPr/>
          <p:nvPr/>
        </p:nvSpPr>
        <p:spPr>
          <a:xfrm>
            <a:off x="1400476" y="1674674"/>
            <a:ext cx="93132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b="1" dirty="0"/>
              <a:t>המשפט "המשתמש מסמן את הפריטים המבוקשים ומאשר את הרכישה באמצעות לחיצה על</a:t>
            </a:r>
          </a:p>
          <a:p>
            <a:pPr algn="r"/>
            <a:r>
              <a:rPr lang="he-IL" b="1" dirty="0"/>
              <a:t>כפתור 'אישור' המעביר את האישור לאחר השהיה של 3 שניות כהודעת דוא"ל לשרת-בסיס-</a:t>
            </a:r>
          </a:p>
          <a:p>
            <a:pPr algn="r"/>
            <a:r>
              <a:rPr lang="he-IL" b="1" dirty="0"/>
              <a:t>הנתונים" איננו מכיל:</a:t>
            </a:r>
          </a:p>
          <a:p>
            <a:pPr algn="r"/>
            <a:r>
              <a:rPr lang="he-IL" dirty="0"/>
              <a:t>1. דרישה תפעולית</a:t>
            </a:r>
          </a:p>
          <a:p>
            <a:pPr algn="r"/>
            <a:r>
              <a:rPr lang="he-IL" dirty="0"/>
              <a:t>2. אילוץ תכן</a:t>
            </a:r>
          </a:p>
          <a:p>
            <a:pPr algn="r"/>
            <a:r>
              <a:rPr lang="he-IL" dirty="0"/>
              <a:t>3. דרישת חומרה</a:t>
            </a:r>
          </a:p>
          <a:p>
            <a:pPr algn="r"/>
            <a:r>
              <a:rPr lang="he-IL" dirty="0"/>
              <a:t>4. דרישת ביצועים</a:t>
            </a:r>
          </a:p>
          <a:p>
            <a:pPr algn="r"/>
            <a:r>
              <a:rPr lang="he-IL" dirty="0"/>
              <a:t>5. דרישת ממשק</a:t>
            </a:r>
            <a:endParaRPr lang="en-IL" dirty="0"/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044B95DE-6AB7-4805-AF27-4901E68BACD3}"/>
              </a:ext>
            </a:extLst>
          </p:cNvPr>
          <p:cNvSpPr/>
          <p:nvPr/>
        </p:nvSpPr>
        <p:spPr>
          <a:xfrm>
            <a:off x="10417175" y="3394420"/>
            <a:ext cx="396240" cy="29785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E60C522B-D671-4167-9078-C4F5582BB446}"/>
              </a:ext>
            </a:extLst>
          </p:cNvPr>
          <p:cNvSpPr txBox="1"/>
          <p:nvPr/>
        </p:nvSpPr>
        <p:spPr>
          <a:xfrm>
            <a:off x="1403701" y="4533367"/>
            <a:ext cx="915327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he-IL" b="1" dirty="0"/>
              <a:t>הסבר:</a:t>
            </a:r>
          </a:p>
          <a:p>
            <a:pPr algn="r" rtl="1"/>
            <a:r>
              <a:rPr lang="he-IL" dirty="0"/>
              <a:t>ההשהיה בת 3 שניות יזומה (וממומשת) בתוכנה, ואיננה מדידה חיצונית של ביצוע הדרישות</a:t>
            </a:r>
          </a:p>
          <a:p>
            <a:pPr algn="r" rtl="1"/>
            <a:r>
              <a:rPr lang="he-IL" dirty="0"/>
              <a:t>הפונקציונליות, ולכן זוהי דרישה תפעולית (1). "לחיצה על כפתור 'אישור'" מהווה אילוץ תכן (2).</a:t>
            </a:r>
          </a:p>
          <a:p>
            <a:pPr algn="r" rtl="1"/>
            <a:r>
              <a:rPr lang="he-IL" dirty="0"/>
              <a:t>"שרת בסיס הנתונים" מהווה דרישת חומרה (3), "הודעת דוא"ל" מהווה דרישת ממשק (5).</a:t>
            </a:r>
            <a:endParaRPr lang="en-IL" dirty="0"/>
          </a:p>
        </p:txBody>
      </p:sp>
      <p:sp>
        <p:nvSpPr>
          <p:cNvPr id="15" name="כותרת 3">
            <a:extLst>
              <a:ext uri="{FF2B5EF4-FFF2-40B4-BE49-F238E27FC236}">
                <a16:creationId xmlns:a16="http://schemas.microsoft.com/office/drawing/2014/main" id="{77F81C64-8819-434E-8C91-33EECCAEEB05}"/>
              </a:ext>
            </a:extLst>
          </p:cNvPr>
          <p:cNvSpPr txBox="1">
            <a:spLocks/>
          </p:cNvSpPr>
          <p:nvPr/>
        </p:nvSpPr>
        <p:spPr bwMode="auto">
          <a:xfrm>
            <a:off x="801687" y="219731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דרישות</a:t>
            </a:r>
          </a:p>
        </p:txBody>
      </p:sp>
    </p:spTree>
    <p:extLst>
      <p:ext uri="{BB962C8B-B14F-4D97-AF65-F5344CB8AC3E}">
        <p14:creationId xmlns:p14="http://schemas.microsoft.com/office/powerpoint/2010/main" val="152317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838200" y="205842"/>
            <a:ext cx="10515600" cy="1325563"/>
          </a:xfrm>
        </p:spPr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בעלי עניין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smtClean="0"/>
              <a:t>23 ינואר 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9</a:t>
            </a:fld>
            <a:endParaRPr lang="he-IL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3981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7A70D9F4-8855-44C2-9C2F-E4A6C6E4ADF9}"/>
              </a:ext>
            </a:extLst>
          </p:cNvPr>
          <p:cNvSpPr/>
          <p:nvPr/>
        </p:nvSpPr>
        <p:spPr>
          <a:xfrm>
            <a:off x="1796716" y="1674674"/>
            <a:ext cx="89170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b="1" dirty="0"/>
              <a:t>איזה מהמשפטים הבאים איננו נכון?</a:t>
            </a:r>
          </a:p>
          <a:p>
            <a:pPr algn="r" rtl="1"/>
            <a:endParaRPr lang="he-IL" b="1" dirty="0"/>
          </a:p>
          <a:p>
            <a:pPr algn="r" rtl="1"/>
            <a:r>
              <a:rPr lang="he-IL" dirty="0"/>
              <a:t>1. כל שחקן תומך הוא בעל עניין</a:t>
            </a:r>
          </a:p>
          <a:p>
            <a:pPr algn="r" rtl="1"/>
            <a:r>
              <a:rPr lang="he-IL" dirty="0"/>
              <a:t>2. כל בעל עניין משפיע על המערכת</a:t>
            </a:r>
          </a:p>
          <a:p>
            <a:pPr algn="r" rtl="1"/>
            <a:r>
              <a:rPr lang="he-IL" dirty="0"/>
              <a:t>3. כל מי שמושפע מהמערכת הוא בעל עניין</a:t>
            </a:r>
          </a:p>
          <a:p>
            <a:pPr algn="r" rtl="1"/>
            <a:r>
              <a:rPr lang="he-IL" dirty="0"/>
              <a:t>4. בעל עניין שאינו שחקן איננו משיג יעדים באמצעות המערכת</a:t>
            </a:r>
          </a:p>
          <a:p>
            <a:pPr algn="r" rtl="1"/>
            <a:r>
              <a:rPr lang="he-IL" dirty="0"/>
              <a:t>5. כל מי שמשיג יעדים באמצעות המערכת הוא שחקן</a:t>
            </a:r>
            <a:endParaRPr lang="en-IL" dirty="0"/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044B95DE-6AB7-4805-AF27-4901E68BACD3}"/>
              </a:ext>
            </a:extLst>
          </p:cNvPr>
          <p:cNvSpPr/>
          <p:nvPr/>
        </p:nvSpPr>
        <p:spPr>
          <a:xfrm>
            <a:off x="10375901" y="2552357"/>
            <a:ext cx="396240" cy="29785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E60C522B-D671-4167-9078-C4F5582BB446}"/>
              </a:ext>
            </a:extLst>
          </p:cNvPr>
          <p:cNvSpPr txBox="1"/>
          <p:nvPr/>
        </p:nvSpPr>
        <p:spPr>
          <a:xfrm>
            <a:off x="1436052" y="4205860"/>
            <a:ext cx="9561195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he-IL" b="1" dirty="0"/>
              <a:t>הסבר:</a:t>
            </a:r>
          </a:p>
          <a:p>
            <a:pPr algn="r" rtl="1"/>
            <a:r>
              <a:rPr lang="he-IL" dirty="0"/>
              <a:t>(2) יתכן ולא זיהינו את </a:t>
            </a:r>
            <a:r>
              <a:rPr lang="he-IL"/>
              <a:t>בעל העניין. בעל </a:t>
            </a:r>
            <a:r>
              <a:rPr lang="he-IL" dirty="0"/>
              <a:t>עניין הוא גורם המשפיע על המערכת או מושפע ממנה (3). כל שחקן הוא בעל עניין (1)</a:t>
            </a:r>
          </a:p>
          <a:p>
            <a:pPr algn="r" rtl="1"/>
            <a:r>
              <a:rPr lang="he-IL" dirty="0"/>
              <a:t>המשתתף בפועל בפעולת המערכת, ושחקן ראשי משיג יעדים באמצעותה (4). בעל עניין שאינו</a:t>
            </a:r>
          </a:p>
          <a:p>
            <a:pPr algn="r" rtl="1"/>
            <a:r>
              <a:rPr lang="he-IL" dirty="0"/>
              <a:t>שחקן משיג אינטרסים, ולא יעדים (4)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3761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מצגת1" id="{DC845505-B0AF-454A-AFCE-EF464641F8D5}" vid="{51AC29C2-7892-4579-9B2F-CD7DBF6077DF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Ariel Uni</Template>
  <TotalTime>9703</TotalTime>
  <Words>1559</Words>
  <Application>Microsoft Office PowerPoint</Application>
  <PresentationFormat>מסך רחב</PresentationFormat>
  <Paragraphs>214</Paragraphs>
  <Slides>12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Guttman Haim</vt:lpstr>
      <vt:lpstr>Times New Roman</vt:lpstr>
      <vt:lpstr>Tw Cen MT</vt:lpstr>
      <vt:lpstr>ערכת נושא Office</vt:lpstr>
      <vt:lpstr>חזרה למבחן</vt:lpstr>
      <vt:lpstr>מצגת של PowerPoint‏</vt:lpstr>
      <vt:lpstr>UML</vt:lpstr>
      <vt:lpstr>מצגת של PowerPoint‏</vt:lpstr>
      <vt:lpstr>מצגת של PowerPoint‏</vt:lpstr>
      <vt:lpstr>מתודולוגיות פיתוח</vt:lpstr>
      <vt:lpstr>ניהול פרויקטים</vt:lpstr>
      <vt:lpstr>מצגת של PowerPoint‏</vt:lpstr>
      <vt:lpstr>בעלי עניין</vt:lpstr>
      <vt:lpstr>בדיקות</vt:lpstr>
      <vt:lpstr>בדיקות</vt:lpstr>
      <vt:lpstr>בהצלחה במבחן </vt:lpstr>
    </vt:vector>
  </TitlesOfParts>
  <Company>Yaron'S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הנדסת תוכנה תש"ף סמסטר א</dc:title>
  <dc:creator>sapir asraf</dc:creator>
  <cp:lastModifiedBy>Sapir Asraf</cp:lastModifiedBy>
  <cp:revision>142</cp:revision>
  <dcterms:created xsi:type="dcterms:W3CDTF">2019-10-07T17:30:58Z</dcterms:created>
  <dcterms:modified xsi:type="dcterms:W3CDTF">2020-01-23T17:26:18Z</dcterms:modified>
</cp:coreProperties>
</file>