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264" r:id="rId2"/>
    <p:sldId id="257" r:id="rId3"/>
    <p:sldId id="260" r:id="rId4"/>
    <p:sldId id="263" r:id="rId5"/>
    <p:sldId id="262" r:id="rId6"/>
    <p:sldId id="265" r:id="rId7"/>
    <p:sldId id="266" r:id="rId8"/>
    <p:sldId id="267" r:id="rId9"/>
    <p:sldId id="268" r:id="rId10"/>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י"ג/חשון/תש"פ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213729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2A175503-69F1-435E-97B1-D760AAEC466E}" type="datetime8">
              <a:rPr lang="he-IL" smtClean="0"/>
              <a:t>11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1B24F6F4-18E5-4ABD-8A54-0A1826E2D4DB}" type="datetime8">
              <a:rPr lang="he-IL" smtClean="0"/>
              <a:t>11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F1715E3D-A287-43C9-AD57-60DDA347E49C}" type="datetime8">
              <a:rPr lang="he-IL" smtClean="0"/>
              <a:t>11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7DCBECD5-B7D4-417D-A3A3-B389712AF93C}" type="datetime8">
              <a:rPr lang="he-IL" smtClean="0"/>
              <a:t>11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C5B37A96-53BD-4029-AD08-5606489E9EE7}" type="datetime8">
              <a:rPr lang="he-IL" smtClean="0"/>
              <a:t>11 נובמבר 19</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3"/>
          <p:cNvSpPr>
            <a:spLocks noGrp="1"/>
          </p:cNvSpPr>
          <p:nvPr>
            <p:ph type="dt" sz="half" idx="10"/>
          </p:nvPr>
        </p:nvSpPr>
        <p:spPr/>
        <p:txBody>
          <a:bodyPr/>
          <a:lstStyle>
            <a:lvl1pPr>
              <a:defRPr/>
            </a:lvl1pPr>
          </a:lstStyle>
          <a:p>
            <a:pPr>
              <a:defRPr/>
            </a:pPr>
            <a:fld id="{2ED114BF-80B7-45C9-B5D4-C33178408210}" type="datetime8">
              <a:rPr lang="he-IL" smtClean="0"/>
              <a:t>11 נובמבר 19</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3"/>
          <p:cNvSpPr>
            <a:spLocks noGrp="1"/>
          </p:cNvSpPr>
          <p:nvPr>
            <p:ph type="dt" sz="half" idx="10"/>
          </p:nvPr>
        </p:nvSpPr>
        <p:spPr/>
        <p:txBody>
          <a:bodyPr/>
          <a:lstStyle>
            <a:lvl1pPr>
              <a:defRPr/>
            </a:lvl1pPr>
          </a:lstStyle>
          <a:p>
            <a:pPr>
              <a:defRPr/>
            </a:pPr>
            <a:fld id="{250C85D0-FAD0-486E-AAAE-40927685D640}" type="datetime8">
              <a:rPr lang="he-IL" smtClean="0"/>
              <a:t>11 נובמבר 19</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3"/>
          <p:cNvSpPr>
            <a:spLocks noGrp="1"/>
          </p:cNvSpPr>
          <p:nvPr>
            <p:ph type="dt" sz="half" idx="10"/>
          </p:nvPr>
        </p:nvSpPr>
        <p:spPr/>
        <p:txBody>
          <a:bodyPr/>
          <a:lstStyle>
            <a:lvl1pPr>
              <a:defRPr/>
            </a:lvl1pPr>
          </a:lstStyle>
          <a:p>
            <a:pPr>
              <a:defRPr/>
            </a:pPr>
            <a:fld id="{1C49C652-3DEF-4105-959A-4C3D98F2837E}" type="datetime8">
              <a:rPr lang="he-IL" smtClean="0"/>
              <a:t>11 נובמבר 19</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8A3EE54F-C74D-48AF-AACC-9FBAE4498657}" type="datetime8">
              <a:rPr lang="he-IL" smtClean="0"/>
              <a:t>11 נובמבר 19</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17052C25-DF68-4010-8A64-53935F7F473B}" type="datetime8">
              <a:rPr lang="he-IL" smtClean="0"/>
              <a:t>11 נובמבר 19</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smtClean="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FD66B5D0-19C9-4417-BF61-7FD8854156DE}" type="datetime8">
              <a:rPr lang="he-IL" smtClean="0"/>
              <a:t>11 נובמבר 19</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smtClean="0"/>
              <a:t>הנדסת תוכנה - תרגול</a:t>
            </a:r>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smtClean="0"/>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smtClean="0"/>
              <a:t>לחץ כדי לערוך סגנונות טקסט של תבנית בסיס</a:t>
            </a:r>
          </a:p>
          <a:p>
            <a:pPr lvl="1"/>
            <a:r>
              <a:rPr lang="he-IL" altLang="he-IL" smtClean="0"/>
              <a:t>רמה שנייה</a:t>
            </a:r>
          </a:p>
          <a:p>
            <a:pPr lvl="2"/>
            <a:r>
              <a:rPr lang="he-IL" altLang="he-IL" smtClean="0"/>
              <a:t>רמה שלישית</a:t>
            </a:r>
          </a:p>
          <a:p>
            <a:pPr lvl="3"/>
            <a:r>
              <a:rPr lang="he-IL" altLang="he-IL" smtClean="0"/>
              <a:t>רמה רביעית</a:t>
            </a:r>
          </a:p>
          <a:p>
            <a:pPr lvl="4"/>
            <a:r>
              <a:rPr lang="he-IL" altLang="he-IL" smtClean="0"/>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E68C342-3F90-4AD5-9847-636C86B287B3}" type="datetime8">
              <a:rPr lang="he-IL" smtClean="0"/>
              <a:t>11 נובמבר 19</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scm.com/do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כותרת 1"/>
          <p:cNvSpPr>
            <a:spLocks noGrp="1"/>
          </p:cNvSpPr>
          <p:nvPr>
            <p:ph type="ctrTitle"/>
          </p:nvPr>
        </p:nvSpPr>
        <p:spPr/>
        <p:txBody>
          <a:bodyPr/>
          <a:lstStyle/>
          <a:p>
            <a:r>
              <a:rPr lang="en-US" altLang="he-IL" sz="6600" b="1" dirty="0" err="1" smtClean="0">
                <a:solidFill>
                  <a:srgbClr val="002060"/>
                </a:solidFill>
                <a:effectLst>
                  <a:outerShdw blurRad="38100" dist="38100" dir="2700000" algn="tl">
                    <a:srgbClr val="000000">
                      <a:alpha val="43137"/>
                    </a:srgbClr>
                  </a:outerShdw>
                </a:effectLst>
              </a:rPr>
              <a:t>Git</a:t>
            </a:r>
            <a:r>
              <a:rPr lang="en-US" altLang="he-IL" sz="6600" b="1" dirty="0" smtClean="0">
                <a:solidFill>
                  <a:srgbClr val="002060"/>
                </a:solidFill>
                <a:effectLst>
                  <a:outerShdw blurRad="38100" dist="38100" dir="2700000" algn="tl">
                    <a:srgbClr val="000000">
                      <a:alpha val="43137"/>
                    </a:srgbClr>
                  </a:outerShdw>
                </a:effectLst>
              </a:rPr>
              <a:t> + </a:t>
            </a:r>
            <a:r>
              <a:rPr lang="en-US" altLang="he-IL" sz="6600" b="1" dirty="0" err="1" smtClean="0">
                <a:solidFill>
                  <a:srgbClr val="002060"/>
                </a:solidFill>
                <a:effectLst>
                  <a:outerShdw blurRad="38100" dist="38100" dir="2700000" algn="tl">
                    <a:srgbClr val="000000">
                      <a:alpha val="43137"/>
                    </a:srgbClr>
                  </a:outerShdw>
                </a:effectLst>
              </a:rPr>
              <a:t>Github</a:t>
            </a:r>
            <a:endParaRPr lang="he-IL" altLang="he-IL" sz="6600" b="1" dirty="0" smtClean="0">
              <a:solidFill>
                <a:srgbClr val="002060"/>
              </a:solidFill>
              <a:effectLst>
                <a:outerShdw blurRad="38100" dist="38100" dir="2700000" algn="tl">
                  <a:srgbClr val="000000">
                    <a:alpha val="43137"/>
                  </a:srgbClr>
                </a:outerShdw>
              </a:effectLst>
            </a:endParaRPr>
          </a:p>
        </p:txBody>
      </p:sp>
      <p:sp>
        <p:nvSpPr>
          <p:cNvPr id="2051" name="כותרת משנה 2"/>
          <p:cNvSpPr>
            <a:spLocks noGrp="1"/>
          </p:cNvSpPr>
          <p:nvPr>
            <p:ph type="subTitle" idx="1"/>
          </p:nvPr>
        </p:nvSpPr>
        <p:spPr/>
        <p:txBody>
          <a:bodyPr/>
          <a:lstStyle/>
          <a:p>
            <a:endParaRPr lang="he-IL" altLang="he-IL" sz="3600" b="1" dirty="0" smtClean="0">
              <a:latin typeface="Guttman Haim" panose="02010401010101010101" pitchFamily="2" charset="-79"/>
              <a:cs typeface="Guttman Haim" panose="02010401010101010101" pitchFamily="2" charset="-79"/>
            </a:endParaRPr>
          </a:p>
          <a:p>
            <a:r>
              <a:rPr lang="he-IL" altLang="he-IL" sz="3600" b="1" dirty="0" smtClean="0">
                <a:latin typeface="Guttman Haim" panose="02010401010101010101" pitchFamily="2" charset="-79"/>
                <a:cs typeface="Guttman Haim" panose="02010401010101010101" pitchFamily="2" charset="-79"/>
              </a:rPr>
              <a:t>תרגול מס' 2</a:t>
            </a:r>
            <a:r>
              <a:rPr lang="en-US" altLang="he-IL" sz="3600" b="1" dirty="0" smtClean="0">
                <a:latin typeface="Guttman Haim" panose="02010401010101010101" pitchFamily="2" charset="-79"/>
                <a:cs typeface="Guttman Haim" panose="02010401010101010101" pitchFamily="2" charset="-79"/>
              </a:rPr>
              <a:t/>
            </a:r>
            <a:br>
              <a:rPr lang="en-US" altLang="he-IL" sz="3600" b="1" dirty="0" smtClean="0">
                <a:latin typeface="Guttman Haim" panose="02010401010101010101" pitchFamily="2" charset="-79"/>
                <a:cs typeface="Guttman Haim" panose="02010401010101010101" pitchFamily="2" charset="-79"/>
              </a:rPr>
            </a:br>
            <a:r>
              <a:rPr lang="en-US" altLang="he-IL" sz="3600" b="1" dirty="0" smtClean="0">
                <a:latin typeface="Guttman Haim" panose="02010401010101010101" pitchFamily="2" charset="-79"/>
                <a:cs typeface="Guttman Haim" panose="02010401010101010101" pitchFamily="2" charset="-79"/>
              </a:rPr>
              <a:t/>
            </a:r>
            <a:br>
              <a:rPr lang="en-US" altLang="he-IL" sz="3600" b="1" dirty="0" smtClean="0">
                <a:latin typeface="Guttman Haim" panose="02010401010101010101" pitchFamily="2" charset="-79"/>
                <a:cs typeface="Guttman Haim" panose="02010401010101010101" pitchFamily="2" charset="-79"/>
              </a:rPr>
            </a:br>
            <a:r>
              <a:rPr lang="he-IL" altLang="he-IL" sz="2000" b="1" dirty="0">
                <a:latin typeface="Guttman Haim" panose="02010401010101010101" pitchFamily="2" charset="-79"/>
                <a:cs typeface="Guttman Haim" panose="02010401010101010101" pitchFamily="2" charset="-79"/>
              </a:rPr>
              <a:t>הנדסת תוכנה</a:t>
            </a:r>
          </a:p>
          <a:p>
            <a:r>
              <a:rPr lang="he-IL" altLang="he-IL" sz="2000" b="1" dirty="0">
                <a:latin typeface="Guttman Haim" panose="02010401010101010101" pitchFamily="2" charset="-79"/>
                <a:cs typeface="Guttman Haim" panose="02010401010101010101" pitchFamily="2" charset="-79"/>
              </a:rPr>
              <a:t>סמסטר א תש"פ</a:t>
            </a:r>
          </a:p>
          <a:p>
            <a:endParaRPr lang="he-IL" altLang="he-IL" sz="3600" b="1" dirty="0" smtClean="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3533A51B-CC9D-4770-812D-39B889D18748}"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Tree>
    <p:extLst>
      <p:ext uri="{BB962C8B-B14F-4D97-AF65-F5344CB8AC3E}">
        <p14:creationId xmlns:p14="http://schemas.microsoft.com/office/powerpoint/2010/main" val="383312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smtClean="0">
                <a:solidFill>
                  <a:srgbClr val="002060"/>
                </a:solidFill>
                <a:effectLst>
                  <a:outerShdw blurRad="38100" dist="38100" dir="2700000" algn="tl">
                    <a:srgbClr val="000000">
                      <a:alpha val="43137"/>
                    </a:srgbClr>
                  </a:outerShdw>
                </a:effectLst>
                <a:cs typeface="+mn-cs"/>
              </a:rPr>
              <a:t>מבוא</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p:txBody>
          <a:bodyPr/>
          <a:lstStyle/>
          <a:p>
            <a:pPr marL="457154" indent="-457154">
              <a:buClr>
                <a:schemeClr val="accent1">
                  <a:lumMod val="50000"/>
                </a:schemeClr>
              </a:buClr>
              <a:buSzPct val="95000"/>
              <a:defRPr/>
            </a:pPr>
            <a:r>
              <a:rPr lang="en-US" sz="2400" dirty="0" smtClean="0"/>
              <a:t> </a:t>
            </a:r>
            <a:r>
              <a:rPr lang="en-US" sz="2400" dirty="0" err="1" smtClean="0"/>
              <a:t>Git</a:t>
            </a:r>
            <a:r>
              <a:rPr lang="en-US" sz="2400" dirty="0" smtClean="0"/>
              <a:t> </a:t>
            </a:r>
            <a:r>
              <a:rPr lang="he-IL" sz="2400" dirty="0" smtClean="0"/>
              <a:t>- מערכת חכמה לניהול גרסאות קוד.</a:t>
            </a:r>
          </a:p>
          <a:p>
            <a:pPr marL="457154" indent="-457154">
              <a:buClr>
                <a:schemeClr val="accent1">
                  <a:lumMod val="50000"/>
                </a:schemeClr>
              </a:buClr>
              <a:buSzPct val="95000"/>
              <a:defRPr/>
            </a:pPr>
            <a:r>
              <a:rPr lang="he-IL" sz="2400" dirty="0" smtClean="0"/>
              <a:t>שימוש </a:t>
            </a:r>
            <a:r>
              <a:rPr lang="he-IL" sz="2400" dirty="0"/>
              <a:t>ב-</a:t>
            </a:r>
            <a:r>
              <a:rPr lang="en-US" sz="2400" dirty="0" err="1"/>
              <a:t>Git</a:t>
            </a:r>
            <a:r>
              <a:rPr lang="en-US" sz="2400" dirty="0"/>
              <a:t> </a:t>
            </a:r>
            <a:r>
              <a:rPr lang="he-IL" sz="2400" dirty="0" smtClean="0"/>
              <a:t> מאפשר </a:t>
            </a:r>
            <a:r>
              <a:rPr lang="he-IL" sz="2400" dirty="0"/>
              <a:t>לנו לעבוד בצוות על אותו הפרויקט, לצפות בשינויים ולנהל גרסאות באופן </a:t>
            </a:r>
            <a:r>
              <a:rPr lang="he-IL" sz="2400" dirty="0" smtClean="0"/>
              <a:t>חכם.</a:t>
            </a:r>
          </a:p>
          <a:p>
            <a:pPr marL="457154" indent="-457154">
              <a:buClr>
                <a:schemeClr val="accent1">
                  <a:lumMod val="50000"/>
                </a:schemeClr>
              </a:buClr>
              <a:buSzPct val="95000"/>
              <a:defRPr/>
            </a:pPr>
            <a:r>
              <a:rPr lang="en-US" sz="2400" dirty="0" err="1" smtClean="0"/>
              <a:t>Git</a:t>
            </a:r>
            <a:r>
              <a:rPr lang="en-US" sz="2400" dirty="0" smtClean="0"/>
              <a:t> </a:t>
            </a:r>
            <a:r>
              <a:rPr lang="he-IL" sz="2400" dirty="0" smtClean="0"/>
              <a:t> הוא </a:t>
            </a:r>
            <a:r>
              <a:rPr lang="he-IL" sz="2400" dirty="0"/>
              <a:t>מעין מאגר העוקב אחר השינויים בקבצי הקוד של הפרויקט שלנו. כל שינוי המבוצע מעודכן במאגר וביחד עם השינוי גם תיאור קצר המפרט על אותו שינוי וכמובן מי המפתח האחראי על השינוי. </a:t>
            </a:r>
            <a:r>
              <a:rPr lang="en-US" sz="2400" dirty="0" smtClean="0"/>
              <a:t>Commit</a:t>
            </a:r>
            <a:r>
              <a:rPr lang="he-IL" sz="2400" dirty="0" smtClean="0"/>
              <a:t> - המונח </a:t>
            </a:r>
            <a:r>
              <a:rPr lang="he-IL" sz="2400" dirty="0"/>
              <a:t>המקצועי של כל שיגור </a:t>
            </a:r>
            <a:r>
              <a:rPr lang="he-IL" sz="2400" dirty="0" smtClean="0"/>
              <a:t>שכזה</a:t>
            </a:r>
            <a:r>
              <a:rPr lang="en-US" sz="2400" dirty="0" smtClean="0"/>
              <a:t>.</a:t>
            </a:r>
            <a:endParaRPr lang="he-IL" sz="2400" dirty="0" smtClean="0"/>
          </a:p>
          <a:p>
            <a:pPr marL="457154" indent="-457154">
              <a:buClr>
                <a:schemeClr val="accent1">
                  <a:lumMod val="50000"/>
                </a:schemeClr>
              </a:buClr>
              <a:buSzPct val="95000"/>
              <a:defRPr/>
            </a:pPr>
            <a:r>
              <a:rPr lang="en-US" sz="2400" dirty="0" smtClean="0"/>
              <a:t> </a:t>
            </a:r>
            <a:r>
              <a:rPr lang="en-US" sz="2400" dirty="0" err="1" smtClean="0"/>
              <a:t>Git</a:t>
            </a:r>
            <a:r>
              <a:rPr lang="en-US" sz="2400" dirty="0" smtClean="0"/>
              <a:t> </a:t>
            </a:r>
            <a:r>
              <a:rPr lang="he-IL" sz="2400" dirty="0"/>
              <a:t>מאפשרת </a:t>
            </a:r>
            <a:r>
              <a:rPr lang="he-IL" sz="2400" dirty="0" smtClean="0"/>
              <a:t>לעבוד </a:t>
            </a:r>
            <a:r>
              <a:rPr lang="he-IL" sz="2400" dirty="0"/>
              <a:t>בצוות, כל אחד על חלקו ולשגר את השינויים למאגר אחד המכיל את כל השינויים של </a:t>
            </a:r>
            <a:r>
              <a:rPr lang="he-IL" sz="2400" dirty="0" smtClean="0"/>
              <a:t>כולם. </a:t>
            </a:r>
            <a:r>
              <a:rPr lang="en-US" sz="2400" dirty="0" smtClean="0"/>
              <a:t/>
            </a:r>
            <a:br>
              <a:rPr lang="en-US" sz="2400" dirty="0" smtClean="0"/>
            </a:br>
            <a:r>
              <a:rPr lang="en-US" sz="2400" dirty="0"/>
              <a:t>Repository </a:t>
            </a:r>
            <a:r>
              <a:rPr lang="he-IL" sz="2400" dirty="0" smtClean="0"/>
              <a:t> - הוא שמו </a:t>
            </a:r>
            <a:r>
              <a:rPr lang="he-IL" sz="2400" dirty="0"/>
              <a:t>המקצועי של </a:t>
            </a:r>
            <a:r>
              <a:rPr lang="he-IL" sz="2400" dirty="0" smtClean="0"/>
              <a:t>המאגר</a:t>
            </a:r>
            <a:r>
              <a:rPr lang="en-US" sz="2400" dirty="0" smtClean="0"/>
              <a:t>.</a:t>
            </a:r>
            <a:endParaRPr lang="he-IL" sz="2400" dirty="0" smtClean="0"/>
          </a:p>
          <a:p>
            <a:pPr marL="457154" indent="-457154">
              <a:buClr>
                <a:schemeClr val="accent1">
                  <a:lumMod val="50000"/>
                </a:schemeClr>
              </a:buClr>
              <a:buSzPct val="95000"/>
              <a:defRPr/>
            </a:pPr>
            <a:r>
              <a:rPr lang="he-IL" sz="2400" dirty="0" smtClean="0"/>
              <a:t>ביום </a:t>
            </a:r>
            <a:r>
              <a:rPr lang="he-IL" sz="2400" dirty="0"/>
              <a:t>שהפרויקט שלכם ישתבש (חלילה!) </a:t>
            </a:r>
            <a:r>
              <a:rPr lang="he-IL" sz="2400" dirty="0" smtClean="0"/>
              <a:t>תוכלו </a:t>
            </a:r>
            <a:r>
              <a:rPr lang="he-IL" sz="2400" dirty="0"/>
              <a:t>לחזור לגרסאות ישנות יותר במהירות </a:t>
            </a:r>
            <a:r>
              <a:rPr lang="he-IL" sz="2400" dirty="0" smtClean="0"/>
              <a:t>ובפשטות, השימוש </a:t>
            </a:r>
            <a:r>
              <a:rPr lang="he-IL" sz="2400" dirty="0"/>
              <a:t>ב-</a:t>
            </a:r>
            <a:r>
              <a:rPr lang="en-US" sz="2400" dirty="0" err="1"/>
              <a:t>Git</a:t>
            </a:r>
            <a:r>
              <a:rPr lang="en-US" sz="2400" dirty="0"/>
              <a:t> </a:t>
            </a:r>
            <a:r>
              <a:rPr lang="he-IL" sz="2400" dirty="0" smtClean="0"/>
              <a:t> יעזור </a:t>
            </a:r>
            <a:r>
              <a:rPr lang="he-IL" sz="2400" dirty="0"/>
              <a:t>לכם לעבוד כיחיד ובפרט כצוות באופן מסודר וטוב יותר.</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30C3BC94-DE9F-4CE9-B424-B41796272857}"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a:p>
        </p:txBody>
      </p:sp>
    </p:spTree>
    <p:extLst>
      <p:ext uri="{BB962C8B-B14F-4D97-AF65-F5344CB8AC3E}">
        <p14:creationId xmlns:p14="http://schemas.microsoft.com/office/powerpoint/2010/main" val="124066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smtClean="0">
                <a:solidFill>
                  <a:srgbClr val="002060"/>
                </a:solidFill>
                <a:effectLst>
                  <a:outerShdw blurRad="38100" dist="38100" dir="2700000" algn="tl">
                    <a:srgbClr val="000000">
                      <a:alpha val="43137"/>
                    </a:srgbClr>
                  </a:outerShdw>
                </a:effectLst>
                <a:cs typeface="+mn-cs"/>
              </a:rPr>
              <a:t>התקנה</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457154" indent="-457154">
              <a:buClr>
                <a:schemeClr val="accent1">
                  <a:lumMod val="50000"/>
                </a:schemeClr>
              </a:buClr>
              <a:buSzPct val="95000"/>
              <a:defRPr/>
            </a:pPr>
            <a:r>
              <a:rPr lang="en-US" dirty="0">
                <a:hlinkClick r:id="rId2"/>
              </a:rPr>
              <a:t>https://git-scm.com/downloads</a:t>
            </a:r>
            <a:endParaRPr lang="he-IL" altLang="en-US" dirty="0" smtClean="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9971AB18-5F8A-47CB-8E45-01C5E7263AAF}"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a:p>
        </p:txBody>
      </p:sp>
    </p:spTree>
    <p:extLst>
      <p:ext uri="{BB962C8B-B14F-4D97-AF65-F5344CB8AC3E}">
        <p14:creationId xmlns:p14="http://schemas.microsoft.com/office/powerpoint/2010/main" val="2561015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err="1" smtClean="0">
                <a:solidFill>
                  <a:srgbClr val="002060"/>
                </a:solidFill>
                <a:effectLst>
                  <a:outerShdw blurRad="38100" dist="38100" dir="2700000" algn="tl">
                    <a:srgbClr val="000000">
                      <a:alpha val="43137"/>
                    </a:srgbClr>
                  </a:outerShdw>
                </a:effectLst>
                <a:cs typeface="+mn-cs"/>
              </a:rPr>
              <a:t>Git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r>
              <a:rPr lang="he-IL" sz="2400" dirty="0" err="1" smtClean="0"/>
              <a:t>גיט</a:t>
            </a:r>
            <a:r>
              <a:rPr lang="he-IL" sz="2400" dirty="0" smtClean="0"/>
              <a:t> </a:t>
            </a:r>
            <a:r>
              <a:rPr lang="he-IL" sz="2400" dirty="0"/>
              <a:t>שומרת אובייקטים מסוג:</a:t>
            </a:r>
          </a:p>
          <a:p>
            <a:pPr lvl="1"/>
            <a:r>
              <a:rPr lang="he-IL" b="1" dirty="0" smtClean="0"/>
              <a:t>מידע</a:t>
            </a:r>
            <a:r>
              <a:rPr lang="he-IL" dirty="0" smtClean="0"/>
              <a:t> (</a:t>
            </a:r>
            <a:r>
              <a:rPr lang="en-US" dirty="0" smtClean="0"/>
              <a:t>blob</a:t>
            </a:r>
            <a:r>
              <a:rPr lang="he-IL" dirty="0" smtClean="0"/>
              <a:t>, בדרך כלל קובץ)</a:t>
            </a:r>
          </a:p>
          <a:p>
            <a:pPr lvl="1"/>
            <a:r>
              <a:rPr lang="he-IL" b="1" dirty="0" smtClean="0"/>
              <a:t>עץ</a:t>
            </a:r>
            <a:r>
              <a:rPr lang="he-IL" dirty="0"/>
              <a:t> (</a:t>
            </a:r>
            <a:r>
              <a:rPr lang="en-US" dirty="0"/>
              <a:t>tree</a:t>
            </a:r>
            <a:r>
              <a:rPr lang="he-IL" dirty="0"/>
              <a:t>, מבנה ספריות)</a:t>
            </a:r>
          </a:p>
          <a:p>
            <a:pPr lvl="1"/>
            <a:r>
              <a:rPr lang="he-IL" b="1" dirty="0"/>
              <a:t>גרסה</a:t>
            </a:r>
            <a:r>
              <a:rPr lang="he-IL" dirty="0"/>
              <a:t> (</a:t>
            </a:r>
            <a:r>
              <a:rPr lang="en-US" dirty="0"/>
              <a:t>commit</a:t>
            </a:r>
            <a:r>
              <a:rPr lang="he-IL" dirty="0"/>
              <a:t>)</a:t>
            </a:r>
          </a:p>
          <a:p>
            <a:r>
              <a:rPr lang="he-IL" sz="2400" dirty="0"/>
              <a:t>בניגוד לרוב מערכות ניהול הגרסאות המודרניות ששומרות שינויים בין גרסאות שונות </a:t>
            </a:r>
            <a:r>
              <a:rPr lang="he-IL" sz="2400" dirty="0" err="1"/>
              <a:t>גיט</a:t>
            </a:r>
            <a:r>
              <a:rPr lang="he-IL" sz="2400" dirty="0"/>
              <a:t> שומרת את תוכני הקבצים עצמם. </a:t>
            </a:r>
          </a:p>
          <a:p>
            <a:r>
              <a:rPr lang="he-IL" sz="2400" dirty="0"/>
              <a:t>לרוב מקובל להסתכל על גרסאות כעץ: בנקודות מסוימות מתפצל הפיתוח לעבודה על ענפים שונים. </a:t>
            </a:r>
            <a:r>
              <a:rPr lang="he-IL" sz="2400" dirty="0" err="1"/>
              <a:t>בגיט</a:t>
            </a:r>
            <a:r>
              <a:rPr lang="he-IL" sz="2400" dirty="0"/>
              <a:t> אפשר גם למזג ענפים שונים. לכן </a:t>
            </a:r>
            <a:r>
              <a:rPr lang="he-IL" sz="2400" dirty="0" err="1"/>
              <a:t>גיט</a:t>
            </a:r>
            <a:r>
              <a:rPr lang="he-IL" sz="2400" dirty="0"/>
              <a:t> מתייחס לגרסאות כגרף מכוון חסר מעגלים: גרסה מתבססת על גרסה קודמת ומכילה שינויים כלפיה. אולם גרסה יכולה להיות גם תוצאת מיזוג שתי גרסאות שונות.</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95D75BDA-E4CC-4715-8463-D190559834B6}"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a:p>
        </p:txBody>
      </p:sp>
    </p:spTree>
    <p:extLst>
      <p:ext uri="{BB962C8B-B14F-4D97-AF65-F5344CB8AC3E}">
        <p14:creationId xmlns:p14="http://schemas.microsoft.com/office/powerpoint/2010/main" val="691492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err="1" smtClean="0">
                <a:solidFill>
                  <a:srgbClr val="002060"/>
                </a:solidFill>
                <a:effectLst>
                  <a:outerShdw blurRad="38100" dist="38100" dir="2700000" algn="tl">
                    <a:srgbClr val="000000">
                      <a:alpha val="43137"/>
                    </a:srgbClr>
                  </a:outerShdw>
                </a:effectLst>
              </a:rPr>
              <a:t>Git</a:t>
            </a:r>
            <a:r>
              <a:rPr lang="en-US" b="1" dirty="0" smtClean="0">
                <a:solidFill>
                  <a:srgbClr val="002060"/>
                </a:solidFill>
                <a:effectLst>
                  <a:outerShdw blurRad="38100" dist="38100" dir="2700000" algn="tl">
                    <a:srgbClr val="000000">
                      <a:alpha val="43137"/>
                    </a:srgbClr>
                  </a:outerShdw>
                </a:effectLst>
              </a:rPr>
              <a:t> - add</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0D989ED8-B689-4DA5-8689-D8F0C9244352}"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a:p>
        </p:txBody>
      </p:sp>
      <p:sp>
        <p:nvSpPr>
          <p:cNvPr id="7" name="מציין מיקום תוכן 6"/>
          <p:cNvSpPr>
            <a:spLocks noGrp="1"/>
          </p:cNvSpPr>
          <p:nvPr>
            <p:ph idx="1"/>
          </p:nvPr>
        </p:nvSpPr>
        <p:spPr/>
        <p:txBody>
          <a:bodyPr/>
          <a:lstStyle/>
          <a:p>
            <a:r>
              <a:rPr lang="he-IL" dirty="0"/>
              <a:t>דוגמא:</a:t>
            </a:r>
          </a:p>
          <a:p>
            <a:pPr marL="0" indent="0" algn="l">
              <a:buNone/>
            </a:pPr>
            <a:r>
              <a:rPr lang="en-US" dirty="0" err="1"/>
              <a:t>git</a:t>
            </a:r>
            <a:r>
              <a:rPr lang="en-US" dirty="0"/>
              <a:t> add </a:t>
            </a:r>
            <a:r>
              <a:rPr lang="en-US" dirty="0" err="1"/>
              <a:t>mydir</a:t>
            </a:r>
            <a:r>
              <a:rPr lang="en-US" dirty="0"/>
              <a:t>/myfile1.java</a:t>
            </a:r>
          </a:p>
          <a:p>
            <a:pPr marL="0" indent="0">
              <a:buNone/>
            </a:pPr>
            <a:r>
              <a:rPr lang="he-IL" dirty="0"/>
              <a:t>משמעות:</a:t>
            </a:r>
          </a:p>
          <a:p>
            <a:pPr marL="0" indent="0">
              <a:buNone/>
            </a:pPr>
            <a:r>
              <a:rPr lang="he-IL" dirty="0"/>
              <a:t>הוספת קובץ אחד או יותר "לאינדקס" של </a:t>
            </a:r>
            <a:r>
              <a:rPr lang="en-US" dirty="0" err="1"/>
              <a:t>git</a:t>
            </a:r>
            <a:r>
              <a:rPr lang="he-IL" dirty="0"/>
              <a:t>, כלומר הפיכת קובץ סתמי לכזה ש-</a:t>
            </a:r>
            <a:r>
              <a:rPr lang="en-US" dirty="0" err="1"/>
              <a:t>git</a:t>
            </a:r>
            <a:r>
              <a:rPr lang="he-IL" dirty="0"/>
              <a:t> מכיר ועוקב אחרי השינויים שלו. קובץ שלא הוסף לאינדקס לא יקבל את שאר השירותים של </a:t>
            </a:r>
            <a:r>
              <a:rPr lang="en-US" dirty="0" err="1"/>
              <a:t>git</a:t>
            </a:r>
            <a:r>
              <a:rPr lang="he-IL" dirty="0"/>
              <a:t>.</a:t>
            </a:r>
            <a:endParaRPr lang="en-US" dirty="0"/>
          </a:p>
          <a:p>
            <a:pPr marL="0" indent="0">
              <a:buNone/>
            </a:pPr>
            <a:endParaRPr lang="he-IL" dirty="0"/>
          </a:p>
        </p:txBody>
      </p:sp>
    </p:spTree>
    <p:extLst>
      <p:ext uri="{BB962C8B-B14F-4D97-AF65-F5344CB8AC3E}">
        <p14:creationId xmlns:p14="http://schemas.microsoft.com/office/powerpoint/2010/main" val="1947601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err="1" smtClean="0">
                <a:solidFill>
                  <a:srgbClr val="002060"/>
                </a:solidFill>
                <a:effectLst>
                  <a:outerShdw blurRad="38100" dist="38100" dir="2700000" algn="tl">
                    <a:srgbClr val="000000">
                      <a:alpha val="43137"/>
                    </a:srgbClr>
                  </a:outerShdw>
                </a:effectLst>
              </a:rPr>
              <a:t>Git</a:t>
            </a:r>
            <a:r>
              <a:rPr lang="en-US" b="1" dirty="0" smtClean="0">
                <a:solidFill>
                  <a:srgbClr val="002060"/>
                </a:solidFill>
                <a:effectLst>
                  <a:outerShdw blurRad="38100" dist="38100" dir="2700000" algn="tl">
                    <a:srgbClr val="000000">
                      <a:alpha val="43137"/>
                    </a:srgbClr>
                  </a:outerShdw>
                </a:effectLst>
              </a:rPr>
              <a:t> - commit</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8EF2C93C-5EC4-4652-BD03-9B075C14050A}"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a:p>
        </p:txBody>
      </p:sp>
      <p:sp>
        <p:nvSpPr>
          <p:cNvPr id="7" name="מציין מיקום תוכן 6"/>
          <p:cNvSpPr>
            <a:spLocks noGrp="1"/>
          </p:cNvSpPr>
          <p:nvPr>
            <p:ph idx="1"/>
          </p:nvPr>
        </p:nvSpPr>
        <p:spPr/>
        <p:txBody>
          <a:bodyPr/>
          <a:lstStyle/>
          <a:p>
            <a:r>
              <a:rPr lang="he-IL" dirty="0"/>
              <a:t>דוגמא:</a:t>
            </a:r>
          </a:p>
          <a:p>
            <a:pPr marL="0" indent="0" algn="l">
              <a:buNone/>
            </a:pPr>
            <a:r>
              <a:rPr lang="en-US" dirty="0" err="1"/>
              <a:t>git</a:t>
            </a:r>
            <a:r>
              <a:rPr lang="en-US" dirty="0"/>
              <a:t> commit --message “my first commit”</a:t>
            </a:r>
          </a:p>
          <a:p>
            <a:pPr marL="0" indent="0">
              <a:buNone/>
            </a:pPr>
            <a:r>
              <a:rPr lang="he-IL" dirty="0"/>
              <a:t>משמעות:</a:t>
            </a:r>
          </a:p>
          <a:p>
            <a:pPr marL="0" indent="0">
              <a:buNone/>
            </a:pPr>
            <a:r>
              <a:rPr lang="he-IL" dirty="0"/>
              <a:t>רישום השינויים הקיימים למאגר הנוכחי. בדוגמא שלפנינו כל השינויים הקיימים ירשמו למאגר והרישום הזה ילווה בהודעה "</a:t>
            </a:r>
            <a:r>
              <a:rPr lang="en-US" dirty="0"/>
              <a:t>my first commit</a:t>
            </a:r>
            <a:r>
              <a:rPr lang="he-IL" dirty="0"/>
              <a:t>". </a:t>
            </a:r>
            <a:endParaRPr lang="he-IL" dirty="0" smtClean="0"/>
          </a:p>
          <a:p>
            <a:pPr marL="0" indent="0">
              <a:buNone/>
            </a:pPr>
            <a:r>
              <a:rPr lang="he-IL" dirty="0" smtClean="0"/>
              <a:t>מה </a:t>
            </a:r>
            <a:r>
              <a:rPr lang="he-IL" dirty="0"/>
              <a:t>נחשב שינוי? הוספת קובץ לאינדקס (כמו בפקודה הקודמת), מחיקת קובץ ועריכת קובץ.</a:t>
            </a:r>
            <a:endParaRPr lang="en-US" dirty="0"/>
          </a:p>
          <a:p>
            <a:pPr marL="0" indent="0">
              <a:buNone/>
            </a:pPr>
            <a:endParaRPr lang="he-IL" dirty="0"/>
          </a:p>
        </p:txBody>
      </p:sp>
    </p:spTree>
    <p:extLst>
      <p:ext uri="{BB962C8B-B14F-4D97-AF65-F5344CB8AC3E}">
        <p14:creationId xmlns:p14="http://schemas.microsoft.com/office/powerpoint/2010/main" val="1569274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err="1" smtClean="0">
                <a:solidFill>
                  <a:srgbClr val="002060"/>
                </a:solidFill>
                <a:effectLst>
                  <a:outerShdw blurRad="38100" dist="38100" dir="2700000" algn="tl">
                    <a:srgbClr val="000000">
                      <a:alpha val="43137"/>
                    </a:srgbClr>
                  </a:outerShdw>
                </a:effectLst>
              </a:rPr>
              <a:t>Git</a:t>
            </a:r>
            <a:r>
              <a:rPr lang="en-US" b="1" dirty="0" smtClean="0">
                <a:solidFill>
                  <a:srgbClr val="002060"/>
                </a:solidFill>
                <a:effectLst>
                  <a:outerShdw blurRad="38100" dist="38100" dir="2700000" algn="tl">
                    <a:srgbClr val="000000">
                      <a:alpha val="43137"/>
                    </a:srgbClr>
                  </a:outerShdw>
                </a:effectLst>
              </a:rPr>
              <a:t> - push</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0B09A7C-A2C4-45B5-AC98-E4065BF7BD7E}"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a:p>
        </p:txBody>
      </p:sp>
      <p:sp>
        <p:nvSpPr>
          <p:cNvPr id="7" name="מציין מיקום תוכן 6"/>
          <p:cNvSpPr>
            <a:spLocks noGrp="1"/>
          </p:cNvSpPr>
          <p:nvPr>
            <p:ph idx="1"/>
          </p:nvPr>
        </p:nvSpPr>
        <p:spPr/>
        <p:txBody>
          <a:bodyPr/>
          <a:lstStyle/>
          <a:p>
            <a:r>
              <a:rPr lang="he-IL" dirty="0"/>
              <a:t>דוגמא:</a:t>
            </a:r>
          </a:p>
          <a:p>
            <a:pPr marL="0" indent="0" algn="l">
              <a:buNone/>
            </a:pPr>
            <a:r>
              <a:rPr lang="en-US" dirty="0" err="1"/>
              <a:t>git</a:t>
            </a:r>
            <a:r>
              <a:rPr lang="en-US" dirty="0"/>
              <a:t> </a:t>
            </a:r>
            <a:r>
              <a:rPr lang="en-US" dirty="0" smtClean="0"/>
              <a:t>push</a:t>
            </a:r>
            <a:endParaRPr lang="en-US" dirty="0"/>
          </a:p>
          <a:p>
            <a:pPr marL="0" indent="0">
              <a:buNone/>
            </a:pPr>
            <a:r>
              <a:rPr lang="he-IL" dirty="0"/>
              <a:t>משמעות:</a:t>
            </a:r>
            <a:endParaRPr lang="en-US" dirty="0"/>
          </a:p>
          <a:p>
            <a:pPr marL="0" indent="0">
              <a:buNone/>
            </a:pPr>
            <a:r>
              <a:rPr lang="he-IL" dirty="0"/>
              <a:t>עדכון המאגר המרוחק </a:t>
            </a:r>
            <a:r>
              <a:rPr lang="en-US" dirty="0"/>
              <a:t>origin</a:t>
            </a:r>
            <a:r>
              <a:rPr lang="he-IL" dirty="0"/>
              <a:t> </a:t>
            </a:r>
            <a:r>
              <a:rPr lang="en-US" dirty="0"/>
              <a:t> </a:t>
            </a:r>
            <a:r>
              <a:rPr lang="he-IL" dirty="0"/>
              <a:t>כך שיהיה זהה בנתונים למאגר הנוכחי. במילים אחרות אם המאגרים היו שווים ולאחר מכן נרשמו שינויים במאגר המקומי – הפקודה "דוחפת" את השינויים האלה גם למאגר המרוחק. </a:t>
            </a:r>
            <a:endParaRPr lang="en-US" dirty="0"/>
          </a:p>
        </p:txBody>
      </p:sp>
    </p:spTree>
    <p:extLst>
      <p:ext uri="{BB962C8B-B14F-4D97-AF65-F5344CB8AC3E}">
        <p14:creationId xmlns:p14="http://schemas.microsoft.com/office/powerpoint/2010/main" val="372511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err="1" smtClean="0">
                <a:solidFill>
                  <a:srgbClr val="002060"/>
                </a:solidFill>
                <a:effectLst>
                  <a:outerShdw blurRad="38100" dist="38100" dir="2700000" algn="tl">
                    <a:srgbClr val="000000">
                      <a:alpha val="43137"/>
                    </a:srgbClr>
                  </a:outerShdw>
                </a:effectLst>
              </a:rPr>
              <a:t>Git</a:t>
            </a:r>
            <a:r>
              <a:rPr lang="en-US" b="1" dirty="0" smtClean="0">
                <a:solidFill>
                  <a:srgbClr val="002060"/>
                </a:solidFill>
                <a:effectLst>
                  <a:outerShdw blurRad="38100" dist="38100" dir="2700000" algn="tl">
                    <a:srgbClr val="000000">
                      <a:alpha val="43137"/>
                    </a:srgbClr>
                  </a:outerShdw>
                </a:effectLst>
              </a:rPr>
              <a:t> - pull</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D7F435F8-E69F-46E3-BD51-BA8EE5D72DF1}"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a:p>
        </p:txBody>
      </p:sp>
      <p:sp>
        <p:nvSpPr>
          <p:cNvPr id="7" name="מציין מיקום תוכן 6"/>
          <p:cNvSpPr>
            <a:spLocks noGrp="1"/>
          </p:cNvSpPr>
          <p:nvPr>
            <p:ph idx="1"/>
          </p:nvPr>
        </p:nvSpPr>
        <p:spPr/>
        <p:txBody>
          <a:bodyPr/>
          <a:lstStyle/>
          <a:p>
            <a:r>
              <a:rPr lang="he-IL" dirty="0"/>
              <a:t>דוגמא:</a:t>
            </a:r>
          </a:p>
          <a:p>
            <a:pPr marL="0" indent="0" algn="l">
              <a:buNone/>
            </a:pPr>
            <a:r>
              <a:rPr lang="en-US" dirty="0" err="1"/>
              <a:t>git</a:t>
            </a:r>
            <a:r>
              <a:rPr lang="en-US" dirty="0"/>
              <a:t> </a:t>
            </a:r>
            <a:r>
              <a:rPr lang="en-US" dirty="0" smtClean="0"/>
              <a:t>pull</a:t>
            </a:r>
          </a:p>
          <a:p>
            <a:pPr marL="0" indent="0">
              <a:buNone/>
            </a:pPr>
            <a:r>
              <a:rPr lang="en-US" dirty="0"/>
              <a:t/>
            </a:r>
            <a:br>
              <a:rPr lang="en-US" dirty="0"/>
            </a:br>
            <a:r>
              <a:rPr lang="he-IL" dirty="0" smtClean="0"/>
              <a:t>משמעות</a:t>
            </a:r>
            <a:r>
              <a:rPr lang="he-IL" dirty="0"/>
              <a:t>:</a:t>
            </a:r>
          </a:p>
          <a:p>
            <a:pPr marL="0" indent="0">
              <a:buNone/>
            </a:pPr>
            <a:r>
              <a:rPr lang="he-IL" dirty="0"/>
              <a:t>פעולה הפוכה ל-</a:t>
            </a:r>
            <a:r>
              <a:rPr lang="en-US" dirty="0" err="1"/>
              <a:t>git</a:t>
            </a:r>
            <a:r>
              <a:rPr lang="en-US" dirty="0"/>
              <a:t>-push</a:t>
            </a:r>
            <a:r>
              <a:rPr lang="he-IL" dirty="0"/>
              <a:t>: במקום "לדחוף" את השינויים של המאגר שלי למאגר </a:t>
            </a:r>
            <a:r>
              <a:rPr lang="he-IL" dirty="0" smtClean="0"/>
              <a:t>המרוחק (לפי ברירת מחדל), </a:t>
            </a:r>
            <a:r>
              <a:rPr lang="he-IL" dirty="0"/>
              <a:t>הפעולה "מושכת" את השינויים של המאגר המרוחק אל המאגר שלי. </a:t>
            </a:r>
            <a:endParaRPr lang="en-US" dirty="0"/>
          </a:p>
        </p:txBody>
      </p:sp>
    </p:spTree>
    <p:extLst>
      <p:ext uri="{BB962C8B-B14F-4D97-AF65-F5344CB8AC3E}">
        <p14:creationId xmlns:p14="http://schemas.microsoft.com/office/powerpoint/2010/main" val="1695172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smtClean="0">
                <a:solidFill>
                  <a:srgbClr val="002060"/>
                </a:solidFill>
                <a:effectLst>
                  <a:outerShdw blurRad="38100" dist="38100" dir="2700000" algn="tl">
                    <a:srgbClr val="000000">
                      <a:alpha val="43137"/>
                    </a:srgbClr>
                  </a:outerShdw>
                </a:effectLst>
              </a:rPr>
              <a:t>פעולות נוספות</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5DB319AB-C2A7-49F3-8638-8CA6DE735565}" type="datetime8">
              <a:rPr lang="he-IL" smtClean="0"/>
              <a:t>11 נובמבר 19</a:t>
            </a:fld>
            <a:endParaRPr lang="he-IL"/>
          </a:p>
        </p:txBody>
      </p:sp>
      <p:sp>
        <p:nvSpPr>
          <p:cNvPr id="3" name="מציין מיקום של כותרת תחתונה 2"/>
          <p:cNvSpPr>
            <a:spLocks noGrp="1"/>
          </p:cNvSpPr>
          <p:nvPr>
            <p:ph type="ftr" sz="quarter" idx="11"/>
          </p:nvPr>
        </p:nvSpPr>
        <p:spPr/>
        <p:txBody>
          <a:bodyPr/>
          <a:lstStyle/>
          <a:p>
            <a:pPr>
              <a:defRPr/>
            </a:pPr>
            <a:r>
              <a:rPr lang="he-IL" smtClean="0"/>
              <a:t>הנדסת תוכנה - תרגול</a:t>
            </a:r>
            <a:endParaRPr lang="he-IL"/>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a:p>
        </p:txBody>
      </p:sp>
      <p:sp>
        <p:nvSpPr>
          <p:cNvPr id="7" name="מציין מיקום תוכן 6"/>
          <p:cNvSpPr>
            <a:spLocks noGrp="1"/>
          </p:cNvSpPr>
          <p:nvPr>
            <p:ph idx="1"/>
          </p:nvPr>
        </p:nvSpPr>
        <p:spPr/>
        <p:txBody>
          <a:bodyPr/>
          <a:lstStyle/>
          <a:p>
            <a:r>
              <a:rPr lang="he-IL" dirty="0"/>
              <a:t>יצירת מאגר חדש: </a:t>
            </a:r>
            <a:r>
              <a:rPr lang="en-US" dirty="0" err="1"/>
              <a:t>git-init</a:t>
            </a:r>
            <a:endParaRPr lang="en-US" dirty="0"/>
          </a:p>
          <a:p>
            <a:r>
              <a:rPr lang="he-IL" dirty="0"/>
              <a:t>יצירת עותק של מאגר קיים: </a:t>
            </a:r>
            <a:r>
              <a:rPr lang="en-US" dirty="0" err="1"/>
              <a:t>git</a:t>
            </a:r>
            <a:r>
              <a:rPr lang="en-US" dirty="0"/>
              <a:t>-clone</a:t>
            </a:r>
          </a:p>
          <a:p>
            <a:r>
              <a:rPr lang="he-IL" dirty="0"/>
              <a:t>יצירת ענף חדש באותו מאגר: </a:t>
            </a:r>
            <a:r>
              <a:rPr lang="en-US" dirty="0" err="1"/>
              <a:t>git</a:t>
            </a:r>
            <a:r>
              <a:rPr lang="en-US" dirty="0"/>
              <a:t>-branch</a:t>
            </a:r>
            <a:endParaRPr lang="he-IL" dirty="0"/>
          </a:p>
          <a:p>
            <a:r>
              <a:rPr lang="he-IL" dirty="0"/>
              <a:t>מיזוג של ענף אחר לתוך הנוכחי: </a:t>
            </a:r>
            <a:r>
              <a:rPr lang="en-US" dirty="0" err="1"/>
              <a:t>git</a:t>
            </a:r>
            <a:r>
              <a:rPr lang="en-US" dirty="0"/>
              <a:t>-merge</a:t>
            </a:r>
          </a:p>
          <a:p>
            <a:r>
              <a:rPr lang="he-IL" dirty="0"/>
              <a:t>פקודות </a:t>
            </a:r>
            <a:r>
              <a:rPr lang="en-US" dirty="0" err="1"/>
              <a:t>git</a:t>
            </a:r>
            <a:r>
              <a:rPr lang="he-IL" dirty="0"/>
              <a:t> כוללות פרמטרים נוספים שהופכים לאותן לגמישות ומגוונות.</a:t>
            </a:r>
          </a:p>
          <a:p>
            <a:r>
              <a:rPr lang="he-IL" dirty="0"/>
              <a:t>לרשימה מלאה של הפקודות והפרמטרים: </a:t>
            </a:r>
            <a:r>
              <a:rPr lang="en-US" dirty="0">
                <a:hlinkClick r:id="rId4"/>
              </a:rPr>
              <a:t>https://git-scm.com/docs</a:t>
            </a:r>
            <a:endParaRPr lang="he-IL" dirty="0"/>
          </a:p>
          <a:p>
            <a:pPr marL="0" indent="0">
              <a:buNone/>
            </a:pPr>
            <a:endParaRPr lang="en-US" dirty="0"/>
          </a:p>
        </p:txBody>
      </p:sp>
    </p:spTree>
    <p:extLst>
      <p:ext uri="{BB962C8B-B14F-4D97-AF65-F5344CB8AC3E}">
        <p14:creationId xmlns:p14="http://schemas.microsoft.com/office/powerpoint/2010/main" val="1208808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1004</TotalTime>
  <Words>367</Words>
  <Application>Microsoft Office PowerPoint</Application>
  <PresentationFormat>מסך רחב</PresentationFormat>
  <Paragraphs>75</Paragraphs>
  <Slides>9</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Arial</vt:lpstr>
      <vt:lpstr>Calibri</vt:lpstr>
      <vt:lpstr>Calibri Light</vt:lpstr>
      <vt:lpstr>Guttman Haim</vt:lpstr>
      <vt:lpstr>Times New Roman</vt:lpstr>
      <vt:lpstr>ערכת נושא Office</vt:lpstr>
      <vt:lpstr>Git + Github</vt:lpstr>
      <vt:lpstr>מבוא</vt:lpstr>
      <vt:lpstr>התקנה</vt:lpstr>
      <vt:lpstr>Git</vt:lpstr>
      <vt:lpstr>Git - add</vt:lpstr>
      <vt:lpstr>Git - commit</vt:lpstr>
      <vt:lpstr>Git - push</vt:lpstr>
      <vt:lpstr>Git - pull</vt:lpstr>
      <vt:lpstr>פעולות נוספות</vt:lpstr>
    </vt:vector>
  </TitlesOfParts>
  <Company>Yaron'S Team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Safir Asraf</cp:lastModifiedBy>
  <cp:revision>17</cp:revision>
  <dcterms:created xsi:type="dcterms:W3CDTF">2019-10-07T17:30:58Z</dcterms:created>
  <dcterms:modified xsi:type="dcterms:W3CDTF">2019-11-10T23:18:24Z</dcterms:modified>
</cp:coreProperties>
</file>