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77" r:id="rId4"/>
    <p:sldId id="257" r:id="rId5"/>
    <p:sldId id="282" r:id="rId6"/>
    <p:sldId id="288" r:id="rId7"/>
    <p:sldId id="281" r:id="rId8"/>
    <p:sldId id="278" r:id="rId9"/>
    <p:sldId id="268" r:id="rId10"/>
    <p:sldId id="267" r:id="rId11"/>
    <p:sldId id="283" r:id="rId12"/>
    <p:sldId id="269" r:id="rId13"/>
    <p:sldId id="270" r:id="rId14"/>
    <p:sldId id="271" r:id="rId15"/>
    <p:sldId id="284" r:id="rId16"/>
    <p:sldId id="272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ב'/כסלו/תש"פ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</a:t>
            </a:r>
            <a:endParaRPr lang="he-IL" altLang="he-IL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תרגול מס' </a:t>
            </a:r>
            <a: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5</a:t>
            </a:r>
          </a:p>
          <a:p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הנדסת תוכנה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סמסטר א תש"פ</a:t>
            </a:r>
            <a:endParaRPr lang="en-US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ספיר </a:t>
            </a:r>
            <a:r>
              <a:rPr lang="he-IL" altLang="he-IL" sz="2000" b="1" dirty="0" err="1">
                <a:latin typeface="Guttman Haim" panose="02010401010101010101" pitchFamily="2" charset="-79"/>
                <a:cs typeface="Guttman Haim" panose="02010401010101010101" pitchFamily="2" charset="-79"/>
              </a:rPr>
              <a:t>אסרף</a:t>
            </a:r>
            <a:endParaRPr lang="en-US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endParaRPr lang="he-IL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diagram - notation</a:t>
            </a:r>
            <a:br>
              <a:rPr lang="en-US" dirty="0"/>
            </a:b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pic>
        <p:nvPicPr>
          <p:cNvPr id="11" name="מציין מיקום תוכן 5">
            <a:extLst>
              <a:ext uri="{FF2B5EF4-FFF2-40B4-BE49-F238E27FC236}">
                <a16:creationId xmlns:a16="http://schemas.microsoft.com/office/drawing/2014/main" id="{EB79AAC3-79D3-467E-A296-7214EE56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0134855" y="3214161"/>
            <a:ext cx="10287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אליפסה 4">
            <a:extLst>
              <a:ext uri="{FF2B5EF4-FFF2-40B4-BE49-F238E27FC236}">
                <a16:creationId xmlns:a16="http://schemas.microsoft.com/office/drawing/2014/main" id="{6FD16699-4A1A-48BE-AC24-44AC94AD93D4}"/>
              </a:ext>
            </a:extLst>
          </p:cNvPr>
          <p:cNvSpPr/>
          <p:nvPr/>
        </p:nvSpPr>
        <p:spPr>
          <a:xfrm>
            <a:off x="9206173" y="1576326"/>
            <a:ext cx="2579427" cy="7642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case</a:t>
            </a:r>
          </a:p>
        </p:txBody>
      </p:sp>
      <p:grpSp>
        <p:nvGrpSpPr>
          <p:cNvPr id="13" name="קבוצה 9">
            <a:extLst>
              <a:ext uri="{FF2B5EF4-FFF2-40B4-BE49-F238E27FC236}">
                <a16:creationId xmlns:a16="http://schemas.microsoft.com/office/drawing/2014/main" id="{5D0D0FD9-76A1-40C1-91F7-27881927DF0C}"/>
              </a:ext>
            </a:extLst>
          </p:cNvPr>
          <p:cNvGrpSpPr/>
          <p:nvPr/>
        </p:nvGrpSpPr>
        <p:grpSpPr>
          <a:xfrm>
            <a:off x="9359491" y="5741152"/>
            <a:ext cx="2497541" cy="470735"/>
            <a:chOff x="5117910" y="2756848"/>
            <a:chExt cx="2497541" cy="470735"/>
          </a:xfrm>
        </p:grpSpPr>
        <p:cxnSp>
          <p:nvCxnSpPr>
            <p:cNvPr id="14" name="מחבר ישר 7">
              <a:extLst>
                <a:ext uri="{FF2B5EF4-FFF2-40B4-BE49-F238E27FC236}">
                  <a16:creationId xmlns:a16="http://schemas.microsoft.com/office/drawing/2014/main" id="{FD8D9CEC-DF81-4C8F-B52C-C7F72AFB2A83}"/>
                </a:ext>
              </a:extLst>
            </p:cNvPr>
            <p:cNvCxnSpPr/>
            <p:nvPr/>
          </p:nvCxnSpPr>
          <p:spPr>
            <a:xfrm>
              <a:off x="5117910" y="2756848"/>
              <a:ext cx="24975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7445A4-FB6E-4068-A156-1FE9CF9ECBE6}"/>
                </a:ext>
              </a:extLst>
            </p:cNvPr>
            <p:cNvSpPr txBox="1"/>
            <p:nvPr/>
          </p:nvSpPr>
          <p:spPr>
            <a:xfrm>
              <a:off x="5609230" y="2858251"/>
              <a:ext cx="1596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Association</a:t>
              </a:r>
            </a:p>
          </p:txBody>
        </p:sp>
      </p:grpSp>
      <p:sp>
        <p:nvSpPr>
          <p:cNvPr id="22" name="מציין מיקום תוכן 4"/>
          <p:cNvSpPr txBox="1">
            <a:spLocks/>
          </p:cNvSpPr>
          <p:nvPr/>
        </p:nvSpPr>
        <p:spPr bwMode="auto">
          <a:xfrm>
            <a:off x="3865816" y="1690688"/>
            <a:ext cx="4744784" cy="6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Use Case</a:t>
            </a:r>
            <a:r>
              <a:rPr lang="he-IL" sz="1800" dirty="0"/>
              <a:t>  - מתאר פונקציונאליות של המערכת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sz="1800" dirty="0"/>
          </a:p>
        </p:txBody>
      </p:sp>
      <p:sp>
        <p:nvSpPr>
          <p:cNvPr id="23" name="מציין מיקום תוכן 4"/>
          <p:cNvSpPr txBox="1">
            <a:spLocks/>
          </p:cNvSpPr>
          <p:nvPr/>
        </p:nvSpPr>
        <p:spPr bwMode="auto">
          <a:xfrm>
            <a:off x="3865816" y="3425680"/>
            <a:ext cx="4744784" cy="6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Actor</a:t>
            </a:r>
            <a:r>
              <a:rPr lang="he-IL" sz="1800" dirty="0"/>
              <a:t> – שחקן, משתמש, מחלקה, כל גורם המשתמש ומשפיע על המערכת.</a:t>
            </a:r>
          </a:p>
        </p:txBody>
      </p:sp>
      <p:sp>
        <p:nvSpPr>
          <p:cNvPr id="24" name="מציין מיקום תוכן 4"/>
          <p:cNvSpPr txBox="1">
            <a:spLocks/>
          </p:cNvSpPr>
          <p:nvPr/>
        </p:nvSpPr>
        <p:spPr bwMode="auto">
          <a:xfrm>
            <a:off x="3865816" y="5285620"/>
            <a:ext cx="4744784" cy="6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Association</a:t>
            </a:r>
            <a:r>
              <a:rPr lang="he-IL" sz="1800" dirty="0"/>
              <a:t> – קשר בין שחקן לפונקציונאליות.</a:t>
            </a:r>
          </a:p>
        </p:txBody>
      </p:sp>
    </p:spTree>
    <p:extLst>
      <p:ext uri="{BB962C8B-B14F-4D97-AF65-F5344CB8AC3E}">
        <p14:creationId xmlns:p14="http://schemas.microsoft.com/office/powerpoint/2010/main" val="43812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diagram - notation</a:t>
            </a:r>
            <a:br>
              <a:rPr lang="en-US" dirty="0"/>
            </a:b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4038600" y="1548020"/>
            <a:ext cx="5723226" cy="413391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include </a:t>
            </a:r>
            <a:r>
              <a:rPr lang="he-IL" sz="1800" dirty="0"/>
              <a:t> - כאשר ההפעלה של</a:t>
            </a:r>
            <a:r>
              <a:rPr lang="en-US" sz="1800" dirty="0"/>
              <a:t>Case Use </a:t>
            </a:r>
            <a:r>
              <a:rPr lang="he-IL" sz="1800" dirty="0"/>
              <a:t> מסויים </a:t>
            </a:r>
            <a:r>
              <a:rPr lang="he-IL" sz="1800" b="1" dirty="0"/>
              <a:t>נעשית</a:t>
            </a:r>
            <a:r>
              <a:rPr lang="he-IL" sz="1800" dirty="0"/>
              <a:t> על ידי </a:t>
            </a:r>
            <a:r>
              <a:rPr lang="en-US" sz="1800" dirty="0"/>
              <a:t>Case Use</a:t>
            </a:r>
            <a:r>
              <a:rPr lang="he-IL" sz="1800" dirty="0"/>
              <a:t> אחר.</a:t>
            </a:r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r>
              <a:rPr lang="he-IL" sz="1800" dirty="0"/>
              <a:t> </a:t>
            </a:r>
            <a:r>
              <a:rPr lang="en-US" sz="1800" dirty="0"/>
              <a:t>extend</a:t>
            </a:r>
            <a:r>
              <a:rPr lang="he-IL" sz="1800" dirty="0"/>
              <a:t> - כאשר הפעילות שמיוצגת על ידי </a:t>
            </a:r>
            <a:r>
              <a:rPr lang="en-US" sz="1800" dirty="0"/>
              <a:t>Case Use</a:t>
            </a:r>
            <a:r>
              <a:rPr lang="he-IL" sz="1800" dirty="0"/>
              <a:t> מסויים </a:t>
            </a:r>
            <a:r>
              <a:rPr lang="he-IL" sz="1800" b="1" dirty="0"/>
              <a:t>עשוייה להיות נדרשת</a:t>
            </a:r>
            <a:r>
              <a:rPr lang="he-IL" sz="1800" dirty="0"/>
              <a:t> בתוך הפעילות שמיוצגת על ידי</a:t>
            </a:r>
            <a:r>
              <a:rPr lang="en-US" sz="1800" dirty="0"/>
              <a:t>Case Use </a:t>
            </a:r>
            <a:r>
              <a:rPr lang="he-IL" sz="1800" dirty="0"/>
              <a:t> אחר.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grpSp>
        <p:nvGrpSpPr>
          <p:cNvPr id="16" name="קבוצה 13">
            <a:extLst>
              <a:ext uri="{FF2B5EF4-FFF2-40B4-BE49-F238E27FC236}">
                <a16:creationId xmlns:a16="http://schemas.microsoft.com/office/drawing/2014/main" id="{3649D74E-8DF8-44F3-97AA-DE8207D85741}"/>
              </a:ext>
            </a:extLst>
          </p:cNvPr>
          <p:cNvGrpSpPr/>
          <p:nvPr/>
        </p:nvGrpSpPr>
        <p:grpSpPr>
          <a:xfrm>
            <a:off x="10010097" y="1332612"/>
            <a:ext cx="1692321" cy="1692323"/>
            <a:chOff x="9403307" y="2210937"/>
            <a:chExt cx="1692321" cy="1692323"/>
          </a:xfrm>
        </p:grpSpPr>
        <p:cxnSp>
          <p:nvCxnSpPr>
            <p:cNvPr id="17" name="מחבר חץ ישר 11">
              <a:extLst>
                <a:ext uri="{FF2B5EF4-FFF2-40B4-BE49-F238E27FC236}">
                  <a16:creationId xmlns:a16="http://schemas.microsoft.com/office/drawing/2014/main" id="{AC0A0E4F-FBE0-4390-9510-73A083F0D4CF}"/>
                </a:ext>
              </a:extLst>
            </p:cNvPr>
            <p:cNvCxnSpPr/>
            <p:nvPr/>
          </p:nvCxnSpPr>
          <p:spPr>
            <a:xfrm>
              <a:off x="9403307" y="2210937"/>
              <a:ext cx="0" cy="169232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857E5F-D30A-41F4-ABA2-51F6C3A04BCC}"/>
                </a:ext>
              </a:extLst>
            </p:cNvPr>
            <p:cNvSpPr txBox="1"/>
            <p:nvPr/>
          </p:nvSpPr>
          <p:spPr>
            <a:xfrm>
              <a:off x="9485192" y="2858251"/>
              <a:ext cx="161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&lt;&lt;include&gt;&gt;</a:t>
              </a:r>
            </a:p>
          </p:txBody>
        </p:sp>
      </p:grpSp>
      <p:grpSp>
        <p:nvGrpSpPr>
          <p:cNvPr id="19" name="קבוצה 14">
            <a:extLst>
              <a:ext uri="{FF2B5EF4-FFF2-40B4-BE49-F238E27FC236}">
                <a16:creationId xmlns:a16="http://schemas.microsoft.com/office/drawing/2014/main" id="{C336DC18-B604-4C0B-9E4A-660C11ADB2BE}"/>
              </a:ext>
            </a:extLst>
          </p:cNvPr>
          <p:cNvGrpSpPr/>
          <p:nvPr/>
        </p:nvGrpSpPr>
        <p:grpSpPr>
          <a:xfrm>
            <a:off x="10010097" y="4005457"/>
            <a:ext cx="1692321" cy="1692323"/>
            <a:chOff x="9403307" y="2210937"/>
            <a:chExt cx="1692321" cy="1692323"/>
          </a:xfrm>
        </p:grpSpPr>
        <p:cxnSp>
          <p:nvCxnSpPr>
            <p:cNvPr id="20" name="מחבר חץ ישר 15">
              <a:extLst>
                <a:ext uri="{FF2B5EF4-FFF2-40B4-BE49-F238E27FC236}">
                  <a16:creationId xmlns:a16="http://schemas.microsoft.com/office/drawing/2014/main" id="{62DD4582-ADBD-43DD-ADC4-264F77FF3B41}"/>
                </a:ext>
              </a:extLst>
            </p:cNvPr>
            <p:cNvCxnSpPr/>
            <p:nvPr/>
          </p:nvCxnSpPr>
          <p:spPr>
            <a:xfrm>
              <a:off x="9403307" y="2210937"/>
              <a:ext cx="0" cy="169232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EF62DC-7E46-4FEF-B3E2-C9BAECAED40D}"/>
                </a:ext>
              </a:extLst>
            </p:cNvPr>
            <p:cNvSpPr txBox="1"/>
            <p:nvPr/>
          </p:nvSpPr>
          <p:spPr>
            <a:xfrm>
              <a:off x="9485192" y="2858251"/>
              <a:ext cx="161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&lt;&lt;extend&gt;&gt;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55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72276" y="1635126"/>
            <a:ext cx="11726522" cy="4351338"/>
          </a:xfrm>
        </p:spPr>
        <p:txBody>
          <a:bodyPr/>
          <a:lstStyle/>
          <a:p>
            <a:pPr marL="0" indent="0">
              <a:buNone/>
            </a:pPr>
            <a:r>
              <a:rPr lang="he-IL" sz="2400" dirty="0"/>
              <a:t>בדוגמא הבאה :</a:t>
            </a:r>
            <a:br>
              <a:rPr lang="en-US" sz="2400" dirty="0"/>
            </a:br>
            <a:r>
              <a:rPr lang="he-IL" sz="2400" dirty="0"/>
              <a:t>כאשר מדובר באזרח אירופאי - </a:t>
            </a:r>
            <a:br>
              <a:rPr lang="en-US" sz="2400" dirty="0"/>
            </a:br>
            <a:r>
              <a:rPr lang="he-IL" sz="2400" dirty="0"/>
              <a:t>ה- </a:t>
            </a:r>
            <a:r>
              <a:rPr lang="en-US" sz="2400" dirty="0"/>
              <a:t>Use Case</a:t>
            </a:r>
            <a:r>
              <a:rPr lang="he-IL" sz="2400" dirty="0"/>
              <a:t> ששמו </a:t>
            </a:r>
            <a:r>
              <a:rPr lang="en-US" sz="2400" dirty="0"/>
              <a:t>Perform Custom Inspection</a:t>
            </a:r>
            <a:r>
              <a:rPr lang="he-IL" sz="2400" dirty="0"/>
              <a:t> מרחיב את ה</a:t>
            </a:r>
            <a:r>
              <a:rPr lang="en-US" sz="2400" dirty="0"/>
              <a:t> Use Case </a:t>
            </a:r>
            <a:r>
              <a:rPr lang="he-IL" sz="2400" dirty="0"/>
              <a:t>ששמו </a:t>
            </a:r>
            <a:r>
              <a:rPr lang="en-US" sz="2400" dirty="0"/>
              <a:t>Enter Italy </a:t>
            </a:r>
            <a:r>
              <a:rPr lang="he-IL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he-IL" sz="2400" dirty="0"/>
              <a:t>כאשר מדובר באזרח לא אירופאי- </a:t>
            </a:r>
            <a:br>
              <a:rPr lang="en-US" sz="2400" dirty="0"/>
            </a:br>
            <a:r>
              <a:rPr lang="he-IL" sz="2400" dirty="0"/>
              <a:t>הפעילות שמיוצגת על ידי </a:t>
            </a:r>
            <a:r>
              <a:rPr lang="en-US" sz="2400" dirty="0"/>
              <a:t>Security Check</a:t>
            </a:r>
            <a:r>
              <a:rPr lang="he-IL" sz="2400" dirty="0"/>
              <a:t> </a:t>
            </a:r>
            <a:r>
              <a:rPr lang="en-US" sz="2400" dirty="0"/>
              <a:t>Perform</a:t>
            </a:r>
            <a:r>
              <a:rPr lang="he-IL" sz="2400" dirty="0"/>
              <a:t> מתווספת לפעילות שמיוצגת על ידי </a:t>
            </a:r>
            <a:r>
              <a:rPr lang="en-US" sz="2400" dirty="0"/>
              <a:t>Italy Enter</a:t>
            </a:r>
            <a:r>
              <a:rPr lang="he-IL" sz="2400" dirty="0"/>
              <a:t>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116" t="7495" b="4965"/>
          <a:stretch/>
        </p:blipFill>
        <p:spPr>
          <a:xfrm>
            <a:off x="2806181" y="4180225"/>
            <a:ext cx="7176019" cy="18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-13271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100" y="979488"/>
            <a:ext cx="987380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+mn-cs"/>
              </a:rPr>
              <a:t>שאלה 5 (15 נק')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+mn-cs"/>
              </a:rPr>
              <a:t>נתון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+mn-cs"/>
              </a:rPr>
              <a:t>Use Case Diagram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+mn-cs"/>
              </a:rPr>
              <a:t> ובעקבותיו 10 משפטים. לגבי כל משפט סמן "נכון" אם הוא </a:t>
            </a:r>
            <a:r>
              <a:rPr kumimoji="0" lang="he-IL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+mn-cs"/>
              </a:rPr>
              <a:t>נובע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+mn-cs"/>
              </a:rPr>
              <a:t> מהאמור בתרשים, "לא  נכון" אם הוא נמצא </a:t>
            </a:r>
            <a:r>
              <a:rPr kumimoji="0" lang="he-IL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+mn-cs"/>
              </a:rPr>
              <a:t>בסתירה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+mn-cs"/>
              </a:rPr>
              <a:t> לתרשים ו"לא ידוע" אם לא ניתן לדעת מהתרשים האם הוא נכון או לא.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n-cs"/>
            </a:endParaRPr>
          </a:p>
        </p:txBody>
      </p:sp>
      <p:pic>
        <p:nvPicPr>
          <p:cNvPr id="1025" name="תמונה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44" y="1983426"/>
            <a:ext cx="6529270" cy="44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01687" y="-189707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019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b="1" smtClean="0"/>
              <a:t>30 נובמבר 19</a:t>
            </a:fld>
            <a:endParaRPr lang="he-IL" b="1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02087" y="6406299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11696" y="7085220"/>
            <a:ext cx="2743200" cy="365125"/>
          </a:xfrm>
        </p:spPr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254500" y="1601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תמונה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84" y="1135856"/>
            <a:ext cx="6016349" cy="504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21145"/>
              </p:ext>
            </p:extLst>
          </p:nvPr>
        </p:nvGraphicFramePr>
        <p:xfrm>
          <a:off x="-8765" y="146922"/>
          <a:ext cx="6059486" cy="5917693"/>
        </p:xfrm>
        <a:graphic>
          <a:graphicData uri="http://schemas.openxmlformats.org/drawingml/2006/table">
            <a:tbl>
              <a:tblPr rtl="1" firstRow="1" firstCol="1" bandRow="1"/>
              <a:tblGrid>
                <a:gridCol w="44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נכון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נכון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ידוע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פציינט יכול לעיין רק בתיק הרפואי שלו</a:t>
                      </a:r>
                      <a:b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המלצה על טיפול יכולה להתבצע רק בעקבות, או תוך כדי, עיון בתיק רפואי</a:t>
                      </a: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התייעצות בין מטפל לפציינט יכולה להתרחש אך ורק ביוזמת הפציינט</a:t>
                      </a: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התייעצות ראשונית מתבצעת תמיד בין פציינט לרופא מומחה</a:t>
                      </a: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לא ניתן להוסיף מידע לתיק רפואי כי לא הוגדר מי השחקן שלו</a:t>
                      </a: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688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לא יכולה להיות התייעצות עם מטפל ללא המלצה על טיפול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רופא מומחה יכול להוסיף מידע לתיק רפואי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פציינט לא יכול לעיין בתיק הרפואי ללא כניסה למערכת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פציינט יכול לעיין בתיק רפואי רק ביחד עם מטפל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פציינט לא יכול להוסיף מידע לתיק רפואי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254500" y="1601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547" y="979488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050" y="1677596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050" y="328520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4089" y="2279948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519" y="5640342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050" y="2777202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0832" y="3680036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648" y="4202538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47" y="466617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050" y="5160603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115" y="999964"/>
            <a:ext cx="4404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אולי יש בדיקה או </a:t>
            </a:r>
            <a:r>
              <a:rPr lang="en-US" sz="1050" b="1" dirty="0">
                <a:solidFill>
                  <a:srgbClr val="002060"/>
                </a:solidFill>
              </a:rPr>
              <a:t>pre-condition</a:t>
            </a:r>
            <a:r>
              <a:rPr lang="he-IL" sz="1050" b="1" dirty="0">
                <a:solidFill>
                  <a:srgbClr val="002060"/>
                </a:solidFill>
              </a:rPr>
              <a:t> שמסדירים זאת בתוך מפרט ה-</a:t>
            </a:r>
            <a:r>
              <a:rPr lang="en-US" sz="1050" b="1" dirty="0">
                <a:solidFill>
                  <a:srgbClr val="002060"/>
                </a:solidFill>
              </a:rPr>
              <a:t>UC</a:t>
            </a:r>
            <a:r>
              <a:rPr lang="he-IL" sz="1050" b="1" dirty="0">
                <a:solidFill>
                  <a:srgbClr val="002060"/>
                </a:solidFill>
              </a:rPr>
              <a:t>, </a:t>
            </a:r>
            <a:br>
              <a:rPr lang="en-US" sz="1050" b="1" dirty="0">
                <a:solidFill>
                  <a:srgbClr val="002060"/>
                </a:solidFill>
              </a:rPr>
            </a:br>
            <a:r>
              <a:rPr lang="he-IL" sz="1050" b="1" dirty="0">
                <a:solidFill>
                  <a:srgbClr val="002060"/>
                </a:solidFill>
              </a:rPr>
              <a:t>אבל לא ניתן להסיק זאת מהתרשים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8387" y="1741741"/>
            <a:ext cx="44044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המלצה על טיפול יכולה להתבצע גם תוך כדי התייעצות עם מטפל, 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בגלל יחס </a:t>
            </a:r>
            <a:r>
              <a:rPr lang="en-US" sz="1050" b="1" dirty="0">
                <a:solidFill>
                  <a:srgbClr val="002060"/>
                </a:solidFill>
              </a:rPr>
              <a:t>include</a:t>
            </a:r>
          </a:p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7917" y="2432791"/>
            <a:ext cx="26948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הפציינט הוא השחקן הראשי היחיד של </a:t>
            </a:r>
            <a:r>
              <a:rPr lang="en-US" sz="1050" b="1" dirty="0">
                <a:solidFill>
                  <a:srgbClr val="002060"/>
                </a:solidFill>
              </a:rPr>
              <a:t>UC</a:t>
            </a:r>
            <a:r>
              <a:rPr lang="he-IL" sz="1050" b="1" dirty="0">
                <a:solidFill>
                  <a:srgbClr val="002060"/>
                </a:solidFill>
              </a:rPr>
              <a:t> זה</a:t>
            </a:r>
            <a:endParaRPr lang="en-US" sz="1050" b="1" dirty="0">
              <a:solidFill>
                <a:srgbClr val="002060"/>
              </a:solidFill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endParaRPr lang="en-US" sz="1050" b="1" dirty="0">
              <a:solidFill>
                <a:srgbClr val="002060"/>
              </a:solidFill>
            </a:endParaRPr>
          </a:p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2141" y="2882274"/>
            <a:ext cx="4214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הרופא המומחה מצטרף רק במקרים מיוחדים, ע"פ הגדרת תנאי ה-</a:t>
            </a:r>
            <a:r>
              <a:rPr lang="en-US" sz="1050" b="1" dirty="0">
                <a:solidFill>
                  <a:srgbClr val="002060"/>
                </a:solidFill>
              </a:rPr>
              <a:t>extend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9380" y="3312503"/>
            <a:ext cx="37983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השחקנים שלו הם השחקנים של ה-</a:t>
            </a:r>
            <a:r>
              <a:rPr lang="en-US" sz="1050" b="1" dirty="0">
                <a:solidFill>
                  <a:srgbClr val="002060"/>
                </a:solidFill>
              </a:rPr>
              <a:t>UC</a:t>
            </a:r>
            <a:r>
              <a:rPr lang="he-IL" sz="1050" b="1" dirty="0">
                <a:solidFill>
                  <a:srgbClr val="002060"/>
                </a:solidFill>
              </a:rPr>
              <a:t> בתוכם הוא מוכל על פי יחס ה-</a:t>
            </a:r>
            <a:r>
              <a:rPr lang="en-US" sz="1050" b="1" dirty="0">
                <a:solidFill>
                  <a:srgbClr val="002060"/>
                </a:solidFill>
              </a:rPr>
              <a:t>include</a:t>
            </a:r>
            <a:r>
              <a:rPr lang="he-IL" sz="1050" b="1" dirty="0">
                <a:solidFill>
                  <a:srgbClr val="002060"/>
                </a:solidFill>
              </a:rPr>
              <a:t>, כלומר פציינט ומטפל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0832" y="3887798"/>
            <a:ext cx="4556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המלצה על טיפול היא חלק בלתי נפרד מהתייעצות, בגלל יחס </a:t>
            </a:r>
            <a:r>
              <a:rPr lang="en-US" sz="1050" b="1" dirty="0">
                <a:solidFill>
                  <a:srgbClr val="002060"/>
                </a:solidFill>
              </a:rPr>
              <a:t>include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88387" y="5741176"/>
            <a:ext cx="4404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הוא יכול, במסגרת עיון בתיק רפואי</a:t>
            </a:r>
            <a:endParaRPr lang="en-US" sz="1050" b="1" dirty="0">
              <a:solidFill>
                <a:srgbClr val="002060"/>
              </a:solidFill>
            </a:endParaRPr>
          </a:p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98206" y="5208765"/>
            <a:ext cx="41495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המטפל איננו שחקן תומך ב-</a:t>
            </a:r>
            <a:r>
              <a:rPr lang="en-US" sz="1050" b="1" dirty="0">
                <a:solidFill>
                  <a:srgbClr val="002060"/>
                </a:solidFill>
              </a:rPr>
              <a:t>UC</a:t>
            </a:r>
            <a:r>
              <a:rPr lang="he-IL" sz="1050" b="1" dirty="0">
                <a:solidFill>
                  <a:srgbClr val="002060"/>
                </a:solidFill>
              </a:rPr>
              <a:t> זה, אלא שחקן ראשי שיכול לבצע את ה-</a:t>
            </a:r>
            <a:r>
              <a:rPr lang="en-US" sz="1050" b="1" dirty="0">
                <a:solidFill>
                  <a:srgbClr val="002060"/>
                </a:solidFill>
              </a:rPr>
              <a:t>UC</a:t>
            </a:r>
            <a:r>
              <a:rPr lang="he-IL" sz="1050" b="1" dirty="0">
                <a:solidFill>
                  <a:srgbClr val="002060"/>
                </a:solidFill>
              </a:rPr>
              <a:t> בעצמו באופן בלתי תלוי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56034" y="4747344"/>
            <a:ext cx="39615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אולי יש בדיקה או </a:t>
            </a:r>
            <a:r>
              <a:rPr lang="en-US" sz="1050" b="1" dirty="0">
                <a:solidFill>
                  <a:srgbClr val="002060"/>
                </a:solidFill>
              </a:rPr>
              <a:t>pre-condition</a:t>
            </a:r>
            <a:r>
              <a:rPr lang="he-IL" sz="1050" b="1" dirty="0">
                <a:solidFill>
                  <a:srgbClr val="002060"/>
                </a:solidFill>
              </a:rPr>
              <a:t> שמסדירים זאת בתוך מפרט ה-</a:t>
            </a:r>
            <a:r>
              <a:rPr lang="en-US" sz="1050" b="1" dirty="0">
                <a:solidFill>
                  <a:srgbClr val="002060"/>
                </a:solidFill>
              </a:rPr>
              <a:t>UC</a:t>
            </a:r>
            <a:r>
              <a:rPr lang="he-IL" sz="1050" b="1" dirty="0">
                <a:solidFill>
                  <a:srgbClr val="002060"/>
                </a:solidFill>
              </a:rPr>
              <a:t>, אבל לא ניתן להסיק זאת מהתרשים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1263" y="4273318"/>
            <a:ext cx="41495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050" b="1" dirty="0">
                <a:solidFill>
                  <a:srgbClr val="002060"/>
                </a:solidFill>
              </a:rPr>
              <a:t>רופא מומחה הוא מטפל (ירושה), מטפל יכול להוסיף מידע לתיק רפואי תוך התייעצות</a:t>
            </a:r>
            <a:endParaRPr lang="en-US" sz="105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1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Activity diagram</a:t>
            </a:r>
            <a:br>
              <a:rPr lang="en-US" dirty="0"/>
            </a:b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5138671" y="1825625"/>
            <a:ext cx="6215130" cy="4351338"/>
          </a:xfrm>
        </p:spPr>
        <p:txBody>
          <a:bodyPr/>
          <a:lstStyle/>
          <a:p>
            <a:r>
              <a:rPr lang="he-IL" sz="1800" dirty="0"/>
              <a:t>סוג זה של דיאגרמה שייך למשפחת הדיאגרמות ההתנהגותיות.</a:t>
            </a:r>
          </a:p>
          <a:p>
            <a:r>
              <a:rPr lang="he-IL" sz="1800" dirty="0"/>
              <a:t>כל פעילות ב-</a:t>
            </a:r>
            <a:r>
              <a:rPr lang="en-US" sz="1800" dirty="0"/>
              <a:t>use case</a:t>
            </a:r>
            <a:r>
              <a:rPr lang="he-IL" sz="1800" dirty="0"/>
              <a:t> הופכת לתרשים פעילות אחד.</a:t>
            </a:r>
          </a:p>
          <a:p>
            <a:r>
              <a:rPr lang="he-IL" sz="1800" dirty="0"/>
              <a:t>דיאגרמת פעילות, הינה תיאור גרפי של סדר פעולות של תהליכים של פעולה או תוכנה, בתגובה לפעולות או החלטות של המשתמש או המבצע. </a:t>
            </a:r>
          </a:p>
          <a:p>
            <a:endParaRPr lang="he-IL" sz="18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pic>
        <p:nvPicPr>
          <p:cNvPr id="5124" name="Picture 4" descr="Basic Activity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0" y="1324983"/>
            <a:ext cx="4474854" cy="49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8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 - notation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16" name="מלבן: פינות מעוגלות 9">
            <a:extLst>
              <a:ext uri="{FF2B5EF4-FFF2-40B4-BE49-F238E27FC236}">
                <a16:creationId xmlns:a16="http://schemas.microsoft.com/office/drawing/2014/main" id="{12526535-B497-44D1-A597-4F66F996C583}"/>
              </a:ext>
            </a:extLst>
          </p:cNvPr>
          <p:cNvSpPr/>
          <p:nvPr/>
        </p:nvSpPr>
        <p:spPr>
          <a:xfrm>
            <a:off x="9982200" y="1984630"/>
            <a:ext cx="1105468" cy="7506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26" name="תרשים זרימה: החלטה 19">
            <a:extLst>
              <a:ext uri="{FF2B5EF4-FFF2-40B4-BE49-F238E27FC236}">
                <a16:creationId xmlns:a16="http://schemas.microsoft.com/office/drawing/2014/main" id="{73815BB1-1F3D-4DE4-B796-B193626DF10C}"/>
              </a:ext>
            </a:extLst>
          </p:cNvPr>
          <p:cNvSpPr/>
          <p:nvPr/>
        </p:nvSpPr>
        <p:spPr>
          <a:xfrm>
            <a:off x="9579590" y="3096893"/>
            <a:ext cx="1910687" cy="77792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grpSp>
        <p:nvGrpSpPr>
          <p:cNvPr id="27" name="קבוצה 35">
            <a:extLst>
              <a:ext uri="{FF2B5EF4-FFF2-40B4-BE49-F238E27FC236}">
                <a16:creationId xmlns:a16="http://schemas.microsoft.com/office/drawing/2014/main" id="{B5900943-214D-42A1-8769-58FCF8DE9F13}"/>
              </a:ext>
            </a:extLst>
          </p:cNvPr>
          <p:cNvGrpSpPr/>
          <p:nvPr/>
        </p:nvGrpSpPr>
        <p:grpSpPr>
          <a:xfrm>
            <a:off x="9948655" y="4039922"/>
            <a:ext cx="1368632" cy="1183311"/>
            <a:chOff x="4271749" y="4476466"/>
            <a:chExt cx="1368632" cy="1183311"/>
          </a:xfrm>
        </p:grpSpPr>
        <p:cxnSp>
          <p:nvCxnSpPr>
            <p:cNvPr id="28" name="מחבר ישר 21">
              <a:extLst>
                <a:ext uri="{FF2B5EF4-FFF2-40B4-BE49-F238E27FC236}">
                  <a16:creationId xmlns:a16="http://schemas.microsoft.com/office/drawing/2014/main" id="{A8C397D5-5323-4727-BE7D-A3FAEB005366}"/>
                </a:ext>
              </a:extLst>
            </p:cNvPr>
            <p:cNvCxnSpPr/>
            <p:nvPr/>
          </p:nvCxnSpPr>
          <p:spPr>
            <a:xfrm>
              <a:off x="4271749" y="4831307"/>
              <a:ext cx="120100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מחבר חץ ישר 22">
              <a:extLst>
                <a:ext uri="{FF2B5EF4-FFF2-40B4-BE49-F238E27FC236}">
                  <a16:creationId xmlns:a16="http://schemas.microsoft.com/office/drawing/2014/main" id="{0D39F362-2BA8-4D8C-B0B6-C4F789BA8AB8}"/>
                </a:ext>
              </a:extLst>
            </p:cNvPr>
            <p:cNvCxnSpPr>
              <a:cxnSpLocks/>
            </p:cNvCxnSpPr>
            <p:nvPr/>
          </p:nvCxnSpPr>
          <p:spPr>
            <a:xfrm>
              <a:off x="4483289" y="4476466"/>
              <a:ext cx="1" cy="30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מחבר חץ ישר 30">
              <a:extLst>
                <a:ext uri="{FF2B5EF4-FFF2-40B4-BE49-F238E27FC236}">
                  <a16:creationId xmlns:a16="http://schemas.microsoft.com/office/drawing/2014/main" id="{D6E30C8A-4F16-4CC4-AB97-F4C2B8CB54EB}"/>
                </a:ext>
              </a:extLst>
            </p:cNvPr>
            <p:cNvCxnSpPr>
              <a:cxnSpLocks/>
            </p:cNvCxnSpPr>
            <p:nvPr/>
          </p:nvCxnSpPr>
          <p:spPr>
            <a:xfrm>
              <a:off x="4662984" y="4889311"/>
              <a:ext cx="1" cy="30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מחבר חץ ישר 31">
              <a:extLst>
                <a:ext uri="{FF2B5EF4-FFF2-40B4-BE49-F238E27FC236}">
                  <a16:creationId xmlns:a16="http://schemas.microsoft.com/office/drawing/2014/main" id="{FD74940E-1F3E-4902-9CDC-07452E4CD2D7}"/>
                </a:ext>
              </a:extLst>
            </p:cNvPr>
            <p:cNvCxnSpPr>
              <a:cxnSpLocks/>
            </p:cNvCxnSpPr>
            <p:nvPr/>
          </p:nvCxnSpPr>
          <p:spPr>
            <a:xfrm>
              <a:off x="5256660" y="4518546"/>
              <a:ext cx="1" cy="30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מחבר חץ ישר 32">
              <a:extLst>
                <a:ext uri="{FF2B5EF4-FFF2-40B4-BE49-F238E27FC236}">
                  <a16:creationId xmlns:a16="http://schemas.microsoft.com/office/drawing/2014/main" id="{FCDBF42A-D797-47B6-A4C3-8990EF7D586C}"/>
                </a:ext>
              </a:extLst>
            </p:cNvPr>
            <p:cNvCxnSpPr>
              <a:cxnSpLocks/>
            </p:cNvCxnSpPr>
            <p:nvPr/>
          </p:nvCxnSpPr>
          <p:spPr>
            <a:xfrm>
              <a:off x="4940488" y="4506036"/>
              <a:ext cx="1" cy="30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מחבר חץ ישר 33">
              <a:extLst>
                <a:ext uri="{FF2B5EF4-FFF2-40B4-BE49-F238E27FC236}">
                  <a16:creationId xmlns:a16="http://schemas.microsoft.com/office/drawing/2014/main" id="{4DBD7D09-437E-4585-BC18-D0631D46FB21}"/>
                </a:ext>
              </a:extLst>
            </p:cNvPr>
            <p:cNvCxnSpPr>
              <a:cxnSpLocks/>
            </p:cNvCxnSpPr>
            <p:nvPr/>
          </p:nvCxnSpPr>
          <p:spPr>
            <a:xfrm>
              <a:off x="5146342" y="4881349"/>
              <a:ext cx="1" cy="30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5CED61-430F-4536-8D15-6C4F61DA70E9}"/>
                </a:ext>
              </a:extLst>
            </p:cNvPr>
            <p:cNvSpPr txBox="1"/>
            <p:nvPr/>
          </p:nvSpPr>
          <p:spPr>
            <a:xfrm>
              <a:off x="4271749" y="5290445"/>
              <a:ext cx="1368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Merge/fork</a:t>
              </a:r>
            </a:p>
          </p:txBody>
        </p:sp>
      </p:grpSp>
      <p:sp>
        <p:nvSpPr>
          <p:cNvPr id="37" name="מציין מיקום תוכן 4"/>
          <p:cNvSpPr txBox="1">
            <a:spLocks/>
          </p:cNvSpPr>
          <p:nvPr/>
        </p:nvSpPr>
        <p:spPr bwMode="auto">
          <a:xfrm>
            <a:off x="8153400" y="2171727"/>
            <a:ext cx="1656008" cy="6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1800" dirty="0"/>
              <a:t>- פעולה</a:t>
            </a:r>
          </a:p>
        </p:txBody>
      </p:sp>
      <p:sp>
        <p:nvSpPr>
          <p:cNvPr id="38" name="מציין מיקום תוכן 4"/>
          <p:cNvSpPr txBox="1">
            <a:spLocks/>
          </p:cNvSpPr>
          <p:nvPr/>
        </p:nvSpPr>
        <p:spPr bwMode="auto">
          <a:xfrm>
            <a:off x="7923582" y="3278283"/>
            <a:ext cx="1656008" cy="6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1800" dirty="0"/>
              <a:t>- החלטה</a:t>
            </a:r>
          </a:p>
        </p:txBody>
      </p:sp>
      <p:sp>
        <p:nvSpPr>
          <p:cNvPr id="39" name="מציין מיקום תוכן 4"/>
          <p:cNvSpPr txBox="1">
            <a:spLocks/>
          </p:cNvSpPr>
          <p:nvPr/>
        </p:nvSpPr>
        <p:spPr bwMode="auto">
          <a:xfrm>
            <a:off x="4726546" y="4229136"/>
            <a:ext cx="5027020" cy="6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1800" dirty="0"/>
              <a:t>- התחלה (פיצול) או סיום (איחוד) של פעילות מקבילית</a:t>
            </a:r>
          </a:p>
        </p:txBody>
      </p:sp>
    </p:spTree>
    <p:extLst>
      <p:ext uri="{BB962C8B-B14F-4D97-AF65-F5344CB8AC3E}">
        <p14:creationId xmlns:p14="http://schemas.microsoft.com/office/powerpoint/2010/main" val="98446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 - notation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grpSp>
        <p:nvGrpSpPr>
          <p:cNvPr id="11" name="קבוצה 4">
            <a:extLst>
              <a:ext uri="{FF2B5EF4-FFF2-40B4-BE49-F238E27FC236}">
                <a16:creationId xmlns:a16="http://schemas.microsoft.com/office/drawing/2014/main" id="{E081DB23-F1C4-4066-AA0E-EEECAC45C592}"/>
              </a:ext>
            </a:extLst>
          </p:cNvPr>
          <p:cNvGrpSpPr/>
          <p:nvPr/>
        </p:nvGrpSpPr>
        <p:grpSpPr>
          <a:xfrm>
            <a:off x="10251983" y="1768134"/>
            <a:ext cx="1405720" cy="1037230"/>
            <a:chOff x="1460310" y="2388358"/>
            <a:chExt cx="1405720" cy="1037230"/>
          </a:xfrm>
        </p:grpSpPr>
        <p:sp>
          <p:nvSpPr>
            <p:cNvPr id="12" name="אליפסה 5">
              <a:extLst>
                <a:ext uri="{FF2B5EF4-FFF2-40B4-BE49-F238E27FC236}">
                  <a16:creationId xmlns:a16="http://schemas.microsoft.com/office/drawing/2014/main" id="{B156BB42-5341-409C-81FC-4C4FBC3063BD}"/>
                </a:ext>
              </a:extLst>
            </p:cNvPr>
            <p:cNvSpPr/>
            <p:nvPr/>
          </p:nvSpPr>
          <p:spPr>
            <a:xfrm>
              <a:off x="2088107" y="2702257"/>
              <a:ext cx="150126" cy="1774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6">
              <a:extLst>
                <a:ext uri="{FF2B5EF4-FFF2-40B4-BE49-F238E27FC236}">
                  <a16:creationId xmlns:a16="http://schemas.microsoft.com/office/drawing/2014/main" id="{778BC476-624E-4737-9705-E0D72FB55728}"/>
                </a:ext>
              </a:extLst>
            </p:cNvPr>
            <p:cNvGrpSpPr/>
            <p:nvPr/>
          </p:nvGrpSpPr>
          <p:grpSpPr>
            <a:xfrm>
              <a:off x="1460310" y="2388358"/>
              <a:ext cx="1405720" cy="1037230"/>
              <a:chOff x="1460310" y="2388358"/>
              <a:chExt cx="1405720" cy="1037230"/>
            </a:xfrm>
          </p:grpSpPr>
          <p:cxnSp>
            <p:nvCxnSpPr>
              <p:cNvPr id="14" name="מחבר חץ ישר 7">
                <a:extLst>
                  <a:ext uri="{FF2B5EF4-FFF2-40B4-BE49-F238E27FC236}">
                    <a16:creationId xmlns:a16="http://schemas.microsoft.com/office/drawing/2014/main" id="{C006B610-5BF6-40A2-9447-1C85773B5400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 flipH="1">
                <a:off x="1460310" y="2853695"/>
                <a:ext cx="649782" cy="5718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01510D-DCDA-4FED-B636-4FCC1CECBC85}"/>
                  </a:ext>
                </a:extLst>
              </p:cNvPr>
              <p:cNvSpPr txBox="1"/>
              <p:nvPr/>
            </p:nvSpPr>
            <p:spPr>
              <a:xfrm>
                <a:off x="1460310" y="2388358"/>
                <a:ext cx="140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state</a:t>
                </a:r>
              </a:p>
            </p:txBody>
          </p:sp>
        </p:grpSp>
      </p:grpSp>
      <p:grpSp>
        <p:nvGrpSpPr>
          <p:cNvPr id="17" name="קבוצה 10">
            <a:extLst>
              <a:ext uri="{FF2B5EF4-FFF2-40B4-BE49-F238E27FC236}">
                <a16:creationId xmlns:a16="http://schemas.microsoft.com/office/drawing/2014/main" id="{BC98D625-8810-4EFA-8EF7-6DA360E20491}"/>
              </a:ext>
            </a:extLst>
          </p:cNvPr>
          <p:cNvGrpSpPr/>
          <p:nvPr/>
        </p:nvGrpSpPr>
        <p:grpSpPr>
          <a:xfrm>
            <a:off x="10047668" y="5233895"/>
            <a:ext cx="1583139" cy="646331"/>
            <a:chOff x="6851177" y="3035785"/>
            <a:chExt cx="1255593" cy="646331"/>
          </a:xfrm>
        </p:grpSpPr>
        <p:cxnSp>
          <p:nvCxnSpPr>
            <p:cNvPr id="18" name="מחבר חץ ישר 11">
              <a:extLst>
                <a:ext uri="{FF2B5EF4-FFF2-40B4-BE49-F238E27FC236}">
                  <a16:creationId xmlns:a16="http://schemas.microsoft.com/office/drawing/2014/main" id="{F53981F9-F4C8-4F6F-9731-02084E7BB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1177" y="3432412"/>
              <a:ext cx="12555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C44221-AB78-4D51-9DB2-B4DD3337D010}"/>
                </a:ext>
              </a:extLst>
            </p:cNvPr>
            <p:cNvSpPr txBox="1"/>
            <p:nvPr/>
          </p:nvSpPr>
          <p:spPr>
            <a:xfrm>
              <a:off x="7124132" y="3035785"/>
              <a:ext cx="982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</p:grpSp>
      <p:grpSp>
        <p:nvGrpSpPr>
          <p:cNvPr id="20" name="קבוצה 13">
            <a:extLst>
              <a:ext uri="{FF2B5EF4-FFF2-40B4-BE49-F238E27FC236}">
                <a16:creationId xmlns:a16="http://schemas.microsoft.com/office/drawing/2014/main" id="{272F8836-1207-4088-9F68-9977D278F90C}"/>
              </a:ext>
            </a:extLst>
          </p:cNvPr>
          <p:cNvGrpSpPr/>
          <p:nvPr/>
        </p:nvGrpSpPr>
        <p:grpSpPr>
          <a:xfrm>
            <a:off x="9982200" y="3118608"/>
            <a:ext cx="1405720" cy="1241055"/>
            <a:chOff x="9152337" y="2333767"/>
            <a:chExt cx="1405720" cy="1241055"/>
          </a:xfrm>
        </p:grpSpPr>
        <p:grpSp>
          <p:nvGrpSpPr>
            <p:cNvPr id="21" name="קבוצה 14">
              <a:extLst>
                <a:ext uri="{FF2B5EF4-FFF2-40B4-BE49-F238E27FC236}">
                  <a16:creationId xmlns:a16="http://schemas.microsoft.com/office/drawing/2014/main" id="{0FC807EB-2F59-492A-8BF7-3625737970F7}"/>
                </a:ext>
              </a:extLst>
            </p:cNvPr>
            <p:cNvGrpSpPr/>
            <p:nvPr/>
          </p:nvGrpSpPr>
          <p:grpSpPr>
            <a:xfrm>
              <a:off x="9457899" y="2333767"/>
              <a:ext cx="1031919" cy="873457"/>
              <a:chOff x="9457899" y="2333767"/>
              <a:chExt cx="1031919" cy="873457"/>
            </a:xfrm>
          </p:grpSpPr>
          <p:sp>
            <p:nvSpPr>
              <p:cNvPr id="23" name="אליפסה 16">
                <a:extLst>
                  <a:ext uri="{FF2B5EF4-FFF2-40B4-BE49-F238E27FC236}">
                    <a16:creationId xmlns:a16="http://schemas.microsoft.com/office/drawing/2014/main" id="{B8D00073-147F-4201-AD7C-272E15BA8A88}"/>
                  </a:ext>
                </a:extLst>
              </p:cNvPr>
              <p:cNvSpPr/>
              <p:nvPr/>
            </p:nvSpPr>
            <p:spPr>
              <a:xfrm>
                <a:off x="9457899" y="2818263"/>
                <a:ext cx="382137" cy="38896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אליפסה 17">
                <a:extLst>
                  <a:ext uri="{FF2B5EF4-FFF2-40B4-BE49-F238E27FC236}">
                    <a16:creationId xmlns:a16="http://schemas.microsoft.com/office/drawing/2014/main" id="{5290F5C1-0618-4D07-BE46-D943565C2312}"/>
                  </a:ext>
                </a:extLst>
              </p:cNvPr>
              <p:cNvSpPr/>
              <p:nvPr/>
            </p:nvSpPr>
            <p:spPr>
              <a:xfrm>
                <a:off x="9583002" y="2921277"/>
                <a:ext cx="150126" cy="1774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מחבר חץ ישר 18">
                <a:extLst>
                  <a:ext uri="{FF2B5EF4-FFF2-40B4-BE49-F238E27FC236}">
                    <a16:creationId xmlns:a16="http://schemas.microsoft.com/office/drawing/2014/main" id="{80EE5EC1-F896-446E-8C36-EFF774B94E2F}"/>
                  </a:ext>
                </a:extLst>
              </p:cNvPr>
              <p:cNvCxnSpPr/>
              <p:nvPr/>
            </p:nvCxnSpPr>
            <p:spPr>
              <a:xfrm flipH="1">
                <a:off x="9840036" y="2333767"/>
                <a:ext cx="649782" cy="5718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DD32CF-7DFA-4DCB-9115-F304B29B15E4}"/>
                </a:ext>
              </a:extLst>
            </p:cNvPr>
            <p:cNvSpPr txBox="1"/>
            <p:nvPr/>
          </p:nvSpPr>
          <p:spPr>
            <a:xfrm>
              <a:off x="9152337" y="3205490"/>
              <a:ext cx="1405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Final state</a:t>
              </a:r>
            </a:p>
          </p:txBody>
        </p:sp>
      </p:grpSp>
      <p:sp>
        <p:nvSpPr>
          <p:cNvPr id="37" name="מציין מיקום תוכן 4"/>
          <p:cNvSpPr txBox="1">
            <a:spLocks/>
          </p:cNvSpPr>
          <p:nvPr/>
        </p:nvSpPr>
        <p:spPr bwMode="auto">
          <a:xfrm>
            <a:off x="8153400" y="1862632"/>
            <a:ext cx="1656008" cy="6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1800" dirty="0"/>
              <a:t>- מצב התחלתי</a:t>
            </a:r>
          </a:p>
          <a:p>
            <a:pPr marL="0" indent="0">
              <a:buNone/>
            </a:pPr>
            <a:endParaRPr lang="he-IL" sz="1800" dirty="0"/>
          </a:p>
        </p:txBody>
      </p:sp>
      <p:sp>
        <p:nvSpPr>
          <p:cNvPr id="40" name="מציין מיקום תוכן 4"/>
          <p:cNvSpPr txBox="1">
            <a:spLocks/>
          </p:cNvSpPr>
          <p:nvPr/>
        </p:nvSpPr>
        <p:spPr bwMode="auto">
          <a:xfrm>
            <a:off x="6877318" y="5412795"/>
            <a:ext cx="2876248" cy="6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1800" dirty="0"/>
              <a:t>- כיוון הזרימה וסדר הפעולות</a:t>
            </a:r>
          </a:p>
        </p:txBody>
      </p:sp>
      <p:sp>
        <p:nvSpPr>
          <p:cNvPr id="41" name="מציין מיקום תוכן 4"/>
          <p:cNvSpPr txBox="1">
            <a:spLocks/>
          </p:cNvSpPr>
          <p:nvPr/>
        </p:nvSpPr>
        <p:spPr bwMode="auto">
          <a:xfrm>
            <a:off x="8097558" y="3559800"/>
            <a:ext cx="1656008" cy="61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1800" dirty="0"/>
              <a:t>- מצב סיום</a:t>
            </a:r>
          </a:p>
        </p:txBody>
      </p:sp>
    </p:spTree>
    <p:extLst>
      <p:ext uri="{BB962C8B-B14F-4D97-AF65-F5344CB8AC3E}">
        <p14:creationId xmlns:p14="http://schemas.microsoft.com/office/powerpoint/2010/main" val="347886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-132712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100" y="967763"/>
            <a:ext cx="987380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/>
            <a:r>
              <a:rPr lang="he-IL" sz="2000" dirty="0"/>
              <a:t>נתון </a:t>
            </a:r>
            <a:r>
              <a:rPr lang="en-US" sz="2000" dirty="0"/>
              <a:t>Activity Diagram</a:t>
            </a:r>
            <a:r>
              <a:rPr lang="he-IL" sz="2000" dirty="0"/>
              <a:t> המתאר פעילות הפארק שעשועים ובעקבותיו 10 משפטים. </a:t>
            </a:r>
            <a:endParaRPr lang="en-US" sz="2000" dirty="0"/>
          </a:p>
          <a:p>
            <a:pPr algn="r" rtl="1"/>
            <a:r>
              <a:rPr lang="he-IL" sz="2000" dirty="0"/>
              <a:t>כל משפט סמן "נכון" אם הוא </a:t>
            </a:r>
            <a:r>
              <a:rPr lang="he-IL" sz="2000" u="sng" dirty="0"/>
              <a:t>נובע</a:t>
            </a:r>
            <a:r>
              <a:rPr lang="he-IL" sz="2000" dirty="0"/>
              <a:t> מהאמור בתרשים, "לא נכון" אם הוא נמצא </a:t>
            </a:r>
            <a:r>
              <a:rPr lang="he-IL" sz="2000" u="sng" dirty="0"/>
              <a:t>בסתירה</a:t>
            </a:r>
            <a:r>
              <a:rPr lang="he-IL" sz="2000" dirty="0"/>
              <a:t> לתרשים ו"לא ידוע" אם לא ניתן לדעת מהתרשים האם הוא נכון או לא. </a:t>
            </a:r>
            <a:r>
              <a:rPr lang="he-IL" sz="2000" b="1" dirty="0"/>
              <a:t>(20 נק')</a:t>
            </a:r>
            <a:endParaRPr lang="en-US" sz="2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98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תמונה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4201" y="1999299"/>
            <a:ext cx="5947165" cy="45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3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01687" y="-189707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שאלת מבחן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b="1" smtClean="0"/>
              <a:t>30 נובמבר 19</a:t>
            </a:fld>
            <a:endParaRPr lang="he-IL" b="1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254500" y="1601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1476"/>
              </p:ext>
            </p:extLst>
          </p:nvPr>
        </p:nvGraphicFramePr>
        <p:xfrm>
          <a:off x="838200" y="780778"/>
          <a:ext cx="5573439" cy="5208014"/>
        </p:xfrm>
        <a:graphic>
          <a:graphicData uri="http://schemas.openxmlformats.org/drawingml/2006/table">
            <a:tbl>
              <a:tblPr rtl="1" firstRow="1" firstCol="1" bandRow="1"/>
              <a:tblGrid>
                <a:gridCol w="40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3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נכון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נכון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ידוע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8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אם שני ילדים נכנסים למתקן, המפקח צריך להפעיל את המתקן פעמיים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16">
                <a:tc>
                  <a:txBody>
                    <a:bodyPr/>
                    <a:lstStyle/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ייתכן מצב שהמלווה מחליט ללכת הביתה אבל הילד ממשיך עוד לשחק במתקנים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351">
                <a:tc>
                  <a:txBody>
                    <a:bodyPr/>
                    <a:lstStyle/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המפקח נכנס לפארק לפני המלווה הראשון ויוצא אחרי המלווה האחרון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083">
                <a:tc>
                  <a:txBody>
                    <a:bodyPr/>
                    <a:lstStyle/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בצומת המעוין שמעל "המלווה מוסיף כניסה לכרטיס" חסר התנאי המגדיר מתי הפעולה תתבצע ומתי לא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419">
                <a:tc>
                  <a:txBody>
                    <a:bodyPr/>
                    <a:lstStyle/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הילד משתמש במתקן רק אם התקיימו שלושת התנאים הבאים: הילד נכנס למתקן, המתקן תקין והמפקח הפעיל את המתקן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351">
                <a:tc>
                  <a:txBody>
                    <a:bodyPr/>
                    <a:lstStyle/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המפקח מפעיל את המתקן מיד לאחר שהפסיק אותו, מבלי להמתין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083">
                <a:tc>
                  <a:txBody>
                    <a:bodyPr/>
                    <a:lstStyle/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הכניסה לפארק מתאפשרת רק למלווה שנרשם מראש באינטרנט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083">
                <a:tc>
                  <a:txBody>
                    <a:bodyPr/>
                    <a:lstStyle/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ילד שנכנס למתקן יוצא ממנו רק לאחר שהשתמש בו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351">
                <a:tc>
                  <a:txBody>
                    <a:bodyPr/>
                    <a:lstStyle/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מלווה יכול לשלוט על ילד אחד בלבד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083">
                <a:tc>
                  <a:txBody>
                    <a:bodyPr/>
                    <a:lstStyle/>
                    <a:p>
                      <a:pPr marL="0" marR="0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ילד שיצא מן הפארק יכול לחזור אליו רק לאחר הרשמה מחדש בכניסה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2" name="תמונה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5113" y="1107626"/>
            <a:ext cx="5406887" cy="524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33051" y="125126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5074" y="417616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051" y="468543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585" y="512552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8089" y="548177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051" y="3295992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9044" y="3743046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051" y="2732382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5074" y="227745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9044" y="1812823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5788" y="1238229"/>
            <a:ext cx="4025624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הפעלת המתקן מתבצעת בלולאה השמאלית שאיננה תלויה במספר הילדים שנכנסו למתקן 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3084" y="1825752"/>
            <a:ext cx="4025624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הילד משחק במתקנים בלולאה האמצעית המתבצעת כל עוד יש כניסות תקפות בכרטיס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4215" y="2390303"/>
            <a:ext cx="402562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כניסתו ויציאתו של המפקח אינן מפורטות</a:t>
            </a:r>
            <a:r>
              <a:rPr lang="he-IL" sz="1050" i="1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he-IL" sz="1050" b="1" dirty="0">
                <a:solidFill>
                  <a:srgbClr val="002060"/>
                </a:solidFill>
              </a:rPr>
              <a:t>בתרשים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3084" y="2888743"/>
            <a:ext cx="4025624" cy="26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זהו צומת מסוג </a:t>
            </a:r>
            <a:r>
              <a:rPr lang="en-US" sz="1050" b="1" dirty="0">
                <a:solidFill>
                  <a:srgbClr val="002060"/>
                </a:solidFill>
              </a:rPr>
              <a:t>merge</a:t>
            </a:r>
            <a:r>
              <a:rPr lang="he-IL" sz="1050" b="1" dirty="0">
                <a:solidFill>
                  <a:srgbClr val="002060"/>
                </a:solidFill>
              </a:rPr>
              <a:t>, לא </a:t>
            </a:r>
            <a:r>
              <a:rPr lang="en-US" sz="1050" b="1" dirty="0">
                <a:solidFill>
                  <a:srgbClr val="002060"/>
                </a:solidFill>
              </a:rPr>
              <a:t>decision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24919" y="3433879"/>
            <a:ext cx="402562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אין בדיקה של תקינות המתקן בתרשים זה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2752" y="3847177"/>
            <a:ext cx="4025624" cy="26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לפי התרשים אין המתנה בין הפסקת המתקן להפעלתו מחדש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3084" y="4219855"/>
            <a:ext cx="4025624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ייתכן ובדיקה זו מתבצעת כחלק מפעולת הרישום, אך זה לא מפורט בתרשים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3084" y="4716765"/>
            <a:ext cx="4025624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בדיקת הגיל והגובה נעשית אחרי כניסת הילד למתקן, ואם הם אינם מתאימים הוא יוצא ממנו מבלי להשתמש בו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1286" y="5202216"/>
            <a:ext cx="402562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אין בתרשים מסוג זה אפשרות להוכיח או לסתור זאת</a:t>
            </a: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25788" y="5580780"/>
            <a:ext cx="4025624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050" b="1" dirty="0">
                <a:solidFill>
                  <a:srgbClr val="002060"/>
                </a:solidFill>
              </a:rPr>
              <a:t>היציאה מהפרק היא נקודת הסיום של התרשים, ולכן כניסה נוספת </a:t>
            </a:r>
            <a:br>
              <a:rPr lang="en-US" sz="1050" b="1" dirty="0">
                <a:solidFill>
                  <a:srgbClr val="002060"/>
                </a:solidFill>
              </a:rPr>
            </a:br>
            <a:r>
              <a:rPr lang="he-IL" sz="1050" b="1" dirty="0">
                <a:solidFill>
                  <a:srgbClr val="002060"/>
                </a:solidFill>
              </a:rPr>
              <a:t>כרוכה בהרשמה מחדש</a:t>
            </a:r>
            <a:endParaRPr lang="en-US" sz="105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10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הגשת אמצע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6" y="1843088"/>
            <a:ext cx="11288713" cy="5375275"/>
          </a:xfrm>
        </p:spPr>
        <p:txBody>
          <a:bodyPr/>
          <a:lstStyle/>
          <a:p>
            <a:r>
              <a:rPr lang="he-IL" dirty="0"/>
              <a:t>בשבוע של ה 15.12 – תרגול 8</a:t>
            </a:r>
          </a:p>
          <a:p>
            <a:r>
              <a:rPr lang="he-IL" dirty="0"/>
              <a:t>15% מהציון הסופי של הקורס - פונקציונאליות עובדת (בנוסף לפונקציית </a:t>
            </a:r>
            <a:r>
              <a:rPr lang="en-US" dirty="0"/>
              <a:t>LOGIN</a:t>
            </a:r>
            <a:r>
              <a:rPr lang="he-IL" dirty="0"/>
              <a:t>)</a:t>
            </a:r>
          </a:p>
          <a:p>
            <a:r>
              <a:rPr lang="he-IL" dirty="0"/>
              <a:t>נוכחות חובה לכל חברי הפרויקט (מועדי הגשה יתפרסמו במודל)</a:t>
            </a:r>
          </a:p>
          <a:p>
            <a:r>
              <a:rPr lang="he-IL" dirty="0"/>
              <a:t>להגשה יש להגיע עם: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פרויקט פתוח ב</a:t>
            </a:r>
            <a:r>
              <a:rPr lang="en-US" dirty="0"/>
              <a:t>Android Studio</a:t>
            </a:r>
            <a:r>
              <a:rPr lang="he-IL" dirty="0"/>
              <a:t> + </a:t>
            </a:r>
            <a:r>
              <a:rPr lang="en-US" dirty="0"/>
              <a:t>Firebase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מסמכי יזום + דרישות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קוד מעודכן ב</a:t>
            </a:r>
            <a:r>
              <a:rPr lang="en-US" dirty="0"/>
              <a:t>GitHub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984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שלבי הנדסת תוכנה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יזום 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בחירת מתודולוגיית פיתוח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דרישות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ניתוח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תכנון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מימוש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בדיקות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תחזוקה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0858500" y="16758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5476" y="3936959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cxnSp>
        <p:nvCxnSpPr>
          <p:cNvPr id="13" name="מחבר חץ ישר 12"/>
          <p:cNvCxnSpPr/>
          <p:nvPr/>
        </p:nvCxnSpPr>
        <p:spPr>
          <a:xfrm flipH="1">
            <a:off x="11014585" y="3398878"/>
            <a:ext cx="4318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78344" y="2583617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5476" y="2150170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 הניתוח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751528" y="1868487"/>
            <a:ext cx="8422760" cy="4351338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b="1" dirty="0"/>
              <a:t>המטרה: </a:t>
            </a:r>
            <a:r>
              <a:rPr lang="he-IL" dirty="0"/>
              <a:t>ניתוח הדרישות ומידולם- זיהוי הישויות הפועלות במערכת והכרת התכונות שלהם והקשרים בין הישויות.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b="1" dirty="0"/>
              <a:t>תוצרים: </a:t>
            </a:r>
            <a:r>
              <a:rPr lang="he-IL" dirty="0"/>
              <a:t>תרשימים לתיאור המערכת.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66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UML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517572" y="1609725"/>
            <a:ext cx="9156856" cy="4351338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b="1" i="1" u="sng" dirty="0"/>
              <a:t>UML = Unified Modeling Language 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dirty="0"/>
              <a:t>שפת סימולים גרפית וטקסטואלית לעיצוב מערכת מונחת עצמים. </a:t>
            </a:r>
            <a:endParaRPr lang="en-US" dirty="0"/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dirty="0"/>
              <a:t>המודלים מתאימים הן ללקוח ולמשתמשים והן למפתחים. </a:t>
            </a:r>
            <a:endParaRPr lang="en-US" dirty="0"/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dirty="0"/>
              <a:t>השפה כוללת 13 סוגים שונים של דיאגרמות אשר כל אחת מהן מתארת היבט אחר של המערכת המתוכננת.</a:t>
            </a:r>
            <a:br>
              <a:rPr lang="he-IL" dirty="0"/>
            </a:br>
            <a:endParaRPr lang="he-IL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97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UML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09725"/>
            <a:ext cx="10674428" cy="4351338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sz="3200" dirty="0">
                <a:solidFill>
                  <a:srgbClr val="002060"/>
                </a:solidFill>
              </a:rPr>
              <a:t>אחידות</a:t>
            </a:r>
            <a:r>
              <a:rPr lang="he-IL" sz="3200" dirty="0"/>
              <a:t> </a:t>
            </a:r>
            <a:r>
              <a:rPr lang="he-IL" dirty="0"/>
              <a:t>– שפה גרפית אחת עם שיטת סימון יחידה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sz="3200" dirty="0">
                <a:solidFill>
                  <a:srgbClr val="002060"/>
                </a:solidFill>
              </a:rPr>
              <a:t>פשטות</a:t>
            </a:r>
            <a:r>
              <a:rPr lang="he-IL" sz="3200" dirty="0"/>
              <a:t> </a:t>
            </a:r>
            <a:r>
              <a:rPr lang="he-IL" dirty="0"/>
              <a:t>– אמנם מכילה הרבה סימנים ודיאגרמות, אבל האחידות יוצרת פשטות, קל להבין מערכת אשר תוכננה ב </a:t>
            </a:r>
            <a:r>
              <a:rPr lang="en-US" dirty="0"/>
              <a:t>UML</a:t>
            </a:r>
            <a:r>
              <a:rPr lang="he-IL" dirty="0"/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sz="3200" dirty="0">
                <a:solidFill>
                  <a:srgbClr val="002060"/>
                </a:solidFill>
              </a:rPr>
              <a:t>פרוייקטים גדולים </a:t>
            </a:r>
            <a:r>
              <a:rPr lang="he-IL" dirty="0"/>
              <a:t>– מיועדת בעיקר לפרוייקטים גדולים.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sz="3200" dirty="0">
                <a:solidFill>
                  <a:srgbClr val="002060"/>
                </a:solidFill>
              </a:rPr>
              <a:t>אינה תלויה בטכנולוגיה </a:t>
            </a:r>
            <a:r>
              <a:rPr lang="he-IL" dirty="0"/>
              <a:t>– אין תלות בתוכנה או בחומרה.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he-IL" sz="3200" dirty="0">
                <a:solidFill>
                  <a:srgbClr val="002060"/>
                </a:solidFill>
              </a:rPr>
              <a:t>מתאימה לכולם </a:t>
            </a:r>
            <a:r>
              <a:rPr lang="he-IL" dirty="0"/>
              <a:t>– לוקחת בחשבון את הלקוח, המנתח, התוכניתן, המעצב ומנהל הפרויקט, כאשר לכל תפקיד יש את השרטוטים המתאימים.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16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UML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– יתרונות וחסרונות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81644"/>
              </p:ext>
            </p:extLst>
          </p:nvPr>
        </p:nvGraphicFramePr>
        <p:xfrm>
          <a:off x="2209800" y="2089151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חסרונות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יתרונות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he-IL" sz="1800" dirty="0"/>
                        <a:t>ריבוי מודלים וכלים עלולים לסבך את התהליך. </a:t>
                      </a:r>
                    </a:p>
                    <a:p>
                      <a:pPr marL="342900" marR="0" lvl="0" indent="-34290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he-IL" sz="1800" dirty="0"/>
                        <a:t>מורכבות הקשר בין המודלים. </a:t>
                      </a:r>
                    </a:p>
                    <a:p>
                      <a:pPr marL="342900" marR="0" lvl="0" indent="-34290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he-IL" sz="1800" dirty="0"/>
                        <a:t>קושי</a:t>
                      </a:r>
                      <a:r>
                        <a:rPr lang="en-US" sz="1800" dirty="0"/>
                        <a:t> </a:t>
                      </a:r>
                      <a:r>
                        <a:rPr lang="he-IL" sz="1800" dirty="0"/>
                        <a:t>בשימוש במערכות מורכבות- כי קשה למדל אותן</a:t>
                      </a:r>
                      <a:r>
                        <a:rPr lang="he-IL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Font typeface="+mj-lt"/>
                        <a:buAutoNum type="arabicPeriod"/>
                      </a:pPr>
                      <a:r>
                        <a:rPr lang="he-IL" sz="1800" dirty="0"/>
                        <a:t>התמקדות בתחום הידע של המשתמש והתאמה לדרך החשיבה שלו. </a:t>
                      </a:r>
                    </a:p>
                    <a:p>
                      <a:pPr marL="342900" indent="-342900" algn="r">
                        <a:buFont typeface="+mj-lt"/>
                        <a:buAutoNum type="arabicPeriod"/>
                      </a:pPr>
                      <a:r>
                        <a:rPr lang="he-IL" sz="1800" dirty="0"/>
                        <a:t>תרשימים ידידותיים יותר למשתמש, למפתח ולמנהל הפרויקט. </a:t>
                      </a:r>
                    </a:p>
                    <a:p>
                      <a:pPr marL="342900" indent="-342900" algn="r">
                        <a:buFont typeface="+mj-lt"/>
                        <a:buAutoNum type="arabicPeriod"/>
                      </a:pPr>
                      <a:r>
                        <a:rPr lang="he-IL" sz="1800" dirty="0"/>
                        <a:t>חוסר תלות בטכנולוגיה.</a:t>
                      </a:r>
                      <a:br>
                        <a:rPr lang="en-US" sz="1800" dirty="0"/>
                      </a:br>
                      <a:br>
                        <a:rPr lang="he-IL" sz="1800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8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סוגי דיאגרמות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527050" y="1690688"/>
            <a:ext cx="11548427" cy="2352992"/>
          </a:xfrm>
        </p:spPr>
        <p:txBody>
          <a:bodyPr/>
          <a:lstStyle/>
          <a:p>
            <a:pPr lvl="1"/>
            <a:r>
              <a:rPr lang="he-I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דיאגרמות המתארות התנהגות ואינטרקציה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u="sng" dirty="0">
                <a:ln>
                  <a:solidFill>
                    <a:srgbClr val="FFFF00"/>
                  </a:solidFill>
                </a:ln>
              </a:rPr>
              <a:t>Use case diagram</a:t>
            </a:r>
            <a:r>
              <a:rPr lang="he-IL" sz="2400" b="1" u="sng" dirty="0">
                <a:ln>
                  <a:solidFill>
                    <a:srgbClr val="FFFF00"/>
                  </a:solidFill>
                </a:ln>
              </a:rPr>
              <a:t> </a:t>
            </a:r>
            <a:r>
              <a:rPr lang="he-IL" sz="2400" dirty="0"/>
              <a:t>– תרשים הפונקציונאליות של המערכת לצורך הגדרת דרישות.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State machine diagram</a:t>
            </a:r>
            <a:r>
              <a:rPr lang="he-IL" sz="2400" dirty="0"/>
              <a:t> – מציג רצף מצבים של אובייקט במחזור החיים שלו, המשתנה בתגובה לאירועים.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u="sng" dirty="0">
                <a:ln>
                  <a:solidFill>
                    <a:srgbClr val="FFFF00"/>
                  </a:solidFill>
                </a:ln>
              </a:rPr>
              <a:t>Activity diagram</a:t>
            </a:r>
            <a:r>
              <a:rPr lang="he-IL" sz="2400" b="1" u="sng" dirty="0">
                <a:ln>
                  <a:solidFill>
                    <a:srgbClr val="FFFF00"/>
                  </a:solidFill>
                </a:ln>
              </a:rPr>
              <a:t> </a:t>
            </a:r>
            <a:r>
              <a:rPr lang="he-IL" sz="2400" dirty="0"/>
              <a:t>- משמש להצגת פעילויות במערכת, בחלוקה לתחומי אחריות.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Sequence diagram</a:t>
            </a:r>
            <a:r>
              <a:rPr lang="he-IL" sz="2400" dirty="0"/>
              <a:t> – התנהגות, קשרים בין אובייקטים, מתאר </a:t>
            </a:r>
            <a:r>
              <a:rPr lang="en-US" sz="2400" dirty="0"/>
              <a:t>Use Case</a:t>
            </a:r>
            <a:r>
              <a:rPr lang="he-IL" sz="2400" dirty="0"/>
              <a:t>.</a:t>
            </a:r>
            <a:endParaRPr lang="en-US" sz="2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  <p:sp>
        <p:nvSpPr>
          <p:cNvPr id="13" name="מציין מיקום תוכן 4"/>
          <p:cNvSpPr txBox="1">
            <a:spLocks/>
          </p:cNvSpPr>
          <p:nvPr/>
        </p:nvSpPr>
        <p:spPr bwMode="auto">
          <a:xfrm>
            <a:off x="527050" y="4213548"/>
            <a:ext cx="11548427" cy="13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r" rtl="1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e-I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דיאגרמות המתארות מבנה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Class diagram</a:t>
            </a:r>
            <a:r>
              <a:rPr lang="he-IL" sz="2400" b="1" dirty="0"/>
              <a:t> </a:t>
            </a:r>
            <a:r>
              <a:rPr lang="he-IL" sz="2400" dirty="0"/>
              <a:t>– מודל המחקלות, תרשים המגדיר את המחלקות והקשרים בינהן.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Object diagram</a:t>
            </a:r>
            <a:r>
              <a:rPr lang="he-IL" sz="2400" dirty="0"/>
              <a:t> – תיאור אובייקטי המערכת.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79114" y="5750222"/>
            <a:ext cx="6544435" cy="46166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he-IL" dirty="0"/>
              <a:t>*** התרגול יעסוק בדיאגרמות </a:t>
            </a:r>
            <a:r>
              <a:rPr lang="he-IL" sz="2400" b="1" u="sng" dirty="0">
                <a:ln>
                  <a:solidFill>
                    <a:srgbClr val="FFFF00"/>
                  </a:solidFill>
                </a:ln>
                <a:latin typeface="+mn-lt"/>
                <a:cs typeface="+mn-cs"/>
              </a:rPr>
              <a:t>המסומנות</a:t>
            </a:r>
            <a:r>
              <a:rPr lang="he-IL" dirty="0"/>
              <a:t>, אך יש להכיר את כולן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case diagram</a:t>
            </a:r>
            <a:br>
              <a:rPr lang="en-US" dirty="0"/>
            </a:b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5138671" y="1825625"/>
            <a:ext cx="6215130" cy="4351338"/>
          </a:xfrm>
        </p:spPr>
        <p:txBody>
          <a:bodyPr/>
          <a:lstStyle/>
          <a:p>
            <a:endParaRPr lang="he-IL" sz="1800" dirty="0"/>
          </a:p>
          <a:p>
            <a:r>
              <a:rPr lang="he-IL" sz="1800" dirty="0"/>
              <a:t>סוג זה של דיאגרמה שייך למשפחת הדיאגרמות ההתנהגותיות.</a:t>
            </a:r>
          </a:p>
          <a:p>
            <a:r>
              <a:rPr lang="he-IL" sz="1800" dirty="0"/>
              <a:t>תרשים הפונקציונאליות של המערכת לצורך הגדרת דרישות.</a:t>
            </a:r>
          </a:p>
          <a:p>
            <a:r>
              <a:rPr lang="he-IL" sz="1800" dirty="0"/>
              <a:t>מתאר את הדרך בה המשתמש יעשה שימוש במערכת.</a:t>
            </a:r>
          </a:p>
          <a:p>
            <a:r>
              <a:rPr lang="he-IL" sz="1800" dirty="0"/>
              <a:t>התרשים מיועד למשתמש ולכן עליו להיות ברור ופשוט ככל הניתן.</a:t>
            </a:r>
          </a:p>
          <a:p>
            <a:r>
              <a:rPr lang="he-IL" sz="1800" dirty="0"/>
              <a:t>מתמקד בפונקציונאליות ולא בתהליכים.</a:t>
            </a:r>
          </a:p>
          <a:p>
            <a:r>
              <a:rPr lang="he-IL" sz="1800" dirty="0"/>
              <a:t>את המשתמש מעניין מה המערכת עושה ולא כיצד.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30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07" y="1461293"/>
            <a:ext cx="4636864" cy="41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35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1467</TotalTime>
  <Words>1449</Words>
  <Application>Microsoft Office PowerPoint</Application>
  <PresentationFormat>מסך רחב</PresentationFormat>
  <Paragraphs>307</Paragraphs>
  <Slides>19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Guttman Haim</vt:lpstr>
      <vt:lpstr>Wingdings</vt:lpstr>
      <vt:lpstr>ערכת נושא Office</vt:lpstr>
      <vt:lpstr>UML</vt:lpstr>
      <vt:lpstr>הגשת אמצע</vt:lpstr>
      <vt:lpstr>שלבי הנדסת תוכנה</vt:lpstr>
      <vt:lpstr>שלב הניתוח</vt:lpstr>
      <vt:lpstr>UML</vt:lpstr>
      <vt:lpstr>UML</vt:lpstr>
      <vt:lpstr>UML – יתרונות וחסרונות</vt:lpstr>
      <vt:lpstr>סוגי דיאגרמות</vt:lpstr>
      <vt:lpstr>Use case diagram </vt:lpstr>
      <vt:lpstr>Use case diagram - notation </vt:lpstr>
      <vt:lpstr>Use case diagram - notation </vt:lpstr>
      <vt:lpstr>Include &amp; extend </vt:lpstr>
      <vt:lpstr>שאלת מבחן</vt:lpstr>
      <vt:lpstr>שאלת מבחן</vt:lpstr>
      <vt:lpstr>Activity diagram </vt:lpstr>
      <vt:lpstr>Activity diagram - notation</vt:lpstr>
      <vt:lpstr>Activity diagram - notation</vt:lpstr>
      <vt:lpstr>שאלת מבחן</vt:lpstr>
      <vt:lpstr>שאלת מבחן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Mila</cp:lastModifiedBy>
  <cp:revision>80</cp:revision>
  <dcterms:created xsi:type="dcterms:W3CDTF">2019-10-07T17:30:58Z</dcterms:created>
  <dcterms:modified xsi:type="dcterms:W3CDTF">2019-11-30T18:08:39Z</dcterms:modified>
</cp:coreProperties>
</file>