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5" r:id="rId4"/>
    <p:sldId id="296" r:id="rId5"/>
    <p:sldId id="268" r:id="rId6"/>
    <p:sldId id="269" r:id="rId7"/>
    <p:sldId id="270" r:id="rId8"/>
    <p:sldId id="295" r:id="rId9"/>
    <p:sldId id="294" r:id="rId10"/>
    <p:sldId id="272" r:id="rId11"/>
    <p:sldId id="271" r:id="rId12"/>
    <p:sldId id="288" r:id="rId13"/>
    <p:sldId id="266" r:id="rId14"/>
    <p:sldId id="267" r:id="rId15"/>
    <p:sldId id="283" r:id="rId16"/>
    <p:sldId id="279" r:id="rId17"/>
    <p:sldId id="285" r:id="rId18"/>
    <p:sldId id="280" r:id="rId19"/>
    <p:sldId id="293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F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4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9482-D04A-4FA0-9CBD-299967DE242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48C6A-59E6-476A-8036-9BE7B496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(11x3)</a:t>
            </a:r>
            <a:r>
              <a:rPr lang="en-US" baseline="0" dirty="0"/>
              <a:t> x (3x11) = (11x11)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48C6A-59E6-476A-8036-9BE7B4965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https://www.youtube.com/watch?v=ERibwqs9p38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48C6A-59E6-476A-8036-9BE7B4965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wnload.tensorflow.org/data/questions-words.t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82819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Word Embedding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07" y="1066800"/>
            <a:ext cx="8915400" cy="381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vocabulary_size</a:t>
            </a:r>
            <a:r>
              <a:rPr lang="en-US" sz="1800" dirty="0"/>
              <a:t> = 11</a:t>
            </a:r>
          </a:p>
          <a:p>
            <a:pPr marL="0" indent="0">
              <a:buNone/>
            </a:pPr>
            <a:r>
              <a:rPr lang="en-US" sz="1800" dirty="0" err="1"/>
              <a:t>embedding_size</a:t>
            </a:r>
            <a:r>
              <a:rPr lang="en-US" sz="1800" dirty="0"/>
              <a:t> = 3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embeddings = </a:t>
            </a:r>
            <a:r>
              <a:rPr lang="en-US" sz="1800" dirty="0" err="1">
                <a:solidFill>
                  <a:srgbClr val="FF0000"/>
                </a:solidFill>
              </a:rPr>
              <a:t>tf.Variable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tf.random_uniform</a:t>
            </a:r>
            <a:r>
              <a:rPr lang="en-US" sz="1800" dirty="0">
                <a:solidFill>
                  <a:srgbClr val="FF0000"/>
                </a:solidFill>
              </a:rPr>
              <a:t>([</a:t>
            </a:r>
            <a:r>
              <a:rPr lang="en-US" sz="1800" dirty="0" err="1">
                <a:solidFill>
                  <a:srgbClr val="FF0000"/>
                </a:solidFill>
              </a:rPr>
              <a:t>vocabulary_size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embedding_size</a:t>
            </a:r>
            <a:r>
              <a:rPr lang="en-US" sz="1800" dirty="0">
                <a:solidFill>
                  <a:srgbClr val="FF0000"/>
                </a:solidFill>
              </a:rPr>
              <a:t>], -1.0, 1.0))</a:t>
            </a:r>
            <a:br>
              <a:rPr lang="en-US" sz="1800" dirty="0"/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W1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tf.Variable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tf.truncated_normal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([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embedding_size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vocabulary_size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], </a:t>
            </a:r>
            <a:r>
              <a:rPr lang="en-US" altLang="en-US" sz="1800" dirty="0" err="1">
                <a:solidFill>
                  <a:srgbClr val="660099"/>
                </a:solidFill>
                <a:latin typeface="JetBrains Mono"/>
              </a:rPr>
              <a:t>stddev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altLang="en-US" sz="1800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b1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tf.Variable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tf.zeros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([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vocabulary_size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]))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y_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tf.placeholder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(tf.float32, </a:t>
            </a:r>
            <a:r>
              <a:rPr lang="en-US" altLang="en-US" sz="1800" dirty="0">
                <a:solidFill>
                  <a:srgbClr val="660099"/>
                </a:solidFill>
                <a:latin typeface="JetBrains Mono"/>
              </a:rPr>
              <a:t>shape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=[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None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vocabulary_size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pred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tf.nn.softmax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tf.matmul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(embeddings, W1) + b1)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cross_entropy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tf.reduce_mean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(-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tf.reduce_sum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(y_ * tf.log(pred), </a:t>
            </a:r>
            <a:r>
              <a:rPr lang="en-US" altLang="en-US" sz="1800" dirty="0" err="1">
                <a:solidFill>
                  <a:srgbClr val="660099"/>
                </a:solidFill>
                <a:latin typeface="JetBrains Mono"/>
              </a:rPr>
              <a:t>reduction_indices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=[</a:t>
            </a:r>
            <a:r>
              <a:rPr lang="en-US" alt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]))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update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tf.train.GradientDescentOptimizer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1750EB"/>
                </a:solidFill>
                <a:latin typeface="JetBrains Mono"/>
              </a:rPr>
              <a:t>0.5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).minimize(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cross_entropy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altLang="en-US" sz="18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sess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tf.Session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sess.run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tf.global_variables_initializer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altLang="en-US" sz="1800" dirty="0">
                <a:solidFill>
                  <a:srgbClr val="000080"/>
                </a:solidFill>
                <a:latin typeface="JetBrains Mono"/>
              </a:rPr>
              <a:t>range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1750EB"/>
                </a:solidFill>
                <a:latin typeface="JetBrains Mono"/>
              </a:rPr>
              <a:t>1000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sess.run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(update, </a:t>
            </a:r>
            <a:r>
              <a:rPr lang="en-US" altLang="en-US" sz="1800" dirty="0" err="1">
                <a:solidFill>
                  <a:srgbClr val="660099"/>
                </a:solidFill>
                <a:latin typeface="JetBrains Mono"/>
              </a:rPr>
              <a:t>feed_dict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={y_: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data_mat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248400" y="990600"/>
            <a:ext cx="2819400" cy="762000"/>
          </a:xfrm>
          <a:prstGeom prst="wedgeRectCallout">
            <a:avLst>
              <a:gd name="adj1" fmla="val -58647"/>
              <a:gd name="adj2" fmla="val 5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each word is associated with </a:t>
            </a:r>
            <a:r>
              <a:rPr lang="en-US" b="1" dirty="0"/>
              <a:t>two</a:t>
            </a:r>
            <a:r>
              <a:rPr lang="en-US" dirty="0"/>
              <a:t> variable vectors.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162800" y="4191000"/>
            <a:ext cx="1828800" cy="457200"/>
          </a:xfrm>
          <a:prstGeom prst="wedgeRectCallout">
            <a:avLst>
              <a:gd name="adj1" fmla="val -28934"/>
              <a:gd name="adj2" fmla="val -163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"soft" labeling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F3EA5A5-9F0F-42D1-8C83-73EC5F14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[[-0.33625126 -0.74936515 -0.88580781] (queen 0)</a:t>
            </a:r>
          </a:p>
          <a:p>
            <a:pPr marL="0" indent="0">
              <a:buNone/>
            </a:pPr>
            <a:r>
              <a:rPr lang="en-US" dirty="0"/>
              <a:t> [-1.11798966 -0.09931208  0.23002933] (king 1)</a:t>
            </a:r>
          </a:p>
          <a:p>
            <a:pPr marL="0" indent="0">
              <a:buNone/>
            </a:pPr>
            <a:r>
              <a:rPr lang="en-US" dirty="0"/>
              <a:t> [-1.44733107  1.29025459 -0.1947754 ] (prince 2)</a:t>
            </a:r>
          </a:p>
          <a:p>
            <a:pPr marL="0" indent="0">
              <a:buNone/>
            </a:pPr>
            <a:r>
              <a:rPr lang="en-US" dirty="0"/>
              <a:t> [-0.32491446  0.45145106 -1.27872539] (princess 3)</a:t>
            </a:r>
          </a:p>
          <a:p>
            <a:pPr marL="0" indent="0">
              <a:buNone/>
            </a:pPr>
            <a:r>
              <a:rPr lang="en-US" dirty="0"/>
              <a:t> [ 0.27718863 -0.86166698 -0.37928757] (woman 4)</a:t>
            </a:r>
          </a:p>
          <a:p>
            <a:pPr marL="0" indent="0">
              <a:buNone/>
            </a:pPr>
            <a:r>
              <a:rPr lang="en-US" dirty="0"/>
              <a:t> [-0.45815325 -0.31043723  0.77840245] (man 5)</a:t>
            </a:r>
          </a:p>
          <a:p>
            <a:pPr marL="0" indent="0">
              <a:buNone/>
            </a:pPr>
            <a:r>
              <a:rPr lang="en-US" dirty="0"/>
              <a:t> [ 0.64723498  0.32442322 -0.73698401] (girl 6)</a:t>
            </a:r>
          </a:p>
          <a:p>
            <a:pPr marL="0" indent="0">
              <a:buNone/>
            </a:pPr>
            <a:r>
              <a:rPr lang="en-US" dirty="0"/>
              <a:t> [-0.44190836  1.03534842  0.44222212] (boy 7)</a:t>
            </a:r>
          </a:p>
          <a:p>
            <a:pPr marL="0" indent="0">
              <a:buNone/>
            </a:pPr>
            <a:r>
              <a:rPr lang="en-US" dirty="0"/>
              <a:t> [-0.13615488 -0.41988254  1.20282745] (peacock 8)</a:t>
            </a:r>
          </a:p>
          <a:p>
            <a:pPr marL="0" indent="0">
              <a:buNone/>
            </a:pPr>
            <a:r>
              <a:rPr lang="en-US" dirty="0"/>
              <a:t> [ 0.62353653 -0.9595148  -0.08440833] (peahen 9)</a:t>
            </a:r>
          </a:p>
          <a:p>
            <a:pPr marL="0" indent="0">
              <a:buNone/>
            </a:pPr>
            <a:r>
              <a:rPr lang="en-US" dirty="0"/>
              <a:t> [ 1.32446802  1.22546554  0.41412422]] (peachick 10)</a:t>
            </a:r>
          </a:p>
          <a:p>
            <a:pPr marL="0" indent="0">
              <a:buNone/>
            </a:pPr>
            <a:r>
              <a:rPr lang="en-US" dirty="0"/>
              <a:t>&gt;&gt;&gt; embed[0] – embed[4] + embed [7]</a:t>
            </a:r>
          </a:p>
          <a:p>
            <a:pPr marL="0" indent="0">
              <a:buNone/>
            </a:pPr>
            <a:r>
              <a:rPr lang="en-US" dirty="0"/>
              <a:t>array([-1.05534825,  1.14765025, -0.06429812])</a:t>
            </a:r>
          </a:p>
          <a:p>
            <a:pPr marL="0" indent="0">
              <a:buNone/>
            </a:pPr>
            <a:r>
              <a:rPr lang="en-US" dirty="0"/>
              <a:t>&gt;&gt;&gt; embed[0] – embed[1] + embed [7]</a:t>
            </a:r>
          </a:p>
          <a:p>
            <a:pPr marL="0" indent="0">
              <a:buNone/>
            </a:pPr>
            <a:r>
              <a:rPr lang="en-US" dirty="0"/>
              <a:t>array([ 0.33983004,  0.38529535, -0.67361502])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467600" y="990600"/>
            <a:ext cx="1371600" cy="1600200"/>
          </a:xfrm>
          <a:prstGeom prst="wedgeRectCallout">
            <a:avLst>
              <a:gd name="adj1" fmla="val -71630"/>
              <a:gd name="adj2" fmla="val -14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you think the second dimension  is associated with?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315200" y="2819400"/>
            <a:ext cx="1693492" cy="1752600"/>
          </a:xfrm>
          <a:prstGeom prst="wedgeRectCallout">
            <a:avLst>
              <a:gd name="adj1" fmla="val -85720"/>
              <a:gd name="adj2" fmla="val -16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the interpretation is not orthogonal to the dimensions</a:t>
            </a:r>
          </a:p>
        </p:txBody>
      </p:sp>
    </p:spTree>
    <p:extLst>
      <p:ext uri="{BB962C8B-B14F-4D97-AF65-F5344CB8AC3E}">
        <p14:creationId xmlns:p14="http://schemas.microsoft.com/office/powerpoint/2010/main" val="19126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Data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simple word embedding implementation assumed that we had groups of words.</a:t>
            </a:r>
          </a:p>
          <a:p>
            <a:r>
              <a:rPr lang="en-US" dirty="0"/>
              <a:t>In practice we will rely on a large corpus of documents.</a:t>
            </a:r>
          </a:p>
          <a:p>
            <a:r>
              <a:rPr lang="en-US" dirty="0"/>
              <a:t>The skip-gram word2vec model tries to predict the frequency of occurrences of the words in the vicinity of a given word.</a:t>
            </a:r>
          </a:p>
        </p:txBody>
      </p:sp>
    </p:spTree>
    <p:extLst>
      <p:ext uri="{BB962C8B-B14F-4D97-AF65-F5344CB8AC3E}">
        <p14:creationId xmlns:p14="http://schemas.microsoft.com/office/powerpoint/2010/main" val="160405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word, guess the surrounding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orginal</a:t>
            </a:r>
            <a:r>
              <a:rPr lang="en-US" dirty="0"/>
              <a:t> Word2Vec doesn't first count all </a:t>
            </a:r>
            <a:r>
              <a:rPr lang="en-US" dirty="0" err="1"/>
              <a:t>occurances</a:t>
            </a:r>
            <a:r>
              <a:rPr lang="en-US" dirty="0"/>
              <a:t>, but </a:t>
            </a:r>
            <a:r>
              <a:rPr lang="en-US" dirty="0" err="1"/>
              <a:t>calucates</a:t>
            </a:r>
            <a:r>
              <a:rPr lang="en-US" dirty="0"/>
              <a:t> every window </a:t>
            </a:r>
            <a:r>
              <a:rPr lang="en-US" dirty="0" err="1"/>
              <a:t>seperately</a:t>
            </a:r>
            <a:r>
              <a:rPr lang="en-US" dirty="0"/>
              <a:t>.</a:t>
            </a:r>
          </a:p>
          <a:p>
            <a:r>
              <a:rPr lang="en-US" dirty="0"/>
              <a:t>Instead of actually trying to predict correctly every word, we can add a sample of random noise words and try to predict the correct word from the set.</a:t>
            </a:r>
          </a:p>
          <a:p>
            <a:r>
              <a:rPr lang="en-US" dirty="0"/>
              <a:t>The loss can be defined in many different ways, in </a:t>
            </a:r>
            <a:r>
              <a:rPr lang="en-US" dirty="0" err="1"/>
              <a:t>SoftMax</a:t>
            </a:r>
            <a:r>
              <a:rPr lang="en-US" dirty="0"/>
              <a:t> we used cross entropy, when we sample negative words we can use sampled </a:t>
            </a:r>
            <a:r>
              <a:rPr lang="en-US" dirty="0" err="1"/>
              <a:t>softmax</a:t>
            </a:r>
            <a:r>
              <a:rPr lang="en-US" dirty="0"/>
              <a:t> and another option is noise-contrastive estimation.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68917" y="1825904"/>
            <a:ext cx="3352800" cy="1132893"/>
            <a:chOff x="2286000" y="5119738"/>
            <a:chExt cx="3352800" cy="1132893"/>
          </a:xfrm>
        </p:grpSpPr>
        <p:sp>
          <p:nvSpPr>
            <p:cNvPr id="5" name="TextBox 4"/>
            <p:cNvSpPr txBox="1"/>
            <p:nvPr/>
          </p:nvSpPr>
          <p:spPr>
            <a:xfrm>
              <a:off x="3453328" y="5119738"/>
              <a:ext cx="92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walking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58790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58832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7200" y="588329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5879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917508" y="5489070"/>
              <a:ext cx="0" cy="302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flipH="1">
              <a:off x="2705100" y="5791200"/>
              <a:ext cx="1212408" cy="87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 flipH="1">
              <a:off x="3467100" y="5791200"/>
              <a:ext cx="450408" cy="92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3917508" y="5791200"/>
              <a:ext cx="730692" cy="92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3917508" y="5791200"/>
              <a:ext cx="1454592" cy="87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1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download a dataset from </a:t>
            </a:r>
            <a:r>
              <a:rPr lang="en-US" dirty="0">
                <a:hlinkClick r:id="rId2"/>
              </a:rPr>
              <a:t>http://download.tensorflow.org/data/questions-words.txt</a:t>
            </a:r>
            <a:r>
              <a:rPr lang="en-US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87915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0600" y="6581001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https://www.youtube.com/watch?v=ASn7ExxLZws</a:t>
            </a:r>
          </a:p>
        </p:txBody>
      </p:sp>
    </p:spTree>
    <p:extLst>
      <p:ext uri="{BB962C8B-B14F-4D97-AF65-F5344CB8AC3E}">
        <p14:creationId xmlns:p14="http://schemas.microsoft.com/office/powerpoint/2010/main" val="159751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r>
              <a:rPr lang="en-US" dirty="0"/>
              <a:t> is a natural language library in python (similar to NLTK). It has Word2Vec built-in.</a:t>
            </a:r>
          </a:p>
          <a:p>
            <a:pPr marL="0" indent="0">
              <a:buNone/>
            </a:pPr>
            <a:r>
              <a:rPr lang="en-US" dirty="0"/>
              <a:t>&gt;pip install spacy </a:t>
            </a:r>
          </a:p>
          <a:p>
            <a:pPr marL="0" indent="0">
              <a:buNone/>
            </a:pPr>
            <a:r>
              <a:rPr lang="en-US" dirty="0"/>
              <a:t>&gt;python -m </a:t>
            </a:r>
            <a:r>
              <a:rPr lang="en-US" dirty="0" err="1"/>
              <a:t>spacy.en.download</a:t>
            </a:r>
            <a:r>
              <a:rPr lang="en-US" dirty="0"/>
              <a:t>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1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r>
              <a:rPr lang="en-US" dirty="0"/>
              <a:t>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9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/>
              <a:t>as 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dot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numpy.linalg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norm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dirty="0" err="1"/>
              <a:t>spacy.en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dirty="0"/>
              <a:t>parser = English()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you can access known words from the parser's vocabulary</a:t>
            </a:r>
            <a:br>
              <a:rPr lang="en-US" i="1" dirty="0"/>
            </a:br>
            <a:r>
              <a:rPr lang="en-US" dirty="0"/>
              <a:t>banana= </a:t>
            </a:r>
            <a:r>
              <a:rPr lang="en-US" dirty="0" err="1"/>
              <a:t>parser.vocab</a:t>
            </a:r>
            <a:r>
              <a:rPr lang="en-US" dirty="0"/>
              <a:t>[</a:t>
            </a:r>
            <a:r>
              <a:rPr lang="en-US" b="1" dirty="0" err="1"/>
              <a:t>u'banana</a:t>
            </a:r>
            <a:r>
              <a:rPr lang="en-US" b="1" dirty="0"/>
              <a:t>'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cosine similarity</a:t>
            </a:r>
            <a:br>
              <a:rPr lang="en-US" i="1" dirty="0"/>
            </a:br>
            <a:r>
              <a:rPr lang="en-US" dirty="0"/>
              <a:t>cosine = </a:t>
            </a:r>
            <a:r>
              <a:rPr lang="en-US" b="1" dirty="0"/>
              <a:t>lambda </a:t>
            </a:r>
            <a:r>
              <a:rPr lang="en-US" dirty="0"/>
              <a:t>v1, v2: dot(v1, v2) / (norm(v1) * norm(v2))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gather all known words, take only the lowercased versions</a:t>
            </a:r>
            <a:br>
              <a:rPr lang="en-US" i="1" dirty="0"/>
            </a:br>
            <a:r>
              <a:rPr lang="en-US" dirty="0" err="1"/>
              <a:t>allWords</a:t>
            </a:r>
            <a:r>
              <a:rPr lang="en-US" dirty="0"/>
              <a:t> = list({w </a:t>
            </a:r>
            <a:r>
              <a:rPr lang="en-US" b="1" dirty="0"/>
              <a:t>for </a:t>
            </a:r>
            <a:r>
              <a:rPr lang="en-US" dirty="0"/>
              <a:t>w </a:t>
            </a:r>
            <a:r>
              <a:rPr lang="en-US" b="1" dirty="0"/>
              <a:t>in </a:t>
            </a:r>
            <a:r>
              <a:rPr lang="en-US" dirty="0" err="1"/>
              <a:t>parser.vocab</a:t>
            </a:r>
            <a:r>
              <a:rPr lang="en-US" dirty="0"/>
              <a:t> </a:t>
            </a:r>
            <a:r>
              <a:rPr lang="en-US" b="1" dirty="0"/>
              <a:t>if not </a:t>
            </a:r>
            <a:r>
              <a:rPr lang="en-US" dirty="0" err="1"/>
              <a:t>np.any</a:t>
            </a:r>
            <a:r>
              <a:rPr lang="en-US" dirty="0"/>
              <a:t>(</a:t>
            </a:r>
            <a:r>
              <a:rPr lang="en-US" dirty="0" err="1"/>
              <a:t>np.isnan</a:t>
            </a:r>
            <a:r>
              <a:rPr lang="en-US" dirty="0"/>
              <a:t>(</a:t>
            </a:r>
            <a:r>
              <a:rPr lang="en-US" dirty="0" err="1"/>
              <a:t>w.vector</a:t>
            </a:r>
            <a:r>
              <a:rPr lang="en-US" dirty="0"/>
              <a:t>)) </a:t>
            </a:r>
            <a:r>
              <a:rPr lang="en-US" b="1" dirty="0"/>
              <a:t>and </a:t>
            </a:r>
            <a:r>
              <a:rPr lang="en-US" dirty="0"/>
              <a:t>norm(</a:t>
            </a:r>
            <a:r>
              <a:rPr lang="en-US" dirty="0" err="1"/>
              <a:t>w.vector</a:t>
            </a:r>
            <a:r>
              <a:rPr lang="en-US" dirty="0"/>
              <a:t>) &gt; 0 </a:t>
            </a:r>
            <a:r>
              <a:rPr lang="en-US" b="1" dirty="0"/>
              <a:t>and </a:t>
            </a:r>
            <a:r>
              <a:rPr lang="en-US" dirty="0" err="1"/>
              <a:t>w.lower</a:t>
            </a:r>
            <a:r>
              <a:rPr lang="en-US" dirty="0"/>
              <a:t>_ != </a:t>
            </a:r>
            <a:r>
              <a:rPr lang="en-US" b="1" dirty="0"/>
              <a:t>"banana"</a:t>
            </a:r>
            <a:r>
              <a:rPr lang="en-US" dirty="0"/>
              <a:t> and </a:t>
            </a:r>
            <a:r>
              <a:rPr lang="en-US" dirty="0" err="1"/>
              <a:t>w.is_lower</a:t>
            </a:r>
            <a:r>
              <a:rPr lang="en-US" dirty="0"/>
              <a:t>})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sort by similarity to banana</a:t>
            </a:r>
            <a:br>
              <a:rPr lang="en-US" i="1" dirty="0"/>
            </a:br>
            <a:r>
              <a:rPr lang="en-US" dirty="0" err="1"/>
              <a:t>allWords.sort</a:t>
            </a:r>
            <a:r>
              <a:rPr lang="en-US" dirty="0"/>
              <a:t>(key=</a:t>
            </a:r>
            <a:r>
              <a:rPr lang="en-US" b="1" dirty="0"/>
              <a:t>lambda </a:t>
            </a:r>
            <a:r>
              <a:rPr lang="en-US" dirty="0"/>
              <a:t>w: cosine(</a:t>
            </a:r>
            <a:r>
              <a:rPr lang="en-US" dirty="0" err="1"/>
              <a:t>w.vector</a:t>
            </a:r>
            <a:r>
              <a:rPr lang="en-US" dirty="0"/>
              <a:t>, </a:t>
            </a:r>
            <a:r>
              <a:rPr lang="en-US" dirty="0" err="1"/>
              <a:t>banana.vector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 err="1"/>
              <a:t>allWords.reverse</a:t>
            </a:r>
            <a:r>
              <a:rPr lang="en-US" dirty="0"/>
              <a:t>()</a:t>
            </a:r>
            <a:br>
              <a:rPr lang="en-US" dirty="0"/>
            </a:b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b="1" dirty="0"/>
              <a:t>"Top 10 most similar words to banana:"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for </a:t>
            </a:r>
            <a:r>
              <a:rPr lang="en-US" dirty="0"/>
              <a:t>word </a:t>
            </a:r>
            <a:r>
              <a:rPr lang="en-US" b="1" dirty="0"/>
              <a:t>in </a:t>
            </a:r>
            <a:r>
              <a:rPr lang="en-US" dirty="0" err="1"/>
              <a:t>allWords</a:t>
            </a:r>
            <a:r>
              <a:rPr lang="en-US" dirty="0"/>
              <a:t>[:10]: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word.orth</a:t>
            </a:r>
            <a:r>
              <a:rPr lang="en-US" dirty="0"/>
              <a:t>_)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625137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modification from https://nicschrading.com/project/Intro-to-NLP-with-spaCy/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676400"/>
            <a:ext cx="3810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 10 most similar words to banana:</a:t>
            </a:r>
          </a:p>
          <a:p>
            <a:r>
              <a:rPr lang="en-US" dirty="0"/>
              <a:t>watermelon</a:t>
            </a:r>
          </a:p>
          <a:p>
            <a:r>
              <a:rPr lang="en-US" dirty="0"/>
              <a:t>tomato</a:t>
            </a:r>
          </a:p>
          <a:p>
            <a:r>
              <a:rPr lang="en-US" dirty="0"/>
              <a:t>pineapple</a:t>
            </a:r>
          </a:p>
          <a:p>
            <a:r>
              <a:rPr lang="en-US" dirty="0"/>
              <a:t>guava</a:t>
            </a:r>
          </a:p>
          <a:p>
            <a:r>
              <a:rPr lang="en-US" dirty="0"/>
              <a:t>grapefruit</a:t>
            </a:r>
          </a:p>
          <a:p>
            <a:r>
              <a:rPr lang="en-US" dirty="0"/>
              <a:t>hazelnut</a:t>
            </a:r>
          </a:p>
          <a:p>
            <a:r>
              <a:rPr lang="en-US" dirty="0"/>
              <a:t>breadfruit</a:t>
            </a:r>
          </a:p>
          <a:p>
            <a:r>
              <a:rPr lang="en-US" dirty="0"/>
              <a:t>cashew</a:t>
            </a:r>
          </a:p>
          <a:p>
            <a:r>
              <a:rPr lang="en-US" dirty="0"/>
              <a:t>coconut</a:t>
            </a:r>
          </a:p>
          <a:p>
            <a:r>
              <a:rPr lang="en-US" dirty="0"/>
              <a:t>turnip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SpaCY</a:t>
            </a:r>
            <a:r>
              <a:rPr lang="en-US" dirty="0"/>
              <a:t>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98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dirty="0"/>
              <a:t>import </a:t>
            </a:r>
            <a:r>
              <a:rPr lang="en-US" sz="3400" dirty="0" err="1"/>
              <a:t>numpy</a:t>
            </a:r>
            <a:r>
              <a:rPr lang="en-US" sz="3400" dirty="0"/>
              <a:t> </a:t>
            </a:r>
            <a:r>
              <a:rPr lang="en-US" sz="3400" b="1" dirty="0"/>
              <a:t>as </a:t>
            </a:r>
            <a:r>
              <a:rPr lang="en-US" sz="3400" dirty="0" err="1"/>
              <a:t>np</a:t>
            </a:r>
            <a:br>
              <a:rPr lang="en-US" sz="3400" dirty="0"/>
            </a:br>
            <a:r>
              <a:rPr lang="en-US" sz="3400" b="1" dirty="0"/>
              <a:t>from </a:t>
            </a:r>
            <a:r>
              <a:rPr lang="en-US" sz="3400" dirty="0" err="1"/>
              <a:t>numpy</a:t>
            </a:r>
            <a:r>
              <a:rPr lang="en-US" sz="3400" dirty="0"/>
              <a:t> </a:t>
            </a:r>
            <a:r>
              <a:rPr lang="en-US" sz="3400" b="1" dirty="0"/>
              <a:t>import </a:t>
            </a:r>
            <a:r>
              <a:rPr lang="en-US" sz="3400" dirty="0"/>
              <a:t>dot</a:t>
            </a:r>
            <a:br>
              <a:rPr lang="en-US" sz="3400" dirty="0"/>
            </a:br>
            <a:r>
              <a:rPr lang="en-US" sz="3400" b="1" dirty="0"/>
              <a:t>from </a:t>
            </a:r>
            <a:r>
              <a:rPr lang="en-US" sz="3400" dirty="0" err="1"/>
              <a:t>numpy.linalg</a:t>
            </a:r>
            <a:r>
              <a:rPr lang="en-US" sz="3400" dirty="0"/>
              <a:t> </a:t>
            </a:r>
            <a:r>
              <a:rPr lang="en-US" sz="3400" b="1" dirty="0"/>
              <a:t>import </a:t>
            </a:r>
            <a:r>
              <a:rPr lang="en-US" sz="3400" dirty="0"/>
              <a:t>norm</a:t>
            </a:r>
            <a:br>
              <a:rPr lang="en-US" sz="3400" dirty="0"/>
            </a:br>
            <a:r>
              <a:rPr lang="en-US" sz="3400" b="1" dirty="0"/>
              <a:t>from </a:t>
            </a:r>
            <a:r>
              <a:rPr lang="en-US" sz="3400" dirty="0" err="1"/>
              <a:t>spacy.en</a:t>
            </a:r>
            <a:r>
              <a:rPr lang="en-US" sz="3400" dirty="0"/>
              <a:t> </a:t>
            </a:r>
            <a:r>
              <a:rPr lang="en-US" sz="3400" b="1" dirty="0"/>
              <a:t>import </a:t>
            </a:r>
            <a:r>
              <a:rPr lang="en-US" sz="3400" dirty="0"/>
              <a:t>English</a:t>
            </a:r>
            <a:br>
              <a:rPr lang="en-US" sz="3400" dirty="0"/>
            </a:br>
            <a:r>
              <a:rPr lang="en-US" sz="3400" dirty="0"/>
              <a:t>parser = English()</a:t>
            </a:r>
            <a:br>
              <a:rPr lang="en-US" sz="3400" dirty="0"/>
            </a:br>
            <a:endParaRPr lang="en-US" sz="3400" dirty="0"/>
          </a:p>
          <a:p>
            <a:pPr marL="0" indent="0">
              <a:buNone/>
            </a:pPr>
            <a:r>
              <a:rPr lang="en-US" sz="3400" dirty="0"/>
              <a:t>cosine = </a:t>
            </a:r>
            <a:r>
              <a:rPr lang="en-US" sz="3400" b="1" dirty="0"/>
              <a:t>lambda </a:t>
            </a:r>
            <a:r>
              <a:rPr lang="en-US" sz="3400" dirty="0"/>
              <a:t>v1, v2: dot(v1, v2) / (norm(v1) * norm(v2))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king = </a:t>
            </a:r>
            <a:r>
              <a:rPr lang="en-US" sz="3400" dirty="0" err="1"/>
              <a:t>parser.vocab</a:t>
            </a:r>
            <a:r>
              <a:rPr lang="en-US" sz="3400" dirty="0"/>
              <a:t>[</a:t>
            </a:r>
            <a:r>
              <a:rPr lang="en-US" sz="3400" b="1" dirty="0" err="1"/>
              <a:t>u'king</a:t>
            </a:r>
            <a:r>
              <a:rPr lang="en-US" sz="3400" b="1" dirty="0"/>
              <a:t>'</a:t>
            </a:r>
            <a:r>
              <a:rPr lang="en-US" sz="3400" dirty="0"/>
              <a:t>]</a:t>
            </a:r>
            <a:br>
              <a:rPr lang="en-US" sz="3400" dirty="0"/>
            </a:br>
            <a:r>
              <a:rPr lang="en-US" sz="3400" dirty="0"/>
              <a:t>man = </a:t>
            </a:r>
            <a:r>
              <a:rPr lang="en-US" sz="3400" dirty="0" err="1"/>
              <a:t>parser.vocab</a:t>
            </a:r>
            <a:r>
              <a:rPr lang="en-US" sz="3400" dirty="0"/>
              <a:t>[</a:t>
            </a:r>
            <a:r>
              <a:rPr lang="en-US" sz="3400" b="1" dirty="0" err="1"/>
              <a:t>u'man</a:t>
            </a:r>
            <a:r>
              <a:rPr lang="en-US" sz="3400" b="1" dirty="0"/>
              <a:t>'</a:t>
            </a:r>
            <a:r>
              <a:rPr lang="en-US" sz="3400" dirty="0"/>
              <a:t>]</a:t>
            </a:r>
            <a:br>
              <a:rPr lang="en-US" sz="3400" dirty="0"/>
            </a:br>
            <a:r>
              <a:rPr lang="en-US" sz="3400" dirty="0"/>
              <a:t>woman = </a:t>
            </a:r>
            <a:r>
              <a:rPr lang="en-US" sz="3400" dirty="0" err="1"/>
              <a:t>parser.vocab</a:t>
            </a:r>
            <a:r>
              <a:rPr lang="en-US" sz="3400" dirty="0"/>
              <a:t>[</a:t>
            </a:r>
            <a:r>
              <a:rPr lang="en-US" sz="3400" b="1" dirty="0" err="1"/>
              <a:t>u'woman</a:t>
            </a:r>
            <a:r>
              <a:rPr lang="en-US" sz="3400" b="1" dirty="0"/>
              <a:t>'</a:t>
            </a:r>
            <a:r>
              <a:rPr lang="en-US" sz="3400" dirty="0"/>
              <a:t>]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result = </a:t>
            </a:r>
            <a:r>
              <a:rPr lang="en-US" sz="3400" dirty="0" err="1"/>
              <a:t>king.vector</a:t>
            </a:r>
            <a:r>
              <a:rPr lang="en-US" sz="3400" dirty="0"/>
              <a:t> - </a:t>
            </a:r>
            <a:r>
              <a:rPr lang="en-US" sz="3400" dirty="0" err="1"/>
              <a:t>man.vector</a:t>
            </a:r>
            <a:r>
              <a:rPr lang="en-US" sz="3400" dirty="0"/>
              <a:t> + </a:t>
            </a:r>
            <a:r>
              <a:rPr lang="en-US" sz="3400" dirty="0" err="1"/>
              <a:t>woman.vector</a:t>
            </a:r>
            <a:br>
              <a:rPr lang="en-US" sz="3400" dirty="0"/>
            </a:br>
            <a:br>
              <a:rPr lang="en-US" sz="3400" dirty="0"/>
            </a:br>
            <a:r>
              <a:rPr lang="en-US" sz="3400" i="1" dirty="0"/>
              <a:t># gather all known words, take only the lowercased versions</a:t>
            </a:r>
            <a:br>
              <a:rPr lang="en-US" sz="3400" i="1" dirty="0"/>
            </a:br>
            <a:r>
              <a:rPr lang="en-US" sz="3400" dirty="0" err="1"/>
              <a:t>allWords</a:t>
            </a:r>
            <a:r>
              <a:rPr lang="en-US" sz="3400" dirty="0"/>
              <a:t> = list({w </a:t>
            </a:r>
            <a:r>
              <a:rPr lang="en-US" sz="3400" b="1" dirty="0"/>
              <a:t>for </a:t>
            </a:r>
            <a:r>
              <a:rPr lang="en-US" sz="3400" dirty="0"/>
              <a:t>w </a:t>
            </a:r>
            <a:r>
              <a:rPr lang="en-US" sz="3400" b="1" dirty="0"/>
              <a:t>in </a:t>
            </a:r>
            <a:r>
              <a:rPr lang="en-US" sz="3400" dirty="0" err="1"/>
              <a:t>parser.vocab</a:t>
            </a:r>
            <a:r>
              <a:rPr lang="en-US" sz="3400" dirty="0"/>
              <a:t> </a:t>
            </a:r>
            <a:r>
              <a:rPr lang="en-US" sz="3400" b="1" dirty="0"/>
              <a:t>if not </a:t>
            </a:r>
            <a:r>
              <a:rPr lang="en-US" sz="3400" dirty="0" err="1"/>
              <a:t>np.any</a:t>
            </a:r>
            <a:r>
              <a:rPr lang="en-US" sz="3400" dirty="0"/>
              <a:t>(</a:t>
            </a:r>
            <a:r>
              <a:rPr lang="en-US" sz="3400" dirty="0" err="1"/>
              <a:t>np.isnan</a:t>
            </a:r>
            <a:r>
              <a:rPr lang="en-US" sz="3400" dirty="0"/>
              <a:t>(</a:t>
            </a:r>
            <a:r>
              <a:rPr lang="en-US" sz="3400" dirty="0" err="1"/>
              <a:t>w.vector</a:t>
            </a:r>
            <a:r>
              <a:rPr lang="en-US" sz="3400" dirty="0"/>
              <a:t>)) </a:t>
            </a:r>
            <a:r>
              <a:rPr lang="en-US" sz="3400" b="1" dirty="0"/>
              <a:t>and </a:t>
            </a:r>
            <a:r>
              <a:rPr lang="en-US" sz="3400" dirty="0"/>
              <a:t>norm(</a:t>
            </a:r>
            <a:r>
              <a:rPr lang="en-US" sz="3400" dirty="0" err="1"/>
              <a:t>w.vector</a:t>
            </a:r>
            <a:r>
              <a:rPr lang="en-US" sz="3400" dirty="0"/>
              <a:t>) &gt; 0 </a:t>
            </a:r>
            <a:r>
              <a:rPr lang="en-US" sz="3400" b="1" dirty="0"/>
              <a:t>and </a:t>
            </a:r>
            <a:r>
              <a:rPr lang="en-US" sz="3400" dirty="0"/>
              <a:t>w.</a:t>
            </a:r>
            <a:r>
              <a:rPr lang="en-US" sz="3400" dirty="0" err="1"/>
              <a:t>orth</a:t>
            </a:r>
            <a:r>
              <a:rPr lang="en-US" sz="3400" dirty="0"/>
              <a:t>_.</a:t>
            </a:r>
            <a:r>
              <a:rPr lang="en-US" sz="3400" dirty="0" err="1"/>
              <a:t>islower</a:t>
            </a:r>
            <a:r>
              <a:rPr lang="en-US" sz="3400" dirty="0"/>
              <a:t>() </a:t>
            </a:r>
            <a:r>
              <a:rPr lang="en-US" sz="3400" b="1" dirty="0"/>
              <a:t>and </a:t>
            </a:r>
            <a:r>
              <a:rPr lang="en-US" sz="3400" dirty="0" err="1"/>
              <a:t>w.lower</a:t>
            </a:r>
            <a:r>
              <a:rPr lang="en-US" sz="3400" dirty="0"/>
              <a:t>_ != </a:t>
            </a:r>
            <a:r>
              <a:rPr lang="en-US" sz="3400" b="1" dirty="0"/>
              <a:t>"king" and </a:t>
            </a:r>
            <a:r>
              <a:rPr lang="en-US" sz="3400" dirty="0" err="1"/>
              <a:t>w.lower</a:t>
            </a:r>
            <a:r>
              <a:rPr lang="en-US" sz="3400" dirty="0"/>
              <a:t>_ != </a:t>
            </a:r>
            <a:r>
              <a:rPr lang="en-US" sz="3400" b="1" dirty="0"/>
              <a:t>"man" and </a:t>
            </a:r>
            <a:r>
              <a:rPr lang="en-US" sz="3400" dirty="0" err="1"/>
              <a:t>w.lower</a:t>
            </a:r>
            <a:r>
              <a:rPr lang="en-US" sz="3400" dirty="0"/>
              <a:t>_ != </a:t>
            </a:r>
            <a:r>
              <a:rPr lang="en-US" sz="3400" b="1" dirty="0"/>
              <a:t>"woman"</a:t>
            </a:r>
            <a:r>
              <a:rPr lang="en-US" sz="3400" dirty="0"/>
              <a:t>})</a:t>
            </a:r>
            <a:br>
              <a:rPr lang="en-US" sz="3400" dirty="0"/>
            </a:br>
            <a:r>
              <a:rPr lang="en-US" sz="3400" i="1" dirty="0"/>
              <a:t># sort by similarity to the result</a:t>
            </a:r>
            <a:br>
              <a:rPr lang="en-US" sz="3400" i="1" dirty="0"/>
            </a:br>
            <a:r>
              <a:rPr lang="en-US" sz="3400" dirty="0" err="1"/>
              <a:t>allWords.sort</a:t>
            </a:r>
            <a:r>
              <a:rPr lang="en-US" sz="3400" dirty="0"/>
              <a:t>(key=</a:t>
            </a:r>
            <a:r>
              <a:rPr lang="en-US" sz="3400" b="1" dirty="0"/>
              <a:t>lambda </a:t>
            </a:r>
            <a:r>
              <a:rPr lang="en-US" sz="3400" dirty="0"/>
              <a:t>w: cosine(</a:t>
            </a:r>
            <a:r>
              <a:rPr lang="en-US" sz="3400" dirty="0" err="1"/>
              <a:t>w.vector</a:t>
            </a:r>
            <a:r>
              <a:rPr lang="en-US" sz="3400" dirty="0"/>
              <a:t>, result))</a:t>
            </a:r>
            <a:br>
              <a:rPr lang="en-US" sz="3400" dirty="0"/>
            </a:br>
            <a:r>
              <a:rPr lang="en-US" sz="3400" dirty="0" err="1"/>
              <a:t>allWords.reverse</a:t>
            </a:r>
            <a:r>
              <a:rPr lang="en-US" sz="3400" dirty="0"/>
              <a:t>()</a:t>
            </a:r>
            <a:br>
              <a:rPr lang="en-US" sz="3400" dirty="0"/>
            </a:br>
            <a:r>
              <a:rPr lang="en-US" sz="3400" b="1" dirty="0"/>
              <a:t>print</a:t>
            </a:r>
            <a:r>
              <a:rPr lang="en-US" sz="3400" dirty="0"/>
              <a:t>(</a:t>
            </a:r>
            <a:r>
              <a:rPr lang="en-US" sz="3400" b="1" dirty="0"/>
              <a:t>"Top 3 closest results for king - man + woman:"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b="1" dirty="0"/>
              <a:t>for </a:t>
            </a:r>
            <a:r>
              <a:rPr lang="en-US" sz="3400" dirty="0"/>
              <a:t>word </a:t>
            </a:r>
            <a:r>
              <a:rPr lang="en-US" sz="3400" b="1" dirty="0"/>
              <a:t>in </a:t>
            </a:r>
            <a:r>
              <a:rPr lang="en-US" sz="3400" dirty="0" err="1"/>
              <a:t>allWords</a:t>
            </a:r>
            <a:r>
              <a:rPr lang="en-US" sz="3400" dirty="0"/>
              <a:t>[:3]:</a:t>
            </a:r>
            <a:br>
              <a:rPr lang="en-US" sz="3400" dirty="0"/>
            </a:br>
            <a:r>
              <a:rPr lang="en-US" sz="3400" dirty="0"/>
              <a:t>    </a:t>
            </a:r>
            <a:r>
              <a:rPr lang="en-US" sz="3400" b="1" dirty="0"/>
              <a:t>print</a:t>
            </a:r>
            <a:r>
              <a:rPr lang="en-US" sz="3400" dirty="0"/>
              <a:t>(</a:t>
            </a:r>
            <a:r>
              <a:rPr lang="en-US" sz="3400" dirty="0" err="1"/>
              <a:t>word.orth</a:t>
            </a:r>
            <a:r>
              <a:rPr lang="en-US" sz="3400" dirty="0"/>
              <a:t>_)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625137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modification from https://nicschrading.com/project/Intro-to-NLP-with-spaCy/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6700" y="1600200"/>
            <a:ext cx="44958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 3 closest results for king - man + woman:</a:t>
            </a:r>
          </a:p>
          <a:p>
            <a:r>
              <a:rPr lang="en-US" dirty="0"/>
              <a:t>queen</a:t>
            </a:r>
          </a:p>
          <a:p>
            <a:r>
              <a:rPr lang="en-US" dirty="0"/>
              <a:t>monarch</a:t>
            </a:r>
          </a:p>
          <a:p>
            <a:r>
              <a:rPr lang="en-US" dirty="0"/>
              <a:t>princess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3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/ Paragraph / Sentence 2 </a:t>
            </a:r>
            <a:r>
              <a:rPr lang="en-US" dirty="0" err="1"/>
              <a:t>Vec</a:t>
            </a:r>
            <a:r>
              <a:rPr lang="en-US" dirty="0"/>
              <a:t> (skip thoughts vector)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Many times we want to measure the similarity between documents using word 2 </a:t>
            </a:r>
            <a:r>
              <a:rPr lang="en-US" dirty="0" err="1"/>
              <a:t>vec</a:t>
            </a:r>
            <a:r>
              <a:rPr lang="en-US" dirty="0"/>
              <a:t>.</a:t>
            </a:r>
          </a:p>
          <a:p>
            <a:r>
              <a:rPr lang="en-US" dirty="0"/>
              <a:t>A naïve implementation would sum the vectors of all words in sentence / document and then measure similarity (cosine).</a:t>
            </a:r>
          </a:p>
          <a:p>
            <a:r>
              <a:rPr lang="en-US" dirty="0"/>
              <a:t>But Word2Vec may be problematic for words which have more than one meaning e.g. "Apple", "right", "leaves" (polysemy). We also have the bag-of-words model problem.</a:t>
            </a:r>
          </a:p>
        </p:txBody>
      </p:sp>
    </p:spTree>
    <p:extLst>
      <p:ext uri="{BB962C8B-B14F-4D97-AF65-F5344CB8AC3E}">
        <p14:creationId xmlns:p14="http://schemas.microsoft.com/office/powerpoint/2010/main" val="105337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2 </a:t>
            </a:r>
            <a:r>
              <a:rPr lang="en-US" dirty="0" err="1"/>
              <a:t>Vec</a:t>
            </a:r>
            <a:r>
              <a:rPr lang="en-US" dirty="0"/>
              <a:t> From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8390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98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009004"/>
          </a:xfrm>
        </p:spPr>
        <p:txBody>
          <a:bodyPr/>
          <a:lstStyle/>
          <a:p>
            <a:r>
              <a:rPr lang="en-US" dirty="0"/>
              <a:t>Thinking of words as vectors. Would Cat be close to Kitten?</a:t>
            </a:r>
          </a:p>
          <a:p>
            <a:r>
              <a:rPr lang="en-US" dirty="0"/>
              <a:t>Similar to the code in </a:t>
            </a:r>
            <a:r>
              <a:rPr lang="en-US" dirty="0" err="1"/>
              <a:t>autoencoders</a:t>
            </a:r>
            <a:r>
              <a:rPr lang="en-US" dirty="0"/>
              <a:t>.</a:t>
            </a:r>
          </a:p>
          <a:p>
            <a:r>
              <a:rPr lang="en-US" dirty="0"/>
              <a:t>What is: Girl – Boy + King?</a:t>
            </a:r>
          </a:p>
          <a:p>
            <a:pPr lvl="1"/>
            <a:r>
              <a:rPr lang="en-US" dirty="0"/>
              <a:t>Queen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 Based 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co-</a:t>
            </a:r>
            <a:r>
              <a:rPr lang="en-US" dirty="0" err="1"/>
              <a:t>occurance</a:t>
            </a:r>
            <a:r>
              <a:rPr lang="en-US" dirty="0"/>
              <a:t> matrix (with some defined window), no need to rescale.</a:t>
            </a:r>
          </a:p>
          <a:p>
            <a:r>
              <a:rPr lang="en-US" dirty="0"/>
              <a:t>Define required vector size.</a:t>
            </a:r>
          </a:p>
          <a:p>
            <a:r>
              <a:rPr lang="en-US" dirty="0"/>
              <a:t>Solve SVD (Singular Value Decomposition). (A method used also for matrix inversion for non squared matrix.)</a:t>
            </a:r>
          </a:p>
        </p:txBody>
      </p:sp>
    </p:spTree>
    <p:extLst>
      <p:ext uri="{BB962C8B-B14F-4D97-AF65-F5344CB8AC3E}">
        <p14:creationId xmlns:p14="http://schemas.microsoft.com/office/powerpoint/2010/main" val="219995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5818"/>
            <a:ext cx="83058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5853499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https://www.youtube.com/watch?v=ASn7ExxLZws</a:t>
            </a:r>
          </a:p>
        </p:txBody>
      </p:sp>
    </p:spTree>
    <p:extLst>
      <p:ext uri="{BB962C8B-B14F-4D97-AF65-F5344CB8AC3E}">
        <p14:creationId xmlns:p14="http://schemas.microsoft.com/office/powerpoint/2010/main" val="368031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GloVe</a:t>
            </a:r>
            <a:r>
              <a:rPr lang="en-US" dirty="0"/>
              <a:t>: Global Vectors for Word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co-</a:t>
            </a:r>
            <a:r>
              <a:rPr lang="en-US" dirty="0" err="1"/>
              <a:t>occurance</a:t>
            </a:r>
            <a:r>
              <a:rPr lang="en-US" dirty="0"/>
              <a:t> matrix (with some defined window), no need to rescale.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391400" cy="407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5853499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https://www.youtube.com/watch?v=ASn7ExxLZws</a:t>
            </a:r>
          </a:p>
        </p:txBody>
      </p:sp>
    </p:spTree>
    <p:extLst>
      <p:ext uri="{BB962C8B-B14F-4D97-AF65-F5344CB8AC3E}">
        <p14:creationId xmlns:p14="http://schemas.microsoft.com/office/powerpoint/2010/main" val="2932426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</a:t>
            </a:r>
            <a:r>
              <a:rPr lang="en-US" dirty="0" err="1"/>
              <a:t>embeddings</a:t>
            </a:r>
            <a:r>
              <a:rPr lang="en-US" dirty="0"/>
              <a:t> are the sum U + V. </a:t>
            </a:r>
          </a:p>
          <a:p>
            <a:r>
              <a:rPr lang="en-US" dirty="0"/>
              <a:t>300 dimension vectors worked best.</a:t>
            </a:r>
          </a:p>
          <a:p>
            <a:r>
              <a:rPr lang="en-US" dirty="0"/>
              <a:t>Window size of 8 was best.</a:t>
            </a:r>
          </a:p>
        </p:txBody>
      </p:sp>
    </p:spTree>
    <p:extLst>
      <p:ext uri="{BB962C8B-B14F-4D97-AF65-F5344CB8AC3E}">
        <p14:creationId xmlns:p14="http://schemas.microsoft.com/office/powerpoint/2010/main" val="24917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Word Embedding can replace our regular one-hot encoding for words. It has shown to yield better results.</a:t>
            </a:r>
          </a:p>
          <a:p>
            <a:r>
              <a:rPr lang="en-US" dirty="0"/>
              <a:t>Words with close meanings should have close vectors.</a:t>
            </a:r>
          </a:p>
          <a:p>
            <a:r>
              <a:rPr lang="en-US" dirty="0"/>
              <a:t>Enables CNN for text sentences.</a:t>
            </a:r>
          </a:p>
          <a:p>
            <a:r>
              <a:rPr lang="en-US" dirty="0"/>
              <a:t>Can be used for plain keyword base search: the matching algorithm can also consider close words (synonyms).</a:t>
            </a:r>
          </a:p>
        </p:txBody>
      </p:sp>
    </p:spTree>
    <p:extLst>
      <p:ext uri="{BB962C8B-B14F-4D97-AF65-F5344CB8AC3E}">
        <p14:creationId xmlns:p14="http://schemas.microsoft.com/office/powerpoint/2010/main" val="381243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EF40-B0D6-4437-B9E4-CA19DA0E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1-hot encoding to word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48987-9C48-4DCC-9273-00563E5F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382000" cy="2833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2A5F6-A9B8-4734-8FAA-408AF8503794}"/>
              </a:ext>
            </a:extLst>
          </p:cNvPr>
          <p:cNvSpPr txBox="1"/>
          <p:nvPr/>
        </p:nvSpPr>
        <p:spPr>
          <a:xfrm>
            <a:off x="6019800" y="6573102"/>
            <a:ext cx="3352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captured from: https://www.youtube.com/watch?v=zCEYiCxrL_0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75662-2F1A-4D97-A01D-66F40A50EFE2}"/>
              </a:ext>
            </a:extLst>
          </p:cNvPr>
          <p:cNvSpPr txBox="1"/>
          <p:nvPr/>
        </p:nvSpPr>
        <p:spPr>
          <a:xfrm>
            <a:off x="762000" y="4787772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‘banana’ and ‘mango’ result with relatively similar vectors (their L2 distance is small, and so is the angle between them).</a:t>
            </a:r>
          </a:p>
        </p:txBody>
      </p:sp>
    </p:spTree>
    <p:extLst>
      <p:ext uri="{BB962C8B-B14F-4D97-AF65-F5344CB8AC3E}">
        <p14:creationId xmlns:p14="http://schemas.microsoft.com/office/powerpoint/2010/main" val="19880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Basic Word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844"/>
            <a:ext cx="8382000" cy="43563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word is represented by an integer (an index).</a:t>
            </a:r>
          </a:p>
          <a:p>
            <a:r>
              <a:rPr lang="en-US" dirty="0"/>
              <a:t>We will learn a matrix: a row (vector) for every word.</a:t>
            </a:r>
          </a:p>
          <a:p>
            <a:r>
              <a:rPr lang="en-US" dirty="0"/>
              <a:t>We define weights (and biases) and use a simple </a:t>
            </a:r>
            <a:r>
              <a:rPr lang="en-US" dirty="0" err="1"/>
              <a:t>softmax</a:t>
            </a:r>
            <a:r>
              <a:rPr lang="en-US" dirty="0"/>
              <a:t> regression to go from the embeddings to probabilities that each word would co-occur with other words.</a:t>
            </a:r>
          </a:p>
          <a:p>
            <a:r>
              <a:rPr lang="en-US" dirty="0"/>
              <a:t>We minimize our mistake.</a:t>
            </a:r>
          </a:p>
          <a:p>
            <a:r>
              <a:rPr lang="en-US" dirty="0"/>
              <a:t>Our vocabulary has 11 words, and the</a:t>
            </a:r>
            <a:br>
              <a:rPr lang="en-US" dirty="0"/>
            </a:br>
            <a:r>
              <a:rPr lang="en-US" dirty="0"/>
              <a:t> word embedding will be of length 3.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769510" y="4076137"/>
            <a:ext cx="2362200" cy="1295400"/>
          </a:xfrm>
          <a:prstGeom prst="wedgeRectCallout">
            <a:avLst>
              <a:gd name="adj1" fmla="val -53219"/>
              <a:gd name="adj2" fmla="val -63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Distributional similarity based representation (</a:t>
            </a:r>
            <a:r>
              <a:rPr lang="he-IL" dirty="0"/>
              <a:t>אמור לי מי חבריך ואומר לך מי אתה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6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(Royal:) queen king prince princess</a:t>
            </a:r>
          </a:p>
          <a:p>
            <a:pPr marL="0" indent="0">
              <a:buNone/>
            </a:pPr>
            <a:r>
              <a:rPr lang="en-US" dirty="0"/>
              <a:t>(Plain:) woman man girl boy</a:t>
            </a:r>
          </a:p>
          <a:p>
            <a:pPr marL="0" indent="0">
              <a:buNone/>
            </a:pPr>
            <a:r>
              <a:rPr lang="en-US" dirty="0"/>
              <a:t>(Peafowl:) peacock peahen peachick</a:t>
            </a:r>
          </a:p>
          <a:p>
            <a:pPr marL="0" indent="0">
              <a:buNone/>
            </a:pPr>
            <a:r>
              <a:rPr lang="en-US" dirty="0"/>
              <a:t>(Adults:) queen king woman man peacock peahen</a:t>
            </a:r>
          </a:p>
          <a:p>
            <a:pPr marL="0" indent="0">
              <a:buNone/>
            </a:pPr>
            <a:r>
              <a:rPr lang="en-US" dirty="0"/>
              <a:t>(Females:) queen princess woman girl peahen</a:t>
            </a:r>
          </a:p>
          <a:p>
            <a:pPr marL="0" indent="0">
              <a:buNone/>
            </a:pPr>
            <a:r>
              <a:rPr lang="en-US" dirty="0"/>
              <a:t>(Males:) king prince man boy peacock</a:t>
            </a:r>
          </a:p>
          <a:p>
            <a:pPr marL="0" indent="0">
              <a:buNone/>
            </a:pPr>
            <a:r>
              <a:rPr lang="en-US" dirty="0"/>
              <a:t>(Yong:) prince princess girl boy peachick</a:t>
            </a:r>
          </a:p>
        </p:txBody>
      </p:sp>
    </p:spTree>
    <p:extLst>
      <p:ext uri="{BB962C8B-B14F-4D97-AF65-F5344CB8AC3E}">
        <p14:creationId xmlns:p14="http://schemas.microsoft.com/office/powerpoint/2010/main" val="246074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Expected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sz="6700" dirty="0"/>
              <a:t>For the correct label (y_) we will use the fraction of times each word co-occurs with each of the other words. E.g.: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6700" dirty="0"/>
              <a:t>0 (queen)  [3   2   1   2   2   1   1   0   1   2   0] / 15</a:t>
            </a:r>
          </a:p>
          <a:p>
            <a:pPr marL="0" indent="0">
              <a:buNone/>
            </a:pPr>
            <a:r>
              <a:rPr lang="en-US" sz="6700" dirty="0"/>
              <a:t>Ex. Pred.= [0.2 0.133 0.067 …]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/>
              <a:t>[[ 0.2         0.13333333  0.06666667  0.13333333  0.13333333  0.06666667   0.06666667  0.          0.06666667  0.13333333  0.        ]</a:t>
            </a:r>
          </a:p>
          <a:p>
            <a:pPr marL="0" indent="0">
              <a:buNone/>
            </a:pPr>
            <a:r>
              <a:rPr lang="en-US" sz="2300" dirty="0"/>
              <a:t> [ 0.13333333  0.2         0.13333333  0.06666667  0.06666667  0.13333333   0.          0.06666667  0.13333333  0.06666667  0.        ]</a:t>
            </a:r>
          </a:p>
          <a:p>
            <a:pPr marL="0" indent="0">
              <a:buNone/>
            </a:pPr>
            <a:r>
              <a:rPr lang="en-US" sz="2300" dirty="0"/>
              <a:t> [ 0.07142857  0.14285714  0.21428571  0.14285714  0.          0.07142857   0.07142857  0.14285714  0.07142857  0.          0.07142857]</a:t>
            </a:r>
          </a:p>
          <a:p>
            <a:pPr marL="0" indent="0">
              <a:buNone/>
            </a:pPr>
            <a:r>
              <a:rPr lang="en-US" sz="2300" dirty="0"/>
              <a:t> [ 0.14285714  0.07142857  0.14285714  0.21428571  0.07142857  0.   0.14285714  0.07142857  0.          0.07142857  0.07142857]</a:t>
            </a:r>
          </a:p>
          <a:p>
            <a:pPr marL="0" indent="0">
              <a:buNone/>
            </a:pPr>
            <a:r>
              <a:rPr lang="en-US" sz="2300" dirty="0"/>
              <a:t> [ 0.13333333  0.06666667  0.          0.06666667  0.2         0.13333333   0.13333333  0.06666667  0.06666667  0.13333333  0.        ]</a:t>
            </a:r>
          </a:p>
          <a:p>
            <a:pPr marL="0" indent="0">
              <a:buNone/>
            </a:pPr>
            <a:r>
              <a:rPr lang="en-US" sz="2300" dirty="0"/>
              <a:t> [ 0.06666667  0.13333333  0.06666667  0.          0.13333333  0.2   0.06666667  0.13333333  0.13333333  0.06666667  0.        ]</a:t>
            </a:r>
          </a:p>
          <a:p>
            <a:pPr marL="0" indent="0">
              <a:buNone/>
            </a:pPr>
            <a:r>
              <a:rPr lang="en-US" sz="2300" dirty="0"/>
              <a:t> [ 0.07142857  0.          0.07142857  0.14285714  0.14285714  0.07142857   0.21428571  0.14285714  0.          0.07142857  0.07142857]</a:t>
            </a:r>
          </a:p>
          <a:p>
            <a:pPr marL="0" indent="0">
              <a:buNone/>
            </a:pPr>
            <a:r>
              <a:rPr lang="en-US" sz="2300" dirty="0"/>
              <a:t> [ 0.          0.07142857  0.14285714  0.07142857  0.07142857  0.14285714   0.14285714  0.21428571  0.07142857  0.          0.07142857]</a:t>
            </a:r>
          </a:p>
          <a:p>
            <a:pPr marL="0" indent="0">
              <a:buNone/>
            </a:pPr>
            <a:r>
              <a:rPr lang="en-US" sz="2300" dirty="0"/>
              <a:t> [ 0.07142857  0.14285714  0.07142857  0.          0.07142857  0.14285714   0.          0.07142857  0.21428571  0.14285714  0.07142857]</a:t>
            </a:r>
          </a:p>
          <a:p>
            <a:pPr marL="0" indent="0">
              <a:buNone/>
            </a:pPr>
            <a:r>
              <a:rPr lang="en-US" sz="2300" dirty="0"/>
              <a:t> [ 0.14285714  0.07142857  0.          0.07142857  0.14285714  0.07142857   0.07142857  0.          0.14285714  0.21428571  0.07142857]</a:t>
            </a:r>
          </a:p>
          <a:p>
            <a:pPr marL="0" indent="0">
              <a:buNone/>
            </a:pPr>
            <a:r>
              <a:rPr lang="en-US" sz="2300" dirty="0"/>
              <a:t> [ 0.          0.          0.125       0.125       0.          0.          0.125   0.125       0.125       0.125       0.25      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4B03-869C-4B66-BFA0-C22D16D4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A7DD-71E0-46B7-AAAB-031466EB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finding two matrices that when multiplied, they will give us the frequency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5F328-1D39-4963-A162-B768AFA5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57575"/>
            <a:ext cx="6029325" cy="1800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B2FD03-3575-48C9-96C9-BE8EB23CF8E3}"/>
              </a:ext>
            </a:extLst>
          </p:cNvPr>
          <p:cNvSpPr/>
          <p:nvPr/>
        </p:nvSpPr>
        <p:spPr>
          <a:xfrm>
            <a:off x="1447800" y="3276600"/>
            <a:ext cx="1637071" cy="163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E2B8-1A68-4260-A345-6CACDD80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to a single hidden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43F4-2D95-48F0-A59B-F3CBCB2F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equivalent to the following fully connected architecture (with no activation), where x is a one-hot encoding of each word, and y is the frequency of that word.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7B9D9-633C-46CE-8A23-C33B4423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657600"/>
            <a:ext cx="3886200" cy="282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CAAA5-DAF8-4B70-9A8F-826AE5C9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792662"/>
            <a:ext cx="152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6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78143</TotalTime>
  <Words>1975</Words>
  <Application>Microsoft Office PowerPoint</Application>
  <PresentationFormat>On-screen Show (4:3)</PresentationFormat>
  <Paragraphs>146</Paragraphs>
  <Slides>23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JetBrains Mono</vt:lpstr>
      <vt:lpstr>Office Theme</vt:lpstr>
      <vt:lpstr>Word Embedding</vt:lpstr>
      <vt:lpstr>Word Embeddings</vt:lpstr>
      <vt:lpstr>Word Embedding Applications</vt:lpstr>
      <vt:lpstr>From 1-hot encoding to word embeddings</vt:lpstr>
      <vt:lpstr>Very Basic Word Embedding</vt:lpstr>
      <vt:lpstr>Data</vt:lpstr>
      <vt:lpstr>Data as Expected Prediction</vt:lpstr>
      <vt:lpstr>Matrix factorization</vt:lpstr>
      <vt:lpstr>Equivalence to a single hidden layer</vt:lpstr>
      <vt:lpstr>Basic Word Embedding Implementation</vt:lpstr>
      <vt:lpstr>Results</vt:lpstr>
      <vt:lpstr>Where Does the Data Come From?</vt:lpstr>
      <vt:lpstr>Skip-Gram Word2Vec</vt:lpstr>
      <vt:lpstr>Analogical Reasoning</vt:lpstr>
      <vt:lpstr>SpaCy</vt:lpstr>
      <vt:lpstr>SpaCY Word2Vec</vt:lpstr>
      <vt:lpstr>SpaCY Word2Vec</vt:lpstr>
      <vt:lpstr>Document / Paragraph / Sentence 2 Vec (skip thoughts vector)</vt:lpstr>
      <vt:lpstr>Sentence 2 Vec From Translation</vt:lpstr>
      <vt:lpstr>SVD Based Word Embedding</vt:lpstr>
      <vt:lpstr>PowerPoint Presentation</vt:lpstr>
      <vt:lpstr>GloVe: Global Vectors for Word Representation</vt:lpstr>
      <vt:lpstr>GloVe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Auto-Encoders, Embedding and Word2Vec</dc:title>
  <dc:creator>User</dc:creator>
  <cp:lastModifiedBy>עמוס יהודה עזריה/Amos Yehuda Azaria</cp:lastModifiedBy>
  <cp:revision>112</cp:revision>
  <dcterms:created xsi:type="dcterms:W3CDTF">2006-08-16T00:00:00Z</dcterms:created>
  <dcterms:modified xsi:type="dcterms:W3CDTF">2021-12-19T17:01:01Z</dcterms:modified>
</cp:coreProperties>
</file>