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9" r:id="rId4"/>
    <p:sldId id="281" r:id="rId5"/>
    <p:sldId id="274" r:id="rId6"/>
    <p:sldId id="261" r:id="rId7"/>
    <p:sldId id="262" r:id="rId8"/>
    <p:sldId id="277" r:id="rId9"/>
    <p:sldId id="278" r:id="rId10"/>
    <p:sldId id="284" r:id="rId11"/>
    <p:sldId id="265" r:id="rId12"/>
    <p:sldId id="282" r:id="rId13"/>
    <p:sldId id="260" r:id="rId14"/>
    <p:sldId id="268" r:id="rId15"/>
    <p:sldId id="280" r:id="rId16"/>
    <p:sldId id="269" r:id="rId17"/>
    <p:sldId id="270" r:id="rId18"/>
    <p:sldId id="271" r:id="rId19"/>
    <p:sldId id="266" r:id="rId20"/>
    <p:sldId id="267" r:id="rId21"/>
    <p:sldId id="275" r:id="rId22"/>
    <p:sldId id="276" r:id="rId23"/>
    <p:sldId id="264" r:id="rId24"/>
    <p:sldId id="272" r:id="rId25"/>
    <p:sldId id="286" r:id="rId26"/>
    <p:sldId id="287" r:id="rId27"/>
    <p:sldId id="288" r:id="rId28"/>
    <p:sldId id="273" r:id="rId29"/>
    <p:sldId id="289" r:id="rId30"/>
    <p:sldId id="263" r:id="rId31"/>
    <p:sldId id="283" r:id="rId32"/>
    <p:sldId id="279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705" autoAdjust="0"/>
  </p:normalViewPr>
  <p:slideViewPr>
    <p:cSldViewPr>
      <p:cViewPr varScale="1">
        <p:scale>
          <a:sx n="76" d="100"/>
          <a:sy n="76" d="100"/>
        </p:scale>
        <p:origin x="1642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957AEC-8AE0-494E-86A6-7F0BDCEF2B42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E1B350-0AD3-41F9-8BB6-F32140EB3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268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nsorflow.org/api_docs/python/tf/contrib/cudnn_rnn/CudnnLSTM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www.tensorflow.org/api_docs/python/tf/contrib/rnn/LSTMBlockFusedCell" TargetMode="External"/><Relationship Id="rId4" Type="http://schemas.openxmlformats.org/officeDocument/2006/relationships/hyperlink" Target="https://www.tensorflow.org/api_docs/python/tf/contrib/rnn/LSTMBlockCell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\sigma is the sigmoid (logistic) function</a:t>
            </a:r>
          </a:p>
          <a:p>
            <a:r>
              <a:rPr lang="en-US" dirty="0"/>
              <a:t>1. A classifier that identifies what was</a:t>
            </a:r>
            <a:r>
              <a:rPr lang="en-US" baseline="0" dirty="0"/>
              <a:t> the most recent gender when we reach the sentence end (.)</a:t>
            </a:r>
            <a:endParaRPr lang="en-US" dirty="0"/>
          </a:p>
          <a:p>
            <a:r>
              <a:rPr lang="en-US" dirty="0"/>
              <a:t>2. A classifier that identifies what</a:t>
            </a:r>
            <a:r>
              <a:rPr lang="en-US" baseline="0" dirty="0"/>
              <a:t> is the gender of the word person (assume it is the most recent gender).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E1B350-0AD3-41F9-8BB6-F32140EB37B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1689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err="1"/>
              <a:t>tf.InteractiveSession</a:t>
            </a:r>
            <a:r>
              <a:rPr lang="en-US" sz="1200" dirty="0"/>
              <a:t>() is pretty</a:t>
            </a:r>
            <a:r>
              <a:rPr lang="en-US" sz="1200" baseline="0" dirty="0"/>
              <a:t> much the same as </a:t>
            </a:r>
            <a:r>
              <a:rPr lang="en-US" sz="1200" baseline="0" dirty="0" err="1"/>
              <a:t>tf.Session</a:t>
            </a:r>
            <a:r>
              <a:rPr lang="en-US" sz="1200" baseline="0" dirty="0"/>
              <a:t>. The only difference is that </a:t>
            </a:r>
            <a:r>
              <a:rPr lang="en-US" sz="1200" dirty="0" err="1"/>
              <a:t>tf.InteractiveSession</a:t>
            </a:r>
            <a:r>
              <a:rPr lang="en-US" sz="1200" dirty="0"/>
              <a:t>()  sets the current session as the default</a:t>
            </a:r>
            <a:r>
              <a:rPr lang="en-US" sz="1200" baseline="0" dirty="0"/>
              <a:t> session, so one can call to </a:t>
            </a:r>
            <a:r>
              <a:rPr lang="en-US" sz="1200" baseline="0" dirty="0" err="1"/>
              <a:t>a.eval</a:t>
            </a:r>
            <a:r>
              <a:rPr lang="en-US" sz="1200" baseline="0" dirty="0"/>
              <a:t>() without providing the session, or call run without providing the session.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E1B350-0AD3-41F9-8BB6-F32140EB37B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9893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Why are there no periods?</a:t>
            </a:r>
          </a:p>
          <a:p>
            <a:r>
              <a:rPr lang="en-US" dirty="0"/>
              <a:t>Increasing </a:t>
            </a:r>
            <a:r>
              <a:rPr lang="en-US" dirty="0" err="1"/>
              <a:t>num_past_characters</a:t>
            </a:r>
            <a:r>
              <a:rPr lang="en-US" dirty="0"/>
              <a:t> might still</a:t>
            </a:r>
            <a:r>
              <a:rPr lang="en-US" baseline="0" dirty="0"/>
              <a:t> have repetition but of longer text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E1B350-0AD3-41F9-8BB6-F32140EB37B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1896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that this cell is not optimized for performance. Please use </a:t>
            </a:r>
            <a:r>
              <a:rPr lang="en-US" dirty="0" err="1">
                <a:hlinkClick r:id="rId3"/>
              </a:rPr>
              <a:t>tf.contrib.cudnn_rnn.CudnnLSTM</a:t>
            </a:r>
            <a:r>
              <a:rPr lang="en-US" dirty="0"/>
              <a:t> for better performance on GPU, or </a:t>
            </a:r>
            <a:r>
              <a:rPr lang="en-US" dirty="0" err="1">
                <a:hlinkClick r:id="rId4"/>
              </a:rPr>
              <a:t>tf.contrib.rnn.LSTMBlockCell</a:t>
            </a:r>
            <a:r>
              <a:rPr lang="en-US" dirty="0"/>
              <a:t> and </a:t>
            </a:r>
            <a:r>
              <a:rPr lang="en-US" dirty="0" err="1">
                <a:hlinkClick r:id="rId5"/>
              </a:rPr>
              <a:t>tf.contrib.rnn.LSTMBlockFusedCell</a:t>
            </a:r>
            <a:r>
              <a:rPr lang="en-US" dirty="0"/>
              <a:t> for better performance on CPU.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E1B350-0AD3-41F9-8BB6-F32140EB37B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0679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E1B350-0AD3-41F9-8BB6-F32140EB37B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9415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The paper: Neural Machine Translation by Jointly Learning to Align and Translate ICLR 2015 https://arxiv.org/pdf/1409.0473.pdf</a:t>
                </a:r>
              </a:p>
              <a:p>
                <a:r>
                  <a:rPr lang="en-US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Also see here (Andrew Ng): https://www.youtube.com/watch?v=FMXUkEbjf9k</a:t>
                </a:r>
              </a:p>
              <a:p>
                <a:r>
                  <a:rPr lang="en-US" dirty="0"/>
                  <a:t>I saw in some blog that they replaced </a:t>
                </a:r>
                <a:r>
                  <a:rPr lang="en-US" dirty="0" err="1"/>
                  <a:t>etj</a:t>
                </a:r>
                <a:r>
                  <a:rPr lang="en-US" dirty="0"/>
                  <a:t> with a linear combination of st-1 and </a:t>
                </a:r>
                <a:r>
                  <a:rPr lang="en-US" dirty="0" err="1"/>
                  <a:t>hj</a:t>
                </a:r>
                <a:r>
                  <a:rPr lang="en-US" dirty="0"/>
                  <a:t> – however, this will not work! We need at least one hidden layer so that the features may relate to each-other.</a:t>
                </a:r>
              </a:p>
            </p:txBody>
          </p:sp>
        </mc:Choice>
        <mc:Fallback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The paper: Neural Machine Translation by Jointly Learning to Align and Translate ICLR 2015 https://arxiv.org/pdf/1409.0473.pdf</a:t>
                </a:r>
              </a:p>
              <a:p>
                <a:r>
                  <a:rPr lang="en-US" b="0" dirty="0"/>
                  <a:t> </a:t>
                </a:r>
                <a:r>
                  <a:rPr lang="en-US" b="0" i="0">
                    <a:latin typeface="Cambria Math" panose="02040503050406030204" pitchFamily="18" charset="0"/>
                  </a:rPr>
                  <a:t>𝑠_𝑡=𝑓(𝑠_(𝑡−1),𝑦_(𝑡−1),𝑐_𝑡)</a:t>
                </a:r>
                <a:endParaRPr lang="en-US" dirty="0"/>
              </a:p>
              <a:p>
                <a:r>
                  <a:rPr lang="en-US" dirty="0"/>
                  <a:t>Also see here (Andrew Ng): https://www.youtube.com/watch?v=FMXUkEbjf9k</a:t>
                </a:r>
              </a:p>
              <a:p>
                <a:r>
                  <a:rPr lang="en-US" dirty="0"/>
                  <a:t>I saw in some blog that they replaced </a:t>
                </a:r>
                <a:r>
                  <a:rPr lang="en-US" dirty="0" err="1"/>
                  <a:t>etj</a:t>
                </a:r>
                <a:r>
                  <a:rPr lang="en-US" dirty="0"/>
                  <a:t> with a linear combination of st-1 and </a:t>
                </a:r>
                <a:r>
                  <a:rPr lang="en-US" dirty="0" err="1"/>
                  <a:t>hj</a:t>
                </a:r>
                <a:r>
                  <a:rPr lang="en-US" dirty="0"/>
                  <a:t> – however, this will not work! We need at least one hidden layer so that the features may relate to each-other.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E1B350-0AD3-41F9-8BB6-F32140EB37B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605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7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1.png"/><Relationship Id="rId15" Type="http://schemas.openxmlformats.org/officeDocument/2006/relationships/image" Target="../media/image22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WCUNPb-5EYI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Recurrent Neural Networks (RNN)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Amos Azaria</a:t>
            </a:r>
          </a:p>
        </p:txBody>
      </p:sp>
    </p:spTree>
    <p:extLst>
      <p:ext uri="{BB962C8B-B14F-4D97-AF65-F5344CB8AC3E}">
        <p14:creationId xmlns:p14="http://schemas.microsoft.com/office/powerpoint/2010/main" val="3673695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Many Weights (Parameters)?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66699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Given the following LSTM level:</a:t>
            </a:r>
          </a:p>
          <a:p>
            <a:pPr lvl="1"/>
            <a:r>
              <a:rPr lang="en-US" dirty="0"/>
              <a:t>Input dimension: k</a:t>
            </a:r>
          </a:p>
          <a:p>
            <a:pPr lvl="1"/>
            <a:r>
              <a:rPr lang="en-US" dirty="0"/>
              <a:t>LSTM bandwidth (memory size): d</a:t>
            </a:r>
          </a:p>
          <a:p>
            <a:pPr lvl="1"/>
            <a:r>
              <a:rPr lang="en-US" dirty="0"/>
              <a:t>Maximum sequence length: T</a:t>
            </a:r>
          </a:p>
          <a:p>
            <a:pPr lvl="1"/>
            <a:r>
              <a:rPr lang="en-US" dirty="0"/>
              <a:t>Mini-batch size: m</a:t>
            </a:r>
          </a:p>
          <a:p>
            <a:r>
              <a:rPr lang="en-US" dirty="0"/>
              <a:t>How Many Weights (Parameters) does it have?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447800" y="4419600"/>
            <a:ext cx="40386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dirty="0"/>
              <a:t>((</a:t>
            </a:r>
            <a:r>
              <a:rPr lang="en-US" sz="4000" dirty="0" err="1"/>
              <a:t>k+d</a:t>
            </a:r>
            <a:r>
              <a:rPr lang="en-US" sz="4000" dirty="0"/>
              <a:t>) + 1) * 4 * d</a:t>
            </a:r>
          </a:p>
        </p:txBody>
      </p:sp>
      <p:sp>
        <p:nvSpPr>
          <p:cNvPr id="5" name="Rectangular Callout 4"/>
          <p:cNvSpPr/>
          <p:nvPr/>
        </p:nvSpPr>
        <p:spPr>
          <a:xfrm>
            <a:off x="6172200" y="4267200"/>
            <a:ext cx="2438400" cy="762000"/>
          </a:xfrm>
          <a:prstGeom prst="wedgeRectCallout">
            <a:avLst>
              <a:gd name="adj1" fmla="val -74538"/>
              <a:gd name="adj2" fmla="val 139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 not memorize this formula. Understand it!</a:t>
            </a:r>
          </a:p>
        </p:txBody>
      </p:sp>
      <p:sp>
        <p:nvSpPr>
          <p:cNvPr id="6" name="Rectangle 5"/>
          <p:cNvSpPr/>
          <p:nvPr/>
        </p:nvSpPr>
        <p:spPr>
          <a:xfrm>
            <a:off x="1472119" y="5715000"/>
            <a:ext cx="4038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 the maximum sequence length, and mini-batch size have any effect?</a:t>
            </a:r>
          </a:p>
        </p:txBody>
      </p:sp>
      <p:sp>
        <p:nvSpPr>
          <p:cNvPr id="7" name="Rectangular Callout 6"/>
          <p:cNvSpPr/>
          <p:nvPr/>
        </p:nvSpPr>
        <p:spPr>
          <a:xfrm>
            <a:off x="6019800" y="5577191"/>
            <a:ext cx="2743200" cy="838200"/>
          </a:xfrm>
          <a:prstGeom prst="wedgeRectCallout">
            <a:avLst>
              <a:gd name="adj1" fmla="val -66932"/>
              <a:gd name="adj2" fmla="val 9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 on the weights, but on the required RAM or GPU memory.</a:t>
            </a:r>
          </a:p>
        </p:txBody>
      </p:sp>
      <p:pic>
        <p:nvPicPr>
          <p:cNvPr id="8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5790" y="838200"/>
            <a:ext cx="4257671" cy="1600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49407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GRU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74158" y="2667000"/>
            <a:ext cx="8267700" cy="3236048"/>
            <a:chOff x="609600" y="2667000"/>
            <a:chExt cx="8267700" cy="3236048"/>
          </a:xfrm>
        </p:grpSpPr>
        <p:pic>
          <p:nvPicPr>
            <p:cNvPr id="5" name="Picture 2" descr="http://colah.github.io/posts/2015-08-Understanding-LSTMs/img/LSTM3-var-GRU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" y="2667000"/>
              <a:ext cx="8267700" cy="25527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6098658" y="5487550"/>
              <a:ext cx="274320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Credit: http://colah.github.io/posts/2015-08-Understanding-LSTMs/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17818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would like to write a program that will generate text (similar to some input test).</a:t>
            </a:r>
          </a:p>
          <a:p>
            <a:r>
              <a:rPr lang="en-US" dirty="0"/>
              <a:t>We have previously done so using n-grams.</a:t>
            </a:r>
          </a:p>
          <a:p>
            <a:r>
              <a:rPr lang="en-US" dirty="0"/>
              <a:t>We will now do so with LSTM – BUT (!) we will do so on the character level!</a:t>
            </a:r>
          </a:p>
          <a:p>
            <a:r>
              <a:rPr lang="en-US" dirty="0"/>
              <a:t>We start with declaring some preprocessing and post-processing functions.</a:t>
            </a:r>
          </a:p>
        </p:txBody>
      </p:sp>
    </p:spTree>
    <p:extLst>
      <p:ext uri="{BB962C8B-B14F-4D97-AF65-F5344CB8AC3E}">
        <p14:creationId xmlns:p14="http://schemas.microsoft.com/office/powerpoint/2010/main" val="2506446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Generating Text in TensorFlow </a:t>
            </a:r>
            <a:br>
              <a:rPr lang="en-US" dirty="0"/>
            </a:br>
            <a:r>
              <a:rPr lang="en-US" dirty="0"/>
              <a:t>(reading data +)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534400" cy="5257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import </a:t>
            </a:r>
            <a:r>
              <a:rPr lang="en-US" sz="2000" dirty="0" err="1"/>
              <a:t>tensorflow</a:t>
            </a:r>
            <a:r>
              <a:rPr lang="en-US" sz="2000" dirty="0"/>
              <a:t> as </a:t>
            </a:r>
            <a:r>
              <a:rPr lang="en-US" sz="2000" dirty="0" err="1"/>
              <a:t>tf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import </a:t>
            </a:r>
            <a:r>
              <a:rPr lang="en-US" sz="2000" dirty="0" err="1"/>
              <a:t>numpy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import </a:t>
            </a:r>
            <a:r>
              <a:rPr lang="en-US" sz="2000" dirty="0" err="1"/>
              <a:t>urllib</a:t>
            </a: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all_text</a:t>
            </a:r>
            <a:r>
              <a:rPr lang="en-US" sz="2000" dirty="0"/>
              <a:t> = [</a:t>
            </a:r>
            <a:r>
              <a:rPr lang="en-US" sz="2000" dirty="0" err="1"/>
              <a:t>ord</a:t>
            </a:r>
            <a:r>
              <a:rPr lang="en-US" sz="2000" dirty="0"/>
              <a:t>(x) for x in list(</a:t>
            </a:r>
            <a:r>
              <a:rPr lang="en-US" sz="2000" dirty="0" err="1"/>
              <a:t>urllib.urlopen</a:t>
            </a:r>
            <a:r>
              <a:rPr lang="en-US" sz="2000" dirty="0"/>
              <a:t>("https://s3.amazonaws.com/text-datasets/nietzsche.txt").read().decode("utf-8"))]</a:t>
            </a:r>
          </a:p>
          <a:p>
            <a:pPr marL="0" indent="0">
              <a:buNone/>
            </a:pPr>
            <a:endParaRPr lang="en-US" sz="500" dirty="0"/>
          </a:p>
          <a:p>
            <a:pPr marL="0" indent="0">
              <a:buNone/>
            </a:pPr>
            <a:r>
              <a:rPr lang="en-US" sz="2000" dirty="0" err="1"/>
              <a:t>batch_size</a:t>
            </a:r>
            <a:r>
              <a:rPr lang="en-US" sz="2000" dirty="0"/>
              <a:t> = 15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FF0000"/>
                </a:solidFill>
              </a:rPr>
              <a:t>num_past_characters</a:t>
            </a:r>
            <a:r>
              <a:rPr lang="en-US" sz="2000" dirty="0">
                <a:solidFill>
                  <a:srgbClr val="FF0000"/>
                </a:solidFill>
              </a:rPr>
              <a:t> = 10</a:t>
            </a:r>
          </a:p>
          <a:p>
            <a:pPr marL="0" indent="0">
              <a:buNone/>
            </a:pPr>
            <a:r>
              <a:rPr lang="en-US" sz="2000" dirty="0"/>
              <a:t>step = 1</a:t>
            </a:r>
          </a:p>
          <a:p>
            <a:pPr marL="0" indent="0">
              <a:buNone/>
            </a:pPr>
            <a:r>
              <a:rPr lang="en-US" sz="2000" dirty="0" err="1"/>
              <a:t>char_mapping</a:t>
            </a:r>
            <a:r>
              <a:rPr lang="en-US" sz="2000" dirty="0"/>
              <a:t> = list(set(</a:t>
            </a:r>
            <a:r>
              <a:rPr lang="en-US" sz="2000" dirty="0" err="1"/>
              <a:t>all_text</a:t>
            </a:r>
            <a:r>
              <a:rPr lang="en-US" sz="2000" dirty="0"/>
              <a:t>)) #(e.g. </a:t>
            </a:r>
            <a:r>
              <a:rPr lang="en-US" sz="2000" dirty="0" err="1"/>
              <a:t>ord</a:t>
            </a:r>
            <a:r>
              <a:rPr lang="en-US" sz="2000" dirty="0"/>
              <a:t>(A), </a:t>
            </a:r>
            <a:r>
              <a:rPr lang="en-US" sz="2000" dirty="0" err="1"/>
              <a:t>ord</a:t>
            </a:r>
            <a:r>
              <a:rPr lang="en-US" sz="2000" dirty="0"/>
              <a:t>(a), </a:t>
            </a:r>
            <a:r>
              <a:rPr lang="en-US" sz="2000" dirty="0" err="1"/>
              <a:t>ord</a:t>
            </a:r>
            <a:r>
              <a:rPr lang="en-US" sz="2000" dirty="0"/>
              <a:t>(B), </a:t>
            </a:r>
            <a:r>
              <a:rPr lang="en-US" sz="2000" dirty="0" err="1"/>
              <a:t>ord</a:t>
            </a:r>
            <a:r>
              <a:rPr lang="en-US" sz="2000" dirty="0"/>
              <a:t>(b), </a:t>
            </a:r>
            <a:r>
              <a:rPr lang="en-US" sz="2000" dirty="0" err="1"/>
              <a:t>ord</a:t>
            </a:r>
            <a:r>
              <a:rPr lang="en-US" sz="2000" dirty="0"/>
              <a:t>(5), ...) </a:t>
            </a:r>
          </a:p>
          <a:p>
            <a:pPr marL="0" indent="0">
              <a:buNone/>
            </a:pPr>
            <a:r>
              <a:rPr lang="en-US" sz="2000" dirty="0" err="1"/>
              <a:t>max_char</a:t>
            </a:r>
            <a:r>
              <a:rPr lang="en-US" sz="2000" dirty="0"/>
              <a:t> = max(</a:t>
            </a:r>
            <a:r>
              <a:rPr lang="en-US" sz="2000" dirty="0" err="1"/>
              <a:t>char_mapping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r>
              <a:rPr lang="en-US" sz="2000" dirty="0" err="1"/>
              <a:t>possible_chars</a:t>
            </a:r>
            <a:r>
              <a:rPr lang="en-US" sz="2000" dirty="0"/>
              <a:t> = </a:t>
            </a:r>
            <a:r>
              <a:rPr lang="en-US" sz="2000" dirty="0" err="1"/>
              <a:t>len</a:t>
            </a:r>
            <a:r>
              <a:rPr lang="en-US" sz="2000" dirty="0"/>
              <a:t>(</a:t>
            </a:r>
            <a:r>
              <a:rPr lang="en-US" sz="2000" dirty="0" err="1"/>
              <a:t>char_mapping</a:t>
            </a:r>
            <a:r>
              <a:rPr lang="en-US" sz="2000" dirty="0"/>
              <a:t>) </a:t>
            </a:r>
            <a:r>
              <a:rPr lang="en-US" sz="1800" dirty="0">
                <a:solidFill>
                  <a:srgbClr val="00B050"/>
                </a:solidFill>
              </a:rPr>
              <a:t>#The number of options for characters equals 84</a:t>
            </a:r>
          </a:p>
          <a:p>
            <a:pPr marL="0" indent="0">
              <a:buNone/>
            </a:pPr>
            <a:r>
              <a:rPr lang="en-US" sz="2000" dirty="0" err="1"/>
              <a:t>inverse_char_map</a:t>
            </a:r>
            <a:r>
              <a:rPr lang="en-US" sz="2000" dirty="0"/>
              <a:t> = </a:t>
            </a:r>
            <a:r>
              <a:rPr lang="en-US" sz="2000" dirty="0" err="1"/>
              <a:t>numpy.zeros</a:t>
            </a:r>
            <a:r>
              <a:rPr lang="en-US" sz="2000" dirty="0"/>
              <a:t>(max_char+1, </a:t>
            </a:r>
            <a:r>
              <a:rPr lang="en-US" sz="2000" dirty="0" err="1"/>
              <a:t>dtype</a:t>
            </a:r>
            <a:r>
              <a:rPr lang="en-US" sz="2000" dirty="0"/>
              <a:t>=</a:t>
            </a:r>
            <a:r>
              <a:rPr lang="en-US" sz="2000" dirty="0" err="1"/>
              <a:t>int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r>
              <a:rPr lang="en-US" sz="2000" dirty="0"/>
              <a:t>for i in range(</a:t>
            </a:r>
            <a:r>
              <a:rPr lang="en-US" sz="2000" dirty="0" err="1"/>
              <a:t>possible_chars</a:t>
            </a:r>
            <a:r>
              <a:rPr lang="en-US" sz="2000" dirty="0"/>
              <a:t>):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dirty="0" err="1"/>
              <a:t>inverse_char_map</a:t>
            </a:r>
            <a:r>
              <a:rPr lang="en-US" sz="2000" dirty="0"/>
              <a:t>[</a:t>
            </a:r>
            <a:r>
              <a:rPr lang="en-US" sz="2000" dirty="0" err="1"/>
              <a:t>char_mapping</a:t>
            </a:r>
            <a:r>
              <a:rPr lang="en-US" sz="2000" dirty="0"/>
              <a:t>[i]] = i</a:t>
            </a:r>
          </a:p>
        </p:txBody>
      </p:sp>
    </p:spTree>
    <p:extLst>
      <p:ext uri="{BB962C8B-B14F-4D97-AF65-F5344CB8AC3E}">
        <p14:creationId xmlns:p14="http://schemas.microsoft.com/office/powerpoint/2010/main" val="9669164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Generating Text in TensorFlow </a:t>
            </a:r>
            <a:br>
              <a:rPr lang="en-US" dirty="0"/>
            </a:br>
            <a:r>
              <a:rPr lang="en-US" dirty="0"/>
              <a:t>(next batch in one-hot encoding)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534400" cy="4953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err="1"/>
              <a:t>num_input_examples</a:t>
            </a:r>
            <a:r>
              <a:rPr lang="en-US" sz="1600" dirty="0"/>
              <a:t> = </a:t>
            </a:r>
            <a:r>
              <a:rPr lang="en-US" sz="1600" dirty="0" err="1"/>
              <a:t>int</a:t>
            </a:r>
            <a:r>
              <a:rPr lang="en-US" sz="1600" dirty="0"/>
              <a:t>((</a:t>
            </a:r>
            <a:r>
              <a:rPr lang="en-US" sz="1600" dirty="0" err="1"/>
              <a:t>len</a:t>
            </a:r>
            <a:r>
              <a:rPr lang="en-US" sz="1600" dirty="0"/>
              <a:t>(</a:t>
            </a:r>
            <a:r>
              <a:rPr lang="en-US" sz="1600" dirty="0" err="1"/>
              <a:t>all_text</a:t>
            </a:r>
            <a:r>
              <a:rPr lang="en-US" sz="1600" dirty="0"/>
              <a:t>)-(num_past_characters+1))/step)</a:t>
            </a:r>
          </a:p>
          <a:p>
            <a:pPr marL="0" indent="0">
              <a:buNone/>
            </a:pPr>
            <a:r>
              <a:rPr lang="en-US" sz="1600" dirty="0" err="1"/>
              <a:t>curr_batch</a:t>
            </a:r>
            <a:r>
              <a:rPr lang="en-US" sz="1600" dirty="0"/>
              <a:t> = 0</a:t>
            </a:r>
          </a:p>
          <a:p>
            <a:pPr marL="0" indent="0">
              <a:buNone/>
            </a:pPr>
            <a:r>
              <a:rPr lang="en-US" sz="1600" dirty="0" err="1"/>
              <a:t>def</a:t>
            </a:r>
            <a:r>
              <a:rPr lang="en-US" sz="1600" dirty="0"/>
              <a:t> </a:t>
            </a:r>
            <a:r>
              <a:rPr lang="en-US" sz="1600" dirty="0" err="1"/>
              <a:t>next_batch</a:t>
            </a:r>
            <a:r>
              <a:rPr lang="en-US" sz="1600" dirty="0"/>
              <a:t>(): </a:t>
            </a:r>
            <a:r>
              <a:rPr lang="en-US" sz="1600" dirty="0">
                <a:solidFill>
                  <a:srgbClr val="00B050"/>
                </a:solidFill>
              </a:rPr>
              <a:t>#not that efficient. Can't save everything in memory, but maybe on disk?</a:t>
            </a:r>
          </a:p>
          <a:p>
            <a:pPr marL="0" indent="0">
              <a:buNone/>
            </a:pPr>
            <a:r>
              <a:rPr lang="en-US" sz="1600" dirty="0"/>
              <a:t>    global </a:t>
            </a:r>
            <a:r>
              <a:rPr lang="en-US" sz="1600" dirty="0" err="1"/>
              <a:t>curr_batch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    </a:t>
            </a:r>
            <a:r>
              <a:rPr lang="en-US" sz="1600" dirty="0" err="1"/>
              <a:t>curr_range_start</a:t>
            </a:r>
            <a:r>
              <a:rPr lang="en-US" sz="1600" dirty="0"/>
              <a:t> = </a:t>
            </a:r>
            <a:r>
              <a:rPr lang="en-US" sz="1600" dirty="0" err="1"/>
              <a:t>curr_batch</a:t>
            </a:r>
            <a:r>
              <a:rPr lang="en-US" sz="1600" dirty="0"/>
              <a:t>*</a:t>
            </a:r>
            <a:r>
              <a:rPr lang="en-US" sz="1600" dirty="0" err="1"/>
              <a:t>batch_size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    if </a:t>
            </a:r>
            <a:r>
              <a:rPr lang="en-US" sz="1600" dirty="0" err="1"/>
              <a:t>curr_range_start</a:t>
            </a:r>
            <a:r>
              <a:rPr lang="en-US" sz="1600" dirty="0"/>
              <a:t> + </a:t>
            </a:r>
            <a:r>
              <a:rPr lang="en-US" sz="1600" dirty="0" err="1"/>
              <a:t>batch_size</a:t>
            </a:r>
            <a:r>
              <a:rPr lang="en-US" sz="1600" dirty="0"/>
              <a:t> &gt;= </a:t>
            </a:r>
            <a:r>
              <a:rPr lang="en-US" sz="1600" dirty="0" err="1"/>
              <a:t>num_input_examples</a:t>
            </a:r>
            <a:r>
              <a:rPr lang="en-US" sz="1600" dirty="0"/>
              <a:t>:</a:t>
            </a:r>
          </a:p>
          <a:p>
            <a:pPr marL="0" indent="0">
              <a:buNone/>
            </a:pPr>
            <a:r>
              <a:rPr lang="en-US" sz="1600" dirty="0"/>
              <a:t>        return (None, None)</a:t>
            </a:r>
          </a:p>
          <a:p>
            <a:pPr marL="0" indent="0">
              <a:buNone/>
            </a:pPr>
            <a:r>
              <a:rPr lang="en-US" sz="1600" dirty="0"/>
              <a:t>    </a:t>
            </a:r>
            <a:r>
              <a:rPr lang="en-US" sz="1600" dirty="0" err="1"/>
              <a:t>data_x</a:t>
            </a:r>
            <a:r>
              <a:rPr lang="en-US" sz="1600" dirty="0"/>
              <a:t> = </a:t>
            </a:r>
            <a:r>
              <a:rPr lang="en-US" sz="1600" dirty="0" err="1"/>
              <a:t>numpy.zeros</a:t>
            </a:r>
            <a:r>
              <a:rPr lang="en-US" sz="1600" dirty="0"/>
              <a:t>(shape=(</a:t>
            </a:r>
            <a:r>
              <a:rPr lang="en-US" sz="1600" dirty="0" err="1"/>
              <a:t>batch_size,num_past_characters,possible_chars</a:t>
            </a:r>
            <a:r>
              <a:rPr lang="en-US" sz="1600" dirty="0"/>
              <a:t>))</a:t>
            </a:r>
          </a:p>
          <a:p>
            <a:pPr marL="0" indent="0">
              <a:buNone/>
            </a:pPr>
            <a:r>
              <a:rPr lang="en-US" sz="1600" dirty="0"/>
              <a:t>    </a:t>
            </a:r>
            <a:r>
              <a:rPr lang="en-US" sz="1600" dirty="0" err="1"/>
              <a:t>data_y</a:t>
            </a:r>
            <a:r>
              <a:rPr lang="en-US" sz="1600" dirty="0"/>
              <a:t> = </a:t>
            </a:r>
            <a:r>
              <a:rPr lang="en-US" sz="1600" dirty="0" err="1"/>
              <a:t>numpy.zeros</a:t>
            </a:r>
            <a:r>
              <a:rPr lang="en-US" sz="1600" dirty="0"/>
              <a:t>(shape=(</a:t>
            </a:r>
            <a:r>
              <a:rPr lang="en-US" sz="1600" dirty="0" err="1"/>
              <a:t>batch_size,possible_chars</a:t>
            </a:r>
            <a:r>
              <a:rPr lang="en-US" sz="1600" dirty="0"/>
              <a:t>))</a:t>
            </a:r>
          </a:p>
          <a:p>
            <a:pPr marL="0" indent="0">
              <a:buNone/>
            </a:pPr>
            <a:r>
              <a:rPr lang="en-US" sz="1600" dirty="0"/>
              <a:t>    for </a:t>
            </a:r>
            <a:r>
              <a:rPr lang="en-US" sz="1600" dirty="0" err="1"/>
              <a:t>ep</a:t>
            </a:r>
            <a:r>
              <a:rPr lang="en-US" sz="1600" dirty="0"/>
              <a:t> in range(</a:t>
            </a:r>
            <a:r>
              <a:rPr lang="en-US" sz="1600" dirty="0" err="1"/>
              <a:t>batch_size</a:t>
            </a:r>
            <a:r>
              <a:rPr lang="en-US" sz="1600" dirty="0"/>
              <a:t>):</a:t>
            </a:r>
          </a:p>
          <a:p>
            <a:pPr marL="0" indent="0">
              <a:buNone/>
            </a:pPr>
            <a:r>
              <a:rPr lang="en-US" sz="1600" dirty="0"/>
              <a:t>        for </a:t>
            </a:r>
            <a:r>
              <a:rPr lang="en-US" sz="1600" dirty="0" err="1"/>
              <a:t>inc</a:t>
            </a:r>
            <a:r>
              <a:rPr lang="en-US" sz="1600" dirty="0"/>
              <a:t> in range(</a:t>
            </a:r>
            <a:r>
              <a:rPr lang="en-US" sz="1600" dirty="0" err="1"/>
              <a:t>num_past_characters</a:t>
            </a:r>
            <a:r>
              <a:rPr lang="en-US" sz="1600" dirty="0"/>
              <a:t>):</a:t>
            </a:r>
          </a:p>
          <a:p>
            <a:pPr marL="0" indent="0">
              <a:buNone/>
            </a:pPr>
            <a:r>
              <a:rPr lang="en-US" sz="1600" dirty="0"/>
              <a:t>            </a:t>
            </a:r>
            <a:r>
              <a:rPr lang="en-US" sz="1600" dirty="0" err="1"/>
              <a:t>data_x</a:t>
            </a:r>
            <a:r>
              <a:rPr lang="en-US" sz="1600" dirty="0"/>
              <a:t>[</a:t>
            </a:r>
            <a:r>
              <a:rPr lang="en-US" sz="1600" dirty="0" err="1"/>
              <a:t>ep</a:t>
            </a:r>
            <a:r>
              <a:rPr lang="en-US" sz="1600" dirty="0"/>
              <a:t>][</a:t>
            </a:r>
            <a:r>
              <a:rPr lang="en-US" sz="1600" dirty="0" err="1"/>
              <a:t>inc</a:t>
            </a:r>
            <a:r>
              <a:rPr lang="en-US" sz="1600" dirty="0"/>
              <a:t>][</a:t>
            </a:r>
            <a:r>
              <a:rPr lang="en-US" sz="1600" dirty="0" err="1"/>
              <a:t>inverse_char_map</a:t>
            </a:r>
            <a:r>
              <a:rPr lang="en-US" sz="1600" dirty="0"/>
              <a:t>[</a:t>
            </a:r>
            <a:r>
              <a:rPr lang="en-US" sz="1600" dirty="0" err="1"/>
              <a:t>all_text</a:t>
            </a:r>
            <a:r>
              <a:rPr lang="en-US" sz="1600" dirty="0"/>
              <a:t>[</a:t>
            </a:r>
            <a:r>
              <a:rPr lang="en-US" sz="1600" dirty="0" err="1"/>
              <a:t>curr_range_start+ep</a:t>
            </a:r>
            <a:r>
              <a:rPr lang="en-US" sz="1600" dirty="0"/>
              <a:t>*</a:t>
            </a:r>
            <a:r>
              <a:rPr lang="en-US" sz="1600" dirty="0" err="1"/>
              <a:t>step+inc</a:t>
            </a:r>
            <a:r>
              <a:rPr lang="en-US" sz="1600" dirty="0"/>
              <a:t>]]] = 1</a:t>
            </a:r>
          </a:p>
          <a:p>
            <a:pPr marL="0" indent="0">
              <a:buNone/>
            </a:pPr>
            <a:r>
              <a:rPr lang="en-US" sz="1600" dirty="0"/>
              <a:t>        </a:t>
            </a:r>
            <a:r>
              <a:rPr lang="en-US" sz="1600" dirty="0" err="1"/>
              <a:t>data_y</a:t>
            </a:r>
            <a:r>
              <a:rPr lang="en-US" sz="1600" dirty="0"/>
              <a:t>[</a:t>
            </a:r>
            <a:r>
              <a:rPr lang="en-US" sz="1600" dirty="0" err="1"/>
              <a:t>ep</a:t>
            </a:r>
            <a:r>
              <a:rPr lang="en-US" sz="1600" dirty="0"/>
              <a:t>][</a:t>
            </a:r>
            <a:r>
              <a:rPr lang="en-US" sz="1600" dirty="0" err="1"/>
              <a:t>inverse_char_map</a:t>
            </a:r>
            <a:r>
              <a:rPr lang="en-US" sz="1600" dirty="0"/>
              <a:t>[</a:t>
            </a:r>
            <a:r>
              <a:rPr lang="en-US" sz="1600" dirty="0" err="1"/>
              <a:t>all_text</a:t>
            </a:r>
            <a:r>
              <a:rPr lang="en-US" sz="1600" dirty="0"/>
              <a:t>[</a:t>
            </a:r>
            <a:r>
              <a:rPr lang="en-US" sz="1600" dirty="0" err="1"/>
              <a:t>curr_range_start+ep</a:t>
            </a:r>
            <a:r>
              <a:rPr lang="en-US" sz="1600" dirty="0"/>
              <a:t>*</a:t>
            </a:r>
            <a:r>
              <a:rPr lang="en-US" sz="1600" dirty="0" err="1"/>
              <a:t>step+num_past_characters</a:t>
            </a:r>
            <a:r>
              <a:rPr lang="en-US" sz="1600" dirty="0"/>
              <a:t>]]] = 1</a:t>
            </a:r>
          </a:p>
          <a:p>
            <a:pPr marL="0" indent="0">
              <a:buNone/>
            </a:pPr>
            <a:r>
              <a:rPr lang="en-US" sz="1600" dirty="0"/>
              <a:t>    </a:t>
            </a:r>
            <a:r>
              <a:rPr lang="en-US" sz="1600" dirty="0" err="1"/>
              <a:t>curr_batch</a:t>
            </a:r>
            <a:r>
              <a:rPr lang="en-US" sz="1600" dirty="0"/>
              <a:t> += 1</a:t>
            </a:r>
          </a:p>
          <a:p>
            <a:pPr marL="0" indent="0">
              <a:buNone/>
            </a:pPr>
            <a:r>
              <a:rPr lang="en-US" sz="1600" dirty="0"/>
              <a:t>    return (</a:t>
            </a:r>
            <a:r>
              <a:rPr lang="en-US" sz="1600" dirty="0" err="1"/>
              <a:t>data_x</a:t>
            </a:r>
            <a:r>
              <a:rPr lang="en-US" sz="1600" dirty="0"/>
              <a:t>, </a:t>
            </a:r>
            <a:r>
              <a:rPr lang="en-US" sz="1600" dirty="0" err="1"/>
              <a:t>data_y</a:t>
            </a:r>
            <a:r>
              <a:rPr lang="en-US" sz="1600" dirty="0"/>
              <a:t>)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err="1"/>
              <a:t>def</a:t>
            </a:r>
            <a:r>
              <a:rPr lang="en-US" sz="1600" dirty="0"/>
              <a:t> </a:t>
            </a:r>
            <a:r>
              <a:rPr lang="en-US" sz="1600" dirty="0" err="1"/>
              <a:t>back_to_text</a:t>
            </a:r>
            <a:r>
              <a:rPr lang="en-US" sz="1600" dirty="0"/>
              <a:t>(</a:t>
            </a:r>
            <a:r>
              <a:rPr lang="en-US" sz="1600" dirty="0" err="1"/>
              <a:t>to_convert</a:t>
            </a:r>
            <a:r>
              <a:rPr lang="en-US" sz="1600" dirty="0"/>
              <a:t>): </a:t>
            </a:r>
            <a:r>
              <a:rPr lang="en-US" sz="1400" dirty="0">
                <a:solidFill>
                  <a:srgbClr val="00B050"/>
                </a:solidFill>
              </a:rPr>
              <a:t># gets a one-hot encoded matrix and returns text. We'll need this at the end</a:t>
            </a:r>
            <a:endParaRPr lang="en-US" sz="16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1600" dirty="0"/>
              <a:t>    return [</a:t>
            </a:r>
            <a:r>
              <a:rPr lang="en-US" sz="1600" dirty="0" err="1"/>
              <a:t>chr</a:t>
            </a:r>
            <a:r>
              <a:rPr lang="en-US" sz="1600" dirty="0"/>
              <a:t>(</a:t>
            </a:r>
            <a:r>
              <a:rPr lang="en-US" sz="1600" dirty="0" err="1"/>
              <a:t>char_mapping</a:t>
            </a:r>
            <a:r>
              <a:rPr lang="en-US" sz="1600" dirty="0"/>
              <a:t>[</a:t>
            </a:r>
            <a:r>
              <a:rPr lang="en-US" sz="1600" dirty="0" err="1"/>
              <a:t>numpy.argmax</a:t>
            </a:r>
            <a:r>
              <a:rPr lang="en-US" sz="1600" dirty="0"/>
              <a:t>(letter)]) for letter in </a:t>
            </a:r>
            <a:r>
              <a:rPr lang="en-US" sz="1600" dirty="0" err="1"/>
              <a:t>to_convert</a:t>
            </a:r>
            <a:r>
              <a:rPr lang="en-US" sz="16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2857817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816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3300" dirty="0"/>
              <a:t>&gt;&gt;&gt; a = </a:t>
            </a:r>
            <a:r>
              <a:rPr lang="en-US" sz="3300" dirty="0" err="1"/>
              <a:t>next_batch</a:t>
            </a:r>
            <a:r>
              <a:rPr lang="en-US" sz="3300" dirty="0"/>
              <a:t>()</a:t>
            </a:r>
          </a:p>
          <a:p>
            <a:pPr marL="0" indent="0">
              <a:buNone/>
            </a:pPr>
            <a:r>
              <a:rPr lang="en-US" sz="3300" dirty="0"/>
              <a:t>&gt;&gt;&gt; a[0].shape</a:t>
            </a:r>
          </a:p>
          <a:p>
            <a:pPr marL="0" indent="0">
              <a:buNone/>
            </a:pPr>
            <a:r>
              <a:rPr lang="en-US" sz="3300" dirty="0"/>
              <a:t>(15, 10, 84)</a:t>
            </a:r>
          </a:p>
          <a:p>
            <a:pPr marL="0" indent="0">
              <a:buNone/>
            </a:pPr>
            <a:r>
              <a:rPr lang="en-US" sz="3300" dirty="0"/>
              <a:t>&gt;&gt;&gt; a[1].shape</a:t>
            </a:r>
          </a:p>
          <a:p>
            <a:pPr marL="0" indent="0">
              <a:buNone/>
            </a:pPr>
            <a:r>
              <a:rPr lang="en-US" sz="3300" dirty="0"/>
              <a:t>(15, 84)</a:t>
            </a:r>
          </a:p>
          <a:p>
            <a:pPr marL="0" indent="0">
              <a:buNone/>
            </a:pPr>
            <a:r>
              <a:rPr lang="en-US" sz="3300" dirty="0"/>
              <a:t>&gt;&gt;&gt; </a:t>
            </a:r>
            <a:r>
              <a:rPr lang="en-US" sz="3300" dirty="0" err="1"/>
              <a:t>np.max</a:t>
            </a:r>
            <a:r>
              <a:rPr lang="en-US" sz="3300" dirty="0"/>
              <a:t>(a[0])</a:t>
            </a:r>
          </a:p>
          <a:p>
            <a:pPr marL="0" indent="0">
              <a:buNone/>
            </a:pPr>
            <a:r>
              <a:rPr lang="en-US" sz="3300" dirty="0"/>
              <a:t>1.0</a:t>
            </a:r>
          </a:p>
          <a:p>
            <a:pPr marL="0" indent="0">
              <a:buNone/>
            </a:pPr>
            <a:r>
              <a:rPr lang="en-US" sz="3300" dirty="0"/>
              <a:t>&gt;&gt;&gt; </a:t>
            </a:r>
            <a:r>
              <a:rPr lang="en-US" sz="3300" dirty="0" err="1"/>
              <a:t>np.max</a:t>
            </a:r>
            <a:r>
              <a:rPr lang="en-US" sz="3300" dirty="0"/>
              <a:t>(a[0],2)</a:t>
            </a:r>
          </a:p>
          <a:p>
            <a:pPr marL="0" indent="0">
              <a:buNone/>
            </a:pPr>
            <a:r>
              <a:rPr lang="en-US" sz="900" dirty="0"/>
              <a:t>array([[ 1.,  1.,  1.,  1.,  1.,  1.,  1.,  1.,  1.,  1.],</a:t>
            </a:r>
          </a:p>
          <a:p>
            <a:pPr marL="0" indent="0">
              <a:buNone/>
            </a:pPr>
            <a:r>
              <a:rPr lang="en-US" sz="900" dirty="0"/>
              <a:t>       [ 1.,  1.,  1.,  1.,  1.,  1.,  1.,  1.,  1.,  1.],</a:t>
            </a:r>
          </a:p>
          <a:p>
            <a:pPr marL="0" indent="0">
              <a:buNone/>
            </a:pPr>
            <a:r>
              <a:rPr lang="en-US" sz="900" dirty="0"/>
              <a:t>       [ 1.,  1.,  1.,  1.,  1.,  1.,  1.,  1.,  1.,  1.],</a:t>
            </a:r>
          </a:p>
          <a:p>
            <a:pPr marL="0" indent="0">
              <a:buNone/>
            </a:pPr>
            <a:r>
              <a:rPr lang="en-US" sz="900" dirty="0"/>
              <a:t>       [ 1.,  1.,  1.,  1.,  1.,  1.,  1.,  1.,  1.,  1.],</a:t>
            </a:r>
          </a:p>
          <a:p>
            <a:pPr marL="0" indent="0">
              <a:buNone/>
            </a:pPr>
            <a:r>
              <a:rPr lang="en-US" sz="900" dirty="0"/>
              <a:t>       [ 1.,  1.,  1.,  1.,  1.,  1.,  1.,  1.,  1.,  1.],</a:t>
            </a:r>
          </a:p>
          <a:p>
            <a:pPr marL="0" indent="0">
              <a:buNone/>
            </a:pPr>
            <a:r>
              <a:rPr lang="en-US" sz="900" dirty="0"/>
              <a:t>       [ 1.,  1.,  1.,  1.,  1.,  1.,  1.,  1.,  1.,  1.],</a:t>
            </a:r>
          </a:p>
          <a:p>
            <a:pPr marL="0" indent="0">
              <a:buNone/>
            </a:pPr>
            <a:r>
              <a:rPr lang="en-US" sz="900" dirty="0"/>
              <a:t>       [ 1.,  1.,  1.,  1.,  1.,  1.,  1.,  1.,  1.,  1.],</a:t>
            </a:r>
          </a:p>
          <a:p>
            <a:pPr marL="0" indent="0">
              <a:buNone/>
            </a:pPr>
            <a:r>
              <a:rPr lang="en-US" sz="900" dirty="0"/>
              <a:t>       [ 1.,  1.,  1.,  1.,  1.,  1.,  1.,  1.,  1.,  1.],</a:t>
            </a:r>
          </a:p>
          <a:p>
            <a:pPr marL="0" indent="0">
              <a:buNone/>
            </a:pPr>
            <a:r>
              <a:rPr lang="en-US" sz="900" dirty="0"/>
              <a:t>       [ 1.,  1.,  1.,  1.,  1.,  1.,  1.,  1.,  1.,  1.],</a:t>
            </a:r>
          </a:p>
          <a:p>
            <a:pPr marL="0" indent="0">
              <a:buNone/>
            </a:pPr>
            <a:r>
              <a:rPr lang="en-US" sz="900" dirty="0"/>
              <a:t>       [ 1.,  1.,  1.,  1.,  1.,  1.,  1.,  1.,  1.,  1.],</a:t>
            </a:r>
          </a:p>
          <a:p>
            <a:pPr marL="0" indent="0">
              <a:buNone/>
            </a:pPr>
            <a:r>
              <a:rPr lang="en-US" sz="900" dirty="0"/>
              <a:t>       [ 1.,  1.,  1.,  1.,  1.,  1.,  1.,  1.,  1.,  1.],</a:t>
            </a:r>
          </a:p>
          <a:p>
            <a:pPr marL="0" indent="0">
              <a:buNone/>
            </a:pPr>
            <a:r>
              <a:rPr lang="en-US" sz="900" dirty="0"/>
              <a:t>       [ 1.,  1.,  1.,  1.,  1.,  1.,  1.,  1.,  1.,  1.],</a:t>
            </a:r>
          </a:p>
          <a:p>
            <a:pPr marL="0" indent="0">
              <a:buNone/>
            </a:pPr>
            <a:r>
              <a:rPr lang="en-US" sz="900" dirty="0"/>
              <a:t>       [ 1.,  1.,  1.,  1.,  1.,  1.,  1.,  1.,  1.,  1.],</a:t>
            </a:r>
          </a:p>
          <a:p>
            <a:pPr marL="0" indent="0">
              <a:buNone/>
            </a:pPr>
            <a:r>
              <a:rPr lang="en-US" sz="900" dirty="0"/>
              <a:t>       [ 1.,  1.,  1.,  1.,  1.,  1.,  1.,  1.,  1.,  1.],</a:t>
            </a:r>
          </a:p>
          <a:p>
            <a:pPr marL="0" indent="0">
              <a:buNone/>
            </a:pPr>
            <a:r>
              <a:rPr lang="en-US" sz="900" dirty="0"/>
              <a:t>       [ 1.,  1.,  1.,  1.,  1.,  1.,  1.,  1.,  1.,  1.]])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np.argmax</a:t>
            </a:r>
            <a:r>
              <a:rPr lang="en-US" dirty="0"/>
              <a:t>(a[0],2)</a:t>
            </a:r>
          </a:p>
          <a:p>
            <a:pPr marL="0" indent="0">
              <a:buNone/>
            </a:pPr>
            <a:r>
              <a:rPr lang="en-US" sz="1000" dirty="0"/>
              <a:t>array([[47, 37, 42, 35,  5, 77, 65, 58, 77,  5],</a:t>
            </a:r>
          </a:p>
          <a:p>
            <a:pPr marL="0" indent="0">
              <a:buNone/>
            </a:pPr>
            <a:r>
              <a:rPr lang="en-US" sz="1000" dirty="0"/>
              <a:t>       [37, 42, 35,  5, 77, 65, 58, 77,  5, 48],</a:t>
            </a:r>
          </a:p>
          <a:p>
            <a:pPr marL="0" indent="0">
              <a:buNone/>
            </a:pPr>
            <a:r>
              <a:rPr lang="en-US" sz="1000" dirty="0"/>
              <a:t>       [42, 35,  5, 77, 65, 58, 77,  5, 48, 75],</a:t>
            </a:r>
          </a:p>
          <a:p>
            <a:pPr marL="0" indent="0">
              <a:buNone/>
            </a:pPr>
            <a:r>
              <a:rPr lang="en-US" sz="1000" dirty="0"/>
              <a:t>       [35,  5, 77, 65, 58, 77,  5, 48, 75, 78],</a:t>
            </a:r>
          </a:p>
          <a:p>
            <a:pPr marL="0" indent="0">
              <a:buNone/>
            </a:pPr>
            <a:r>
              <a:rPr lang="en-US" sz="1000" dirty="0"/>
              <a:t>       [ 5, 77, 65, 58, 77,  5, 48, 75, 78, 77],</a:t>
            </a:r>
          </a:p>
          <a:p>
            <a:pPr marL="0" indent="0">
              <a:buNone/>
            </a:pPr>
            <a:r>
              <a:rPr lang="en-US" sz="1000" dirty="0"/>
              <a:t>       [77, 65, 58, 77,  5, 48, 75, 78, 77, 65],</a:t>
            </a:r>
          </a:p>
          <a:p>
            <a:pPr marL="0" indent="0">
              <a:buNone/>
            </a:pPr>
            <a:r>
              <a:rPr lang="en-US" sz="1000" dirty="0"/>
              <a:t>       [65, 58, 77,  5, 48, 75, 78, 77, 65,  5],</a:t>
            </a:r>
          </a:p>
          <a:p>
            <a:pPr marL="0" indent="0">
              <a:buNone/>
            </a:pPr>
            <a:r>
              <a:rPr lang="en-US" sz="1000" dirty="0"/>
              <a:t>       [58, 77,  5, 48, 75, 78, 77, 65,  5, 66],</a:t>
            </a:r>
          </a:p>
          <a:p>
            <a:pPr marL="0" indent="0">
              <a:buNone/>
            </a:pPr>
            <a:r>
              <a:rPr lang="en-US" sz="1000" dirty="0"/>
              <a:t>       [77,  5, 48, 75, 78, 77, 65,  5, 66, 76],</a:t>
            </a:r>
          </a:p>
          <a:p>
            <a:pPr marL="0" indent="0">
              <a:buNone/>
            </a:pPr>
            <a:r>
              <a:rPr lang="en-US" sz="1000" dirty="0"/>
              <a:t>       [ 5, 48, 75, 78, 77, 65,  5, 66, 76,  5],</a:t>
            </a:r>
          </a:p>
          <a:p>
            <a:pPr marL="0" indent="0">
              <a:buNone/>
            </a:pPr>
            <a:r>
              <a:rPr lang="en-US" sz="1000" dirty="0"/>
              <a:t>       [48, 75, 78, 77, 65,  5, 66, 76,  5, 58],</a:t>
            </a:r>
          </a:p>
          <a:p>
            <a:pPr marL="0" indent="0">
              <a:buNone/>
            </a:pPr>
            <a:r>
              <a:rPr lang="en-US" sz="1000" dirty="0"/>
              <a:t>       [75, 78, 77, 65,  5, 66, 76,  5, 58,  5],</a:t>
            </a:r>
          </a:p>
          <a:p>
            <a:pPr marL="0" indent="0">
              <a:buNone/>
            </a:pPr>
            <a:r>
              <a:rPr lang="en-US" sz="1000" dirty="0"/>
              <a:t>       [78, 77, 65,  5, 66, 76,  5, 58,  5, 80],</a:t>
            </a:r>
          </a:p>
          <a:p>
            <a:pPr marL="0" indent="0">
              <a:buNone/>
            </a:pPr>
            <a:r>
              <a:rPr lang="en-US" sz="1000" dirty="0"/>
              <a:t>       [77, 65,  5, 66, 76,  5, 58,  5, 80, 72],</a:t>
            </a:r>
          </a:p>
          <a:p>
            <a:pPr marL="0" indent="0">
              <a:buNone/>
            </a:pPr>
            <a:r>
              <a:rPr lang="en-US" sz="1000" dirty="0"/>
              <a:t>       [65,  5, 66, 76,  5, 58,  5, 80, 72, 70]])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ular Callout 3"/>
          <p:cNvSpPr/>
          <p:nvPr/>
        </p:nvSpPr>
        <p:spPr>
          <a:xfrm>
            <a:off x="3124200" y="1295400"/>
            <a:ext cx="5334000" cy="914400"/>
          </a:xfrm>
          <a:prstGeom prst="wedgeRectCallout">
            <a:avLst>
              <a:gd name="adj1" fmla="val -75096"/>
              <a:gd name="adj2" fmla="val 419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"x" is a batch of 15 rows, each with 10 characters using a one-hot encoding (with 84 options)</a:t>
            </a:r>
          </a:p>
        </p:txBody>
      </p:sp>
      <p:sp>
        <p:nvSpPr>
          <p:cNvPr id="5" name="Rectangular Callout 4"/>
          <p:cNvSpPr/>
          <p:nvPr/>
        </p:nvSpPr>
        <p:spPr>
          <a:xfrm>
            <a:off x="3124200" y="2362200"/>
            <a:ext cx="5334000" cy="1066800"/>
          </a:xfrm>
          <a:prstGeom prst="wedgeRectCallout">
            <a:avLst>
              <a:gd name="adj1" fmla="val -80345"/>
              <a:gd name="adj2" fmla="val -207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"y_" is a batch of 15 rows, each a single "correct" characters using a one-hot encoding (with 84 options). This is actually the next character in the text.</a:t>
            </a:r>
          </a:p>
        </p:txBody>
      </p:sp>
    </p:spTree>
    <p:extLst>
      <p:ext uri="{BB962C8B-B14F-4D97-AF65-F5344CB8AC3E}">
        <p14:creationId xmlns:p14="http://schemas.microsoft.com/office/powerpoint/2010/main" val="233707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3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3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3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3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5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3">
                                            <p:txEl>
                                              <p:pRg st="35" end="3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6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3">
                                            <p:txEl>
                                              <p:pRg st="36" end="3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7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3">
                                            <p:txEl>
                                              <p:pRg st="37" end="3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8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3">
                                            <p:txEl>
                                              <p:pRg st="38" end="3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Generating Text in TensorFlow </a:t>
            </a:r>
            <a:br>
              <a:rPr lang="en-US" dirty="0"/>
            </a:br>
            <a:r>
              <a:rPr lang="en-US" dirty="0"/>
              <a:t>(The Actual Graph!)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382000" cy="5181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err="1"/>
              <a:t>cellsize</a:t>
            </a:r>
            <a:r>
              <a:rPr lang="en-US" sz="1800" dirty="0"/>
              <a:t> = 30</a:t>
            </a:r>
          </a:p>
          <a:p>
            <a:pPr marL="0" indent="0">
              <a:buNone/>
            </a:pPr>
            <a:r>
              <a:rPr lang="en-US" sz="1800" dirty="0"/>
              <a:t>x = </a:t>
            </a:r>
            <a:r>
              <a:rPr lang="en-US" sz="1800" dirty="0" err="1"/>
              <a:t>tf.placeholder</a:t>
            </a:r>
            <a:r>
              <a:rPr lang="en-US" sz="1800" dirty="0"/>
              <a:t>(tf.float32, [None, </a:t>
            </a:r>
            <a:r>
              <a:rPr lang="en-US" sz="1800" dirty="0" err="1"/>
              <a:t>num_past_characters</a:t>
            </a:r>
            <a:r>
              <a:rPr lang="en-US" sz="1800" dirty="0"/>
              <a:t>, </a:t>
            </a:r>
            <a:r>
              <a:rPr lang="en-US" sz="1800" dirty="0" err="1"/>
              <a:t>possible_chars</a:t>
            </a:r>
            <a:r>
              <a:rPr lang="en-US" sz="1800" dirty="0"/>
              <a:t>])</a:t>
            </a:r>
          </a:p>
          <a:p>
            <a:pPr marL="0" indent="0">
              <a:buNone/>
            </a:pPr>
            <a:r>
              <a:rPr lang="en-US" sz="1800" dirty="0"/>
              <a:t>y = </a:t>
            </a:r>
            <a:r>
              <a:rPr lang="en-US" sz="1800" dirty="0" err="1"/>
              <a:t>tf.placeholder</a:t>
            </a:r>
            <a:r>
              <a:rPr lang="en-US" sz="1800" dirty="0"/>
              <a:t>(tf.float32, [None, </a:t>
            </a:r>
            <a:r>
              <a:rPr lang="en-US" sz="1800" dirty="0" err="1"/>
              <a:t>possible_chars</a:t>
            </a:r>
            <a:r>
              <a:rPr lang="en-US" sz="1800" dirty="0"/>
              <a:t>])</a:t>
            </a:r>
          </a:p>
          <a:p>
            <a:pPr marL="0" indent="0">
              <a:buNone/>
            </a:pPr>
            <a:endParaRPr lang="en-US" sz="1050" dirty="0"/>
          </a:p>
          <a:p>
            <a:pPr marL="0" indent="0">
              <a:buNone/>
            </a:pPr>
            <a:r>
              <a:rPr lang="en-US" sz="1800" dirty="0" err="1">
                <a:solidFill>
                  <a:srgbClr val="FF0000"/>
                </a:solidFill>
              </a:rPr>
              <a:t>lstm_cell</a:t>
            </a:r>
            <a:r>
              <a:rPr lang="en-US" sz="1800" dirty="0">
                <a:solidFill>
                  <a:srgbClr val="FF0000"/>
                </a:solidFill>
              </a:rPr>
              <a:t> = </a:t>
            </a:r>
            <a:r>
              <a:rPr lang="en-US" sz="1800" dirty="0" err="1">
                <a:solidFill>
                  <a:srgbClr val="FF0000"/>
                </a:solidFill>
              </a:rPr>
              <a:t>tf.nn.rnn_cell.BasicLSTMCell</a:t>
            </a:r>
            <a:r>
              <a:rPr lang="en-US" sz="1800" dirty="0">
                <a:solidFill>
                  <a:srgbClr val="FF0000"/>
                </a:solidFill>
              </a:rPr>
              <a:t>(</a:t>
            </a:r>
            <a:r>
              <a:rPr lang="en-US" sz="1800" dirty="0" err="1">
                <a:solidFill>
                  <a:srgbClr val="FF0000"/>
                </a:solidFill>
              </a:rPr>
              <a:t>cellsize</a:t>
            </a:r>
            <a:r>
              <a:rPr lang="en-US" sz="1800" dirty="0">
                <a:solidFill>
                  <a:srgbClr val="FF0000"/>
                </a:solidFill>
              </a:rPr>
              <a:t>, </a:t>
            </a:r>
            <a:r>
              <a:rPr lang="en-US" sz="1800" dirty="0" err="1">
                <a:solidFill>
                  <a:srgbClr val="FF0000"/>
                </a:solidFill>
              </a:rPr>
              <a:t>forget_bias</a:t>
            </a:r>
            <a:r>
              <a:rPr lang="en-US" sz="1800" dirty="0">
                <a:solidFill>
                  <a:srgbClr val="FF0000"/>
                </a:solidFill>
              </a:rPr>
              <a:t>=0.0)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output, _ = </a:t>
            </a:r>
            <a:r>
              <a:rPr lang="en-US" sz="1800" dirty="0" err="1">
                <a:solidFill>
                  <a:srgbClr val="FF0000"/>
                </a:solidFill>
              </a:rPr>
              <a:t>tf.nn.dynamic_rnn</a:t>
            </a:r>
            <a:r>
              <a:rPr lang="en-US" sz="1800" dirty="0">
                <a:solidFill>
                  <a:srgbClr val="FF0000"/>
                </a:solidFill>
              </a:rPr>
              <a:t>(</a:t>
            </a:r>
            <a:r>
              <a:rPr lang="en-US" sz="1800" dirty="0" err="1">
                <a:solidFill>
                  <a:srgbClr val="FF0000"/>
                </a:solidFill>
              </a:rPr>
              <a:t>lstm_cell</a:t>
            </a:r>
            <a:r>
              <a:rPr lang="en-US" sz="1800" dirty="0">
                <a:solidFill>
                  <a:srgbClr val="FF0000"/>
                </a:solidFill>
              </a:rPr>
              <a:t>, x, </a:t>
            </a:r>
            <a:r>
              <a:rPr lang="en-US" sz="1800" dirty="0" err="1">
                <a:solidFill>
                  <a:srgbClr val="FF0000"/>
                </a:solidFill>
              </a:rPr>
              <a:t>dtype</a:t>
            </a:r>
            <a:r>
              <a:rPr lang="en-US" sz="1800" dirty="0">
                <a:solidFill>
                  <a:srgbClr val="FF0000"/>
                </a:solidFill>
              </a:rPr>
              <a:t>=tf.float32)</a:t>
            </a:r>
          </a:p>
          <a:p>
            <a:pPr marL="0" indent="0">
              <a:buNone/>
            </a:pPr>
            <a:endParaRPr lang="en-US" sz="1050" dirty="0"/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output = </a:t>
            </a:r>
            <a:r>
              <a:rPr lang="en-US" sz="1800" dirty="0" err="1">
                <a:solidFill>
                  <a:srgbClr val="FF0000"/>
                </a:solidFill>
              </a:rPr>
              <a:t>tf.transpose</a:t>
            </a:r>
            <a:r>
              <a:rPr lang="en-US" sz="1800" dirty="0">
                <a:solidFill>
                  <a:srgbClr val="FF0000"/>
                </a:solidFill>
              </a:rPr>
              <a:t>(output, [1, 0, 2])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last = output[-1]</a:t>
            </a:r>
          </a:p>
          <a:p>
            <a:pPr marL="0" indent="0">
              <a:buNone/>
            </a:pPr>
            <a:endParaRPr lang="en-US" sz="900" dirty="0"/>
          </a:p>
          <a:p>
            <a:pPr marL="0" indent="0">
              <a:buNone/>
            </a:pPr>
            <a:r>
              <a:rPr lang="en-US" sz="1800" dirty="0"/>
              <a:t>W = </a:t>
            </a:r>
            <a:r>
              <a:rPr lang="en-US" sz="1800" dirty="0" err="1"/>
              <a:t>tf.Variable</a:t>
            </a:r>
            <a:r>
              <a:rPr lang="en-US" sz="1800" dirty="0"/>
              <a:t>(</a:t>
            </a:r>
            <a:r>
              <a:rPr lang="en-US" sz="1800" dirty="0" err="1"/>
              <a:t>tf.truncated_normal</a:t>
            </a:r>
            <a:r>
              <a:rPr lang="en-US" sz="1800" dirty="0"/>
              <a:t>([</a:t>
            </a:r>
            <a:r>
              <a:rPr lang="en-US" sz="1800" dirty="0" err="1"/>
              <a:t>cellsize</a:t>
            </a:r>
            <a:r>
              <a:rPr lang="en-US" sz="1800" dirty="0"/>
              <a:t>, </a:t>
            </a:r>
            <a:r>
              <a:rPr lang="en-US" sz="1800" dirty="0" err="1"/>
              <a:t>possible_chars</a:t>
            </a:r>
            <a:r>
              <a:rPr lang="en-US" sz="1800" dirty="0"/>
              <a:t>], </a:t>
            </a:r>
            <a:r>
              <a:rPr lang="en-US" sz="1800" dirty="0" err="1"/>
              <a:t>stddev</a:t>
            </a:r>
            <a:r>
              <a:rPr lang="en-US" sz="1800" dirty="0"/>
              <a:t>=0.1))</a:t>
            </a:r>
          </a:p>
          <a:p>
            <a:pPr marL="0" indent="0">
              <a:buNone/>
            </a:pPr>
            <a:r>
              <a:rPr lang="en-US" sz="1800" dirty="0"/>
              <a:t>b = </a:t>
            </a:r>
            <a:r>
              <a:rPr lang="en-US" sz="1800" dirty="0" err="1"/>
              <a:t>tf.Variable</a:t>
            </a:r>
            <a:r>
              <a:rPr lang="en-US" sz="1800" dirty="0"/>
              <a:t>(</a:t>
            </a:r>
            <a:r>
              <a:rPr lang="en-US" sz="1800" dirty="0" err="1"/>
              <a:t>tf.constant</a:t>
            </a:r>
            <a:r>
              <a:rPr lang="en-US" sz="1800" dirty="0"/>
              <a:t>(0.1, shape=[</a:t>
            </a:r>
            <a:r>
              <a:rPr lang="en-US" sz="1800" dirty="0" err="1"/>
              <a:t>possible_chars</a:t>
            </a:r>
            <a:r>
              <a:rPr lang="en-US" sz="1800" dirty="0"/>
              <a:t>]))</a:t>
            </a:r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sz="1800" dirty="0"/>
              <a:t>z = </a:t>
            </a:r>
            <a:r>
              <a:rPr lang="en-US" sz="1800" dirty="0" err="1"/>
              <a:t>tf.matmul</a:t>
            </a:r>
            <a:r>
              <a:rPr lang="en-US" sz="1800" dirty="0"/>
              <a:t>(last, W) + b</a:t>
            </a:r>
          </a:p>
          <a:p>
            <a:pPr marL="0" indent="0">
              <a:buNone/>
            </a:pPr>
            <a:r>
              <a:rPr lang="en-US" sz="1800" dirty="0"/>
              <a:t>res = </a:t>
            </a:r>
            <a:r>
              <a:rPr lang="en-US" sz="1800" dirty="0" err="1"/>
              <a:t>tf.nn.softmax</a:t>
            </a:r>
            <a:r>
              <a:rPr lang="en-US" sz="1800" dirty="0"/>
              <a:t>(z)</a:t>
            </a:r>
          </a:p>
          <a:p>
            <a:pPr marL="0" indent="0">
              <a:buNone/>
            </a:pPr>
            <a:endParaRPr lang="en-US" sz="700" dirty="0"/>
          </a:p>
          <a:p>
            <a:pPr marL="0" indent="0">
              <a:buNone/>
            </a:pPr>
            <a:r>
              <a:rPr lang="en-US" sz="1800" dirty="0" err="1"/>
              <a:t>cross_entropy</a:t>
            </a:r>
            <a:r>
              <a:rPr lang="en-US" sz="1800" dirty="0"/>
              <a:t> = </a:t>
            </a:r>
            <a:r>
              <a:rPr lang="en-US" sz="1800" dirty="0" err="1"/>
              <a:t>tf.reduce_mean</a:t>
            </a:r>
            <a:r>
              <a:rPr lang="en-US" sz="1800" dirty="0"/>
              <a:t>(-</a:t>
            </a:r>
            <a:r>
              <a:rPr lang="en-US" sz="1800" dirty="0" err="1"/>
              <a:t>tf.reduce_sum</a:t>
            </a:r>
            <a:r>
              <a:rPr lang="en-US" sz="1800" dirty="0"/>
              <a:t>(y * tf.log(res), </a:t>
            </a:r>
            <a:r>
              <a:rPr lang="en-US" sz="1800" dirty="0" err="1"/>
              <a:t>reduction_indices</a:t>
            </a:r>
            <a:r>
              <a:rPr lang="en-US" sz="1800" dirty="0"/>
              <a:t>=[1]))</a:t>
            </a:r>
          </a:p>
          <a:p>
            <a:pPr marL="0" indent="0">
              <a:buNone/>
            </a:pPr>
            <a:r>
              <a:rPr lang="en-US" sz="1800" dirty="0" err="1"/>
              <a:t>train_step</a:t>
            </a:r>
            <a:r>
              <a:rPr lang="en-US" sz="1800" dirty="0"/>
              <a:t> = </a:t>
            </a:r>
            <a:r>
              <a:rPr lang="en-US" sz="1800" dirty="0" err="1"/>
              <a:t>tf.train.GradientDescentOptimizer</a:t>
            </a:r>
            <a:r>
              <a:rPr lang="en-US" sz="1800" dirty="0"/>
              <a:t>(0.1).minimize(</a:t>
            </a:r>
            <a:r>
              <a:rPr lang="en-US" sz="1800" dirty="0" err="1"/>
              <a:t>cross_entropy</a:t>
            </a:r>
            <a:r>
              <a:rPr lang="en-US" sz="1800" dirty="0"/>
              <a:t>)</a:t>
            </a:r>
          </a:p>
        </p:txBody>
      </p:sp>
      <p:sp>
        <p:nvSpPr>
          <p:cNvPr id="4" name="Rectangular Callout 3"/>
          <p:cNvSpPr/>
          <p:nvPr/>
        </p:nvSpPr>
        <p:spPr>
          <a:xfrm>
            <a:off x="5562600" y="3048000"/>
            <a:ext cx="2286000" cy="838200"/>
          </a:xfrm>
          <a:prstGeom prst="wedgeRectCallout">
            <a:avLst>
              <a:gd name="adj1" fmla="val -137414"/>
              <a:gd name="adj2" fmla="val 441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 are only interested in the LSTM last output !</a:t>
            </a:r>
          </a:p>
        </p:txBody>
      </p:sp>
      <p:sp>
        <p:nvSpPr>
          <p:cNvPr id="5" name="Rectangular Callout 4"/>
          <p:cNvSpPr/>
          <p:nvPr/>
        </p:nvSpPr>
        <p:spPr>
          <a:xfrm>
            <a:off x="762000" y="3090153"/>
            <a:ext cx="3352800" cy="228600"/>
          </a:xfrm>
          <a:prstGeom prst="wedgeRectCallout">
            <a:avLst>
              <a:gd name="adj1" fmla="val -34570"/>
              <a:gd name="adj2" fmla="val -694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We don't care about the LSTM (final) state</a:t>
            </a:r>
          </a:p>
        </p:txBody>
      </p:sp>
    </p:spTree>
    <p:extLst>
      <p:ext uri="{BB962C8B-B14F-4D97-AF65-F5344CB8AC3E}">
        <p14:creationId xmlns:p14="http://schemas.microsoft.com/office/powerpoint/2010/main" val="714785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-228600"/>
            <a:ext cx="8534400" cy="1143000"/>
          </a:xfrm>
        </p:spPr>
        <p:txBody>
          <a:bodyPr>
            <a:noAutofit/>
          </a:bodyPr>
          <a:lstStyle/>
          <a:p>
            <a:r>
              <a:rPr lang="en-US" sz="3600" dirty="0"/>
              <a:t>Generating Text in TensorFlow (Training)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229600" cy="5486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err="1"/>
              <a:t>sess</a:t>
            </a:r>
            <a:r>
              <a:rPr lang="en-US" sz="1600" dirty="0"/>
              <a:t> = </a:t>
            </a:r>
            <a:r>
              <a:rPr lang="en-US" sz="1600" dirty="0" err="1"/>
              <a:t>tf.InteractiveSession</a:t>
            </a:r>
            <a:r>
              <a:rPr lang="en-US" sz="1600" dirty="0"/>
              <a:t>()</a:t>
            </a:r>
          </a:p>
          <a:p>
            <a:pPr marL="0" indent="0">
              <a:buNone/>
            </a:pPr>
            <a:r>
              <a:rPr lang="en-US" sz="1600" dirty="0" err="1"/>
              <a:t>sess.run</a:t>
            </a:r>
            <a:r>
              <a:rPr lang="en-US" sz="1600" dirty="0"/>
              <a:t>(</a:t>
            </a:r>
            <a:r>
              <a:rPr lang="en-US" sz="1600" dirty="0" err="1"/>
              <a:t>tf.global_variables_initializer</a:t>
            </a:r>
            <a:r>
              <a:rPr lang="en-US" sz="1600" dirty="0"/>
              <a:t>())</a:t>
            </a:r>
          </a:p>
          <a:p>
            <a:pPr marL="0" indent="0">
              <a:buNone/>
            </a:pPr>
            <a:endParaRPr lang="en-US" sz="900" dirty="0"/>
          </a:p>
          <a:p>
            <a:pPr marL="0" indent="0">
              <a:buNone/>
            </a:pPr>
            <a:r>
              <a:rPr lang="en-US" sz="1600" dirty="0" err="1"/>
              <a:t>correct_prediction</a:t>
            </a:r>
            <a:r>
              <a:rPr lang="en-US" sz="1600" dirty="0"/>
              <a:t> = </a:t>
            </a:r>
            <a:r>
              <a:rPr lang="en-US" sz="1600" dirty="0" err="1"/>
              <a:t>tf.equal</a:t>
            </a:r>
            <a:r>
              <a:rPr lang="en-US" sz="1600" dirty="0"/>
              <a:t>(</a:t>
            </a:r>
            <a:r>
              <a:rPr lang="en-US" sz="1600" dirty="0" err="1"/>
              <a:t>tf.argmax</a:t>
            </a:r>
            <a:r>
              <a:rPr lang="en-US" sz="1600" dirty="0"/>
              <a:t>(y,1), </a:t>
            </a:r>
            <a:r>
              <a:rPr lang="en-US" sz="1600" dirty="0" err="1"/>
              <a:t>tf.argmax</a:t>
            </a:r>
            <a:r>
              <a:rPr lang="en-US" sz="1600" dirty="0"/>
              <a:t>(res,1))</a:t>
            </a:r>
          </a:p>
          <a:p>
            <a:pPr marL="0" indent="0">
              <a:buNone/>
            </a:pPr>
            <a:r>
              <a:rPr lang="en-US" sz="1600" dirty="0"/>
              <a:t>accuracy = </a:t>
            </a:r>
            <a:r>
              <a:rPr lang="en-US" sz="1600" dirty="0" err="1"/>
              <a:t>tf.reduce_mean</a:t>
            </a:r>
            <a:r>
              <a:rPr lang="en-US" sz="1600" dirty="0"/>
              <a:t>(</a:t>
            </a:r>
            <a:r>
              <a:rPr lang="en-US" sz="1600" dirty="0" err="1"/>
              <a:t>tf.cast</a:t>
            </a:r>
            <a:r>
              <a:rPr lang="en-US" sz="1600" dirty="0"/>
              <a:t>(</a:t>
            </a:r>
            <a:r>
              <a:rPr lang="en-US" sz="1600" dirty="0" err="1"/>
              <a:t>correct_prediction</a:t>
            </a:r>
            <a:r>
              <a:rPr lang="en-US" sz="1600" dirty="0"/>
              <a:t>, tf.float32))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sz="1600" dirty="0" err="1"/>
              <a:t>num_of_epochs</a:t>
            </a:r>
            <a:r>
              <a:rPr lang="en-US" sz="1600" dirty="0"/>
              <a:t> = 100    </a:t>
            </a:r>
          </a:p>
          <a:p>
            <a:pPr marL="0" indent="0">
              <a:buNone/>
            </a:pPr>
            <a:r>
              <a:rPr lang="en-US" sz="1600" dirty="0"/>
              <a:t>for </a:t>
            </a:r>
            <a:r>
              <a:rPr lang="en-US" sz="1600" dirty="0" err="1"/>
              <a:t>ephoch</a:t>
            </a:r>
            <a:r>
              <a:rPr lang="en-US" sz="1600" dirty="0"/>
              <a:t> in range(</a:t>
            </a:r>
            <a:r>
              <a:rPr lang="en-US" sz="1600" dirty="0" err="1"/>
              <a:t>num_of_epochs</a:t>
            </a:r>
            <a:r>
              <a:rPr lang="en-US" sz="1600" dirty="0"/>
              <a:t>):</a:t>
            </a:r>
          </a:p>
          <a:p>
            <a:pPr marL="0" indent="0">
              <a:buNone/>
            </a:pPr>
            <a:r>
              <a:rPr lang="en-US" sz="1600" dirty="0"/>
              <a:t>    </a:t>
            </a:r>
            <a:r>
              <a:rPr lang="en-US" sz="1600" dirty="0" err="1"/>
              <a:t>acc</a:t>
            </a:r>
            <a:r>
              <a:rPr lang="en-US" sz="1600" dirty="0"/>
              <a:t> = 0</a:t>
            </a:r>
          </a:p>
          <a:p>
            <a:pPr marL="0" indent="0">
              <a:buNone/>
            </a:pPr>
            <a:r>
              <a:rPr lang="en-US" sz="1600" dirty="0"/>
              <a:t>    </a:t>
            </a:r>
            <a:r>
              <a:rPr lang="en-US" sz="1600" dirty="0" err="1"/>
              <a:t>curr_batch</a:t>
            </a:r>
            <a:r>
              <a:rPr lang="en-US" sz="1600" dirty="0"/>
              <a:t> = 0</a:t>
            </a:r>
          </a:p>
          <a:p>
            <a:pPr marL="0" indent="0">
              <a:buNone/>
            </a:pPr>
            <a:r>
              <a:rPr lang="en-US" sz="1600" dirty="0"/>
              <a:t>    while True:</a:t>
            </a:r>
          </a:p>
          <a:p>
            <a:pPr marL="0" indent="0">
              <a:buNone/>
            </a:pPr>
            <a:r>
              <a:rPr lang="en-US" sz="1600" dirty="0"/>
              <a:t>      </a:t>
            </a:r>
            <a:r>
              <a:rPr lang="en-US" sz="1600" dirty="0" err="1"/>
              <a:t>batch_xs</a:t>
            </a:r>
            <a:r>
              <a:rPr lang="en-US" sz="1600" dirty="0"/>
              <a:t>, </a:t>
            </a:r>
            <a:r>
              <a:rPr lang="en-US" sz="1600" dirty="0" err="1"/>
              <a:t>batch_ys</a:t>
            </a:r>
            <a:r>
              <a:rPr lang="en-US" sz="1600" dirty="0"/>
              <a:t> = </a:t>
            </a:r>
            <a:r>
              <a:rPr lang="en-US" sz="1600" dirty="0" err="1"/>
              <a:t>next_batch</a:t>
            </a:r>
            <a:r>
              <a:rPr lang="en-US" sz="1600" dirty="0"/>
              <a:t>()</a:t>
            </a:r>
          </a:p>
          <a:p>
            <a:pPr marL="0" indent="0">
              <a:buNone/>
            </a:pPr>
            <a:r>
              <a:rPr lang="en-US" sz="1600" dirty="0"/>
              <a:t>      if </a:t>
            </a:r>
            <a:r>
              <a:rPr lang="en-US" sz="1600" dirty="0" err="1"/>
              <a:t>batch_xs</a:t>
            </a:r>
            <a:r>
              <a:rPr lang="en-US" sz="1600" dirty="0"/>
              <a:t> is None:</a:t>
            </a:r>
          </a:p>
          <a:p>
            <a:pPr marL="0" indent="0">
              <a:buNone/>
            </a:pPr>
            <a:r>
              <a:rPr lang="en-US" sz="1600" dirty="0"/>
              <a:t>        break</a:t>
            </a:r>
          </a:p>
          <a:p>
            <a:pPr marL="0" indent="0">
              <a:buNone/>
            </a:pPr>
            <a:r>
              <a:rPr lang="en-US" sz="1600" dirty="0"/>
              <a:t>      else:</a:t>
            </a:r>
          </a:p>
          <a:p>
            <a:pPr marL="0" indent="0">
              <a:buNone/>
            </a:pPr>
            <a:r>
              <a:rPr lang="en-US" sz="1600" dirty="0"/>
              <a:t>        </a:t>
            </a:r>
            <a:r>
              <a:rPr lang="en-US" sz="1600" dirty="0" err="1"/>
              <a:t>sess.run</a:t>
            </a:r>
            <a:r>
              <a:rPr lang="en-US" sz="1600" dirty="0"/>
              <a:t>(</a:t>
            </a:r>
            <a:r>
              <a:rPr lang="en-US" sz="1600" dirty="0" err="1"/>
              <a:t>train_step</a:t>
            </a:r>
            <a:r>
              <a:rPr lang="en-US" sz="1600" dirty="0"/>
              <a:t>, </a:t>
            </a:r>
            <a:r>
              <a:rPr lang="en-US" sz="1600" dirty="0" err="1"/>
              <a:t>feed_dict</a:t>
            </a:r>
            <a:r>
              <a:rPr lang="en-US" sz="1600" dirty="0"/>
              <a:t>={x: </a:t>
            </a:r>
            <a:r>
              <a:rPr lang="en-US" sz="1600" dirty="0" err="1"/>
              <a:t>batch_xs</a:t>
            </a:r>
            <a:r>
              <a:rPr lang="en-US" sz="1600" dirty="0"/>
              <a:t>, y: </a:t>
            </a:r>
            <a:r>
              <a:rPr lang="en-US" sz="1600" dirty="0" err="1"/>
              <a:t>batch_ys</a:t>
            </a:r>
            <a:r>
              <a:rPr lang="en-US" sz="1600" dirty="0"/>
              <a:t>})</a:t>
            </a:r>
          </a:p>
          <a:p>
            <a:pPr marL="0" indent="0">
              <a:buNone/>
            </a:pPr>
            <a:r>
              <a:rPr lang="en-US" sz="1600" dirty="0"/>
              <a:t>        </a:t>
            </a:r>
            <a:r>
              <a:rPr lang="en-US" sz="1600" dirty="0" err="1"/>
              <a:t>acc</a:t>
            </a:r>
            <a:r>
              <a:rPr lang="en-US" sz="1600" dirty="0"/>
              <a:t> += </a:t>
            </a:r>
            <a:r>
              <a:rPr lang="en-US" sz="1600" dirty="0" err="1"/>
              <a:t>accuracy.eval</a:t>
            </a:r>
            <a:r>
              <a:rPr lang="en-US" sz="1600" dirty="0"/>
              <a:t>(</a:t>
            </a:r>
            <a:r>
              <a:rPr lang="en-US" sz="1600" dirty="0" err="1"/>
              <a:t>feed_dict</a:t>
            </a:r>
            <a:r>
              <a:rPr lang="en-US" sz="1600" dirty="0"/>
              <a:t>={x: </a:t>
            </a:r>
            <a:r>
              <a:rPr lang="en-US" sz="1600" dirty="0" err="1"/>
              <a:t>batch_xs</a:t>
            </a:r>
            <a:r>
              <a:rPr lang="en-US" sz="1600" dirty="0"/>
              <a:t>, y: </a:t>
            </a:r>
            <a:r>
              <a:rPr lang="en-US" sz="1600" dirty="0" err="1"/>
              <a:t>batch_ys</a:t>
            </a:r>
            <a:r>
              <a:rPr lang="en-US" sz="1600" dirty="0"/>
              <a:t>})</a:t>
            </a:r>
          </a:p>
          <a:p>
            <a:pPr marL="0" indent="0">
              <a:buNone/>
            </a:pPr>
            <a:endParaRPr lang="en-US" sz="600" dirty="0"/>
          </a:p>
          <a:p>
            <a:pPr marL="0" indent="0">
              <a:buNone/>
            </a:pPr>
            <a:r>
              <a:rPr lang="en-US" sz="1600" dirty="0"/>
              <a:t>    print("step %d, training accuracy %g"%(</a:t>
            </a:r>
            <a:r>
              <a:rPr lang="en-US" sz="1600" dirty="0" err="1"/>
              <a:t>ephoch</a:t>
            </a:r>
            <a:r>
              <a:rPr lang="en-US" sz="1600" dirty="0"/>
              <a:t>, </a:t>
            </a:r>
            <a:r>
              <a:rPr lang="en-US" sz="1600" dirty="0" err="1"/>
              <a:t>acc</a:t>
            </a:r>
            <a:r>
              <a:rPr lang="en-US" sz="1600" dirty="0"/>
              <a:t>/</a:t>
            </a:r>
            <a:r>
              <a:rPr lang="en-US" sz="1600" dirty="0" err="1"/>
              <a:t>curr_batch</a:t>
            </a:r>
            <a:r>
              <a:rPr lang="en-US" sz="1600" dirty="0"/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3113063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Generating Text in TensorFlow </a:t>
            </a:r>
            <a:br>
              <a:rPr lang="en-US" dirty="0"/>
            </a:br>
            <a:r>
              <a:rPr lang="en-US" dirty="0"/>
              <a:t>(Generating Text)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err="1"/>
              <a:t>def</a:t>
            </a:r>
            <a:r>
              <a:rPr lang="en-US" sz="2000" dirty="0"/>
              <a:t> text2arr(source, start):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dirty="0" err="1"/>
              <a:t>src_as_num</a:t>
            </a:r>
            <a:r>
              <a:rPr lang="en-US" sz="2000" dirty="0"/>
              <a:t> = [</a:t>
            </a:r>
            <a:r>
              <a:rPr lang="en-US" sz="2000" dirty="0" err="1"/>
              <a:t>ord</a:t>
            </a:r>
            <a:r>
              <a:rPr lang="en-US" sz="2000" dirty="0"/>
              <a:t>(x) for x in source]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dirty="0" err="1"/>
              <a:t>ret_arr</a:t>
            </a:r>
            <a:r>
              <a:rPr lang="en-US" sz="2000" dirty="0"/>
              <a:t> = </a:t>
            </a:r>
            <a:r>
              <a:rPr lang="en-US" sz="2000" dirty="0" err="1"/>
              <a:t>numpy.zeros</a:t>
            </a:r>
            <a:r>
              <a:rPr lang="en-US" sz="2000" dirty="0"/>
              <a:t>(shape=(1,num_past_characters,possible_chars))</a:t>
            </a:r>
          </a:p>
          <a:p>
            <a:pPr marL="0" indent="0">
              <a:buNone/>
            </a:pPr>
            <a:r>
              <a:rPr lang="en-US" sz="2000" dirty="0"/>
              <a:t>    for </a:t>
            </a:r>
            <a:r>
              <a:rPr lang="en-US" sz="2000" dirty="0" err="1"/>
              <a:t>inc</a:t>
            </a:r>
            <a:r>
              <a:rPr lang="en-US" sz="2000" dirty="0"/>
              <a:t> in range(</a:t>
            </a:r>
            <a:r>
              <a:rPr lang="en-US" sz="2000" dirty="0" err="1"/>
              <a:t>num_past_characters</a:t>
            </a:r>
            <a:r>
              <a:rPr lang="en-US" sz="2000" dirty="0"/>
              <a:t>):</a:t>
            </a:r>
          </a:p>
          <a:p>
            <a:pPr marL="0" indent="0">
              <a:buNone/>
            </a:pPr>
            <a:r>
              <a:rPr lang="en-US" sz="2000" dirty="0"/>
              <a:t>        </a:t>
            </a:r>
            <a:r>
              <a:rPr lang="en-US" sz="2000" dirty="0" err="1"/>
              <a:t>ret_arr</a:t>
            </a:r>
            <a:r>
              <a:rPr lang="en-US" sz="2000" dirty="0"/>
              <a:t>[0][</a:t>
            </a:r>
            <a:r>
              <a:rPr lang="en-US" sz="2000" dirty="0" err="1"/>
              <a:t>inc</a:t>
            </a:r>
            <a:r>
              <a:rPr lang="en-US" sz="2000" dirty="0"/>
              <a:t>][</a:t>
            </a:r>
            <a:r>
              <a:rPr lang="en-US" sz="2000" dirty="0" err="1"/>
              <a:t>inverse_char_map</a:t>
            </a:r>
            <a:r>
              <a:rPr lang="en-US" sz="2000" dirty="0"/>
              <a:t>[</a:t>
            </a:r>
            <a:r>
              <a:rPr lang="en-US" sz="2000" dirty="0" err="1"/>
              <a:t>src_as_num</a:t>
            </a:r>
            <a:r>
              <a:rPr lang="en-US" sz="2000" dirty="0"/>
              <a:t>[</a:t>
            </a:r>
            <a:r>
              <a:rPr lang="en-US" sz="2000" dirty="0" err="1"/>
              <a:t>start+inc</a:t>
            </a:r>
            <a:r>
              <a:rPr lang="en-US" sz="2000" dirty="0"/>
              <a:t>]]] = 1</a:t>
            </a:r>
          </a:p>
          <a:p>
            <a:pPr marL="0" indent="0">
              <a:buNone/>
            </a:pPr>
            <a:r>
              <a:rPr lang="en-US" sz="2000" dirty="0"/>
              <a:t>    return </a:t>
            </a:r>
            <a:r>
              <a:rPr lang="en-US" sz="2000" dirty="0" err="1"/>
              <a:t>ret_arr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requested_length</a:t>
            </a:r>
            <a:r>
              <a:rPr lang="en-US" sz="2000" dirty="0"/>
              <a:t> = 200</a:t>
            </a:r>
          </a:p>
          <a:p>
            <a:pPr marL="0" indent="0">
              <a:buNone/>
            </a:pPr>
            <a:r>
              <a:rPr lang="en-US" sz="2000" dirty="0"/>
              <a:t>text = list("hello world")</a:t>
            </a:r>
          </a:p>
          <a:p>
            <a:pPr marL="0" indent="0">
              <a:buNone/>
            </a:pPr>
            <a:r>
              <a:rPr lang="en-US" sz="2000" dirty="0"/>
              <a:t>for i in range(</a:t>
            </a:r>
            <a:r>
              <a:rPr lang="en-US" sz="2000" dirty="0" err="1"/>
              <a:t>requested_length</a:t>
            </a:r>
            <a:r>
              <a:rPr lang="en-US" sz="2000" dirty="0"/>
              <a:t>):</a:t>
            </a:r>
          </a:p>
          <a:p>
            <a:pPr marL="0" indent="0">
              <a:buNone/>
            </a:pPr>
            <a:r>
              <a:rPr lang="en-US" sz="2000" dirty="0"/>
              <a:t>     </a:t>
            </a:r>
            <a:r>
              <a:rPr lang="en-US" sz="2000" dirty="0" err="1"/>
              <a:t>predicted_letter</a:t>
            </a:r>
            <a:r>
              <a:rPr lang="en-US" sz="2000" dirty="0"/>
              <a:t> = </a:t>
            </a:r>
            <a:r>
              <a:rPr lang="en-US" sz="2000" dirty="0" err="1"/>
              <a:t>back_to_text</a:t>
            </a:r>
            <a:r>
              <a:rPr lang="en-US" sz="2000" dirty="0"/>
              <a:t>(</a:t>
            </a:r>
            <a:r>
              <a:rPr lang="en-US" sz="2000" dirty="0" err="1"/>
              <a:t>res.eval</a:t>
            </a:r>
            <a:r>
              <a:rPr lang="en-US" sz="2000" dirty="0"/>
              <a:t>(</a:t>
            </a:r>
            <a:r>
              <a:rPr lang="en-US" sz="2000" dirty="0" err="1"/>
              <a:t>feed_dict</a:t>
            </a:r>
            <a:r>
              <a:rPr lang="en-US" sz="2000" dirty="0"/>
              <a:t>={x:text2arr(text, </a:t>
            </a:r>
            <a:r>
              <a:rPr lang="en-US" sz="2000" dirty="0" err="1"/>
              <a:t>len</a:t>
            </a:r>
            <a:r>
              <a:rPr lang="en-US" sz="2000" dirty="0"/>
              <a:t>(text)-</a:t>
            </a:r>
            <a:r>
              <a:rPr lang="en-US" sz="2000" dirty="0" err="1"/>
              <a:t>num_past_characters</a:t>
            </a:r>
            <a:r>
              <a:rPr lang="en-US" sz="2000" dirty="0"/>
              <a:t>)}))</a:t>
            </a:r>
          </a:p>
          <a:p>
            <a:pPr marL="0" indent="0">
              <a:buNone/>
            </a:pPr>
            <a:r>
              <a:rPr lang="en-US" sz="2000" dirty="0"/>
              <a:t>     text += </a:t>
            </a:r>
            <a:r>
              <a:rPr lang="en-US" sz="2000" dirty="0" err="1"/>
              <a:t>predicted_letter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print(''.join(text))</a:t>
            </a:r>
          </a:p>
        </p:txBody>
      </p:sp>
    </p:spTree>
    <p:extLst>
      <p:ext uri="{BB962C8B-B14F-4D97-AF65-F5344CB8AC3E}">
        <p14:creationId xmlns:p14="http://schemas.microsoft.com/office/powerpoint/2010/main" val="1155560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After 1 epoch on 1% of the data:</a:t>
            </a:r>
          </a:p>
          <a:p>
            <a:pPr marL="0" indent="0">
              <a:buNone/>
            </a:pPr>
            <a:r>
              <a:rPr lang="en-US" dirty="0"/>
              <a:t>      </a:t>
            </a:r>
          </a:p>
          <a:p>
            <a:r>
              <a:rPr lang="en-US" dirty="0"/>
              <a:t>After 1 epoch on 10% of the data:</a:t>
            </a:r>
          </a:p>
          <a:p>
            <a:pPr marL="0" indent="0">
              <a:buNone/>
            </a:pPr>
            <a:r>
              <a:rPr lang="en-US" dirty="0"/>
              <a:t>an the </a:t>
            </a:r>
            <a:r>
              <a:rPr lang="en-US" dirty="0" err="1"/>
              <a:t>the</a:t>
            </a:r>
            <a:r>
              <a:rPr lang="en-US" dirty="0"/>
              <a:t> </a:t>
            </a:r>
            <a:r>
              <a:rPr lang="en-US" dirty="0" err="1"/>
              <a:t>the</a:t>
            </a:r>
            <a:r>
              <a:rPr lang="en-US" dirty="0"/>
              <a:t> </a:t>
            </a:r>
            <a:r>
              <a:rPr lang="en-US" dirty="0" err="1"/>
              <a:t>the</a:t>
            </a:r>
            <a:r>
              <a:rPr lang="en-US" dirty="0"/>
              <a:t> </a:t>
            </a:r>
            <a:r>
              <a:rPr lang="en-US" dirty="0" err="1"/>
              <a:t>the</a:t>
            </a:r>
            <a:r>
              <a:rPr lang="en-US" dirty="0"/>
              <a:t> </a:t>
            </a:r>
            <a:r>
              <a:rPr lang="en-US" dirty="0" err="1"/>
              <a:t>the</a:t>
            </a:r>
            <a:r>
              <a:rPr lang="en-US" dirty="0"/>
              <a:t> </a:t>
            </a:r>
            <a:r>
              <a:rPr lang="en-US" dirty="0" err="1"/>
              <a:t>the</a:t>
            </a:r>
            <a:r>
              <a:rPr lang="en-US" dirty="0"/>
              <a:t> </a:t>
            </a:r>
            <a:r>
              <a:rPr lang="en-US" dirty="0" err="1"/>
              <a:t>the</a:t>
            </a:r>
            <a:r>
              <a:rPr lang="en-US" dirty="0"/>
              <a:t> </a:t>
            </a:r>
            <a:r>
              <a:rPr lang="en-US" dirty="0" err="1"/>
              <a:t>the</a:t>
            </a:r>
            <a:r>
              <a:rPr lang="en-US" dirty="0"/>
              <a:t> </a:t>
            </a:r>
            <a:r>
              <a:rPr lang="en-US" dirty="0" err="1"/>
              <a:t>the</a:t>
            </a:r>
            <a:r>
              <a:rPr lang="en-US" dirty="0"/>
              <a:t> </a:t>
            </a:r>
            <a:r>
              <a:rPr lang="en-US" dirty="0" err="1"/>
              <a:t>the</a:t>
            </a:r>
            <a:r>
              <a:rPr lang="en-US" dirty="0"/>
              <a:t> </a:t>
            </a:r>
            <a:r>
              <a:rPr lang="en-US" dirty="0" err="1"/>
              <a:t>the</a:t>
            </a:r>
            <a:r>
              <a:rPr lang="en-US" dirty="0"/>
              <a:t> </a:t>
            </a:r>
            <a:r>
              <a:rPr lang="en-US" dirty="0" err="1"/>
              <a:t>the</a:t>
            </a:r>
            <a:r>
              <a:rPr lang="en-US" dirty="0"/>
              <a:t> </a:t>
            </a:r>
            <a:r>
              <a:rPr lang="en-US" dirty="0" err="1"/>
              <a:t>the</a:t>
            </a:r>
            <a:r>
              <a:rPr lang="en-US" dirty="0"/>
              <a:t> </a:t>
            </a:r>
            <a:r>
              <a:rPr lang="en-US" dirty="0" err="1"/>
              <a:t>the</a:t>
            </a:r>
            <a:r>
              <a:rPr lang="en-US" dirty="0"/>
              <a:t> </a:t>
            </a:r>
            <a:r>
              <a:rPr lang="en-US" dirty="0" err="1"/>
              <a:t>the</a:t>
            </a:r>
            <a:r>
              <a:rPr lang="en-US" dirty="0"/>
              <a:t> </a:t>
            </a:r>
            <a:r>
              <a:rPr lang="en-US" dirty="0" err="1"/>
              <a:t>the</a:t>
            </a:r>
            <a:r>
              <a:rPr lang="en-US" dirty="0"/>
              <a:t> </a:t>
            </a:r>
            <a:r>
              <a:rPr lang="en-US" dirty="0" err="1"/>
              <a:t>the</a:t>
            </a:r>
            <a:r>
              <a:rPr lang="en-US" dirty="0"/>
              <a:t> </a:t>
            </a:r>
            <a:r>
              <a:rPr lang="en-US" dirty="0" err="1"/>
              <a:t>the</a:t>
            </a:r>
            <a:r>
              <a:rPr lang="en-US" dirty="0"/>
              <a:t> </a:t>
            </a:r>
            <a:r>
              <a:rPr lang="en-US" dirty="0" err="1"/>
              <a:t>the</a:t>
            </a:r>
            <a:r>
              <a:rPr lang="en-US" dirty="0"/>
              <a:t> </a:t>
            </a:r>
            <a:r>
              <a:rPr lang="en-US" dirty="0" err="1"/>
              <a:t>the</a:t>
            </a:r>
            <a:r>
              <a:rPr lang="en-US" dirty="0"/>
              <a:t> </a:t>
            </a:r>
            <a:r>
              <a:rPr lang="en-US" dirty="0" err="1"/>
              <a:t>the</a:t>
            </a:r>
            <a:r>
              <a:rPr lang="en-US" dirty="0"/>
              <a:t> </a:t>
            </a:r>
            <a:r>
              <a:rPr lang="en-US" dirty="0" err="1"/>
              <a:t>the</a:t>
            </a:r>
            <a:r>
              <a:rPr lang="en-US" dirty="0"/>
              <a:t> </a:t>
            </a:r>
            <a:r>
              <a:rPr lang="en-US" dirty="0" err="1"/>
              <a:t>the</a:t>
            </a:r>
            <a:r>
              <a:rPr lang="en-US" dirty="0"/>
              <a:t> </a:t>
            </a:r>
            <a:r>
              <a:rPr lang="en-US" dirty="0" err="1"/>
              <a:t>the</a:t>
            </a:r>
            <a:r>
              <a:rPr lang="en-US" dirty="0"/>
              <a:t> </a:t>
            </a:r>
            <a:r>
              <a:rPr lang="en-US" dirty="0" err="1"/>
              <a:t>the</a:t>
            </a:r>
            <a:r>
              <a:rPr lang="en-US" dirty="0"/>
              <a:t> </a:t>
            </a:r>
            <a:r>
              <a:rPr lang="en-US" dirty="0" err="1"/>
              <a:t>the</a:t>
            </a:r>
            <a:r>
              <a:rPr lang="en-US" dirty="0"/>
              <a:t> </a:t>
            </a:r>
            <a:r>
              <a:rPr lang="en-US" dirty="0" err="1"/>
              <a:t>the</a:t>
            </a:r>
            <a:r>
              <a:rPr lang="en-US" dirty="0"/>
              <a:t> </a:t>
            </a:r>
            <a:r>
              <a:rPr lang="en-US" dirty="0" err="1"/>
              <a:t>the</a:t>
            </a:r>
            <a:r>
              <a:rPr lang="en-US" dirty="0"/>
              <a:t> </a:t>
            </a:r>
            <a:r>
              <a:rPr lang="en-US" dirty="0" err="1"/>
              <a:t>the</a:t>
            </a:r>
            <a:r>
              <a:rPr lang="en-US" dirty="0"/>
              <a:t> </a:t>
            </a:r>
            <a:r>
              <a:rPr lang="en-US" dirty="0" err="1"/>
              <a:t>the</a:t>
            </a:r>
            <a:r>
              <a:rPr lang="en-US" dirty="0"/>
              <a:t> </a:t>
            </a:r>
            <a:r>
              <a:rPr lang="en-US" dirty="0" err="1"/>
              <a:t>the</a:t>
            </a:r>
            <a:r>
              <a:rPr lang="en-US" dirty="0"/>
              <a:t> </a:t>
            </a:r>
            <a:r>
              <a:rPr lang="en-US" dirty="0" err="1"/>
              <a:t>the</a:t>
            </a:r>
            <a:r>
              <a:rPr lang="en-US" dirty="0"/>
              <a:t> </a:t>
            </a:r>
            <a:r>
              <a:rPr lang="en-US" dirty="0" err="1"/>
              <a:t>the</a:t>
            </a:r>
            <a:r>
              <a:rPr lang="en-US" dirty="0"/>
              <a:t> </a:t>
            </a:r>
            <a:r>
              <a:rPr lang="en-US" dirty="0" err="1"/>
              <a:t>the</a:t>
            </a:r>
            <a:r>
              <a:rPr lang="en-US" dirty="0"/>
              <a:t> </a:t>
            </a:r>
            <a:r>
              <a:rPr lang="en-US" dirty="0" err="1"/>
              <a:t>the</a:t>
            </a:r>
            <a:r>
              <a:rPr lang="en-US" dirty="0"/>
              <a:t> </a:t>
            </a:r>
            <a:r>
              <a:rPr lang="en-US" dirty="0" err="1"/>
              <a:t>the</a:t>
            </a:r>
            <a:r>
              <a:rPr lang="en-US" dirty="0"/>
              <a:t> </a:t>
            </a:r>
            <a:r>
              <a:rPr lang="en-US" dirty="0" err="1"/>
              <a:t>the</a:t>
            </a:r>
            <a:r>
              <a:rPr lang="en-US" dirty="0"/>
              <a:t> </a:t>
            </a:r>
            <a:r>
              <a:rPr lang="en-US" dirty="0" err="1"/>
              <a:t>the</a:t>
            </a:r>
            <a:r>
              <a:rPr lang="en-US" dirty="0"/>
              <a:t> </a:t>
            </a:r>
            <a:r>
              <a:rPr lang="en-US" dirty="0" err="1"/>
              <a:t>the</a:t>
            </a:r>
            <a:r>
              <a:rPr lang="en-US" dirty="0"/>
              <a:t> </a:t>
            </a:r>
            <a:r>
              <a:rPr lang="en-US" dirty="0" err="1"/>
              <a:t>the</a:t>
            </a:r>
            <a:r>
              <a:rPr lang="en-US" dirty="0"/>
              <a:t> </a:t>
            </a:r>
            <a:r>
              <a:rPr lang="en-US" dirty="0" err="1"/>
              <a:t>the</a:t>
            </a:r>
            <a:r>
              <a:rPr lang="en-US" dirty="0"/>
              <a:t> </a:t>
            </a:r>
            <a:r>
              <a:rPr lang="en-US" dirty="0" err="1"/>
              <a:t>the</a:t>
            </a:r>
            <a:r>
              <a:rPr lang="en-US" dirty="0"/>
              <a:t> </a:t>
            </a:r>
            <a:r>
              <a:rPr lang="en-US" dirty="0" err="1"/>
              <a:t>the</a:t>
            </a:r>
            <a:r>
              <a:rPr lang="en-US" dirty="0"/>
              <a:t> </a:t>
            </a:r>
            <a:r>
              <a:rPr lang="en-US" dirty="0" err="1"/>
              <a:t>the</a:t>
            </a:r>
            <a:r>
              <a:rPr lang="en-US" dirty="0"/>
              <a:t> </a:t>
            </a:r>
            <a:r>
              <a:rPr lang="en-US" dirty="0" err="1"/>
              <a:t>the</a:t>
            </a:r>
            <a:r>
              <a:rPr lang="en-US" dirty="0"/>
              <a:t> </a:t>
            </a:r>
            <a:r>
              <a:rPr lang="en-US" dirty="0" err="1"/>
              <a:t>the</a:t>
            </a:r>
            <a:r>
              <a:rPr lang="en-US" dirty="0"/>
              <a:t> </a:t>
            </a:r>
            <a:r>
              <a:rPr lang="en-US" dirty="0" err="1"/>
              <a:t>the</a:t>
            </a:r>
            <a:r>
              <a:rPr lang="en-US" dirty="0"/>
              <a:t> </a:t>
            </a:r>
            <a:r>
              <a:rPr lang="en-US" dirty="0" err="1"/>
              <a:t>the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After 1 epoch on all data:</a:t>
            </a:r>
          </a:p>
          <a:p>
            <a:pPr marL="0" indent="0">
              <a:buNone/>
            </a:pPr>
            <a:r>
              <a:rPr lang="en-US" dirty="0"/>
              <a:t>"the </a:t>
            </a:r>
            <a:r>
              <a:rPr lang="en-US" dirty="0" err="1"/>
              <a:t>somes</a:t>
            </a:r>
            <a:r>
              <a:rPr lang="en-US" dirty="0"/>
              <a:t> and the </a:t>
            </a:r>
            <a:r>
              <a:rPr lang="en-US" dirty="0" err="1"/>
              <a:t>somes</a:t>
            </a:r>
            <a:r>
              <a:rPr lang="en-US" dirty="0"/>
              <a:t> and the </a:t>
            </a:r>
            <a:r>
              <a:rPr lang="en-US" dirty="0" err="1"/>
              <a:t>somes</a:t>
            </a:r>
            <a:r>
              <a:rPr lang="en-US" dirty="0"/>
              <a:t> and the </a:t>
            </a:r>
            <a:r>
              <a:rPr lang="en-US" dirty="0" err="1"/>
              <a:t>somes</a:t>
            </a:r>
            <a:r>
              <a:rPr lang="en-US" dirty="0"/>
              <a:t> and the </a:t>
            </a:r>
            <a:r>
              <a:rPr lang="en-US" dirty="0" err="1"/>
              <a:t>somes</a:t>
            </a:r>
            <a:r>
              <a:rPr lang="en-US" dirty="0"/>
              <a:t> and the </a:t>
            </a:r>
            <a:r>
              <a:rPr lang="en-US" dirty="0" err="1"/>
              <a:t>somes</a:t>
            </a:r>
            <a:r>
              <a:rPr lang="en-US" dirty="0"/>
              <a:t> and the </a:t>
            </a:r>
            <a:r>
              <a:rPr lang="en-US" dirty="0" err="1"/>
              <a:t>somes</a:t>
            </a:r>
            <a:r>
              <a:rPr lang="en-US" dirty="0"/>
              <a:t> and the </a:t>
            </a:r>
            <a:r>
              <a:rPr lang="en-US" dirty="0" err="1"/>
              <a:t>somes</a:t>
            </a:r>
            <a:r>
              <a:rPr lang="en-US" dirty="0"/>
              <a:t> and the </a:t>
            </a:r>
            <a:r>
              <a:rPr lang="en-US" dirty="0" err="1"/>
              <a:t>somes</a:t>
            </a:r>
            <a:r>
              <a:rPr lang="en-US" dirty="0"/>
              <a:t> and the </a:t>
            </a:r>
            <a:r>
              <a:rPr lang="en-US" dirty="0" err="1"/>
              <a:t>somes</a:t>
            </a:r>
            <a:r>
              <a:rPr lang="en-US" dirty="0"/>
              <a:t> and the </a:t>
            </a:r>
            <a:r>
              <a:rPr lang="en-US" dirty="0" err="1"/>
              <a:t>somes</a:t>
            </a:r>
            <a:r>
              <a:rPr lang="en-US" dirty="0"/>
              <a:t> and the </a:t>
            </a:r>
            <a:r>
              <a:rPr lang="en-US" dirty="0" err="1"/>
              <a:t>somes</a:t>
            </a:r>
            <a:r>
              <a:rPr lang="en-US" dirty="0"/>
              <a:t> and the </a:t>
            </a:r>
            <a:r>
              <a:rPr lang="en-US" dirty="0" err="1"/>
              <a:t>somes</a:t>
            </a:r>
            <a:r>
              <a:rPr lang="en-US" dirty="0"/>
              <a:t> and the </a:t>
            </a:r>
            <a:r>
              <a:rPr lang="en-US" dirty="0" err="1"/>
              <a:t>somes</a:t>
            </a:r>
            <a:r>
              <a:rPr lang="en-US" dirty="0"/>
              <a:t> and the"</a:t>
            </a:r>
          </a:p>
          <a:p>
            <a:endParaRPr lang="en-US" dirty="0"/>
          </a:p>
          <a:p>
            <a:r>
              <a:rPr lang="en-US" dirty="0"/>
              <a:t>After 100 epochs (2 hours with a strong GPU):</a:t>
            </a:r>
          </a:p>
          <a:p>
            <a:pPr marL="0" indent="0">
              <a:buNone/>
            </a:pPr>
            <a:r>
              <a:rPr lang="en-US" dirty="0"/>
              <a:t>"of him to an </a:t>
            </a:r>
            <a:r>
              <a:rPr lang="en-US" dirty="0" err="1"/>
              <a:t>incurent</a:t>
            </a:r>
            <a:r>
              <a:rPr lang="en-US" dirty="0"/>
              <a:t>, with the moral fad and definition, the most still of his </a:t>
            </a:r>
            <a:r>
              <a:rPr lang="en-US" dirty="0" err="1"/>
              <a:t>notwourses</a:t>
            </a:r>
            <a:r>
              <a:rPr lang="en-US" dirty="0"/>
              <a:t> himself of the sense of the most still of his </a:t>
            </a:r>
            <a:r>
              <a:rPr lang="en-US" dirty="0" err="1"/>
              <a:t>notwourses</a:t>
            </a:r>
            <a:r>
              <a:rPr lang="en-US" dirty="0"/>
              <a:t> himself of the sense of the most still of"</a:t>
            </a:r>
          </a:p>
        </p:txBody>
      </p:sp>
    </p:spTree>
    <p:extLst>
      <p:ext uri="{BB962C8B-B14F-4D97-AF65-F5344CB8AC3E}">
        <p14:creationId xmlns:p14="http://schemas.microsoft.com/office/powerpoint/2010/main" val="3828315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Bag of words loses relations between the words. The following bags are identical:</a:t>
            </a:r>
          </a:p>
          <a:p>
            <a:pPr lvl="1"/>
            <a:r>
              <a:rPr lang="en-US" dirty="0"/>
              <a:t>He likes bananas but not apples</a:t>
            </a:r>
          </a:p>
          <a:p>
            <a:pPr lvl="1"/>
            <a:r>
              <a:rPr lang="en-US" dirty="0"/>
              <a:t>He likes apples but not bananas</a:t>
            </a:r>
          </a:p>
          <a:p>
            <a:r>
              <a:rPr lang="en-US" dirty="0"/>
              <a:t>CNN is sometimes used also for text (1-dimentional).</a:t>
            </a:r>
          </a:p>
          <a:p>
            <a:r>
              <a:rPr lang="en-US" dirty="0"/>
              <a:t>Recurrent Neural Networks (RNN) is what we use for sequences.</a:t>
            </a:r>
          </a:p>
        </p:txBody>
      </p:sp>
    </p:spTree>
    <p:extLst>
      <p:ext uri="{BB962C8B-B14F-4D97-AF65-F5344CB8AC3E}">
        <p14:creationId xmlns:p14="http://schemas.microsoft.com/office/powerpoint/2010/main" val="2827304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did we get this repetition pattern?</a:t>
            </a:r>
          </a:p>
          <a:p>
            <a:r>
              <a:rPr lang="en-US" dirty="0"/>
              <a:t>How could we avoid the repetition?</a:t>
            </a:r>
          </a:p>
          <a:p>
            <a:pPr lvl="1"/>
            <a:r>
              <a:rPr lang="en-US" dirty="0"/>
              <a:t>Increase </a:t>
            </a:r>
            <a:r>
              <a:rPr lang="en-US" dirty="0" err="1"/>
              <a:t>num_past_characters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Instead of using </a:t>
            </a:r>
            <a:r>
              <a:rPr lang="en-US" dirty="0" err="1"/>
              <a:t>argmax</a:t>
            </a:r>
            <a:r>
              <a:rPr lang="en-US" dirty="0"/>
              <a:t>, we should sample according to the probabilities</a:t>
            </a:r>
          </a:p>
        </p:txBody>
      </p:sp>
    </p:spTree>
    <p:extLst>
      <p:ext uri="{BB962C8B-B14F-4D97-AF65-F5344CB8AC3E}">
        <p14:creationId xmlns:p14="http://schemas.microsoft.com/office/powerpoint/2010/main" val="2730876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tf.nn.rnn_cell.BasicLSTMCell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(deprecated)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38600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/>
              <a:t>tf.nn.rnn_cell.</a:t>
            </a:r>
            <a:r>
              <a:rPr lang="en-US" b="1" dirty="0" err="1"/>
              <a:t>BasicLSTMCell</a:t>
            </a:r>
            <a:r>
              <a:rPr lang="en-US" b="1" dirty="0"/>
              <a:t>.__</a:t>
            </a:r>
            <a:r>
              <a:rPr lang="en-US" b="1" dirty="0" err="1"/>
              <a:t>init</a:t>
            </a:r>
            <a:r>
              <a:rPr lang="en-US" b="1" dirty="0"/>
              <a:t>__(</a:t>
            </a:r>
            <a:r>
              <a:rPr lang="en-US" b="1" dirty="0" err="1"/>
              <a:t>num_units</a:t>
            </a:r>
            <a:r>
              <a:rPr lang="en-US" b="1" dirty="0"/>
              <a:t>, </a:t>
            </a:r>
            <a:r>
              <a:rPr lang="en-US" b="1" dirty="0" err="1"/>
              <a:t>forget_bias</a:t>
            </a:r>
            <a:r>
              <a:rPr lang="en-US" b="1" dirty="0"/>
              <a:t>=1.0, </a:t>
            </a:r>
            <a:r>
              <a:rPr lang="en-US" b="1" dirty="0" err="1"/>
              <a:t>state_is_tuple</a:t>
            </a:r>
            <a:r>
              <a:rPr lang="en-US" b="1" dirty="0"/>
              <a:t>=True, activation=</a:t>
            </a:r>
            <a:r>
              <a:rPr lang="en-US" b="1" dirty="0" err="1"/>
              <a:t>tanh</a:t>
            </a:r>
            <a:r>
              <a:rPr lang="en-US" b="1" dirty="0"/>
              <a:t>)</a:t>
            </a:r>
          </a:p>
          <a:p>
            <a:endParaRPr lang="en-US" b="1" dirty="0"/>
          </a:p>
          <a:p>
            <a:r>
              <a:rPr lang="en-US" b="1" dirty="0" err="1"/>
              <a:t>Args</a:t>
            </a:r>
            <a:r>
              <a:rPr lang="en-US" b="1" dirty="0"/>
              <a:t>:</a:t>
            </a:r>
          </a:p>
          <a:p>
            <a:r>
              <a:rPr lang="en-US" b="1" dirty="0" err="1"/>
              <a:t>num_units</a:t>
            </a:r>
            <a:r>
              <a:rPr lang="en-US" dirty="0"/>
              <a:t>: </a:t>
            </a:r>
            <a:r>
              <a:rPr lang="en-US" dirty="0" err="1"/>
              <a:t>int</a:t>
            </a:r>
            <a:r>
              <a:rPr lang="en-US" dirty="0"/>
              <a:t>, The number of units in the LSTM cell.</a:t>
            </a:r>
          </a:p>
          <a:p>
            <a:r>
              <a:rPr lang="en-US" b="1" dirty="0" err="1"/>
              <a:t>forget_bias</a:t>
            </a:r>
            <a:r>
              <a:rPr lang="en-US" dirty="0"/>
              <a:t>: float, The bias added to forget gates (We add </a:t>
            </a:r>
            <a:r>
              <a:rPr lang="en-US" dirty="0" err="1"/>
              <a:t>forget_bias</a:t>
            </a:r>
            <a:r>
              <a:rPr lang="en-US" dirty="0"/>
              <a:t> (default: 1)  to the biases of the forget gate in order to reduce the scale of forgetting in the beginning of the training.).</a:t>
            </a:r>
          </a:p>
          <a:p>
            <a:r>
              <a:rPr lang="en-US" b="1" dirty="0" err="1"/>
              <a:t>state_is_tuple</a:t>
            </a:r>
            <a:r>
              <a:rPr lang="en-US" dirty="0"/>
              <a:t>: If True, accepted and returned states are 2-tuples of the </a:t>
            </a:r>
            <a:r>
              <a:rPr lang="en-US" dirty="0" err="1"/>
              <a:t>c_state</a:t>
            </a:r>
            <a:r>
              <a:rPr lang="en-US" dirty="0"/>
              <a:t> and </a:t>
            </a:r>
            <a:r>
              <a:rPr lang="en-US" dirty="0" err="1"/>
              <a:t>m_state</a:t>
            </a:r>
            <a:r>
              <a:rPr lang="en-US" dirty="0"/>
              <a:t>. If False, they are concatenated along the column axis. The latter behavior will soon be deprecated.</a:t>
            </a:r>
          </a:p>
          <a:p>
            <a:r>
              <a:rPr lang="en-US" b="1" dirty="0"/>
              <a:t>activation</a:t>
            </a:r>
            <a:r>
              <a:rPr lang="en-US" dirty="0"/>
              <a:t>: Activation function of the inner states.</a:t>
            </a:r>
          </a:p>
        </p:txBody>
      </p:sp>
      <p:sp>
        <p:nvSpPr>
          <p:cNvPr id="4" name="Rectangular Callout 3"/>
          <p:cNvSpPr/>
          <p:nvPr/>
        </p:nvSpPr>
        <p:spPr>
          <a:xfrm>
            <a:off x="5334000" y="1981200"/>
            <a:ext cx="3657600" cy="838200"/>
          </a:xfrm>
          <a:prstGeom prst="wedgeRectCallout">
            <a:avLst>
              <a:gd name="adj1" fmla="val 27856"/>
              <a:gd name="adj2" fmla="val -600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"Importantly, adding a bias of size 1 significantly improved the performance of the LSTM on tasks where it fell behind the GRU" (An Empirical Exploration of Recurrent Network Architectures, 2015)</a:t>
            </a:r>
          </a:p>
        </p:txBody>
      </p:sp>
    </p:spTree>
    <p:extLst>
      <p:ext uri="{BB962C8B-B14F-4D97-AF65-F5344CB8AC3E}">
        <p14:creationId xmlns:p14="http://schemas.microsoft.com/office/powerpoint/2010/main" val="1190800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tf.nn.rnn_cell.LSTMCell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LSTMCell</a:t>
            </a:r>
            <a:r>
              <a:rPr lang="en-US" dirty="0"/>
              <a:t> (as opposed to </a:t>
            </a:r>
            <a:r>
              <a:rPr lang="en-US" dirty="0" err="1"/>
              <a:t>BasicLSTMCell</a:t>
            </a:r>
            <a:r>
              <a:rPr lang="en-US" dirty="0"/>
              <a:t>) has many features (such as peep-hole), take a look!</a:t>
            </a:r>
          </a:p>
          <a:p>
            <a:r>
              <a:rPr lang="en-US" dirty="0"/>
              <a:t>Use </a:t>
            </a:r>
            <a:r>
              <a:rPr lang="en-US" dirty="0" err="1"/>
              <a:t>tf.contrib.cudnn_rnn.CudnnLSTM</a:t>
            </a:r>
            <a:r>
              <a:rPr lang="en-US" dirty="0"/>
              <a:t>() for better performance on GPU.</a:t>
            </a:r>
          </a:p>
        </p:txBody>
      </p:sp>
    </p:spTree>
    <p:extLst>
      <p:ext uri="{BB962C8B-B14F-4D97-AF65-F5344CB8AC3E}">
        <p14:creationId xmlns:p14="http://schemas.microsoft.com/office/powerpoint/2010/main" val="19549025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Source-Code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219200" y="1303120"/>
            <a:ext cx="7010400" cy="5569056"/>
            <a:chOff x="1219200" y="1303120"/>
            <a:chExt cx="7010400" cy="5569056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9200" y="1303120"/>
              <a:ext cx="6019800" cy="55690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7239000" y="5867400"/>
              <a:ext cx="990600" cy="9002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Credit: http://karpathy.github.io/2015/05/21/rnn-effectiveness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262343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RNN Layer(s)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953000"/>
          </a:xfrm>
        </p:spPr>
        <p:txBody>
          <a:bodyPr>
            <a:normAutofit/>
          </a:bodyPr>
          <a:lstStyle/>
          <a:p>
            <a:r>
              <a:rPr lang="en-US" sz="2800" dirty="0"/>
              <a:t>Having more than a single RNN layer is simple:</a:t>
            </a:r>
          </a:p>
          <a:p>
            <a:pPr lvl="1"/>
            <a:r>
              <a:rPr lang="en-US" sz="2000" dirty="0"/>
              <a:t>We replace:</a:t>
            </a:r>
          </a:p>
          <a:p>
            <a:pPr marL="0" indent="0">
              <a:buNone/>
            </a:pPr>
            <a:r>
              <a:rPr lang="en-US" sz="2200" dirty="0" err="1"/>
              <a:t>lstm_cell</a:t>
            </a:r>
            <a:r>
              <a:rPr lang="en-US" sz="2200" dirty="0"/>
              <a:t> = </a:t>
            </a:r>
            <a:r>
              <a:rPr lang="en-US" sz="2200" dirty="0" err="1"/>
              <a:t>tf.nn.rnn_cell.BasicLSTMCell</a:t>
            </a:r>
            <a:r>
              <a:rPr lang="en-US" sz="2200" dirty="0"/>
              <a:t>(</a:t>
            </a:r>
            <a:r>
              <a:rPr lang="en-US" sz="2200" dirty="0" err="1"/>
              <a:t>cellsize</a:t>
            </a:r>
            <a:r>
              <a:rPr lang="en-US" sz="2200" dirty="0"/>
              <a:t>, </a:t>
            </a:r>
            <a:r>
              <a:rPr lang="en-US" sz="2200" dirty="0" err="1"/>
              <a:t>forget_bias</a:t>
            </a:r>
            <a:r>
              <a:rPr lang="en-US" sz="2200" dirty="0"/>
              <a:t>=0.0)</a:t>
            </a:r>
          </a:p>
          <a:p>
            <a:pPr marL="0" indent="0">
              <a:buNone/>
            </a:pPr>
            <a:r>
              <a:rPr lang="en-US" sz="2200" dirty="0"/>
              <a:t>output, _ = </a:t>
            </a:r>
            <a:r>
              <a:rPr lang="en-US" sz="2200" dirty="0" err="1"/>
              <a:t>tf.nn.dynamic_rnn</a:t>
            </a:r>
            <a:r>
              <a:rPr lang="en-US" sz="2200" dirty="0"/>
              <a:t>(</a:t>
            </a:r>
            <a:r>
              <a:rPr lang="en-US" sz="2200" dirty="0" err="1"/>
              <a:t>lstm_cell</a:t>
            </a:r>
            <a:r>
              <a:rPr lang="en-US" sz="2200" dirty="0"/>
              <a:t>, x, </a:t>
            </a:r>
            <a:r>
              <a:rPr lang="en-US" sz="2200" dirty="0" err="1"/>
              <a:t>dtype</a:t>
            </a:r>
            <a:r>
              <a:rPr lang="en-US" sz="2200" dirty="0"/>
              <a:t>=tf.float32)</a:t>
            </a:r>
          </a:p>
          <a:p>
            <a:pPr lvl="1"/>
            <a:r>
              <a:rPr lang="en-US" sz="2000" dirty="0"/>
              <a:t>With the following:</a:t>
            </a:r>
          </a:p>
          <a:p>
            <a:pPr marL="0" indent="0">
              <a:buNone/>
            </a:pPr>
            <a:r>
              <a:rPr lang="en-US" sz="2200" dirty="0" err="1"/>
              <a:t>lstm_cell</a:t>
            </a:r>
            <a:r>
              <a:rPr lang="en-US" sz="2200" dirty="0"/>
              <a:t> = </a:t>
            </a:r>
            <a:r>
              <a:rPr lang="en-US" sz="2200" dirty="0" err="1"/>
              <a:t>tf.nn.rnn_cell.BasicLSTMCell</a:t>
            </a:r>
            <a:r>
              <a:rPr lang="en-US" sz="2200" dirty="0"/>
              <a:t>(</a:t>
            </a:r>
            <a:r>
              <a:rPr lang="en-US" sz="2200" dirty="0" err="1"/>
              <a:t>cellsize</a:t>
            </a:r>
            <a:r>
              <a:rPr lang="en-US" sz="2200" dirty="0"/>
              <a:t>, </a:t>
            </a:r>
            <a:r>
              <a:rPr lang="en-US" sz="2200" dirty="0" err="1"/>
              <a:t>forget_bias</a:t>
            </a:r>
            <a:r>
              <a:rPr lang="en-US" sz="2200" dirty="0"/>
              <a:t>=0.0) </a:t>
            </a:r>
          </a:p>
          <a:p>
            <a:pPr marL="0" indent="0">
              <a:buNone/>
            </a:pPr>
            <a:r>
              <a:rPr lang="en-US" sz="2200" dirty="0"/>
              <a:t>	# Or </a:t>
            </a:r>
            <a:r>
              <a:rPr lang="en-US" sz="2200" dirty="0" err="1"/>
              <a:t>GRUCell</a:t>
            </a:r>
            <a:r>
              <a:rPr lang="en-US" sz="2200" dirty="0"/>
              <a:t> (</a:t>
            </a:r>
            <a:r>
              <a:rPr lang="en-US" sz="2200" dirty="0" err="1"/>
              <a:t>num_hidden</a:t>
            </a:r>
            <a:r>
              <a:rPr lang="en-US" sz="2200" dirty="0"/>
              <a:t>) 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FF0000"/>
                </a:solidFill>
              </a:rPr>
              <a:t>dopoutRNN</a:t>
            </a:r>
            <a:r>
              <a:rPr lang="en-US" sz="2000" dirty="0">
                <a:solidFill>
                  <a:srgbClr val="FF0000"/>
                </a:solidFill>
              </a:rPr>
              <a:t> = </a:t>
            </a:r>
            <a:r>
              <a:rPr lang="en-US" sz="2000" dirty="0" err="1">
                <a:solidFill>
                  <a:srgbClr val="FF0000"/>
                </a:solidFill>
              </a:rPr>
              <a:t>tf.nn.rnn_cell.DropoutWrapper</a:t>
            </a:r>
            <a:r>
              <a:rPr lang="en-US" sz="2000" dirty="0">
                <a:solidFill>
                  <a:srgbClr val="FF0000"/>
                </a:solidFill>
              </a:rPr>
              <a:t>(</a:t>
            </a:r>
            <a:r>
              <a:rPr lang="en-US" sz="2000" dirty="0" err="1">
                <a:solidFill>
                  <a:srgbClr val="FF0000"/>
                </a:solidFill>
              </a:rPr>
              <a:t>lstm_cell</a:t>
            </a:r>
            <a:r>
              <a:rPr lang="en-US" sz="2000" dirty="0">
                <a:solidFill>
                  <a:srgbClr val="FF0000"/>
                </a:solidFill>
              </a:rPr>
              <a:t> , </a:t>
            </a:r>
            <a:r>
              <a:rPr lang="en-US" sz="2000" dirty="0" err="1">
                <a:solidFill>
                  <a:srgbClr val="FF0000"/>
                </a:solidFill>
              </a:rPr>
              <a:t>output_keep_prob</a:t>
            </a:r>
            <a:r>
              <a:rPr lang="en-US" sz="2000" dirty="0">
                <a:solidFill>
                  <a:srgbClr val="FF0000"/>
                </a:solidFill>
              </a:rPr>
              <a:t>=dropout) #Easily add a dropout layer in-between</a:t>
            </a:r>
          </a:p>
          <a:p>
            <a:pPr marL="0" indent="0">
              <a:buNone/>
            </a:pPr>
            <a:r>
              <a:rPr lang="en-US" sz="2200" dirty="0" err="1">
                <a:solidFill>
                  <a:srgbClr val="FF0000"/>
                </a:solidFill>
              </a:rPr>
              <a:t>multiRNN</a:t>
            </a:r>
            <a:r>
              <a:rPr lang="en-US" sz="2200" dirty="0">
                <a:solidFill>
                  <a:srgbClr val="FF0000"/>
                </a:solidFill>
              </a:rPr>
              <a:t> = </a:t>
            </a:r>
            <a:r>
              <a:rPr lang="en-US" sz="2200" dirty="0" err="1">
                <a:solidFill>
                  <a:srgbClr val="FF0000"/>
                </a:solidFill>
              </a:rPr>
              <a:t>rnn_cell.MultiRNNCell</a:t>
            </a:r>
            <a:r>
              <a:rPr lang="en-US" sz="2200" dirty="0">
                <a:solidFill>
                  <a:srgbClr val="FF0000"/>
                </a:solidFill>
              </a:rPr>
              <a:t>([</a:t>
            </a:r>
            <a:r>
              <a:rPr lang="en-US" sz="2400" dirty="0" err="1">
                <a:solidFill>
                  <a:srgbClr val="FF0000"/>
                </a:solidFill>
              </a:rPr>
              <a:t>dopoutRNN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200" dirty="0">
                <a:solidFill>
                  <a:srgbClr val="FF0000"/>
                </a:solidFill>
              </a:rPr>
              <a:t>] * </a:t>
            </a:r>
            <a:r>
              <a:rPr lang="en-US" sz="2200" dirty="0" err="1">
                <a:solidFill>
                  <a:srgbClr val="FF0000"/>
                </a:solidFill>
              </a:rPr>
              <a:t>num_layers</a:t>
            </a:r>
            <a:r>
              <a:rPr lang="en-US" sz="2200" dirty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200" dirty="0"/>
              <a:t>output, _ = </a:t>
            </a:r>
            <a:r>
              <a:rPr lang="en-US" sz="2200" dirty="0" err="1"/>
              <a:t>tf.nn.dynamic_rnn</a:t>
            </a:r>
            <a:r>
              <a:rPr lang="en-US" sz="2200" dirty="0"/>
              <a:t>(</a:t>
            </a:r>
            <a:r>
              <a:rPr lang="en-US" sz="2200" dirty="0" err="1"/>
              <a:t>multiRNN</a:t>
            </a:r>
            <a:r>
              <a:rPr lang="en-US" sz="2200" dirty="0"/>
              <a:t>, x, </a:t>
            </a:r>
            <a:r>
              <a:rPr lang="en-US" sz="2200" dirty="0" err="1"/>
              <a:t>dtype</a:t>
            </a:r>
            <a:r>
              <a:rPr lang="en-US" sz="2200" dirty="0"/>
              <a:t>=tf.float32)</a:t>
            </a:r>
          </a:p>
          <a:p>
            <a:pPr marL="0" indent="0">
              <a:buNone/>
            </a:pPr>
            <a:endParaRPr lang="en-US" sz="2200" dirty="0">
              <a:solidFill>
                <a:srgbClr val="FF0000"/>
              </a:solidFill>
            </a:endParaRPr>
          </a:p>
        </p:txBody>
      </p:sp>
      <p:sp>
        <p:nvSpPr>
          <p:cNvPr id="4" name="Rectangular Callout 3"/>
          <p:cNvSpPr/>
          <p:nvPr/>
        </p:nvSpPr>
        <p:spPr>
          <a:xfrm>
            <a:off x="6400800" y="4038600"/>
            <a:ext cx="2590800" cy="685800"/>
          </a:xfrm>
          <a:prstGeom prst="wedgeRectCallout">
            <a:avLst>
              <a:gd name="adj1" fmla="val -53498"/>
              <a:gd name="adj2" fmla="val 284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What does dropout on LSTM actually mean?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304800" y="5181600"/>
            <a:ext cx="7924800" cy="266700"/>
            <a:chOff x="304800" y="5181600"/>
            <a:chExt cx="7924800" cy="26670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304800" y="5181600"/>
              <a:ext cx="7924800" cy="26670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V="1">
              <a:off x="304800" y="5181600"/>
              <a:ext cx="7924800" cy="26670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Rectangular Callout 11"/>
          <p:cNvSpPr/>
          <p:nvPr/>
        </p:nvSpPr>
        <p:spPr>
          <a:xfrm>
            <a:off x="304800" y="6019800"/>
            <a:ext cx="7924800" cy="533400"/>
          </a:xfrm>
          <a:prstGeom prst="wedgeRectCallout">
            <a:avLst>
              <a:gd name="adj1" fmla="val -1115"/>
              <a:gd name="adj2" fmla="val -1435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mistake appears in many places in the internet, so beware!</a:t>
            </a:r>
          </a:p>
        </p:txBody>
      </p:sp>
    </p:spTree>
    <p:extLst>
      <p:ext uri="{BB962C8B-B14F-4D97-AF65-F5344CB8AC3E}">
        <p14:creationId xmlns:p14="http://schemas.microsoft.com/office/powerpoint/2010/main" val="2555552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Doesn't it 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&gt;&gt;&gt; ["hi"] * 4</a:t>
            </a:r>
          </a:p>
          <a:p>
            <a:pPr marL="0" indent="0">
              <a:buNone/>
            </a:pPr>
            <a:r>
              <a:rPr lang="en-US" dirty="0"/>
              <a:t>['hi', 'hi', 'hi', 'hi']</a:t>
            </a:r>
          </a:p>
          <a:p>
            <a:pPr marL="0" indent="0">
              <a:buNone/>
            </a:pPr>
            <a:r>
              <a:rPr lang="en-US" dirty="0"/>
              <a:t>&gt;&gt;&gt; a = ["hi"] * 4</a:t>
            </a:r>
          </a:p>
          <a:p>
            <a:pPr marL="0" indent="0">
              <a:buNone/>
            </a:pPr>
            <a:r>
              <a:rPr lang="en-US" dirty="0"/>
              <a:t>&gt;&gt;&gt; a[0] = "hello"</a:t>
            </a:r>
          </a:p>
          <a:p>
            <a:pPr marL="0" indent="0">
              <a:buNone/>
            </a:pPr>
            <a:r>
              <a:rPr lang="en-US" dirty="0"/>
              <a:t>&gt;&gt;&gt; a</a:t>
            </a:r>
          </a:p>
          <a:p>
            <a:pPr marL="0" indent="0">
              <a:buNone/>
            </a:pPr>
            <a:r>
              <a:rPr lang="en-US" dirty="0"/>
              <a:t>['hello', 'hi', 'hi', 'hi']</a:t>
            </a:r>
          </a:p>
          <a:p>
            <a:pPr marL="0" indent="0">
              <a:buNone/>
            </a:pPr>
            <a:r>
              <a:rPr lang="en-US" dirty="0"/>
              <a:t>&gt;&gt;&gt; b = [{"hi": "hello"}]*4</a:t>
            </a:r>
          </a:p>
          <a:p>
            <a:pPr marL="0" indent="0">
              <a:buNone/>
            </a:pPr>
            <a:r>
              <a:rPr lang="en-US" dirty="0"/>
              <a:t>&gt;&gt;&gt; b</a:t>
            </a:r>
          </a:p>
          <a:p>
            <a:pPr marL="0" indent="0">
              <a:buNone/>
            </a:pPr>
            <a:r>
              <a:rPr lang="en-US" dirty="0"/>
              <a:t>[{'hi': 'hello'}, {'hi': 'hello'}, {'hi': 'hello'}, {'hi': 'hello'}]</a:t>
            </a:r>
          </a:p>
          <a:p>
            <a:pPr marL="0" indent="0">
              <a:buNone/>
            </a:pPr>
            <a:r>
              <a:rPr lang="en-US" dirty="0"/>
              <a:t>&gt;&gt;&gt; b[0]['hi'] = 'bye'</a:t>
            </a:r>
          </a:p>
          <a:p>
            <a:pPr marL="0" indent="0">
              <a:buNone/>
            </a:pPr>
            <a:r>
              <a:rPr lang="en-US" dirty="0"/>
              <a:t>&gt;&gt;&gt; b</a:t>
            </a:r>
          </a:p>
          <a:p>
            <a:pPr marL="0" indent="0">
              <a:buNone/>
            </a:pPr>
            <a:r>
              <a:rPr lang="en-US" dirty="0"/>
              <a:t>[{'hi': 'bye'}, {'hi': 'bye'}, {'hi': 'bye'}, {'hi': 'bye'}]</a:t>
            </a:r>
          </a:p>
          <a:p>
            <a:pPr marL="0" indent="0">
              <a:buNone/>
            </a:pPr>
            <a:r>
              <a:rPr lang="en-US" dirty="0"/>
              <a:t>&gt;&gt;&gt; c = [["hi"]] * 4</a:t>
            </a:r>
          </a:p>
          <a:p>
            <a:pPr marL="0" indent="0">
              <a:buNone/>
            </a:pPr>
            <a:r>
              <a:rPr lang="en-US" dirty="0"/>
              <a:t>&gt;&gt;&gt; c[0].append('hello')</a:t>
            </a:r>
          </a:p>
          <a:p>
            <a:pPr marL="0" indent="0">
              <a:buNone/>
            </a:pPr>
            <a:r>
              <a:rPr lang="en-US" dirty="0"/>
              <a:t>&gt;&gt;&gt; c</a:t>
            </a:r>
          </a:p>
          <a:p>
            <a:pPr marL="0" indent="0">
              <a:buNone/>
            </a:pPr>
            <a:r>
              <a:rPr lang="en-US" dirty="0"/>
              <a:t>[['hi', 'hello'], ['hi', 'hello'], ['hi', 'hello'], ['hi', 'hello']]</a:t>
            </a:r>
          </a:p>
        </p:txBody>
      </p:sp>
    </p:spTree>
    <p:extLst>
      <p:ext uri="{BB962C8B-B14F-4D97-AF65-F5344CB8AC3E}">
        <p14:creationId xmlns:p14="http://schemas.microsoft.com/office/powerpoint/2010/main" val="1217111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the Solution?</a:t>
            </a:r>
            <a:br>
              <a:rPr lang="en-US" dirty="0"/>
            </a:br>
            <a:r>
              <a:rPr lang="en-US" dirty="0"/>
              <a:t>(creating multiple objects)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&gt;&gt;&gt; d = [["hi"] for _ in range(4)]</a:t>
            </a:r>
          </a:p>
          <a:p>
            <a:pPr marL="0" indent="0">
              <a:buNone/>
            </a:pPr>
            <a:r>
              <a:rPr lang="en-US" dirty="0"/>
              <a:t>&gt;&gt;&gt; d</a:t>
            </a:r>
          </a:p>
          <a:p>
            <a:pPr marL="0" indent="0">
              <a:buNone/>
            </a:pPr>
            <a:r>
              <a:rPr lang="en-US" dirty="0"/>
              <a:t>[['hi'], ['hi'], ['hi'], ['hi']]</a:t>
            </a:r>
          </a:p>
          <a:p>
            <a:pPr marL="0" indent="0">
              <a:buNone/>
            </a:pPr>
            <a:r>
              <a:rPr lang="en-US" dirty="0"/>
              <a:t>&gt;&gt;&gt; d[0].append('hello')</a:t>
            </a:r>
          </a:p>
          <a:p>
            <a:pPr marL="0" indent="0">
              <a:buNone/>
            </a:pPr>
            <a:r>
              <a:rPr lang="en-US" dirty="0"/>
              <a:t>&gt;&gt;&gt; d</a:t>
            </a:r>
          </a:p>
          <a:p>
            <a:pPr marL="0" indent="0">
              <a:buNone/>
            </a:pPr>
            <a:r>
              <a:rPr lang="en-US" dirty="0"/>
              <a:t>[['hi', 'hello'], ['hi'], ['hi'], ['hi']]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568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RNN Layers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First option: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rnn_cell.MultiRNNCell</a:t>
            </a:r>
            <a:r>
              <a:rPr lang="en-US" dirty="0">
                <a:solidFill>
                  <a:srgbClr val="FF0000"/>
                </a:solidFill>
              </a:rPr>
              <a:t>([</a:t>
            </a:r>
            <a:r>
              <a:rPr lang="en-US" dirty="0" err="1">
                <a:solidFill>
                  <a:srgbClr val="FF0000"/>
                </a:solidFill>
              </a:rPr>
              <a:t>tf.nn.rnn_cell.DropoutWrapper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tf.nn.rnn_cell.BasicLSTMCell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cellsize</a:t>
            </a:r>
            <a:r>
              <a:rPr lang="en-US" dirty="0">
                <a:solidFill>
                  <a:srgbClr val="FF0000"/>
                </a:solidFill>
              </a:rPr>
              <a:t>) , </a:t>
            </a:r>
            <a:r>
              <a:rPr lang="en-US" dirty="0" err="1">
                <a:solidFill>
                  <a:srgbClr val="FF0000"/>
                </a:solidFill>
              </a:rPr>
              <a:t>output_keep_prob</a:t>
            </a:r>
            <a:r>
              <a:rPr lang="en-US" dirty="0">
                <a:solidFill>
                  <a:srgbClr val="FF0000"/>
                </a:solidFill>
              </a:rPr>
              <a:t>=dropout) for _ in </a:t>
            </a:r>
            <a:r>
              <a:rPr lang="en-US" dirty="0" err="1">
                <a:solidFill>
                  <a:srgbClr val="FF0000"/>
                </a:solidFill>
              </a:rPr>
              <a:t>num_layers</a:t>
            </a:r>
            <a:r>
              <a:rPr lang="en-US" dirty="0">
                <a:solidFill>
                  <a:srgbClr val="FF0000"/>
                </a:solidFill>
              </a:rPr>
              <a:t>])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Better practice is to use a function that returns:</a:t>
            </a:r>
          </a:p>
          <a:p>
            <a:pPr marL="0" indent="0">
              <a:buNone/>
            </a:pP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get_lstm_dropout</a:t>
            </a:r>
            <a:r>
              <a:rPr lang="en-US" dirty="0"/>
              <a:t>(</a:t>
            </a:r>
            <a:r>
              <a:rPr lang="en-US" dirty="0" err="1"/>
              <a:t>cellsize</a:t>
            </a:r>
            <a:r>
              <a:rPr lang="en-US" dirty="0"/>
              <a:t>, dropout):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sz="2300" dirty="0" err="1"/>
              <a:t>lstm_cell</a:t>
            </a:r>
            <a:r>
              <a:rPr lang="en-US" sz="2300" dirty="0"/>
              <a:t> = </a:t>
            </a:r>
            <a:r>
              <a:rPr lang="en-US" sz="2300" dirty="0" err="1"/>
              <a:t>tf.nn.rnn_cell.BasicLSTMCell</a:t>
            </a:r>
            <a:r>
              <a:rPr lang="en-US" sz="2300" dirty="0"/>
              <a:t>(</a:t>
            </a:r>
            <a:r>
              <a:rPr lang="en-US" sz="2300" dirty="0" err="1"/>
              <a:t>cellsize</a:t>
            </a:r>
            <a:r>
              <a:rPr lang="en-US" sz="2300" dirty="0"/>
              <a:t>, </a:t>
            </a:r>
            <a:r>
              <a:rPr lang="en-US" sz="2300" dirty="0" err="1"/>
              <a:t>forget_bias</a:t>
            </a:r>
            <a:r>
              <a:rPr lang="en-US" sz="2300" dirty="0"/>
              <a:t>=1.0)</a:t>
            </a:r>
            <a:r>
              <a:rPr lang="en-US" sz="1800" dirty="0"/>
              <a:t> </a:t>
            </a:r>
          </a:p>
          <a:p>
            <a:pPr marL="0" indent="0">
              <a:buNone/>
            </a:pPr>
            <a:r>
              <a:rPr lang="en-US" sz="1800" dirty="0"/>
              <a:t>       </a:t>
            </a:r>
            <a:r>
              <a:rPr lang="en-US" sz="2300" dirty="0" err="1"/>
              <a:t>dopoutRNN</a:t>
            </a:r>
            <a:r>
              <a:rPr lang="en-US" sz="2300" dirty="0"/>
              <a:t> = </a:t>
            </a:r>
            <a:r>
              <a:rPr lang="en-US" sz="2300" dirty="0" err="1"/>
              <a:t>tf.nn.rnn_cell.DropoutWrapper</a:t>
            </a:r>
            <a:r>
              <a:rPr lang="en-US" sz="2300" dirty="0"/>
              <a:t>(</a:t>
            </a:r>
            <a:r>
              <a:rPr lang="en-US" sz="2300" dirty="0" err="1"/>
              <a:t>lstm_cell</a:t>
            </a:r>
            <a:r>
              <a:rPr lang="en-US" sz="2300" dirty="0"/>
              <a:t> , </a:t>
            </a:r>
            <a:r>
              <a:rPr lang="en-US" sz="2300" dirty="0" err="1"/>
              <a:t>output_keep_prob</a:t>
            </a:r>
            <a:r>
              <a:rPr lang="en-US" sz="2300" dirty="0"/>
              <a:t>=dropout)</a:t>
            </a:r>
          </a:p>
          <a:p>
            <a:pPr marL="0" indent="0">
              <a:buNone/>
            </a:pPr>
            <a:r>
              <a:rPr lang="en-US" sz="3100" dirty="0"/>
              <a:t>    return </a:t>
            </a:r>
            <a:r>
              <a:rPr lang="en-US" sz="3100" dirty="0" err="1"/>
              <a:t>dropoutRNN</a:t>
            </a:r>
            <a:endParaRPr lang="en-US" sz="3100" dirty="0"/>
          </a:p>
          <a:p>
            <a:endParaRPr lang="en-US" dirty="0"/>
          </a:p>
          <a:p>
            <a:r>
              <a:rPr lang="en-US" dirty="0"/>
              <a:t>And then call it:</a:t>
            </a:r>
          </a:p>
          <a:p>
            <a:pPr marL="0" indent="0">
              <a:buNone/>
            </a:pPr>
            <a:r>
              <a:rPr lang="en-US" dirty="0" err="1"/>
              <a:t>rnn_cell.MultiRNNCell</a:t>
            </a:r>
            <a:r>
              <a:rPr lang="en-US" dirty="0"/>
              <a:t>([</a:t>
            </a:r>
            <a:r>
              <a:rPr lang="en-US" dirty="0" err="1"/>
              <a:t>get_lstm_dropout</a:t>
            </a:r>
            <a:r>
              <a:rPr lang="en-US" dirty="0"/>
              <a:t>(</a:t>
            </a:r>
            <a:r>
              <a:rPr lang="en-US" dirty="0" err="1"/>
              <a:t>mem_size</a:t>
            </a:r>
            <a:r>
              <a:rPr lang="en-US" dirty="0"/>
              <a:t>, dropout) for </a:t>
            </a:r>
            <a:r>
              <a:rPr lang="en-US" dirty="0" err="1"/>
              <a:t>mem_size</a:t>
            </a:r>
            <a:r>
              <a:rPr lang="en-US" dirty="0"/>
              <a:t> in [120, 70, 50]])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773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Translation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95400"/>
            <a:ext cx="7981950" cy="410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571" y="2819400"/>
            <a:ext cx="7905750" cy="293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191000" y="6248399"/>
            <a:ext cx="457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Attention Mechanisms in Recurrent Neural Networks (RNNs) - IGGG</a:t>
            </a:r>
          </a:p>
        </p:txBody>
      </p:sp>
    </p:spTree>
    <p:extLst>
      <p:ext uri="{BB962C8B-B14F-4D97-AF65-F5344CB8AC3E}">
        <p14:creationId xmlns:p14="http://schemas.microsoft.com/office/powerpoint/2010/main" val="237544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9A6068B-0543-42BC-8DD5-1514C94DF9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936" y="2133600"/>
            <a:ext cx="3095625" cy="39814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Attention</a:t>
            </a:r>
          </a:p>
        </p:txBody>
      </p: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91FB91FD-9F59-404D-8A3B-7466967F9E6F}"/>
              </a:ext>
            </a:extLst>
          </p:cNvPr>
          <p:cNvSpPr/>
          <p:nvPr/>
        </p:nvSpPr>
        <p:spPr>
          <a:xfrm>
            <a:off x="6257141" y="5693020"/>
            <a:ext cx="2667000" cy="890342"/>
          </a:xfrm>
          <a:prstGeom prst="wedgeRectCallout">
            <a:avLst>
              <a:gd name="adj1" fmla="val -60222"/>
              <a:gd name="adj2" fmla="val -560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Note how many alphas must be computed! (quadratic)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Speech Bubble: Rectangle 4">
                <a:extLst>
                  <a:ext uri="{FF2B5EF4-FFF2-40B4-BE49-F238E27FC236}">
                    <a16:creationId xmlns:a16="http://schemas.microsoft.com/office/drawing/2014/main" id="{90C3D444-D6F9-43FB-BC90-6C7789759316}"/>
                  </a:ext>
                </a:extLst>
              </p:cNvPr>
              <p:cNvSpPr/>
              <p:nvPr/>
            </p:nvSpPr>
            <p:spPr>
              <a:xfrm>
                <a:off x="5480393" y="3535344"/>
                <a:ext cx="3581400" cy="1143000"/>
              </a:xfrm>
              <a:prstGeom prst="wedgeRectCallout">
                <a:avLst>
                  <a:gd name="adj1" fmla="val -26257"/>
                  <a:gd name="adj2" fmla="val -6851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This dot product can be replaced with any comparison function (e.g.,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𝑈h</m:t>
                    </m:r>
                  </m:oMath>
                </a14:m>
                <a:r>
                  <a:rPr lang="en-US" dirty="0"/>
                  <a:t> where U is learned, or a small neural network)</a:t>
                </a:r>
              </a:p>
            </p:txBody>
          </p:sp>
        </mc:Choice>
        <mc:Fallback xmlns="">
          <p:sp>
            <p:nvSpPr>
              <p:cNvPr id="5" name="Speech Bubble: Rectangle 4">
                <a:extLst>
                  <a:ext uri="{FF2B5EF4-FFF2-40B4-BE49-F238E27FC236}">
                    <a16:creationId xmlns:a16="http://schemas.microsoft.com/office/drawing/2014/main" id="{90C3D444-D6F9-43FB-BC90-6C77897593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0393" y="3535344"/>
                <a:ext cx="3581400" cy="1143000"/>
              </a:xfrm>
              <a:prstGeom prst="wedgeRectCallout">
                <a:avLst>
                  <a:gd name="adj1" fmla="val -26257"/>
                  <a:gd name="adj2" fmla="val -68510"/>
                </a:avLst>
              </a:prstGeom>
              <a:blipFill>
                <a:blip r:embed="rId4"/>
                <a:stretch>
                  <a:fillRect r="-845" b="-79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23FB97A2-1BE0-4BC3-BBBB-9E5FD0D9F182}"/>
              </a:ext>
            </a:extLst>
          </p:cNvPr>
          <p:cNvCxnSpPr>
            <a:cxnSpLocks/>
          </p:cNvCxnSpPr>
          <p:nvPr/>
        </p:nvCxnSpPr>
        <p:spPr>
          <a:xfrm rot="16200000" flipH="1">
            <a:off x="1449892" y="2857500"/>
            <a:ext cx="304800" cy="228600"/>
          </a:xfrm>
          <a:prstGeom prst="curvedConnector3">
            <a:avLst>
              <a:gd name="adj1" fmla="val 2033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977E753-D5DA-4F8A-9F11-BD31FE2E8B64}"/>
                  </a:ext>
                </a:extLst>
              </p:cNvPr>
              <p:cNvSpPr txBox="1"/>
              <p:nvPr/>
            </p:nvSpPr>
            <p:spPr>
              <a:xfrm>
                <a:off x="762000" y="3535344"/>
                <a:ext cx="411587" cy="28918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977E753-D5DA-4F8A-9F11-BD31FE2E8B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3535344"/>
                <a:ext cx="411587" cy="289182"/>
              </a:xfrm>
              <a:prstGeom prst="rect">
                <a:avLst/>
              </a:prstGeom>
              <a:blipFill>
                <a:blip r:embed="rId7"/>
                <a:stretch>
                  <a:fillRect l="-7353" r="-4412" b="-12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F5AEC01-FB30-4849-A70D-AB9C11BA412E}"/>
                  </a:ext>
                </a:extLst>
              </p:cNvPr>
              <p:cNvSpPr txBox="1"/>
              <p:nvPr/>
            </p:nvSpPr>
            <p:spPr>
              <a:xfrm>
                <a:off x="967793" y="3824526"/>
                <a:ext cx="411588" cy="28918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F5AEC01-FB30-4849-A70D-AB9C11BA41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793" y="3824526"/>
                <a:ext cx="411588" cy="289182"/>
              </a:xfrm>
              <a:prstGeom prst="rect">
                <a:avLst/>
              </a:prstGeom>
              <a:blipFill>
                <a:blip r:embed="rId8"/>
                <a:stretch>
                  <a:fillRect l="-7463" r="-5970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0A6A4C9-91C4-4533-AE6E-2354C906DB7C}"/>
                  </a:ext>
                </a:extLst>
              </p:cNvPr>
              <p:cNvSpPr txBox="1"/>
              <p:nvPr/>
            </p:nvSpPr>
            <p:spPr>
              <a:xfrm>
                <a:off x="1700089" y="3824526"/>
                <a:ext cx="411588" cy="28918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0A6A4C9-91C4-4533-AE6E-2354C906DB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0089" y="3824526"/>
                <a:ext cx="411588" cy="289182"/>
              </a:xfrm>
              <a:prstGeom prst="rect">
                <a:avLst/>
              </a:prstGeom>
              <a:blipFill>
                <a:blip r:embed="rId9"/>
                <a:stretch>
                  <a:fillRect l="-7463" r="-5970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30ACE8E-30FB-47D7-A9F8-C49C521AD61D}"/>
                  </a:ext>
                </a:extLst>
              </p:cNvPr>
              <p:cNvSpPr txBox="1"/>
              <p:nvPr/>
            </p:nvSpPr>
            <p:spPr>
              <a:xfrm>
                <a:off x="2111677" y="3535344"/>
                <a:ext cx="411588" cy="28918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30ACE8E-30FB-47D7-A9F8-C49C521AD6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1677" y="3535344"/>
                <a:ext cx="411588" cy="289182"/>
              </a:xfrm>
              <a:prstGeom prst="rect">
                <a:avLst/>
              </a:prstGeom>
              <a:blipFill>
                <a:blip r:embed="rId10"/>
                <a:stretch>
                  <a:fillRect l="-7353" r="-5882" b="-12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5">
            <a:extLst>
              <a:ext uri="{FF2B5EF4-FFF2-40B4-BE49-F238E27FC236}">
                <a16:creationId xmlns:a16="http://schemas.microsoft.com/office/drawing/2014/main" id="{443C61C3-E46E-4E37-9D98-365DA08CA351}"/>
              </a:ext>
            </a:extLst>
          </p:cNvPr>
          <p:cNvSpPr/>
          <p:nvPr/>
        </p:nvSpPr>
        <p:spPr>
          <a:xfrm>
            <a:off x="1371600" y="3200400"/>
            <a:ext cx="7239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attention</a:t>
            </a:r>
          </a:p>
        </p:txBody>
      </p: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F3B71C17-B560-4AC3-9267-01AEF75101CB}"/>
              </a:ext>
            </a:extLst>
          </p:cNvPr>
          <p:cNvCxnSpPr>
            <a:cxnSpLocks/>
          </p:cNvCxnSpPr>
          <p:nvPr/>
        </p:nvCxnSpPr>
        <p:spPr>
          <a:xfrm>
            <a:off x="1371600" y="2514599"/>
            <a:ext cx="723900" cy="593965"/>
          </a:xfrm>
          <a:prstGeom prst="curvedConnector3">
            <a:avLst>
              <a:gd name="adj1" fmla="val 38895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56653C0E-95DA-44C8-9718-118FD4D3464F}"/>
              </a:ext>
            </a:extLst>
          </p:cNvPr>
          <p:cNvCxnSpPr>
            <a:cxnSpLocks/>
            <a:stCxn id="26" idx="3"/>
          </p:cNvCxnSpPr>
          <p:nvPr/>
        </p:nvCxnSpPr>
        <p:spPr>
          <a:xfrm flipV="1">
            <a:off x="2095500" y="3093637"/>
            <a:ext cx="27317" cy="182963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Speech Bubble: Rectangle 36">
                <a:extLst>
                  <a:ext uri="{FF2B5EF4-FFF2-40B4-BE49-F238E27FC236}">
                    <a16:creationId xmlns:a16="http://schemas.microsoft.com/office/drawing/2014/main" id="{7EBD65B2-BA89-4698-BCEC-28B9BE99E473}"/>
                  </a:ext>
                </a:extLst>
              </p:cNvPr>
              <p:cNvSpPr/>
              <p:nvPr/>
            </p:nvSpPr>
            <p:spPr>
              <a:xfrm>
                <a:off x="1588894" y="5833260"/>
                <a:ext cx="3162300" cy="822325"/>
              </a:xfrm>
              <a:prstGeom prst="wedgeRectCallout">
                <a:avLst>
                  <a:gd name="adj1" fmla="val 4713"/>
                  <a:gd name="adj2" fmla="val -10594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Note that the h outputs are used to compute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and are also multiplied by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to produce c</a:t>
                </a:r>
              </a:p>
            </p:txBody>
          </p:sp>
        </mc:Choice>
        <mc:Fallback xmlns="">
          <p:sp>
            <p:nvSpPr>
              <p:cNvPr id="37" name="Speech Bubble: Rectangle 36">
                <a:extLst>
                  <a:ext uri="{FF2B5EF4-FFF2-40B4-BE49-F238E27FC236}">
                    <a16:creationId xmlns:a16="http://schemas.microsoft.com/office/drawing/2014/main" id="{7EBD65B2-BA89-4698-BCEC-28B9BE99E4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8894" y="5833260"/>
                <a:ext cx="3162300" cy="822325"/>
              </a:xfrm>
              <a:prstGeom prst="wedgeRectCallout">
                <a:avLst>
                  <a:gd name="adj1" fmla="val 4713"/>
                  <a:gd name="adj2" fmla="val -105940"/>
                </a:avLst>
              </a:prstGeom>
              <a:blipFill>
                <a:blip r:embed="rId11"/>
                <a:stretch>
                  <a:fillRect l="-958" r="-2299" b="-97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0D59BF4-9EB8-49EA-BF8A-47625A5889A5}"/>
                  </a:ext>
                </a:extLst>
              </p:cNvPr>
              <p:cNvSpPr txBox="1"/>
              <p:nvPr/>
            </p:nvSpPr>
            <p:spPr>
              <a:xfrm>
                <a:off x="2109158" y="2999601"/>
                <a:ext cx="2408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0D59BF4-9EB8-49EA-BF8A-47625A5889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9158" y="2999601"/>
                <a:ext cx="240835" cy="276999"/>
              </a:xfrm>
              <a:prstGeom prst="rect">
                <a:avLst/>
              </a:prstGeom>
              <a:blipFill>
                <a:blip r:embed="rId14"/>
                <a:stretch>
                  <a:fillRect l="-15385" r="-5128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9597364-F671-478D-9F10-03E0FD7C4D6C}"/>
                  </a:ext>
                </a:extLst>
              </p:cNvPr>
              <p:cNvSpPr txBox="1"/>
              <p:nvPr/>
            </p:nvSpPr>
            <p:spPr>
              <a:xfrm>
                <a:off x="6021520" y="2876735"/>
                <a:ext cx="1408014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9597364-F671-478D-9F10-03E0FD7C4D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1520" y="2876735"/>
                <a:ext cx="1408014" cy="299313"/>
              </a:xfrm>
              <a:prstGeom prst="rect">
                <a:avLst/>
              </a:prstGeom>
              <a:blipFill>
                <a:blip r:embed="rId15"/>
                <a:stretch>
                  <a:fillRect l="-2165" r="-2597" b="-26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0210D94-0D2A-4193-85A1-8607CEFC2295}"/>
                  </a:ext>
                </a:extLst>
              </p:cNvPr>
              <p:cNvSpPr txBox="1"/>
              <p:nvPr/>
            </p:nvSpPr>
            <p:spPr>
              <a:xfrm>
                <a:off x="4072700" y="2001359"/>
                <a:ext cx="1407693" cy="8102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h𝑗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0210D94-0D2A-4193-85A1-8607CEFC22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2700" y="2001359"/>
                <a:ext cx="1407693" cy="81022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E2EB4EE-D5EA-4BC7-BDD0-C0C7835DDE36}"/>
                  </a:ext>
                </a:extLst>
              </p:cNvPr>
              <p:cNvSpPr txBox="1"/>
              <p:nvPr/>
            </p:nvSpPr>
            <p:spPr>
              <a:xfrm>
                <a:off x="5664306" y="4916790"/>
                <a:ext cx="2122441" cy="6490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𝑡𝑘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</m:nary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E2EB4EE-D5EA-4BC7-BDD0-C0C7835DDE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4306" y="4916790"/>
                <a:ext cx="2122441" cy="649088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6004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37" grpId="0" animBg="1"/>
      <p:bldP spid="3" grpId="0"/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Types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28600" y="1752600"/>
            <a:ext cx="8795657" cy="4544198"/>
            <a:chOff x="381000" y="2819400"/>
            <a:chExt cx="8795657" cy="4544198"/>
          </a:xfrm>
        </p:grpSpPr>
        <p:pic>
          <p:nvPicPr>
            <p:cNvPr id="1026" name="Picture 2" descr="http://karpathy.github.io/assets/rnn/diags.jpe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000" y="2819400"/>
              <a:ext cx="8276854" cy="25907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4862203" y="7086599"/>
              <a:ext cx="43144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Credit: http://karpathy.github.io/2015/05/21/rnn-effectiveness/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524000" y="4365209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E.g. Image to sentence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24199" y="4343399"/>
            <a:ext cx="124282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E.g. Video classification / sentiment analysis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76800" y="4343399"/>
            <a:ext cx="167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E.g. Machine Translation (MT)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0400" y="4343399"/>
            <a:ext cx="1905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Automatic Speech Recognition (ASR)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3511899"/>
            <a:ext cx="1914525" cy="307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3191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Attention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1600200"/>
            <a:ext cx="8286750" cy="458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607698"/>
            <a:ext cx="4733925" cy="455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" y="2057400"/>
            <a:ext cx="8153400" cy="3514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048125" y="6232185"/>
            <a:ext cx="457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Attention Mechanisms in Recurrent Neural Networks (RNNs) - IGGG</a:t>
            </a:r>
          </a:p>
        </p:txBody>
      </p:sp>
    </p:spTree>
    <p:extLst>
      <p:ext uri="{BB962C8B-B14F-4D97-AF65-F5344CB8AC3E}">
        <p14:creationId xmlns:p14="http://schemas.microsoft.com/office/powerpoint/2010/main" val="1695443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Attention in Images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Image result for automatic caption image lst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" y="2133600"/>
            <a:ext cx="8905875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209800" y="6096000"/>
            <a:ext cx="624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paper: Show, attend and tell: Neural image caption generation with visual attention (2015)</a:t>
            </a:r>
          </a:p>
        </p:txBody>
      </p:sp>
    </p:spTree>
    <p:extLst>
      <p:ext uri="{BB962C8B-B14F-4D97-AF65-F5344CB8AC3E}">
        <p14:creationId xmlns:p14="http://schemas.microsoft.com/office/powerpoint/2010/main" val="34411030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BLEU (Bilingual Evaluation Understudy) Score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Sums the number of times each n-gram from the candidate appears in the reference.</a:t>
            </a:r>
          </a:p>
          <a:p>
            <a:r>
              <a:rPr lang="en-US" dirty="0"/>
              <a:t>If an n-gram appears several times, it cannot be credited for more than it appears in the reference.</a:t>
            </a:r>
          </a:p>
          <a:p>
            <a:r>
              <a:rPr lang="en-US" dirty="0"/>
              <a:t>The BLEU is this number divided by the number of n-grams in the candidate.</a:t>
            </a:r>
          </a:p>
          <a:p>
            <a:r>
              <a:rPr lang="en-US" dirty="0"/>
              <a:t>This average BLEU score is multiplied by a regulator that penalizes short sentences: (e</a:t>
            </a:r>
            <a:r>
              <a:rPr lang="en-US" baseline="30000" dirty="0"/>
              <a:t>(1-r/c)</a:t>
            </a:r>
            <a:r>
              <a:rPr lang="en-US" dirty="0"/>
              <a:t>), r is the total length of all the reference sentences, c is the total length of all the candidates (applied only when c&lt;r).</a:t>
            </a:r>
          </a:p>
          <a:p>
            <a:r>
              <a:rPr lang="en-US" dirty="0"/>
              <a:t>Usually uses 4-grams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0448679"/>
              </p:ext>
            </p:extLst>
          </p:nvPr>
        </p:nvGraphicFramePr>
        <p:xfrm>
          <a:off x="533400" y="4516120"/>
          <a:ext cx="6653403" cy="74168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1924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2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2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2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92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92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Candidate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Reference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7315200" y="4501530"/>
            <a:ext cx="8382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2/5</a:t>
            </a:r>
          </a:p>
        </p:txBody>
      </p:sp>
      <p:sp>
        <p:nvSpPr>
          <p:cNvPr id="9" name="Rectangle 8"/>
          <p:cNvSpPr/>
          <p:nvPr/>
        </p:nvSpPr>
        <p:spPr>
          <a:xfrm>
            <a:off x="523672" y="4183760"/>
            <a:ext cx="1981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Unigram example:</a:t>
            </a:r>
          </a:p>
        </p:txBody>
      </p:sp>
    </p:spTree>
    <p:extLst>
      <p:ext uri="{BB962C8B-B14F-4D97-AF65-F5344CB8AC3E}">
        <p14:creationId xmlns:p14="http://schemas.microsoft.com/office/powerpoint/2010/main" val="1621000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7" grpId="1" animBg="1"/>
      <p:bldP spid="9" grpId="0" animBg="1"/>
      <p:bldP spid="9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Fully Connected Layer for Sequences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Suppose we built a network that had a hidden layer with all neurons connected to each of the features of each of the elements in the sequence. (We will need to determine a maximal sequence length).</a:t>
            </a:r>
          </a:p>
          <a:p>
            <a:r>
              <a:rPr lang="en-US" dirty="0"/>
              <a:t>It would preserve sequence order, but would be very inefficient (way too many weights).</a:t>
            </a:r>
          </a:p>
          <a:p>
            <a:r>
              <a:rPr lang="en-US" dirty="0"/>
              <a:t>These weights learn redundant patterns.</a:t>
            </a:r>
          </a:p>
          <a:p>
            <a:r>
              <a:rPr lang="en-US" dirty="0"/>
              <a:t>We need weight sharing again!</a:t>
            </a:r>
          </a:p>
        </p:txBody>
      </p:sp>
    </p:spTree>
    <p:extLst>
      <p:ext uri="{BB962C8B-B14F-4D97-AF65-F5344CB8AC3E}">
        <p14:creationId xmlns:p14="http://schemas.microsoft.com/office/powerpoint/2010/main" val="3632202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RNN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28800"/>
            <a:ext cx="8896350" cy="348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867400" y="5695299"/>
            <a:ext cx="27432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Credit: http://colah.github.io/posts/2015-08-Understanding-LSTMs/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209801"/>
            <a:ext cx="8208940" cy="2614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6456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Vanishing Gradient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a naïve implementation of RNN, actually results with a huge network.</a:t>
            </a:r>
          </a:p>
          <a:p>
            <a:r>
              <a:rPr lang="en-US" dirty="0"/>
              <a:t>Training such a network is nearly impossible as the gradients vanish (or explode), as we look at the earlier stages.</a:t>
            </a:r>
          </a:p>
          <a:p>
            <a:r>
              <a:rPr lang="en-US" dirty="0"/>
              <a:t>An output may depend on input received far back.</a:t>
            </a:r>
          </a:p>
        </p:txBody>
      </p:sp>
    </p:spTree>
    <p:extLst>
      <p:ext uri="{BB962C8B-B14F-4D97-AF65-F5344CB8AC3E}">
        <p14:creationId xmlns:p14="http://schemas.microsoft.com/office/powerpoint/2010/main" val="518934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 Short Term Memory (LSTM)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270171" y="6324600"/>
            <a:ext cx="27432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Credit: http://colah.github.io/posts/2015-08-Understanding-LSTMs/</a:t>
            </a:r>
          </a:p>
        </p:txBody>
      </p:sp>
      <p:pic>
        <p:nvPicPr>
          <p:cNvPr id="4107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223" y="1981200"/>
            <a:ext cx="8515350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10" name="Picture 1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00744" y="2314575"/>
            <a:ext cx="7315200" cy="2257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1306286" y="2362200"/>
            <a:ext cx="7315200" cy="2257425"/>
            <a:chOff x="1306286" y="2362200"/>
            <a:chExt cx="7315200" cy="2257425"/>
          </a:xfrm>
        </p:grpSpPr>
        <p:pic>
          <p:nvPicPr>
            <p:cNvPr id="4113" name="Picture 1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06286" y="2362200"/>
              <a:ext cx="7315200" cy="22574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5257800" y="2819400"/>
              <a:ext cx="1981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Forget Gate: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306286" y="2362200"/>
            <a:ext cx="7315200" cy="2257425"/>
            <a:chOff x="2895600" y="3500706"/>
            <a:chExt cx="7315200" cy="2257425"/>
          </a:xfrm>
        </p:grpSpPr>
        <p:pic>
          <p:nvPicPr>
            <p:cNvPr id="4116" name="Picture 20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95600" y="3500706"/>
              <a:ext cx="7315200" cy="22574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6890657" y="3881706"/>
              <a:ext cx="1937657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Input Gate: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219200" y="2466975"/>
            <a:ext cx="7315200" cy="2257425"/>
            <a:chOff x="4603898" y="4343400"/>
            <a:chExt cx="7315200" cy="2257425"/>
          </a:xfrm>
        </p:grpSpPr>
        <p:pic>
          <p:nvPicPr>
            <p:cNvPr id="4119" name="Picture 2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03898" y="4343400"/>
              <a:ext cx="7315200" cy="22574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8610600" y="4876800"/>
              <a:ext cx="1371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Flow:</a:t>
              </a:r>
            </a:p>
          </p:txBody>
        </p:sp>
      </p:grpSp>
      <p:sp>
        <p:nvSpPr>
          <p:cNvPr id="5" name="Rectangular Callout 4"/>
          <p:cNvSpPr/>
          <p:nvPr/>
        </p:nvSpPr>
        <p:spPr>
          <a:xfrm>
            <a:off x="5192865" y="4008941"/>
            <a:ext cx="2192712" cy="375011"/>
          </a:xfrm>
          <a:prstGeom prst="wedgeRectCallout">
            <a:avLst>
              <a:gd name="adj1" fmla="val -33664"/>
              <a:gd name="adj2" fmla="val -714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What to remember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1295400" y="2390775"/>
            <a:ext cx="7315200" cy="2257425"/>
            <a:chOff x="1306286" y="4774335"/>
            <a:chExt cx="7315200" cy="2257425"/>
          </a:xfrm>
        </p:grpSpPr>
        <p:pic>
          <p:nvPicPr>
            <p:cNvPr id="4122" name="Picture 26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06286" y="4774335"/>
              <a:ext cx="7315200" cy="22574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5192865" y="5105400"/>
              <a:ext cx="21546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Output Gate:</a:t>
              </a: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185056" y="5791200"/>
            <a:ext cx="6825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 </a:t>
            </a:r>
            <a:r>
              <a:rPr lang="en-US" sz="2000" dirty="0">
                <a:solidFill>
                  <a:srgbClr val="FF00FF"/>
                </a:solidFill>
              </a:rPr>
              <a:t>girl</a:t>
            </a:r>
            <a:r>
              <a:rPr lang="en-US" sz="2000" dirty="0"/>
              <a:t> left, then an old </a:t>
            </a:r>
            <a:r>
              <a:rPr lang="en-US" sz="2000" dirty="0">
                <a:solidFill>
                  <a:srgbClr val="0070C0"/>
                </a:solidFill>
              </a:rPr>
              <a:t>man</a:t>
            </a:r>
            <a:r>
              <a:rPr lang="en-US" sz="2000" dirty="0"/>
              <a:t> came, that </a:t>
            </a:r>
            <a:r>
              <a:rPr lang="en-US" sz="2000" dirty="0">
                <a:solidFill>
                  <a:srgbClr val="00B050"/>
                </a:solidFill>
              </a:rPr>
              <a:t>person</a:t>
            </a:r>
            <a:r>
              <a:rPr lang="en-US" sz="2000" dirty="0"/>
              <a:t> looked around.</a:t>
            </a:r>
          </a:p>
        </p:txBody>
      </p:sp>
      <p:sp>
        <p:nvSpPr>
          <p:cNvPr id="21" name="Rectangular Callout 20"/>
          <p:cNvSpPr/>
          <p:nvPr/>
        </p:nvSpPr>
        <p:spPr>
          <a:xfrm>
            <a:off x="6646487" y="2749189"/>
            <a:ext cx="2366883" cy="375011"/>
          </a:xfrm>
          <a:prstGeom prst="wedgeRectCallout">
            <a:avLst>
              <a:gd name="adj1" fmla="val -83614"/>
              <a:gd name="adj2" fmla="val 571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Whether to remember</a:t>
            </a:r>
          </a:p>
        </p:txBody>
      </p:sp>
    </p:spTree>
    <p:extLst>
      <p:ext uri="{BB962C8B-B14F-4D97-AF65-F5344CB8AC3E}">
        <p14:creationId xmlns:p14="http://schemas.microsoft.com/office/powerpoint/2010/main" val="835026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21" grpId="0" animBg="1"/>
      <p:bldP spid="21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 (a different view)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048" y="1600199"/>
            <a:ext cx="8042352" cy="45402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007100" y="6174712"/>
            <a:ext cx="27559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Credit: Brandon Rohrer's channel</a:t>
            </a:r>
          </a:p>
          <a:p>
            <a:r>
              <a:rPr lang="en-US" sz="900" dirty="0">
                <a:hlinkClick r:id="rId3"/>
              </a:rPr>
              <a:t>https://www.youtube.com/watch?v=WCUNPb-5EYI</a:t>
            </a:r>
            <a:r>
              <a:rPr lang="en-US" sz="1600" dirty="0"/>
              <a:t> 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258" y="1600198"/>
            <a:ext cx="8071575" cy="45402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048" y="1628668"/>
            <a:ext cx="8020962" cy="45117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9421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Yet Another Diagram…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0" y="1143000"/>
            <a:ext cx="9004300" cy="499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12607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77934</TotalTime>
  <Words>3929</Words>
  <Application>Microsoft Office PowerPoint</Application>
  <PresentationFormat>On-screen Show (4:3)</PresentationFormat>
  <Paragraphs>323</Paragraphs>
  <Slides>32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Cambria Math</vt:lpstr>
      <vt:lpstr>Office Theme</vt:lpstr>
      <vt:lpstr>Recurrent Neural Networks (RNN)</vt:lpstr>
      <vt:lpstr>Sequences</vt:lpstr>
      <vt:lpstr>Sequence Types</vt:lpstr>
      <vt:lpstr>Fully Connected Layer for Sequences</vt:lpstr>
      <vt:lpstr>RNN</vt:lpstr>
      <vt:lpstr>Vanishing Gradient </vt:lpstr>
      <vt:lpstr>Long Short Term Memory (LSTM)</vt:lpstr>
      <vt:lpstr>LSTM (a different view)</vt:lpstr>
      <vt:lpstr>Yet Another Diagram…</vt:lpstr>
      <vt:lpstr>How Many Weights (Parameters)?</vt:lpstr>
      <vt:lpstr>GRU</vt:lpstr>
      <vt:lpstr>Generating Text</vt:lpstr>
      <vt:lpstr>Generating Text in TensorFlow  (reading data +)</vt:lpstr>
      <vt:lpstr>Generating Text in TensorFlow  (next batch in one-hot encoding)</vt:lpstr>
      <vt:lpstr>Preprocessing Example</vt:lpstr>
      <vt:lpstr>Generating Text in TensorFlow  (The Actual Graph!)</vt:lpstr>
      <vt:lpstr>Generating Text in TensorFlow (Training)</vt:lpstr>
      <vt:lpstr>Generating Text in TensorFlow  (Generating Text)</vt:lpstr>
      <vt:lpstr>Results</vt:lpstr>
      <vt:lpstr>Questions</vt:lpstr>
      <vt:lpstr>tf.nn.rnn_cell.BasicLSTMCell  (deprecated)</vt:lpstr>
      <vt:lpstr>tf.nn.rnn_cell.LSTMCell</vt:lpstr>
      <vt:lpstr>Linux Source-Code</vt:lpstr>
      <vt:lpstr>Additional RNN Layer(s)</vt:lpstr>
      <vt:lpstr>Why Doesn't it Work?</vt:lpstr>
      <vt:lpstr>What is the Solution? (creating multiple objects)</vt:lpstr>
      <vt:lpstr>Multiple RNN Layers</vt:lpstr>
      <vt:lpstr>Machine Translation</vt:lpstr>
      <vt:lpstr>Attention</vt:lpstr>
      <vt:lpstr>Attention</vt:lpstr>
      <vt:lpstr>Attention in Images</vt:lpstr>
      <vt:lpstr>BLEU (Bilingual Evaluation Understudy) Score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Recurrent Neural Networks</dc:title>
  <dc:creator>User</dc:creator>
  <cp:lastModifiedBy>עמוס יהודה עזריה/Amos Yehuda Azaria</cp:lastModifiedBy>
  <cp:revision>119</cp:revision>
  <dcterms:created xsi:type="dcterms:W3CDTF">2006-08-16T00:00:00Z</dcterms:created>
  <dcterms:modified xsi:type="dcterms:W3CDTF">2021-12-06T11:43:12Z</dcterms:modified>
</cp:coreProperties>
</file>