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3" r:id="rId6"/>
    <p:sldId id="264" r:id="rId7"/>
    <p:sldId id="265" r:id="rId8"/>
    <p:sldId id="266" r:id="rId9"/>
    <p:sldId id="267" r:id="rId10"/>
    <p:sldId id="268" r:id="rId11"/>
    <p:sldId id="269" r:id="rId12"/>
    <p:sldId id="270" r:id="rId13"/>
    <p:sldId id="271" r:id="rId14"/>
    <p:sldId id="275" r:id="rId15"/>
    <p:sldId id="272" r:id="rId16"/>
    <p:sldId id="274" r:id="rId1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63" autoAdjust="0"/>
    <p:restoredTop sz="94660"/>
  </p:normalViewPr>
  <p:slideViewPr>
    <p:cSldViewPr snapToGrid="0">
      <p:cViewPr varScale="1">
        <p:scale>
          <a:sx n="76" d="100"/>
          <a:sy n="76" d="100"/>
        </p:scale>
        <p:origin x="64" y="13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p:cNvSpPr>
            <a:spLocks noGrp="1"/>
          </p:cNvSpPr>
          <p:nvPr>
            <p:ph type="dt" sz="half" idx="10"/>
          </p:nvPr>
        </p:nvSpPr>
        <p:spPr/>
        <p:txBody>
          <a:bodyPr/>
          <a:lstStyle/>
          <a:p>
            <a:fld id="{76528F9F-7566-4DA7-87B1-65968EC812DE}" type="datetimeFigureOut">
              <a:rPr lang="he-IL" smtClean="0"/>
              <a:t>ח'/סיון/תשפ"ב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5805F01-B161-4BDC-B4F1-D51B409C1418}" type="slidenum">
              <a:rPr lang="he-IL" smtClean="0"/>
              <a:t>‹#›</a:t>
            </a:fld>
            <a:endParaRPr lang="he-IL"/>
          </a:p>
        </p:txBody>
      </p:sp>
    </p:spTree>
    <p:extLst>
      <p:ext uri="{BB962C8B-B14F-4D97-AF65-F5344CB8AC3E}">
        <p14:creationId xmlns:p14="http://schemas.microsoft.com/office/powerpoint/2010/main" val="15366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6528F9F-7566-4DA7-87B1-65968EC812DE}" type="datetimeFigureOut">
              <a:rPr lang="he-IL" smtClean="0"/>
              <a:t>ח'/סיון/תשפ"ב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5805F01-B161-4BDC-B4F1-D51B409C1418}" type="slidenum">
              <a:rPr lang="he-IL" smtClean="0"/>
              <a:t>‹#›</a:t>
            </a:fld>
            <a:endParaRPr lang="he-IL"/>
          </a:p>
        </p:txBody>
      </p:sp>
    </p:spTree>
    <p:extLst>
      <p:ext uri="{BB962C8B-B14F-4D97-AF65-F5344CB8AC3E}">
        <p14:creationId xmlns:p14="http://schemas.microsoft.com/office/powerpoint/2010/main" val="70367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6528F9F-7566-4DA7-87B1-65968EC812DE}" type="datetimeFigureOut">
              <a:rPr lang="he-IL" smtClean="0"/>
              <a:t>ח'/סיון/תשפ"ב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5805F01-B161-4BDC-B4F1-D51B409C1418}" type="slidenum">
              <a:rPr lang="he-IL" smtClean="0"/>
              <a:t>‹#›</a:t>
            </a:fld>
            <a:endParaRPr lang="he-IL"/>
          </a:p>
        </p:txBody>
      </p:sp>
    </p:spTree>
    <p:extLst>
      <p:ext uri="{BB962C8B-B14F-4D97-AF65-F5344CB8AC3E}">
        <p14:creationId xmlns:p14="http://schemas.microsoft.com/office/powerpoint/2010/main" val="143466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p>
            <a:fld id="{76528F9F-7566-4DA7-87B1-65968EC812DE}" type="datetimeFigureOut">
              <a:rPr lang="he-IL" smtClean="0"/>
              <a:t>ח'/סיון/תשפ"ב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5805F01-B161-4BDC-B4F1-D51B409C1418}" type="slidenum">
              <a:rPr lang="he-IL" smtClean="0"/>
              <a:t>‹#›</a:t>
            </a:fld>
            <a:endParaRPr lang="he-IL"/>
          </a:p>
        </p:txBody>
      </p:sp>
    </p:spTree>
    <p:extLst>
      <p:ext uri="{BB962C8B-B14F-4D97-AF65-F5344CB8AC3E}">
        <p14:creationId xmlns:p14="http://schemas.microsoft.com/office/powerpoint/2010/main" val="363817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528F9F-7566-4DA7-87B1-65968EC812DE}" type="datetimeFigureOut">
              <a:rPr lang="he-IL" smtClean="0"/>
              <a:t>ח'/סיון/תשפ"ב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5805F01-B161-4BDC-B4F1-D51B409C1418}" type="slidenum">
              <a:rPr lang="he-IL" smtClean="0"/>
              <a:t>‹#›</a:t>
            </a:fld>
            <a:endParaRPr lang="he-IL"/>
          </a:p>
        </p:txBody>
      </p:sp>
    </p:spTree>
    <p:extLst>
      <p:ext uri="{BB962C8B-B14F-4D97-AF65-F5344CB8AC3E}">
        <p14:creationId xmlns:p14="http://schemas.microsoft.com/office/powerpoint/2010/main" val="276584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p:cNvSpPr>
            <a:spLocks noGrp="1"/>
          </p:cNvSpPr>
          <p:nvPr>
            <p:ph type="dt" sz="half" idx="10"/>
          </p:nvPr>
        </p:nvSpPr>
        <p:spPr/>
        <p:txBody>
          <a:bodyPr/>
          <a:lstStyle/>
          <a:p>
            <a:fld id="{76528F9F-7566-4DA7-87B1-65968EC812DE}" type="datetimeFigureOut">
              <a:rPr lang="he-IL" smtClean="0"/>
              <a:t>ח'/סיון/תשפ"ב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5805F01-B161-4BDC-B4F1-D51B409C1418}" type="slidenum">
              <a:rPr lang="he-IL" smtClean="0"/>
              <a:t>‹#›</a:t>
            </a:fld>
            <a:endParaRPr lang="he-IL"/>
          </a:p>
        </p:txBody>
      </p:sp>
    </p:spTree>
    <p:extLst>
      <p:ext uri="{BB962C8B-B14F-4D97-AF65-F5344CB8AC3E}">
        <p14:creationId xmlns:p14="http://schemas.microsoft.com/office/powerpoint/2010/main" val="226249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p:cNvSpPr>
            <a:spLocks noGrp="1"/>
          </p:cNvSpPr>
          <p:nvPr>
            <p:ph type="dt" sz="half" idx="10"/>
          </p:nvPr>
        </p:nvSpPr>
        <p:spPr/>
        <p:txBody>
          <a:bodyPr/>
          <a:lstStyle/>
          <a:p>
            <a:fld id="{76528F9F-7566-4DA7-87B1-65968EC812DE}" type="datetimeFigureOut">
              <a:rPr lang="he-IL" smtClean="0"/>
              <a:t>ח'/סיון/תשפ"ב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5805F01-B161-4BDC-B4F1-D51B409C1418}" type="slidenum">
              <a:rPr lang="he-IL" smtClean="0"/>
              <a:t>‹#›</a:t>
            </a:fld>
            <a:endParaRPr lang="he-IL"/>
          </a:p>
        </p:txBody>
      </p:sp>
    </p:spTree>
    <p:extLst>
      <p:ext uri="{BB962C8B-B14F-4D97-AF65-F5344CB8AC3E}">
        <p14:creationId xmlns:p14="http://schemas.microsoft.com/office/powerpoint/2010/main" val="148192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Date Placeholder 2"/>
          <p:cNvSpPr>
            <a:spLocks noGrp="1"/>
          </p:cNvSpPr>
          <p:nvPr>
            <p:ph type="dt" sz="half" idx="10"/>
          </p:nvPr>
        </p:nvSpPr>
        <p:spPr/>
        <p:txBody>
          <a:bodyPr/>
          <a:lstStyle/>
          <a:p>
            <a:fld id="{76528F9F-7566-4DA7-87B1-65968EC812DE}" type="datetimeFigureOut">
              <a:rPr lang="he-IL" smtClean="0"/>
              <a:t>ח'/סיון/תשפ"ב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5805F01-B161-4BDC-B4F1-D51B409C1418}" type="slidenum">
              <a:rPr lang="he-IL" smtClean="0"/>
              <a:t>‹#›</a:t>
            </a:fld>
            <a:endParaRPr lang="he-IL"/>
          </a:p>
        </p:txBody>
      </p:sp>
    </p:spTree>
    <p:extLst>
      <p:ext uri="{BB962C8B-B14F-4D97-AF65-F5344CB8AC3E}">
        <p14:creationId xmlns:p14="http://schemas.microsoft.com/office/powerpoint/2010/main" val="149236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28F9F-7566-4DA7-87B1-65968EC812DE}" type="datetimeFigureOut">
              <a:rPr lang="he-IL" smtClean="0"/>
              <a:t>ח'/סיון/תשפ"ב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5805F01-B161-4BDC-B4F1-D51B409C1418}" type="slidenum">
              <a:rPr lang="he-IL" smtClean="0"/>
              <a:t>‹#›</a:t>
            </a:fld>
            <a:endParaRPr lang="he-IL"/>
          </a:p>
        </p:txBody>
      </p:sp>
    </p:spTree>
    <p:extLst>
      <p:ext uri="{BB962C8B-B14F-4D97-AF65-F5344CB8AC3E}">
        <p14:creationId xmlns:p14="http://schemas.microsoft.com/office/powerpoint/2010/main" val="3410410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28F9F-7566-4DA7-87B1-65968EC812DE}" type="datetimeFigureOut">
              <a:rPr lang="he-IL" smtClean="0"/>
              <a:t>ח'/סיון/תשפ"ב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5805F01-B161-4BDC-B4F1-D51B409C1418}" type="slidenum">
              <a:rPr lang="he-IL" smtClean="0"/>
              <a:t>‹#›</a:t>
            </a:fld>
            <a:endParaRPr lang="he-IL"/>
          </a:p>
        </p:txBody>
      </p:sp>
    </p:spTree>
    <p:extLst>
      <p:ext uri="{BB962C8B-B14F-4D97-AF65-F5344CB8AC3E}">
        <p14:creationId xmlns:p14="http://schemas.microsoft.com/office/powerpoint/2010/main" val="38562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528F9F-7566-4DA7-87B1-65968EC812DE}" type="datetimeFigureOut">
              <a:rPr lang="he-IL" smtClean="0"/>
              <a:t>ח'/סיון/תשפ"ב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5805F01-B161-4BDC-B4F1-D51B409C1418}" type="slidenum">
              <a:rPr lang="he-IL" smtClean="0"/>
              <a:t>‹#›</a:t>
            </a:fld>
            <a:endParaRPr lang="he-IL"/>
          </a:p>
        </p:txBody>
      </p:sp>
    </p:spTree>
    <p:extLst>
      <p:ext uri="{BB962C8B-B14F-4D97-AF65-F5344CB8AC3E}">
        <p14:creationId xmlns:p14="http://schemas.microsoft.com/office/powerpoint/2010/main" val="193483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28F9F-7566-4DA7-87B1-65968EC812DE}" type="datetimeFigureOut">
              <a:rPr lang="he-IL" smtClean="0"/>
              <a:t>ח'/סיון/תשפ"ב</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05F01-B161-4BDC-B4F1-D51B409C1418}" type="slidenum">
              <a:rPr lang="he-IL" smtClean="0"/>
              <a:t>‹#›</a:t>
            </a:fld>
            <a:endParaRPr lang="he-IL"/>
          </a:p>
        </p:txBody>
      </p:sp>
    </p:spTree>
    <p:extLst>
      <p:ext uri="{BB962C8B-B14F-4D97-AF65-F5344CB8AC3E}">
        <p14:creationId xmlns:p14="http://schemas.microsoft.com/office/powerpoint/2010/main" val="3731739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Review of Introduction to Neurocomputation Course</a:t>
            </a:r>
            <a:endParaRPr lang="he-IL" dirty="0"/>
          </a:p>
        </p:txBody>
      </p:sp>
      <p:sp>
        <p:nvSpPr>
          <p:cNvPr id="3" name="Subtitle 2"/>
          <p:cNvSpPr>
            <a:spLocks noGrp="1"/>
          </p:cNvSpPr>
          <p:nvPr>
            <p:ph type="subTitle" idx="1"/>
          </p:nvPr>
        </p:nvSpPr>
        <p:spPr/>
        <p:txBody>
          <a:bodyPr/>
          <a:lstStyle/>
          <a:p>
            <a:r>
              <a:rPr lang="en-US" dirty="0"/>
              <a:t>Ariel University, 2022</a:t>
            </a:r>
            <a:endParaRPr lang="he-IL" dirty="0"/>
          </a:p>
        </p:txBody>
      </p:sp>
    </p:spTree>
    <p:extLst>
      <p:ext uri="{BB962C8B-B14F-4D97-AF65-F5344CB8AC3E}">
        <p14:creationId xmlns:p14="http://schemas.microsoft.com/office/powerpoint/2010/main" val="4215072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endParaRPr lang="he-IL" dirty="0"/>
          </a:p>
        </p:txBody>
      </p:sp>
      <p:sp>
        <p:nvSpPr>
          <p:cNvPr id="3" name="Content Placeholder 2"/>
          <p:cNvSpPr>
            <a:spLocks noGrp="1"/>
          </p:cNvSpPr>
          <p:nvPr>
            <p:ph idx="1"/>
          </p:nvPr>
        </p:nvSpPr>
        <p:spPr/>
        <p:txBody>
          <a:bodyPr/>
          <a:lstStyle/>
          <a:p>
            <a:r>
              <a:rPr lang="en-US" dirty="0"/>
              <a:t>Associative Memory  -- Hopfield and BAM</a:t>
            </a:r>
          </a:p>
          <a:p>
            <a:pPr lvl="1"/>
            <a:r>
              <a:rPr lang="en-US" dirty="0"/>
              <a:t>Fault tolerant retrieval</a:t>
            </a:r>
          </a:p>
          <a:p>
            <a:pPr lvl="1"/>
            <a:r>
              <a:rPr lang="en-US" dirty="0"/>
              <a:t>Traveling Salesman Problem</a:t>
            </a:r>
          </a:p>
          <a:p>
            <a:r>
              <a:rPr lang="en-US" dirty="0"/>
              <a:t>Associative Memory  - </a:t>
            </a:r>
            <a:r>
              <a:rPr lang="en-US" dirty="0" err="1"/>
              <a:t>Kanerva’s</a:t>
            </a:r>
            <a:r>
              <a:rPr lang="en-US" dirty="0"/>
              <a:t> SDM</a:t>
            </a:r>
          </a:p>
          <a:p>
            <a:pPr lvl="1"/>
            <a:r>
              <a:rPr lang="en-US" dirty="0"/>
              <a:t>Best-match machine</a:t>
            </a:r>
          </a:p>
          <a:p>
            <a:pPr lvl="1"/>
            <a:r>
              <a:rPr lang="en-US" dirty="0"/>
              <a:t>Fault tolerant Memory</a:t>
            </a:r>
          </a:p>
          <a:p>
            <a:pPr lvl="1"/>
            <a:r>
              <a:rPr lang="en-US" dirty="0"/>
              <a:t>Automatic Averaging</a:t>
            </a:r>
          </a:p>
          <a:p>
            <a:pPr lvl="1"/>
            <a:r>
              <a:rPr lang="en-US" dirty="0"/>
              <a:t>Applications:   Cerebellum Model,  Bit-Map transformation (Hebrew-English translation)</a:t>
            </a:r>
          </a:p>
          <a:p>
            <a:pPr algn="ctr"/>
            <a:endParaRPr lang="he-IL" dirty="0"/>
          </a:p>
        </p:txBody>
      </p:sp>
    </p:spTree>
    <p:extLst>
      <p:ext uri="{BB962C8B-B14F-4D97-AF65-F5344CB8AC3E}">
        <p14:creationId xmlns:p14="http://schemas.microsoft.com/office/powerpoint/2010/main" val="92181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 Style Information</a:t>
            </a:r>
            <a:endParaRPr lang="he-IL" dirty="0"/>
          </a:p>
        </p:txBody>
      </p:sp>
      <p:sp>
        <p:nvSpPr>
          <p:cNvPr id="3" name="Content Placeholder 2"/>
          <p:cNvSpPr>
            <a:spLocks noGrp="1"/>
          </p:cNvSpPr>
          <p:nvPr>
            <p:ph idx="1"/>
          </p:nvPr>
        </p:nvSpPr>
        <p:spPr>
          <a:xfrm>
            <a:off x="838199" y="1212112"/>
            <a:ext cx="11134061" cy="5380074"/>
          </a:xfrm>
        </p:spPr>
        <p:txBody>
          <a:bodyPr>
            <a:normAutofit fontScale="92500" lnSpcReduction="10000"/>
          </a:bodyPr>
          <a:lstStyle/>
          <a:p>
            <a:r>
              <a:rPr lang="en-US" dirty="0"/>
              <a:t>For a given task (e.g. classification, associative memory…) know which methods and networks are appropriate .  Think about being able to predict the results of the networks.</a:t>
            </a:r>
          </a:p>
          <a:p>
            <a:r>
              <a:rPr lang="en-US" dirty="0"/>
              <a:t>Know the theorems (at least what they mean)</a:t>
            </a:r>
          </a:p>
          <a:p>
            <a:r>
              <a:rPr lang="en-US" dirty="0"/>
              <a:t>Know the limitations and advantages of each method</a:t>
            </a:r>
          </a:p>
          <a:p>
            <a:r>
              <a:rPr lang="en-US" dirty="0"/>
              <a:t>Be able to recognize the architecture of a network</a:t>
            </a:r>
          </a:p>
          <a:p>
            <a:r>
              <a:rPr lang="en-US" dirty="0"/>
              <a:t>Be able to track an algorithm</a:t>
            </a:r>
          </a:p>
          <a:p>
            <a:r>
              <a:rPr lang="en-US" dirty="0"/>
              <a:t>Proofs:</a:t>
            </a:r>
          </a:p>
          <a:p>
            <a:pPr lvl="1"/>
            <a:r>
              <a:rPr lang="en-US" dirty="0"/>
              <a:t>Completeness of 3 (or 4) level neural network</a:t>
            </a:r>
          </a:p>
          <a:p>
            <a:pPr lvl="1"/>
            <a:r>
              <a:rPr lang="en-US" dirty="0"/>
              <a:t>Perceptron Convergence Theorem</a:t>
            </a:r>
          </a:p>
          <a:p>
            <a:pPr lvl="1"/>
            <a:r>
              <a:rPr lang="en-US" dirty="0"/>
              <a:t>Convergence of Hopfield; or BAM network</a:t>
            </a:r>
          </a:p>
          <a:p>
            <a:pPr lvl="1"/>
            <a:r>
              <a:rPr lang="en-US" dirty="0"/>
              <a:t>Understand the concept of </a:t>
            </a:r>
            <a:r>
              <a:rPr lang="en-US" dirty="0" err="1"/>
              <a:t>equi</a:t>
            </a:r>
            <a:r>
              <a:rPr lang="en-US" dirty="0"/>
              <a:t>-probable for </a:t>
            </a:r>
            <a:r>
              <a:rPr lang="en-US" dirty="0" err="1"/>
              <a:t>Kohonen</a:t>
            </a:r>
            <a:r>
              <a:rPr lang="en-US" dirty="0"/>
              <a:t> maps</a:t>
            </a:r>
          </a:p>
          <a:p>
            <a:pPr lvl="1"/>
            <a:r>
              <a:rPr lang="en-US" dirty="0"/>
              <a:t>Understand how SDM works and representation as generalized random access and as 3 level neural network</a:t>
            </a:r>
          </a:p>
          <a:p>
            <a:pPr lvl="1"/>
            <a:endParaRPr lang="en-US" dirty="0"/>
          </a:p>
          <a:p>
            <a:pPr marL="457200" lvl="1" indent="0">
              <a:buNone/>
            </a:pPr>
            <a:endParaRPr lang="he-IL" dirty="0"/>
          </a:p>
        </p:txBody>
      </p:sp>
    </p:spTree>
    <p:extLst>
      <p:ext uri="{BB962C8B-B14F-4D97-AF65-F5344CB8AC3E}">
        <p14:creationId xmlns:p14="http://schemas.microsoft.com/office/powerpoint/2010/main" val="355998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 Style Information</a:t>
            </a:r>
            <a:endParaRPr lang="he-IL" dirty="0"/>
          </a:p>
        </p:txBody>
      </p:sp>
      <p:sp>
        <p:nvSpPr>
          <p:cNvPr id="3" name="Content Placeholder 2"/>
          <p:cNvSpPr>
            <a:spLocks noGrp="1"/>
          </p:cNvSpPr>
          <p:nvPr>
            <p:ph idx="1"/>
          </p:nvPr>
        </p:nvSpPr>
        <p:spPr/>
        <p:txBody>
          <a:bodyPr/>
          <a:lstStyle/>
          <a:p>
            <a:r>
              <a:rPr lang="en-US" dirty="0"/>
              <a:t>1. Basic Attributes of each kind of network.  What is the purpose of each of the elements.  Know the appropriate training algorithms</a:t>
            </a:r>
          </a:p>
          <a:p>
            <a:r>
              <a:rPr lang="en-US" dirty="0"/>
              <a:t>2. How the networks are used on simple examples.  What the parameters mean and how they are chosen </a:t>
            </a:r>
          </a:p>
          <a:p>
            <a:r>
              <a:rPr lang="en-US" dirty="0"/>
              <a:t>You should be able, for example, to describe the appropriate weights and learning method used in a specific example for any of the networks.</a:t>
            </a:r>
          </a:p>
          <a:p>
            <a:r>
              <a:rPr lang="en-US" dirty="0"/>
              <a:t>Know the theoretical results we proved (see earlier slide on mathematical results)</a:t>
            </a:r>
          </a:p>
          <a:p>
            <a:endParaRPr lang="he-IL" dirty="0"/>
          </a:p>
        </p:txBody>
      </p:sp>
    </p:spTree>
    <p:extLst>
      <p:ext uri="{BB962C8B-B14F-4D97-AF65-F5344CB8AC3E}">
        <p14:creationId xmlns:p14="http://schemas.microsoft.com/office/powerpoint/2010/main" val="565127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Sample Information and Questions</a:t>
            </a:r>
            <a:endParaRPr lang="he-IL" dirty="0"/>
          </a:p>
        </p:txBody>
      </p:sp>
      <p:sp>
        <p:nvSpPr>
          <p:cNvPr id="3" name="Content Placeholder 2"/>
          <p:cNvSpPr>
            <a:spLocks noGrp="1"/>
          </p:cNvSpPr>
          <p:nvPr>
            <p:ph idx="1"/>
          </p:nvPr>
        </p:nvSpPr>
        <p:spPr/>
        <p:txBody>
          <a:bodyPr/>
          <a:lstStyle/>
          <a:p>
            <a:r>
              <a:rPr lang="en-US" dirty="0"/>
              <a:t>What are the advantages and limitations of backpropagation?  What is the meaning of “momentum”? (not covered in course) Why would one use it?  What is the difference between binary and bipolar representations?  Advantages/Disadvantages?</a:t>
            </a:r>
          </a:p>
          <a:p>
            <a:r>
              <a:rPr lang="en-US" dirty="0"/>
              <a:t>Describe a BAM that associates certain pairs of data points.   Define a Hopfield net that has certain points as the stable ones.  Will it have additional stable points?  Which ones?</a:t>
            </a:r>
          </a:p>
          <a:p>
            <a:r>
              <a:rPr lang="en-US" dirty="0"/>
              <a:t>Show how to store certain information in SDM.  Show how SDM is a generalized random access memory.  Show how it is a feed-forward network.  Why can it be considered “fault-tolerant”.</a:t>
            </a:r>
            <a:endParaRPr lang="he-IL" dirty="0"/>
          </a:p>
        </p:txBody>
      </p:sp>
    </p:spTree>
    <p:extLst>
      <p:ext uri="{BB962C8B-B14F-4D97-AF65-F5344CB8AC3E}">
        <p14:creationId xmlns:p14="http://schemas.microsoft.com/office/powerpoint/2010/main" val="2677945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Sample Information and Questions</a:t>
            </a:r>
            <a:endParaRPr lang="he-IL" dirty="0"/>
          </a:p>
        </p:txBody>
      </p:sp>
      <p:sp>
        <p:nvSpPr>
          <p:cNvPr id="3" name="Content Placeholder 2"/>
          <p:cNvSpPr>
            <a:spLocks noGrp="1"/>
          </p:cNvSpPr>
          <p:nvPr>
            <p:ph idx="1"/>
          </p:nvPr>
        </p:nvSpPr>
        <p:spPr/>
        <p:txBody>
          <a:bodyPr>
            <a:normAutofit lnSpcReduction="10000"/>
          </a:bodyPr>
          <a:lstStyle/>
          <a:p>
            <a:r>
              <a:rPr lang="en-US" dirty="0"/>
              <a:t>What are the advantages and limitations of backpropagation? What is the difference between binary and bipolar representations?  Advantages/Disadvantages?</a:t>
            </a:r>
          </a:p>
          <a:p>
            <a:r>
              <a:rPr lang="en-US" dirty="0"/>
              <a:t>Describe a BAM that associates certain pairs of data points.   Define a Hopfield net that has certain points as the stable ones.  Will it have additional stable points?  Which ones?</a:t>
            </a:r>
          </a:p>
          <a:p>
            <a:r>
              <a:rPr lang="en-US" dirty="0"/>
              <a:t>Show how to store certain information in SDM.  Show how SDM is a generalized random access memory.  Show how it is a feed-forward network.  Why can it be considered “fault-tolerant”.</a:t>
            </a:r>
          </a:p>
          <a:p>
            <a:r>
              <a:rPr lang="en-US" dirty="0"/>
              <a:t>Understand the limitation of Artificial Neural Networks for temporal information;  how TSDM works…</a:t>
            </a:r>
            <a:endParaRPr lang="he-IL" dirty="0"/>
          </a:p>
        </p:txBody>
      </p:sp>
    </p:spTree>
    <p:extLst>
      <p:ext uri="{BB962C8B-B14F-4D97-AF65-F5344CB8AC3E}">
        <p14:creationId xmlns:p14="http://schemas.microsoft.com/office/powerpoint/2010/main" val="324545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a:p>
        </p:txBody>
      </p:sp>
      <p:sp>
        <p:nvSpPr>
          <p:cNvPr id="3" name="Content Placeholder 2"/>
          <p:cNvSpPr>
            <a:spLocks noGrp="1"/>
          </p:cNvSpPr>
          <p:nvPr>
            <p:ph idx="1"/>
          </p:nvPr>
        </p:nvSpPr>
        <p:spPr/>
        <p:txBody>
          <a:bodyPr/>
          <a:lstStyle/>
          <a:p>
            <a:r>
              <a:rPr lang="en-US" dirty="0"/>
              <a:t>Given a space of sample elements and a </a:t>
            </a:r>
            <a:r>
              <a:rPr lang="en-US" dirty="0" err="1"/>
              <a:t>Kohonen</a:t>
            </a:r>
            <a:r>
              <a:rPr lang="en-US" dirty="0"/>
              <a:t> SONN, what will happen when it is run?  (For example, sketch how it will look.)</a:t>
            </a:r>
            <a:endParaRPr lang="he-IL" dirty="0"/>
          </a:p>
        </p:txBody>
      </p:sp>
    </p:spTree>
    <p:extLst>
      <p:ext uri="{BB962C8B-B14F-4D97-AF65-F5344CB8AC3E}">
        <p14:creationId xmlns:p14="http://schemas.microsoft.com/office/powerpoint/2010/main" val="265625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br>
              <a:rPr lang="en-US" dirty="0"/>
            </a:br>
            <a:endParaRPr lang="he-IL" dirty="0"/>
          </a:p>
        </p:txBody>
      </p:sp>
      <p:sp>
        <p:nvSpPr>
          <p:cNvPr id="3" name="Content Placeholder 2"/>
          <p:cNvSpPr>
            <a:spLocks noGrp="1"/>
          </p:cNvSpPr>
          <p:nvPr>
            <p:ph idx="1"/>
          </p:nvPr>
        </p:nvSpPr>
        <p:spPr/>
        <p:txBody>
          <a:bodyPr>
            <a:normAutofit fontScale="92500" lnSpcReduction="10000"/>
          </a:bodyPr>
          <a:lstStyle/>
          <a:p>
            <a:r>
              <a:rPr lang="en-US" dirty="0" err="1"/>
              <a:t>Faussett</a:t>
            </a:r>
            <a:r>
              <a:rPr lang="en-US" dirty="0"/>
              <a:t> :  Chapters I – IV , Chapter VI</a:t>
            </a:r>
          </a:p>
          <a:p>
            <a:pPr lvl="1"/>
            <a:r>
              <a:rPr lang="en-US" dirty="0"/>
              <a:t>Especially chapter 2 (perceptron, </a:t>
            </a:r>
            <a:r>
              <a:rPr lang="en-US" dirty="0" err="1"/>
              <a:t>adaline</a:t>
            </a:r>
            <a:r>
              <a:rPr lang="en-US" dirty="0"/>
              <a:t>), Chapter 3 (</a:t>
            </a:r>
            <a:r>
              <a:rPr lang="en-US" dirty="0" err="1"/>
              <a:t>Assoc</a:t>
            </a:r>
            <a:r>
              <a:rPr lang="en-US" dirty="0"/>
              <a:t> Memories; 3.4.4 is Hopfield, 3.5 is BAM, Chapter 4 (</a:t>
            </a:r>
            <a:r>
              <a:rPr lang="en-US" dirty="0" err="1"/>
              <a:t>Maxnet</a:t>
            </a:r>
            <a:r>
              <a:rPr lang="en-US" dirty="0"/>
              <a:t>, Hamming net, </a:t>
            </a:r>
            <a:r>
              <a:rPr lang="en-US" dirty="0" err="1"/>
              <a:t>Kohonen</a:t>
            </a:r>
            <a:r>
              <a:rPr lang="en-US" dirty="0"/>
              <a:t> SOM , </a:t>
            </a:r>
            <a:r>
              <a:rPr lang="en-US" dirty="0" err="1"/>
              <a:t>Counterpropagation</a:t>
            </a:r>
            <a:r>
              <a:rPr lang="en-US" dirty="0"/>
              <a:t> (</a:t>
            </a:r>
            <a:r>
              <a:rPr lang="en-US" dirty="0" err="1"/>
              <a:t>esp</a:t>
            </a:r>
            <a:r>
              <a:rPr lang="en-US" dirty="0"/>
              <a:t> 4.4.2), Chapter 6 (Backpropagation) )</a:t>
            </a:r>
          </a:p>
          <a:p>
            <a:r>
              <a:rPr lang="en-US" dirty="0"/>
              <a:t>In addition, you may find the review article of </a:t>
            </a:r>
            <a:r>
              <a:rPr lang="en-US" dirty="0" err="1"/>
              <a:t>Lippman</a:t>
            </a:r>
            <a:r>
              <a:rPr lang="en-US" dirty="0"/>
              <a:t> (on Moodle) useful.   (Summarizes basic models )</a:t>
            </a:r>
          </a:p>
          <a:p>
            <a:r>
              <a:rPr lang="en-US" dirty="0"/>
              <a:t>Wikipedia </a:t>
            </a:r>
          </a:p>
          <a:p>
            <a:r>
              <a:rPr lang="en-US" dirty="0"/>
              <a:t>In addition, you need to know about Sparse Distributed Memory (see my slides or internet).</a:t>
            </a:r>
          </a:p>
          <a:p>
            <a:r>
              <a:rPr lang="en-US" dirty="0"/>
              <a:t>Other books:  (</a:t>
            </a:r>
            <a:r>
              <a:rPr lang="en-US" dirty="0" err="1"/>
              <a:t>Neurocomputing</a:t>
            </a:r>
            <a:r>
              <a:rPr lang="en-US" dirty="0"/>
              <a:t> by Hecht-Nielsen – good on </a:t>
            </a:r>
            <a:r>
              <a:rPr lang="en-US" dirty="0" err="1"/>
              <a:t>CounterPropagation</a:t>
            </a:r>
            <a:r>
              <a:rPr lang="en-US" dirty="0"/>
              <a:t> – otherwise a bit more mathematical than </a:t>
            </a:r>
            <a:r>
              <a:rPr lang="en-US" dirty="0" err="1"/>
              <a:t>Faussett</a:t>
            </a:r>
            <a:r>
              <a:rPr lang="en-US" dirty="0"/>
              <a:t>.)</a:t>
            </a:r>
          </a:p>
          <a:p>
            <a:endParaRPr lang="en-US" dirty="0"/>
          </a:p>
          <a:p>
            <a:endParaRPr lang="en-US" dirty="0"/>
          </a:p>
          <a:p>
            <a:pPr marL="0" indent="0">
              <a:buNone/>
            </a:pPr>
            <a:endParaRPr lang="he-IL" dirty="0"/>
          </a:p>
        </p:txBody>
      </p:sp>
    </p:spTree>
    <p:extLst>
      <p:ext uri="{BB962C8B-B14F-4D97-AF65-F5344CB8AC3E}">
        <p14:creationId xmlns:p14="http://schemas.microsoft.com/office/powerpoint/2010/main" val="181010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Neural Models  -- For each know what they look like, what they are good for, learning methods used</a:t>
            </a:r>
            <a:endParaRPr lang="he-IL" dirty="0"/>
          </a:p>
        </p:txBody>
      </p:sp>
      <p:sp>
        <p:nvSpPr>
          <p:cNvPr id="3" name="Content Placeholder 2"/>
          <p:cNvSpPr>
            <a:spLocks noGrp="1"/>
          </p:cNvSpPr>
          <p:nvPr>
            <p:ph idx="1"/>
          </p:nvPr>
        </p:nvSpPr>
        <p:spPr/>
        <p:txBody>
          <a:bodyPr/>
          <a:lstStyle/>
          <a:p>
            <a:r>
              <a:rPr lang="en-US" dirty="0"/>
              <a:t>McCullough-Pitts Neuron and Perceptron</a:t>
            </a:r>
          </a:p>
          <a:p>
            <a:pPr lvl="1"/>
            <a:r>
              <a:rPr lang="en-US" dirty="0"/>
              <a:t>Theorem:  All Boolean functions are represented in network of M-P neurons</a:t>
            </a:r>
          </a:p>
          <a:p>
            <a:pPr lvl="1"/>
            <a:r>
              <a:rPr lang="en-US" dirty="0"/>
              <a:t>Perceptron Convergence Theorem</a:t>
            </a:r>
          </a:p>
          <a:p>
            <a:pPr lvl="1"/>
            <a:r>
              <a:rPr lang="en-US" dirty="0"/>
              <a:t> A class is representable by a Perceptron if and only if its class is linearly separable from its complement</a:t>
            </a:r>
          </a:p>
          <a:p>
            <a:r>
              <a:rPr lang="en-US" dirty="0"/>
              <a:t>Feed Forward Networks and Back-Propagation</a:t>
            </a:r>
          </a:p>
          <a:p>
            <a:pPr lvl="1"/>
            <a:r>
              <a:rPr lang="en-US" dirty="0"/>
              <a:t>Know the algorithm and how it is related to gradient descent.  You should know the modification called “momentum”.   I will not ask you to derive the formula for Back Propagation. BUT you need to understand it.</a:t>
            </a:r>
          </a:p>
          <a:p>
            <a:pPr lvl="1"/>
            <a:r>
              <a:rPr lang="en-US" dirty="0"/>
              <a:t>Know how it  used on the examples we saw in class for classification</a:t>
            </a:r>
          </a:p>
          <a:p>
            <a:pPr lvl="1"/>
            <a:r>
              <a:rPr lang="en-US" dirty="0"/>
              <a:t>Know about auto-encoders (compression networks) and one-class learning</a:t>
            </a:r>
          </a:p>
          <a:p>
            <a:pPr lvl="1"/>
            <a:endParaRPr lang="en-US" dirty="0"/>
          </a:p>
          <a:p>
            <a:pPr marL="457200" lvl="1" indent="0">
              <a:buNone/>
            </a:pPr>
            <a:endParaRPr lang="en-US" dirty="0"/>
          </a:p>
          <a:p>
            <a:pPr lvl="1"/>
            <a:endParaRPr lang="he-IL" dirty="0"/>
          </a:p>
        </p:txBody>
      </p:sp>
    </p:spTree>
    <p:extLst>
      <p:ext uri="{BB962C8B-B14F-4D97-AF65-F5344CB8AC3E}">
        <p14:creationId xmlns:p14="http://schemas.microsoft.com/office/powerpoint/2010/main" val="185764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dirty="0"/>
          </a:p>
        </p:txBody>
      </p:sp>
      <p:sp>
        <p:nvSpPr>
          <p:cNvPr id="3" name="Content Placeholder 2"/>
          <p:cNvSpPr>
            <a:spLocks noGrp="1"/>
          </p:cNvSpPr>
          <p:nvPr>
            <p:ph idx="1"/>
          </p:nvPr>
        </p:nvSpPr>
        <p:spPr/>
        <p:txBody>
          <a:bodyPr/>
          <a:lstStyle/>
          <a:p>
            <a:r>
              <a:rPr lang="en-US" dirty="0"/>
              <a:t>Hopfield Network, BAM Network</a:t>
            </a:r>
          </a:p>
          <a:p>
            <a:pPr lvl="1"/>
            <a:r>
              <a:rPr lang="en-US" dirty="0"/>
              <a:t>Know how information is stored and retrieved.</a:t>
            </a:r>
          </a:p>
          <a:p>
            <a:pPr lvl="1"/>
            <a:r>
              <a:rPr lang="en-US" dirty="0"/>
              <a:t>Relationship with Associative Memory</a:t>
            </a:r>
          </a:p>
          <a:p>
            <a:pPr lvl="1"/>
            <a:r>
              <a:rPr lang="en-US" dirty="0"/>
              <a:t>Understand the use of </a:t>
            </a:r>
            <a:r>
              <a:rPr lang="en-US" dirty="0" err="1"/>
              <a:t>Lyapunov</a:t>
            </a:r>
            <a:r>
              <a:rPr lang="en-US" dirty="0"/>
              <a:t> (Energy) function </a:t>
            </a:r>
          </a:p>
          <a:p>
            <a:pPr lvl="1"/>
            <a:r>
              <a:rPr lang="en-US" dirty="0"/>
              <a:t>You are responsible for the proof of convergence in both Hopfield Net and in BAM network</a:t>
            </a:r>
          </a:p>
          <a:p>
            <a:r>
              <a:rPr lang="en-US" dirty="0" err="1"/>
              <a:t>Kohonen</a:t>
            </a:r>
            <a:r>
              <a:rPr lang="en-US" dirty="0"/>
              <a:t> Network (SONN “self organizing neural network”)</a:t>
            </a:r>
          </a:p>
          <a:p>
            <a:pPr lvl="1"/>
            <a:r>
              <a:rPr lang="en-US" dirty="0"/>
              <a:t>Understand well the algorithm;  topological map; idea of “</a:t>
            </a:r>
            <a:r>
              <a:rPr lang="en-US" dirty="0" err="1"/>
              <a:t>equi</a:t>
            </a:r>
            <a:r>
              <a:rPr lang="en-US" dirty="0"/>
              <a:t>-probable”; “conscience”,  be able to guess what the algorithm will converge to .</a:t>
            </a:r>
          </a:p>
          <a:p>
            <a:pPr lvl="1"/>
            <a:endParaRPr lang="en-US" dirty="0"/>
          </a:p>
          <a:p>
            <a:endParaRPr lang="he-IL" dirty="0"/>
          </a:p>
        </p:txBody>
      </p:sp>
    </p:spTree>
    <p:extLst>
      <p:ext uri="{BB962C8B-B14F-4D97-AF65-F5344CB8AC3E}">
        <p14:creationId xmlns:p14="http://schemas.microsoft.com/office/powerpoint/2010/main" val="222452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e-IL" dirty="0"/>
          </a:p>
        </p:txBody>
      </p:sp>
      <p:sp>
        <p:nvSpPr>
          <p:cNvPr id="3" name="Content Placeholder 2"/>
          <p:cNvSpPr>
            <a:spLocks noGrp="1"/>
          </p:cNvSpPr>
          <p:nvPr>
            <p:ph idx="1"/>
          </p:nvPr>
        </p:nvSpPr>
        <p:spPr/>
        <p:txBody>
          <a:bodyPr/>
          <a:lstStyle/>
          <a:p>
            <a:r>
              <a:rPr lang="en-US" dirty="0"/>
              <a:t>Counter Propagation Network</a:t>
            </a:r>
          </a:p>
          <a:p>
            <a:pPr lvl="1"/>
            <a:r>
              <a:rPr lang="en-US" dirty="0"/>
              <a:t>Recognize it; understand what it might be good for.</a:t>
            </a:r>
          </a:p>
          <a:p>
            <a:pPr lvl="1"/>
            <a:endParaRPr lang="en-US" dirty="0"/>
          </a:p>
          <a:p>
            <a:r>
              <a:rPr lang="en-US" dirty="0"/>
              <a:t>Sparse Distributed Memory (SDM) Associative Memory </a:t>
            </a:r>
          </a:p>
          <a:p>
            <a:pPr lvl="1"/>
            <a:r>
              <a:rPr lang="en-US" dirty="0"/>
              <a:t>Understand how it works  (as three level NN; as generalized RAM)</a:t>
            </a:r>
          </a:p>
          <a:p>
            <a:pPr lvl="1"/>
            <a:r>
              <a:rPr lang="en-US" dirty="0"/>
              <a:t>How interference might affect it</a:t>
            </a:r>
          </a:p>
          <a:p>
            <a:pPr lvl="1"/>
            <a:endParaRPr lang="en-US" dirty="0"/>
          </a:p>
          <a:p>
            <a:r>
              <a:rPr lang="en-US" dirty="0" err="1"/>
              <a:t>Maxnet</a:t>
            </a:r>
            <a:r>
              <a:rPr lang="en-US" dirty="0"/>
              <a:t>, Hamming Net</a:t>
            </a:r>
          </a:p>
          <a:p>
            <a:pPr lvl="1"/>
            <a:r>
              <a:rPr lang="en-US" dirty="0"/>
              <a:t>Understand the ideas of Hamming distance and competitive networks</a:t>
            </a:r>
            <a:endParaRPr lang="he-IL" dirty="0"/>
          </a:p>
        </p:txBody>
      </p:sp>
    </p:spTree>
    <p:extLst>
      <p:ext uri="{BB962C8B-B14F-4D97-AF65-F5344CB8AC3E}">
        <p14:creationId xmlns:p14="http://schemas.microsoft.com/office/powerpoint/2010/main" val="221450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Learning Methods</a:t>
            </a:r>
            <a:endParaRPr lang="he-IL" dirty="0"/>
          </a:p>
        </p:txBody>
      </p:sp>
      <p:sp>
        <p:nvSpPr>
          <p:cNvPr id="3" name="Content Placeholder 2"/>
          <p:cNvSpPr>
            <a:spLocks noGrp="1"/>
          </p:cNvSpPr>
          <p:nvPr>
            <p:ph idx="1"/>
          </p:nvPr>
        </p:nvSpPr>
        <p:spPr/>
        <p:txBody>
          <a:bodyPr/>
          <a:lstStyle/>
          <a:p>
            <a:r>
              <a:rPr lang="en-US" dirty="0"/>
              <a:t>Perceptron Learning; Perceptron Convergence theorem; completeness in representability in 3 level networks</a:t>
            </a:r>
          </a:p>
          <a:p>
            <a:r>
              <a:rPr lang="en-US" dirty="0"/>
              <a:t>Backpropagation; Feed forward Neural Networks; </a:t>
            </a:r>
            <a:r>
              <a:rPr lang="en-US" dirty="0" err="1"/>
              <a:t>Cybenko’s</a:t>
            </a:r>
            <a:r>
              <a:rPr lang="en-US" dirty="0"/>
              <a:t> Theorem (no proof)</a:t>
            </a:r>
          </a:p>
          <a:p>
            <a:r>
              <a:rPr lang="en-US" dirty="0" err="1"/>
              <a:t>Hebbs</a:t>
            </a:r>
            <a:r>
              <a:rPr lang="en-US" dirty="0"/>
              <a:t> Rule (used in SDM)</a:t>
            </a:r>
          </a:p>
          <a:p>
            <a:r>
              <a:rPr lang="en-US" dirty="0"/>
              <a:t>Rules in </a:t>
            </a:r>
            <a:r>
              <a:rPr lang="en-US" dirty="0" err="1"/>
              <a:t>Kohonen</a:t>
            </a:r>
            <a:r>
              <a:rPr lang="en-US" dirty="0"/>
              <a:t> Map, Counter Propagation</a:t>
            </a:r>
          </a:p>
          <a:p>
            <a:endParaRPr lang="en-US" dirty="0"/>
          </a:p>
          <a:p>
            <a:pPr marL="0" indent="0">
              <a:buNone/>
            </a:pPr>
            <a:endParaRPr lang="he-IL" dirty="0"/>
          </a:p>
        </p:txBody>
      </p:sp>
    </p:spTree>
    <p:extLst>
      <p:ext uri="{BB962C8B-B14F-4D97-AF65-F5344CB8AC3E}">
        <p14:creationId xmlns:p14="http://schemas.microsoft.com/office/powerpoint/2010/main" val="255373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Representability</a:t>
            </a:r>
            <a:endParaRPr lang="he-IL" dirty="0"/>
          </a:p>
        </p:txBody>
      </p:sp>
      <p:sp>
        <p:nvSpPr>
          <p:cNvPr id="3" name="Content Placeholder 2"/>
          <p:cNvSpPr>
            <a:spLocks noGrp="1"/>
          </p:cNvSpPr>
          <p:nvPr>
            <p:ph idx="1"/>
          </p:nvPr>
        </p:nvSpPr>
        <p:spPr/>
        <p:txBody>
          <a:bodyPr/>
          <a:lstStyle/>
          <a:p>
            <a:r>
              <a:rPr lang="en-US" dirty="0"/>
              <a:t>Perceptron:  linear </a:t>
            </a:r>
            <a:r>
              <a:rPr lang="en-US" dirty="0" err="1"/>
              <a:t>separability</a:t>
            </a:r>
            <a:endParaRPr lang="en-US" dirty="0"/>
          </a:p>
          <a:p>
            <a:r>
              <a:rPr lang="en-US" dirty="0"/>
              <a:t>Feed Forward Networks:  Universality for Boolean in 3 level and for real value functions on bounded domain (</a:t>
            </a:r>
            <a:r>
              <a:rPr lang="en-US" dirty="0" err="1"/>
              <a:t>Cybenko’s</a:t>
            </a:r>
            <a:r>
              <a:rPr lang="en-US" dirty="0"/>
              <a:t> theorem)</a:t>
            </a:r>
          </a:p>
          <a:p>
            <a:r>
              <a:rPr lang="en-US" dirty="0" err="1"/>
              <a:t>Kohonen</a:t>
            </a:r>
            <a:r>
              <a:rPr lang="en-US" dirty="0"/>
              <a:t> Map:   Topological Representation Map</a:t>
            </a:r>
          </a:p>
          <a:p>
            <a:r>
              <a:rPr lang="en-US" dirty="0"/>
              <a:t>Associative Memory:   </a:t>
            </a:r>
          </a:p>
          <a:p>
            <a:pPr lvl="1"/>
            <a:r>
              <a:rPr lang="en-US" dirty="0"/>
              <a:t>Hopfield Map; 	</a:t>
            </a:r>
          </a:p>
          <a:p>
            <a:pPr lvl="1"/>
            <a:r>
              <a:rPr lang="en-US" dirty="0"/>
              <a:t>BAM</a:t>
            </a:r>
          </a:p>
          <a:p>
            <a:r>
              <a:rPr lang="en-US" dirty="0"/>
              <a:t>Associative Memory:  Sparse Distributed Memory</a:t>
            </a:r>
          </a:p>
          <a:p>
            <a:r>
              <a:rPr lang="en-US" dirty="0"/>
              <a:t>Counter Propagation :   Most efficient look-up table</a:t>
            </a:r>
            <a:endParaRPr lang="he-IL" dirty="0"/>
          </a:p>
        </p:txBody>
      </p:sp>
    </p:spTree>
    <p:extLst>
      <p:ext uri="{BB962C8B-B14F-4D97-AF65-F5344CB8AC3E}">
        <p14:creationId xmlns:p14="http://schemas.microsoft.com/office/powerpoint/2010/main" val="663589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Mathematics</a:t>
            </a:r>
            <a:endParaRPr lang="he-IL" dirty="0"/>
          </a:p>
        </p:txBody>
      </p:sp>
      <p:sp>
        <p:nvSpPr>
          <p:cNvPr id="3" name="Content Placeholder 2"/>
          <p:cNvSpPr>
            <a:spLocks noGrp="1"/>
          </p:cNvSpPr>
          <p:nvPr>
            <p:ph idx="1"/>
          </p:nvPr>
        </p:nvSpPr>
        <p:spPr/>
        <p:txBody>
          <a:bodyPr/>
          <a:lstStyle/>
          <a:p>
            <a:r>
              <a:rPr lang="en-US" dirty="0"/>
              <a:t>Representability of logic functions by networks of neurons</a:t>
            </a:r>
          </a:p>
          <a:p>
            <a:r>
              <a:rPr lang="en-US" dirty="0"/>
              <a:t>Perceptron Convergence </a:t>
            </a:r>
            <a:r>
              <a:rPr lang="en-US" dirty="0" err="1"/>
              <a:t>Thoerem</a:t>
            </a:r>
            <a:endParaRPr lang="en-US" dirty="0"/>
          </a:p>
          <a:p>
            <a:r>
              <a:rPr lang="en-US" dirty="0"/>
              <a:t>Non-linear </a:t>
            </a:r>
            <a:r>
              <a:rPr lang="en-US" dirty="0" err="1"/>
              <a:t>separability</a:t>
            </a:r>
            <a:endParaRPr lang="en-US" dirty="0"/>
          </a:p>
          <a:p>
            <a:r>
              <a:rPr lang="en-US" dirty="0"/>
              <a:t>Gradient Descent:  gives back propagation derivation</a:t>
            </a:r>
          </a:p>
          <a:p>
            <a:r>
              <a:rPr lang="en-US" dirty="0"/>
              <a:t>NP- completeness of Feed-Forward Training (DIDN’T DO)</a:t>
            </a:r>
          </a:p>
          <a:p>
            <a:r>
              <a:rPr lang="en-US" dirty="0"/>
              <a:t>Universality of Feed –Forward Networks; </a:t>
            </a:r>
            <a:r>
              <a:rPr lang="en-US" dirty="0" err="1"/>
              <a:t>Cybenko’s</a:t>
            </a:r>
            <a:r>
              <a:rPr lang="en-US" dirty="0"/>
              <a:t> theorem (didn’t prove)</a:t>
            </a:r>
          </a:p>
          <a:p>
            <a:r>
              <a:rPr lang="en-US" dirty="0"/>
              <a:t>Convergence of Hopfield Net (or variant like BAM);  Use of Energy function</a:t>
            </a:r>
            <a:endParaRPr lang="he-IL" dirty="0"/>
          </a:p>
        </p:txBody>
      </p:sp>
    </p:spTree>
    <p:extLst>
      <p:ext uri="{BB962C8B-B14F-4D97-AF65-F5344CB8AC3E}">
        <p14:creationId xmlns:p14="http://schemas.microsoft.com/office/powerpoint/2010/main" val="2459435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Applications</a:t>
            </a:r>
            <a:endParaRPr lang="he-IL" dirty="0"/>
          </a:p>
        </p:txBody>
      </p:sp>
      <p:sp>
        <p:nvSpPr>
          <p:cNvPr id="3" name="Content Placeholder 2"/>
          <p:cNvSpPr>
            <a:spLocks noGrp="1"/>
          </p:cNvSpPr>
          <p:nvPr>
            <p:ph idx="1"/>
          </p:nvPr>
        </p:nvSpPr>
        <p:spPr/>
        <p:txBody>
          <a:bodyPr>
            <a:normAutofit fontScale="92500" lnSpcReduction="20000"/>
          </a:bodyPr>
          <a:lstStyle/>
          <a:p>
            <a:r>
              <a:rPr lang="en-US" dirty="0"/>
              <a:t>Perceptron</a:t>
            </a:r>
          </a:p>
          <a:p>
            <a:pPr lvl="1"/>
            <a:r>
              <a:rPr lang="en-US" dirty="0"/>
              <a:t>Some logic functions</a:t>
            </a:r>
          </a:p>
          <a:p>
            <a:pPr lvl="1"/>
            <a:r>
              <a:rPr lang="en-US" dirty="0"/>
              <a:t>Simple pattern recognition</a:t>
            </a:r>
          </a:p>
          <a:p>
            <a:r>
              <a:rPr lang="en-US" dirty="0"/>
              <a:t>Feed Forward Networks</a:t>
            </a:r>
          </a:p>
          <a:p>
            <a:pPr lvl="1"/>
            <a:r>
              <a:rPr lang="en-US" dirty="0"/>
              <a:t>All logic functions</a:t>
            </a:r>
          </a:p>
          <a:p>
            <a:pPr lvl="1"/>
            <a:r>
              <a:rPr lang="en-US" dirty="0"/>
              <a:t>“All” continuous functions</a:t>
            </a:r>
          </a:p>
          <a:p>
            <a:pPr lvl="1"/>
            <a:r>
              <a:rPr lang="en-US" dirty="0"/>
              <a:t>Complex pattern recognition</a:t>
            </a:r>
          </a:p>
          <a:p>
            <a:pPr marL="457200" lvl="1" indent="0">
              <a:buNone/>
            </a:pPr>
            <a:r>
              <a:rPr lang="en-US" dirty="0"/>
              <a:t>Advanced Examples:  FEM (WSC6 slides), Net Talk, fMRI brain classifications, </a:t>
            </a:r>
            <a:r>
              <a:rPr lang="en-US" dirty="0" err="1"/>
              <a:t>ZipCode</a:t>
            </a:r>
            <a:r>
              <a:rPr lang="en-US" dirty="0"/>
              <a:t> example,  Look at example how the network organizes in non-linearly separable, 2 – 8 -4-1 architecture</a:t>
            </a:r>
          </a:p>
          <a:p>
            <a:pPr marL="457200" lvl="1" indent="0">
              <a:buNone/>
            </a:pPr>
            <a:r>
              <a:rPr lang="en-US" dirty="0"/>
              <a:t>(I will not ask you about deep learning techniques…)</a:t>
            </a:r>
          </a:p>
          <a:p>
            <a:pPr marL="0" indent="0">
              <a:buNone/>
            </a:pPr>
            <a:r>
              <a:rPr lang="en-US" dirty="0"/>
              <a:t>Other Networks:   with loops and competition (Max Net, Hamming Net, </a:t>
            </a:r>
            <a:r>
              <a:rPr lang="en-US" dirty="0" err="1"/>
              <a:t>Kohonen</a:t>
            </a:r>
            <a:r>
              <a:rPr lang="en-US" dirty="0"/>
              <a:t> SOMs) </a:t>
            </a:r>
          </a:p>
          <a:p>
            <a:pPr marL="0" indent="0">
              <a:buNone/>
            </a:pPr>
            <a:endParaRPr lang="en-US" dirty="0"/>
          </a:p>
          <a:p>
            <a:pPr lvl="1"/>
            <a:endParaRPr lang="he-IL" dirty="0"/>
          </a:p>
        </p:txBody>
      </p:sp>
    </p:spTree>
    <p:extLst>
      <p:ext uri="{BB962C8B-B14F-4D97-AF65-F5344CB8AC3E}">
        <p14:creationId xmlns:p14="http://schemas.microsoft.com/office/powerpoint/2010/main" val="225839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Kohonen</a:t>
            </a:r>
            <a:r>
              <a:rPr lang="en-US" dirty="0"/>
              <a:t> Maps</a:t>
            </a:r>
            <a:endParaRPr lang="he-IL" dirty="0"/>
          </a:p>
        </p:txBody>
      </p:sp>
      <p:sp>
        <p:nvSpPr>
          <p:cNvPr id="3" name="Content Placeholder 2"/>
          <p:cNvSpPr>
            <a:spLocks noGrp="1"/>
          </p:cNvSpPr>
          <p:nvPr>
            <p:ph idx="1"/>
          </p:nvPr>
        </p:nvSpPr>
        <p:spPr/>
        <p:txBody>
          <a:bodyPr/>
          <a:lstStyle/>
          <a:p>
            <a:r>
              <a:rPr lang="en-US" dirty="0"/>
              <a:t>Topological Maps</a:t>
            </a:r>
          </a:p>
          <a:p>
            <a:r>
              <a:rPr lang="en-US" dirty="0" err="1"/>
              <a:t>Equiprobability</a:t>
            </a:r>
            <a:endParaRPr lang="en-US" dirty="0"/>
          </a:p>
          <a:p>
            <a:r>
              <a:rPr lang="en-US" dirty="0"/>
              <a:t>“Conscience”  </a:t>
            </a:r>
          </a:p>
          <a:p>
            <a:r>
              <a:rPr lang="en-US" dirty="0" err="1"/>
              <a:t>Counterpropagation</a:t>
            </a:r>
            <a:r>
              <a:rPr lang="en-US" dirty="0"/>
              <a:t> Network</a:t>
            </a:r>
          </a:p>
          <a:p>
            <a:r>
              <a:rPr lang="en-US" dirty="0"/>
              <a:t>Optimal look-up Table</a:t>
            </a:r>
          </a:p>
          <a:p>
            <a:endParaRPr lang="en-US" dirty="0"/>
          </a:p>
          <a:p>
            <a:r>
              <a:rPr lang="en-US" dirty="0"/>
              <a:t>Applications:  FEM element placement,  somatosensory map in human brain</a:t>
            </a:r>
          </a:p>
          <a:p>
            <a:pPr marL="0" indent="0">
              <a:buNone/>
            </a:pPr>
            <a:endParaRPr lang="en-US" dirty="0"/>
          </a:p>
        </p:txBody>
      </p:sp>
    </p:spTree>
    <p:extLst>
      <p:ext uri="{BB962C8B-B14F-4D97-AF65-F5344CB8AC3E}">
        <p14:creationId xmlns:p14="http://schemas.microsoft.com/office/powerpoint/2010/main" val="158162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23913</TotalTime>
  <Words>1147</Words>
  <Application>Microsoft Office PowerPoint</Application>
  <PresentationFormat>Widescreen</PresentationFormat>
  <Paragraphs>113</Paragraphs>
  <Slides>16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Review of Introduction to Neurocomputation Course</vt:lpstr>
      <vt:lpstr>Neural Models  -- For each know what they look like, what they are good for, learning methods used</vt:lpstr>
      <vt:lpstr>PowerPoint Presentation</vt:lpstr>
      <vt:lpstr>PowerPoint Presentation</vt:lpstr>
      <vt:lpstr>Learning Methods</vt:lpstr>
      <vt:lpstr>Representability</vt:lpstr>
      <vt:lpstr>Mathematics</vt:lpstr>
      <vt:lpstr>Applications</vt:lpstr>
      <vt:lpstr>Kohonen Maps</vt:lpstr>
      <vt:lpstr>\</vt:lpstr>
      <vt:lpstr>Exam Style Information</vt:lpstr>
      <vt:lpstr>Exam Style Information</vt:lpstr>
      <vt:lpstr>Sample Information and Questions</vt:lpstr>
      <vt:lpstr>Sample Information and Questions</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Neurocomputation Course</dc:title>
  <dc:creator>Larry</dc:creator>
  <cp:lastModifiedBy>Larry Manevitz</cp:lastModifiedBy>
  <cp:revision>22</cp:revision>
  <dcterms:created xsi:type="dcterms:W3CDTF">2018-06-11T16:08:26Z</dcterms:created>
  <dcterms:modified xsi:type="dcterms:W3CDTF">2022-06-10T10:59:57Z</dcterms:modified>
</cp:coreProperties>
</file>