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7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8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37" r:id="rId1"/>
  </p:sldMasterIdLst>
  <p:notesMasterIdLst>
    <p:notesMasterId r:id="rId41"/>
  </p:notesMasterIdLst>
  <p:handoutMasterIdLst>
    <p:handoutMasterId r:id="rId42"/>
  </p:handoutMasterIdLst>
  <p:sldIdLst>
    <p:sldId id="948" r:id="rId2"/>
    <p:sldId id="969" r:id="rId3"/>
    <p:sldId id="970" r:id="rId4"/>
    <p:sldId id="971" r:id="rId5"/>
    <p:sldId id="972" r:id="rId6"/>
    <p:sldId id="981" r:id="rId7"/>
    <p:sldId id="982" r:id="rId8"/>
    <p:sldId id="983" r:id="rId9"/>
    <p:sldId id="984" r:id="rId10"/>
    <p:sldId id="973" r:id="rId11"/>
    <p:sldId id="985" r:id="rId12"/>
    <p:sldId id="986" r:id="rId13"/>
    <p:sldId id="997" r:id="rId14"/>
    <p:sldId id="999" r:id="rId15"/>
    <p:sldId id="998" r:id="rId16"/>
    <p:sldId id="988" r:id="rId17"/>
    <p:sldId id="989" r:id="rId18"/>
    <p:sldId id="990" r:id="rId19"/>
    <p:sldId id="991" r:id="rId20"/>
    <p:sldId id="1002" r:id="rId21"/>
    <p:sldId id="992" r:id="rId22"/>
    <p:sldId id="993" r:id="rId23"/>
    <p:sldId id="1000" r:id="rId24"/>
    <p:sldId id="994" r:id="rId25"/>
    <p:sldId id="995" r:id="rId26"/>
    <p:sldId id="996" r:id="rId27"/>
    <p:sldId id="913" r:id="rId28"/>
    <p:sldId id="946" r:id="rId29"/>
    <p:sldId id="914" r:id="rId30"/>
    <p:sldId id="915" r:id="rId31"/>
    <p:sldId id="916" r:id="rId32"/>
    <p:sldId id="917" r:id="rId33"/>
    <p:sldId id="947" r:id="rId34"/>
    <p:sldId id="918" r:id="rId35"/>
    <p:sldId id="919" r:id="rId36"/>
    <p:sldId id="920" r:id="rId37"/>
    <p:sldId id="921" r:id="rId38"/>
    <p:sldId id="922" r:id="rId39"/>
    <p:sldId id="923" r:id="rId40"/>
  </p:sldIdLst>
  <p:sldSz cx="9144000" cy="6858000" type="screen4x3"/>
  <p:notesSz cx="7099300" cy="102346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990000"/>
    <a:srgbClr val="C6C6C6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8EEB4-FE22-4E71-B9D6-F51A1C4C4914}" v="2" dt="2020-10-21T14:39:2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232" autoAdjust="0"/>
  </p:normalViewPr>
  <p:slideViewPr>
    <p:cSldViewPr>
      <p:cViewPr varScale="1">
        <p:scale>
          <a:sx n="71" d="100"/>
          <a:sy n="71" d="100"/>
        </p:scale>
        <p:origin x="178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rtl="1" eaLnBrk="0" hangingPunct="0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9135E30-4BAE-4D45-98FF-03C54EC53978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86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  <a:endParaRPr lang="en-US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rtl="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rtl="1" eaLnBrk="0" hangingPunct="0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E98D383-38D1-4566-BD7E-33D28ABCF40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559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19325" y="776288"/>
            <a:ext cx="2662238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8487" cy="460375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2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pPr defTabSz="914400"/>
            <a:r>
              <a:rPr lang="en-US"/>
              <a:t>A </a:t>
            </a:r>
            <a:r>
              <a:rPr lang="en-US" b="1"/>
              <a:t>rule</a:t>
            </a:r>
            <a:r>
              <a:rPr lang="en-US"/>
              <a:t> appears in the makefile and says when and how to remake certain files, called the rule's </a:t>
            </a:r>
            <a:r>
              <a:rPr lang="en-US" b="1"/>
              <a:t>targets</a:t>
            </a:r>
            <a:r>
              <a:rPr lang="en-US"/>
              <a:t> (most often only one per rule). It lists the other files that are the </a:t>
            </a:r>
            <a:r>
              <a:rPr lang="en-US" b="1"/>
              <a:t>prerequisites</a:t>
            </a:r>
            <a:r>
              <a:rPr lang="en-US"/>
              <a:t> of the target, and </a:t>
            </a:r>
            <a:r>
              <a:rPr lang="en-US" b="1"/>
              <a:t>commands</a:t>
            </a:r>
            <a:r>
              <a:rPr lang="en-US"/>
              <a:t> to use to create or update the target.</a:t>
            </a:r>
          </a:p>
        </p:txBody>
      </p:sp>
    </p:spTree>
    <p:extLst>
      <p:ext uri="{BB962C8B-B14F-4D97-AF65-F5344CB8AC3E}">
        <p14:creationId xmlns:p14="http://schemas.microsoft.com/office/powerpoint/2010/main" val="3079225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80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2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55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48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90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321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752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75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3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0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 are</a:t>
            </a:r>
            <a:r>
              <a:rPr lang="en-US" baseline="0" dirty="0"/>
              <a:t> built from c using </a:t>
            </a:r>
            <a:r>
              <a:rPr lang="nb-NO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$(CC) -c $(CFLAGS) $(CPPFLAGS) $&lt; -o $@.</a:t>
            </a:r>
          </a:p>
          <a:p>
            <a:r>
              <a:rPr lang="nb-NO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These variables have</a:t>
            </a:r>
            <a:r>
              <a:rPr lang="nb-NO" sz="1200" b="0" i="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default values.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688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לא צריך לציין במפורש שקובץ </a:t>
            </a:r>
            <a:r>
              <a:rPr lang="en-US" dirty="0"/>
              <a:t>O</a:t>
            </a:r>
            <a:r>
              <a:rPr lang="he-IL" dirty="0"/>
              <a:t> תלוי בקובץ </a:t>
            </a:r>
            <a:r>
              <a:rPr lang="en-US" dirty="0"/>
              <a:t>C</a:t>
            </a:r>
            <a:r>
              <a:rPr lang="he-IL" dirty="0"/>
              <a:t> בעל שם זהה. ה</a:t>
            </a:r>
            <a:r>
              <a:rPr lang="en-US" dirty="0"/>
              <a:t>make</a:t>
            </a:r>
            <a:r>
              <a:rPr lang="he-IL" dirty="0"/>
              <a:t> יבין את זה לבד ובמידה וימצא שינוי הוא ייצור מחדש את קובץ ה</a:t>
            </a:r>
            <a:r>
              <a:rPr lang="en-US" dirty="0"/>
              <a:t>O</a:t>
            </a:r>
            <a:r>
              <a:rPr lang="he-IL" dirty="0"/>
              <a:t> מקובץ </a:t>
            </a:r>
            <a:r>
              <a:rPr lang="en-US" dirty="0"/>
              <a:t>C</a:t>
            </a:r>
            <a:r>
              <a:rPr lang="he-IL" dirty="0"/>
              <a:t> עם השם זהה.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050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7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הפקודה </a:t>
            </a:r>
            <a:r>
              <a:rPr lang="en-US" dirty="0" err="1"/>
              <a:t>gcc</a:t>
            </a:r>
            <a:r>
              <a:rPr lang="he-IL" dirty="0"/>
              <a:t> עם הדגל</a:t>
            </a:r>
            <a:r>
              <a:rPr lang="en-US" dirty="0"/>
              <a:t> –mm </a:t>
            </a:r>
            <a:r>
              <a:rPr lang="he-IL" dirty="0"/>
              <a:t> מדפיסה רשימה של תלויות לקובץ מבוקש.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85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200" dirty="0"/>
              <a:t>.PHONY</a:t>
            </a:r>
            <a:r>
              <a:rPr lang="he-IL" sz="1200" dirty="0"/>
              <a:t> מכיל אחריו, כתנאים מקדימים, רשימה של כל ה"חוקים" שהם לא באמת שמות של קבצים.</a:t>
            </a:r>
          </a:p>
          <a:p>
            <a:pPr algn="r" rtl="1"/>
            <a:r>
              <a:rPr lang="he-IL" sz="1200" dirty="0"/>
              <a:t>אם למשל נעשה חוק שנקרא </a:t>
            </a:r>
            <a:r>
              <a:rPr lang="en-US" sz="1200" dirty="0"/>
              <a:t>clean</a:t>
            </a:r>
            <a:r>
              <a:rPr lang="he-IL" sz="1200" dirty="0"/>
              <a:t>, כל עוד אין קובץ בשם הזה הפקודה תתבצע כראוי. אבל אם וכאשר </a:t>
            </a:r>
            <a:r>
              <a:rPr lang="he-IL" sz="1200" dirty="0" err="1"/>
              <a:t>יווצר</a:t>
            </a:r>
            <a:r>
              <a:rPr lang="he-IL" sz="1200" dirty="0"/>
              <a:t> קובץ כזה, מאחר ואין לו תנאים מקדימים, הוא תמיד </a:t>
            </a:r>
            <a:r>
              <a:rPr lang="he-IL" sz="1200" dirty="0" err="1"/>
              <a:t>ישאר</a:t>
            </a:r>
            <a:r>
              <a:rPr lang="he-IL" sz="1200" dirty="0"/>
              <a:t> מעודכן והפקודה </a:t>
            </a:r>
            <a:r>
              <a:rPr lang="en-US" sz="1200" dirty="0"/>
              <a:t>make clean</a:t>
            </a:r>
            <a:r>
              <a:rPr lang="he-IL" sz="1200" dirty="0"/>
              <a:t> לא תבצע שום פעולה.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0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1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Ar</a:t>
            </a:r>
            <a:r>
              <a:rPr lang="he-IL" dirty="0"/>
              <a:t> – פקודה לעבודה עם הארכיון.</a:t>
            </a:r>
          </a:p>
          <a:p>
            <a:pPr algn="r" rtl="1"/>
            <a:r>
              <a:rPr lang="en-US" dirty="0" err="1"/>
              <a:t>rcu</a:t>
            </a:r>
            <a:r>
              <a:rPr lang="he-IL" dirty="0"/>
              <a:t> – דגלים.</a:t>
            </a:r>
          </a:p>
          <a:p>
            <a:pPr algn="r" rtl="1"/>
            <a:r>
              <a:rPr lang="en-US" dirty="0"/>
              <a:t>r</a:t>
            </a:r>
            <a:r>
              <a:rPr lang="he-IL" dirty="0"/>
              <a:t> – להכניס קבצים חדשים או להחליף קבצים קיימים בארכיון</a:t>
            </a:r>
          </a:p>
          <a:p>
            <a:pPr algn="r" rtl="1"/>
            <a:r>
              <a:rPr lang="en-US" dirty="0"/>
              <a:t>C</a:t>
            </a:r>
            <a:r>
              <a:rPr lang="he-IL" dirty="0"/>
              <a:t> – מבטל אזהרה אם יש צורך ליצור את </a:t>
            </a:r>
            <a:r>
              <a:rPr lang="he-IL" dirty="0" err="1"/>
              <a:t>התקייה</a:t>
            </a:r>
            <a:endParaRPr lang="he-IL" dirty="0"/>
          </a:p>
          <a:p>
            <a:pPr algn="r" rtl="1"/>
            <a:r>
              <a:rPr lang="en-US" dirty="0"/>
              <a:t>u</a:t>
            </a:r>
            <a:r>
              <a:rPr lang="he-IL" dirty="0"/>
              <a:t> – להחליף רק קבצים מעודכנים יותר ממה שקיים בארכיון</a:t>
            </a:r>
          </a:p>
          <a:p>
            <a:pPr algn="r" rtl="1"/>
            <a:r>
              <a:rPr lang="en-US" dirty="0"/>
              <a:t>s</a:t>
            </a:r>
            <a:r>
              <a:rPr lang="he-IL" dirty="0"/>
              <a:t> – ליצור אינדקס לארכיון.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322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490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12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2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73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0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89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33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מלבן מעוגל 12"/>
          <p:cNvSpPr/>
          <p:nvPr>
            <p:custDataLst>
              <p:tags r:id="rId2"/>
            </p:custDataLst>
          </p:nvPr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28600" y="3200400"/>
            <a:ext cx="7467600" cy="2895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/>
              <a:pPr/>
              <a:t>ד'/חשון/תשפ"א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.</a:t>
            </a:r>
            <a:endParaRPr lang="en-US" sz="1400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78FE321-8FBD-4D24-81AC-FF172E6B6BD8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מלבן 6"/>
          <p:cNvSpPr/>
          <p:nvPr>
            <p:custDataLst>
              <p:tags r:id="rId7"/>
            </p:custDataLst>
          </p:nvPr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>
            <p:custDataLst>
              <p:tags r:id="rId8"/>
            </p:custDataLst>
          </p:nvPr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>
            <p:custDataLst>
              <p:tags r:id="rId9"/>
            </p:custDataLst>
          </p:nvPr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  <p:custDataLst>
              <p:tags r:id="rId10"/>
            </p:custDataLst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/>
              <a:pPr/>
              <a:t>ד'/חשון/תשפ"א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020887FD-A1E7-4542-926B-378A5D1E19D1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/>
              <a:pPr/>
              <a:t>ד'/חשון/תשפ"א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D2F6E0B6-A7E8-41C4-BB74-2D9340EF0D4C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274638"/>
            <a:ext cx="8534400" cy="639762"/>
          </a:xfrm>
        </p:spPr>
        <p:txBody>
          <a:bodyPr/>
          <a:lstStyle>
            <a:lvl1pPr algn="l" rtl="0">
              <a:defRPr/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04800" y="914400"/>
            <a:ext cx="8534400" cy="5715000"/>
          </a:xfrm>
        </p:spPr>
        <p:txBody>
          <a:bodyPr vert="horz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מלבן מעוגל 9"/>
          <p:cNvSpPr/>
          <p:nvPr>
            <p:custDataLst>
              <p:tags r:id="rId2"/>
            </p:custDataLst>
          </p:nvPr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/>
              <a:pPr/>
              <a:t>ד'/חשון/תשפ"א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מלבן 6"/>
          <p:cNvSpPr/>
          <p:nvPr>
            <p:custDataLst>
              <p:tags r:id="rId7"/>
            </p:custDataLst>
          </p:nvPr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>
            <p:custDataLst>
              <p:tags r:id="rId8"/>
            </p:custDataLst>
          </p:nvPr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>
            <p:custDataLst>
              <p:tags r:id="rId9"/>
            </p:custDataLst>
          </p:nvPr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8D4C054-5AAA-4714-9E67-8B0C521475FB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9416277A-DF65-422B-991E-E1FE774B54CC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28600" y="990600"/>
            <a:ext cx="4191000" cy="5562600"/>
          </a:xfrm>
        </p:spPr>
        <p:txBody>
          <a:bodyPr vert="horz"/>
          <a:lstStyle/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419600" y="990600"/>
            <a:ext cx="4495800" cy="5562600"/>
          </a:xfrm>
        </p:spPr>
        <p:txBody>
          <a:bodyPr vert="horz"/>
          <a:lstStyle/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3050"/>
            <a:ext cx="8534400" cy="1143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447800"/>
            <a:ext cx="4267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419600" y="1447800"/>
            <a:ext cx="4267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/>
              <a:pPr/>
              <a:t>ד'/חשון/תשפ"א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152400" y="2247900"/>
            <a:ext cx="4267200" cy="38862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4"/>
            <p:custDataLst>
              <p:tags r:id="rId7"/>
            </p:custDataLst>
          </p:nvPr>
        </p:nvSpPr>
        <p:spPr>
          <a:xfrm>
            <a:off x="4419600" y="2247900"/>
            <a:ext cx="4267200" cy="38862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-43543" y="6553200"/>
            <a:ext cx="348343" cy="304800"/>
          </a:xfrm>
        </p:spPr>
        <p:txBody>
          <a:bodyPr/>
          <a:lstStyle/>
          <a:p>
            <a:pPr>
              <a:defRPr/>
            </a:pPr>
            <a:fld id="{722A8998-B855-486B-8C8E-CF977C67EC33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/>
              <a:pPr/>
              <a:t>ד'/חשון/תשפ"א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9FF1757-85B9-4B53-92CF-5B0864AFBE57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/>
              <a:pPr/>
              <a:t>ד'/חשון/תשפ"א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A810A95-97D7-4218-BB6D-D97F96F087E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מלבן מעוגל 8"/>
          <p:cNvSpPr/>
          <p:nvPr>
            <p:custDataLst>
              <p:tags r:id="rId2"/>
            </p:custDataLst>
          </p:nvPr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  <p:custDataLst>
              <p:tags r:id="rId4"/>
            </p:custDataLst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/>
              <a:pPr/>
              <a:t>ד'/חשון/תשפ"א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0FE1BADA-502B-48BC-A85A-010DF1FBE504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1"/>
            <p:custDataLst>
              <p:tags r:id="rId8"/>
            </p:custDataLst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2601912"/>
            <a:ext cx="7315200" cy="522288"/>
          </a:xfrm>
        </p:spPr>
        <p:txBody>
          <a:bodyPr anchor="ctr">
            <a:noAutofit/>
          </a:bodyPr>
          <a:lstStyle>
            <a:lvl1pPr algn="ctr">
              <a:buNone/>
              <a:defRPr sz="8800" b="0"/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864BB64E-E62A-4883-903B-09CB028CBB97}" type="datetimeFigureOut">
              <a:rPr lang="he-IL" smtClean="0"/>
              <a:pPr/>
              <a:t>ד'/חשון/תשפ"א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מלבן 10"/>
          <p:cNvSpPr/>
          <p:nvPr>
            <p:custDataLst>
              <p:tags r:id="rId5"/>
            </p:custDataLst>
          </p:nvPr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>
            <p:custDataLst>
              <p:tags r:id="rId6"/>
            </p:custDataLst>
          </p:nvPr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לבן 12"/>
          <p:cNvSpPr/>
          <p:nvPr>
            <p:custDataLst>
              <p:tags r:id="rId7"/>
            </p:custDataLst>
          </p:nvPr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>
            <p:custDataLst>
              <p:tags r:id="rId1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/>
          </a:p>
        </p:txBody>
      </p:sp>
      <p:sp useBgFill="1">
        <p:nvSpPr>
          <p:cNvPr id="8" name="מלבן מעוגל 7"/>
          <p:cNvSpPr/>
          <p:nvPr>
            <p:custDataLst>
              <p:tags r:id="rId14"/>
            </p:custDataLst>
          </p:nvPr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1" latinLnBrk="0" hangingPunct="1"/>
            <a:endParaRPr kumimoji="0" lang="en-US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228600" y="990600"/>
            <a:ext cx="86868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dirty="0"/>
              <a:t>רמה שנייה</a:t>
            </a:r>
          </a:p>
          <a:p>
            <a:pPr lvl="2" eaLnBrk="1" latinLnBrk="0" hangingPunct="1"/>
            <a:r>
              <a:rPr kumimoji="0" lang="he-IL" dirty="0"/>
              <a:t>רמה שלישית</a:t>
            </a:r>
          </a:p>
          <a:p>
            <a:pPr lvl="3" eaLnBrk="1" latinLnBrk="0" hangingPunct="1"/>
            <a:r>
              <a:rPr kumimoji="0" lang="he-IL" dirty="0"/>
              <a:t>רמה רביעית</a:t>
            </a:r>
          </a:p>
          <a:p>
            <a:pPr lvl="4" eaLnBrk="1" latinLnBrk="0" hangingPunct="1"/>
            <a:r>
              <a:rPr kumimoji="0" lang="he-IL" dirty="0"/>
              <a:t>רמה חמישית</a:t>
            </a:r>
            <a:endParaRPr kumimoji="0"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4C8EB03-E0C7-4F53-96F6-0C4EA07AFFD0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>
    <p:pull dir="d"/>
  </p:transition>
  <p:hf hdr="0" ftr="0" dt="0"/>
  <p:txStyles>
    <p:titleStyle>
      <a:lvl1pPr algn="r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None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Multiple file project management &amp; </a:t>
            </a:r>
            <a:r>
              <a:rPr lang="en-GB" dirty="0" err="1"/>
              <a:t>Makefile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Aim: Build only out-of-date files (use timestamps)</a:t>
            </a:r>
          </a:p>
          <a:p>
            <a:endParaRPr lang="en-US" sz="2400" dirty="0"/>
          </a:p>
          <a:p>
            <a:r>
              <a:rPr lang="en-US" sz="2400" dirty="0" err="1"/>
              <a:t>Makefile</a:t>
            </a:r>
            <a:r>
              <a:rPr lang="en-US" sz="2400" dirty="0"/>
              <a:t> contains:</a:t>
            </a:r>
          </a:p>
          <a:p>
            <a:pPr lvl="1"/>
            <a:r>
              <a:rPr lang="en-US" dirty="0"/>
              <a:t>List of dependencies (no cycles)</a:t>
            </a:r>
          </a:p>
          <a:p>
            <a:pPr lvl="1"/>
            <a:r>
              <a:rPr lang="en-US" dirty="0"/>
              <a:t>“Recovery” scenario when any file is modified</a:t>
            </a:r>
          </a:p>
          <a:p>
            <a:r>
              <a:rPr lang="en-US" sz="2400" dirty="0"/>
              <a:t>		   </a:t>
            </a:r>
            <a:r>
              <a:rPr lang="en-US" sz="2400" dirty="0" err="1"/>
              <a:t>main.o</a:t>
            </a:r>
            <a:r>
              <a:rPr lang="en-US" sz="2400" dirty="0"/>
              <a:t>: </a:t>
            </a:r>
            <a:r>
              <a:rPr lang="en-US" sz="2400" dirty="0" err="1"/>
              <a:t>main.c</a:t>
            </a:r>
            <a:r>
              <a:rPr lang="en-US" sz="2400" dirty="0"/>
              <a:t> </a:t>
            </a:r>
            <a:r>
              <a:rPr lang="en-US" sz="2400" dirty="0" err="1"/>
              <a:t>list.h</a:t>
            </a:r>
            <a:r>
              <a:rPr lang="en-US" sz="2400" dirty="0"/>
              <a:t> </a:t>
            </a:r>
            <a:r>
              <a:rPr lang="en-US" sz="2400" dirty="0" err="1"/>
              <a:t>read.h</a:t>
            </a:r>
            <a:br>
              <a:rPr lang="en-US" sz="2400" dirty="0"/>
            </a:br>
            <a:r>
              <a:rPr lang="en-US" sz="2400" dirty="0"/>
              <a:t>		 	</a:t>
            </a:r>
            <a:r>
              <a:rPr lang="en-US" sz="2400" dirty="0" err="1"/>
              <a:t>gcc</a:t>
            </a:r>
            <a:r>
              <a:rPr lang="en-US" sz="2400" dirty="0"/>
              <a:t> -c </a:t>
            </a:r>
            <a:r>
              <a:rPr lang="en-US" sz="2400" dirty="0" err="1"/>
              <a:t>main.c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words: if any of the files {</a:t>
            </a:r>
            <a:r>
              <a:rPr lang="en-US" sz="2400" dirty="0" err="1"/>
              <a:t>main.c</a:t>
            </a:r>
            <a:r>
              <a:rPr lang="en-US" sz="2400" dirty="0"/>
              <a:t>, </a:t>
            </a:r>
            <a:r>
              <a:rPr lang="en-US" sz="2400" dirty="0" err="1"/>
              <a:t>list.h</a:t>
            </a:r>
            <a:r>
              <a:rPr lang="en-US" sz="2400" dirty="0"/>
              <a:t>, </a:t>
            </a:r>
            <a:r>
              <a:rPr lang="en-US" sz="2400" dirty="0" err="1"/>
              <a:t>read.h</a:t>
            </a:r>
            <a:r>
              <a:rPr lang="en-US" sz="2400" dirty="0"/>
              <a:t>}  was modified after </a:t>
            </a:r>
            <a:r>
              <a:rPr lang="en-US" sz="2400" dirty="0" err="1"/>
              <a:t>main.o</a:t>
            </a:r>
            <a:r>
              <a:rPr lang="en-US" sz="2400" dirty="0"/>
              <a:t>, the command  “</a:t>
            </a:r>
            <a:r>
              <a:rPr lang="en-US" sz="2400" dirty="0" err="1"/>
              <a:t>gcc</a:t>
            </a:r>
            <a:r>
              <a:rPr lang="en-US" sz="2400" dirty="0"/>
              <a:t> -c </a:t>
            </a:r>
            <a:r>
              <a:rPr lang="en-US" sz="2400" dirty="0" err="1"/>
              <a:t>main.c</a:t>
            </a:r>
            <a:r>
              <a:rPr lang="en-US" sz="2400" dirty="0"/>
              <a:t>” will be performed</a:t>
            </a:r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 flipH="1">
            <a:off x="381000" y="3657600"/>
            <a:ext cx="2034464" cy="642942"/>
          </a:xfrm>
          <a:prstGeom prst="wedgeRoundRectCallout">
            <a:avLst>
              <a:gd name="adj1" fmla="val -68648"/>
              <a:gd name="adj2" fmla="val -463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Beware of the essential </a:t>
            </a:r>
            <a:r>
              <a:rPr lang="en-US" sz="2200" b="1" dirty="0">
                <a:solidFill>
                  <a:srgbClr val="002060"/>
                </a:solidFill>
              </a:rPr>
              <a:t>tab</a:t>
            </a:r>
            <a:r>
              <a:rPr lang="en-US" sz="2200" dirty="0">
                <a:solidFill>
                  <a:srgbClr val="00206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6640531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Explicit rules 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8C8BA871-7889-4C01-83BF-5065332C7575}" type="slidenum">
              <a:rPr lang="he-IL" smtClean="0"/>
              <a:pPr/>
              <a:t>11</a:t>
            </a:fld>
            <a:endParaRPr lang="en-GB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Syntax: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targets :  prerequisites </a:t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dirty="0">
                <a:latin typeface="Consolas" pitchFamily="49" charset="0"/>
                <a:cs typeface="Consolas" pitchFamily="49" charset="0"/>
              </a:rPr>
              <a:t> &lt;tab&gt; shell command </a:t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dirty="0">
                <a:latin typeface="Consolas" pitchFamily="49" charset="0"/>
                <a:cs typeface="Consolas" pitchFamily="49" charset="0"/>
              </a:rPr>
              <a:t> &lt;tab&gt; ...</a:t>
            </a:r>
          </a:p>
          <a:p>
            <a:r>
              <a:rPr lang="en-US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Targets: </a:t>
            </a:r>
            <a:br>
              <a:rPr lang="en-US" dirty="0"/>
            </a:br>
            <a:r>
              <a:rPr lang="en-US" dirty="0"/>
              <a:t>	Usually files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Prerequisites: </a:t>
            </a:r>
            <a:br>
              <a:rPr lang="en-US" dirty="0"/>
            </a:br>
            <a:r>
              <a:rPr lang="en-US" dirty="0"/>
              <a:t>	Other files (or targets) that the targets depend 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Command: </a:t>
            </a:r>
            <a:br>
              <a:rPr lang="en-US" dirty="0"/>
            </a:br>
            <a:r>
              <a:rPr lang="en-US" dirty="0"/>
              <a:t>	What to execute (shell command) </a:t>
            </a:r>
          </a:p>
          <a:p>
            <a:pPr lvl="1">
              <a:buNone/>
            </a:pPr>
            <a:r>
              <a:rPr lang="en-US" dirty="0"/>
              <a:t>		&lt;tab&gt; tells make it’s a command</a:t>
            </a:r>
          </a:p>
        </p:txBody>
      </p:sp>
    </p:spTree>
    <p:extLst>
      <p:ext uri="{BB962C8B-B14F-4D97-AF65-F5344CB8AC3E}">
        <p14:creationId xmlns:p14="http://schemas.microsoft.com/office/powerpoint/2010/main" val="28186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make works?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0D5F6A33-07CB-48A2-9B6D-18692915E515}" type="slidenum">
              <a:rPr lang="he-IL" smtClean="0"/>
              <a:pPr/>
              <a:t>12</a:t>
            </a:fld>
            <a:endParaRPr lang="en-GB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Given a target: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3200" dirty="0"/>
              <a:t>Find the rule for it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3200" dirty="0"/>
              <a:t>Check if the rule prerequisites are up to date</a:t>
            </a:r>
          </a:p>
          <a:p>
            <a:pPr lvl="2"/>
            <a:r>
              <a:rPr lang="en-US" sz="2800" dirty="0"/>
              <a:t>By “recursive” application on each of them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3200" dirty="0"/>
              <a:t>If one of the prerequisites is newer than target run the command in rule body.</a:t>
            </a:r>
          </a:p>
          <a:p>
            <a:pPr marL="834390" lvl="1" indent="-514350">
              <a:buNone/>
            </a:pPr>
            <a:endParaRPr lang="en-US" sz="3200" dirty="0"/>
          </a:p>
          <a:p>
            <a:pPr marL="834390" lvl="1" indent="-514350"/>
            <a:r>
              <a:rPr lang="en-US" sz="3200" dirty="0"/>
              <a:t>Use the flag &lt;-n&gt; to print the commands being performed.</a:t>
            </a:r>
          </a:p>
        </p:txBody>
      </p:sp>
    </p:spTree>
    <p:extLst>
      <p:ext uri="{BB962C8B-B14F-4D97-AF65-F5344CB8AC3E}">
        <p14:creationId xmlns:p14="http://schemas.microsoft.com/office/powerpoint/2010/main" val="368704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346646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Dependencies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Tree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14422"/>
            <a:ext cx="7772400" cy="48053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7356" y="1285860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43174" y="1285860"/>
            <a:ext cx="714380" cy="78581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249" y="1982741"/>
            <a:ext cx="816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read.c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1997981"/>
            <a:ext cx="831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C000"/>
                </a:solidFill>
              </a:rPr>
              <a:t>read.h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86380" y="1285860"/>
            <a:ext cx="714380" cy="78581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>
              <a:solidFill>
                <a:srgbClr val="FFC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2198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5303" y="198274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C000"/>
                </a:solidFill>
              </a:rPr>
              <a:t>list.h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9790" y="199798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list.c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69616" y="1285860"/>
            <a:ext cx="714380" cy="78581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8178" y="1997981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C000"/>
                </a:solidFill>
              </a:rPr>
              <a:t>main.c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43174" y="3643314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71736" y="4355435"/>
            <a:ext cx="837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read.o</a:t>
            </a:r>
            <a:endParaRPr lang="en-US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5286380" y="3643314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5303" y="434019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list.o</a:t>
            </a:r>
            <a:endParaRPr lang="en-US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3969616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8178" y="4355435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C000"/>
                </a:solidFill>
              </a:rPr>
              <a:t>main.o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20131296">
            <a:off x="2410015" y="2317191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970016" y="5500702"/>
            <a:ext cx="714380" cy="785818"/>
          </a:xfrm>
          <a:prstGeom prst="round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69593" y="6212823"/>
            <a:ext cx="7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prog1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4214810" y="2357430"/>
            <a:ext cx="214314" cy="119272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14810" y="4730124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-20160000">
            <a:off x="6062125" y="2308819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572132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2928926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20131296">
            <a:off x="3585584" y="2004473"/>
            <a:ext cx="222261" cy="16677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-20160000">
            <a:off x="4830121" y="2002461"/>
            <a:ext cx="222261" cy="16677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9500000">
            <a:off x="3558349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-19500000">
            <a:off x="4795620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1892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BE59DD74-0592-4BC8-85B7-79E3AD224456}" type="slidenum">
              <a:rPr lang="he-IL" smtClean="0"/>
              <a:pPr/>
              <a:t>14</a:t>
            </a:fld>
            <a:endParaRPr lang="en-GB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6172200" cy="5562600"/>
          </a:xfrm>
        </p:spPr>
        <p:txBody>
          <a:bodyPr>
            <a:normAutofit/>
          </a:bodyPr>
          <a:lstStyle/>
          <a:p>
            <a:pPr>
              <a:tabLst>
                <a:tab pos="268288" algn="l"/>
              </a:tabLst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prog1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list.o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–o prog1</a:t>
            </a:r>
          </a:p>
          <a:p>
            <a:pPr>
              <a:tabLst>
                <a:tab pos="268288" algn="l"/>
              </a:tabLst>
            </a:pPr>
            <a:endParaRPr lang="en-US" sz="100" b="1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main.c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list.h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main.c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endParaRPr lang="en-US" sz="100" b="1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read.h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read.c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endParaRPr lang="en-US" sz="1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list.h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list.c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1981200"/>
            <a:ext cx="4876800" cy="30480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470CDF3-692C-4411-A687-EEC386E6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09" y="2628121"/>
            <a:ext cx="3874536" cy="3887760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D8CA73E-CE36-43B9-8E58-819724D971B0}"/>
              </a:ext>
            </a:extLst>
          </p:cNvPr>
          <p:cNvSpPr/>
          <p:nvPr/>
        </p:nvSpPr>
        <p:spPr>
          <a:xfrm>
            <a:off x="5029200" y="2513821"/>
            <a:ext cx="3867822" cy="4039379"/>
          </a:xfrm>
          <a:prstGeom prst="roundRect">
            <a:avLst>
              <a:gd name="adj" fmla="val 10578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5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BE59DD74-0592-4BC8-85B7-79E3AD224456}" type="slidenum">
              <a:rPr lang="he-IL" smtClean="0"/>
              <a:pPr/>
              <a:t>15</a:t>
            </a:fld>
            <a:endParaRPr lang="en-GB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6172200" cy="5562600"/>
          </a:xfrm>
        </p:spPr>
        <p:txBody>
          <a:bodyPr>
            <a:normAutofit/>
          </a:bodyPr>
          <a:lstStyle/>
          <a:p>
            <a:pPr>
              <a:tabLst>
                <a:tab pos="268288" algn="l"/>
              </a:tabLst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prog1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list.o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–o prog1</a:t>
            </a:r>
          </a:p>
          <a:p>
            <a:pPr>
              <a:tabLst>
                <a:tab pos="268288" algn="l"/>
              </a:tabLst>
            </a:pPr>
            <a:endParaRPr lang="en-US" sz="100" b="1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main.c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list.h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main.c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endParaRPr lang="en-US" sz="100" b="1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read.h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read.c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endParaRPr lang="en-US" sz="1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list.o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list.h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list.c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8288" algn="l"/>
              </a:tabLst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2514600"/>
            <a:ext cx="4724400" cy="426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dirty="0"/>
              <a:t>Running make: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make prog1</a:t>
            </a:r>
          </a:p>
          <a:p>
            <a:r>
              <a:rPr lang="en-US" sz="2200" dirty="0"/>
              <a:t>If </a:t>
            </a:r>
            <a:r>
              <a:rPr lang="en-US" sz="2200" b="1" dirty="0" err="1"/>
              <a:t>read.h</a:t>
            </a:r>
            <a:r>
              <a:rPr lang="en-US" sz="2200" dirty="0"/>
              <a:t> modified:</a:t>
            </a:r>
            <a:br>
              <a:rPr lang="en-US" sz="2200" dirty="0"/>
            </a:br>
            <a:r>
              <a:rPr lang="en-US" sz="2200" dirty="0">
                <a:latin typeface="Consolas" pitchFamily="49" charset="0"/>
                <a:cs typeface="Consolas" pitchFamily="49" charset="0"/>
              </a:rPr>
              <a:t>Check prog1</a:t>
            </a:r>
          </a:p>
          <a:p>
            <a:pPr marL="777240" lvl="1" indent="-45720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Check: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main.o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   Do: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main.c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777240" lvl="1" indent="-45720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Check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read.o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777240" lvl="1" indent="-45720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Do: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read.c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Check: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list.o</a:t>
            </a:r>
            <a:br>
              <a:rPr lang="en-US" sz="2200" dirty="0"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latin typeface="Consolas" pitchFamily="49" charset="0"/>
                <a:cs typeface="Consolas" pitchFamily="49" charset="0"/>
              </a:rPr>
              <a:t>   Do: &lt;nothing&gt;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Do: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200" dirty="0"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list.o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–o prog1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1981200"/>
            <a:ext cx="1143000" cy="30480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43200" y="2849562"/>
            <a:ext cx="1143000" cy="30480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D0E0E181-7A60-435B-81F3-84E1FB91B4C2}" type="slidenum">
              <a:rPr lang="he-IL" smtClean="0"/>
              <a:pPr/>
              <a:t>16</a:t>
            </a:fld>
            <a:endParaRPr lang="en-GB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# comments are easy 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Variables/MACROS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0ADB4C19-5778-4204-B5FB-08FAA80F25C4}" type="slidenum">
              <a:rPr lang="he-IL" smtClean="0"/>
              <a:pPr/>
              <a:t>17</a:t>
            </a:fld>
            <a:endParaRPr lang="en-GB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maintains variables</a:t>
            </a:r>
          </a:p>
          <a:p>
            <a:pPr lvl="1"/>
            <a:r>
              <a:rPr lang="en-US" dirty="0"/>
              <a:t>Case sensitive</a:t>
            </a:r>
          </a:p>
          <a:p>
            <a:pPr lvl="1"/>
            <a:r>
              <a:rPr lang="en-US" dirty="0"/>
              <a:t>Traditionally – use capital letters</a:t>
            </a:r>
          </a:p>
          <a:p>
            <a:pPr lvl="1"/>
            <a:r>
              <a:rPr lang="en-US" dirty="0"/>
              <a:t>Many automatically defined with default values.</a:t>
            </a:r>
          </a:p>
          <a:p>
            <a:endParaRPr lang="en-US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FOO 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CFLAGS = -Wall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TARGETS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read.o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/>
              <a:t>Rules can use variables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main.c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read.h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list.h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$(CFLAGS) –c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main.c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2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Automatic Variables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E5557171-862D-4E57-B55B-FA332757BFFA}" type="slidenum">
              <a:rPr lang="he-IL" smtClean="0"/>
              <a:pPr/>
              <a:t>18</a:t>
            </a:fld>
            <a:endParaRPr lang="en-GB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automatically by make, depend on current rule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$@</a:t>
            </a:r>
            <a:r>
              <a:rPr lang="en-US" dirty="0"/>
              <a:t> - target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$^</a:t>
            </a:r>
            <a:r>
              <a:rPr lang="en-US" dirty="0"/>
              <a:t> - list of all the prerequisites</a:t>
            </a:r>
          </a:p>
          <a:p>
            <a:pPr lvl="1"/>
            <a:r>
              <a:rPr lang="en-US" dirty="0"/>
              <a:t>including the directories they were found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$&lt;</a:t>
            </a:r>
            <a:r>
              <a:rPr lang="en-US" dirty="0"/>
              <a:t>  - first prerequisite in the prerequisite list.</a:t>
            </a:r>
          </a:p>
          <a:p>
            <a:pPr lvl="1"/>
            <a:r>
              <a:rPr lang="en-US" dirty="0"/>
              <a:t>$&lt; is often used when you want just the .c file in the command, while the prerequisites list contains many .h too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$?</a:t>
            </a:r>
            <a:r>
              <a:rPr lang="en-US" dirty="0"/>
              <a:t>  - all the prerequisites that are newer than the target</a:t>
            </a:r>
          </a:p>
          <a:p>
            <a:endParaRPr lang="en-US" dirty="0"/>
          </a:p>
          <a:p>
            <a:r>
              <a:rPr lang="en-US" dirty="0"/>
              <a:t>Many Others …….</a:t>
            </a:r>
          </a:p>
        </p:txBody>
      </p:sp>
    </p:spTree>
    <p:extLst>
      <p:ext uri="{BB962C8B-B14F-4D97-AF65-F5344CB8AC3E}">
        <p14:creationId xmlns:p14="http://schemas.microsoft.com/office/powerpoint/2010/main" val="10867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Wildcards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E31B3D01-628D-4599-A6F6-2DD6BF13E02C}" type="slidenum">
              <a:rPr lang="he-IL" smtClean="0"/>
              <a:pPr/>
              <a:t>19</a:t>
            </a:fld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 Wildcard (*,?) expansion in: </a:t>
            </a:r>
          </a:p>
          <a:p>
            <a:pPr lvl="1"/>
            <a:r>
              <a:rPr lang="en-US" sz="3200" dirty="0"/>
              <a:t>Targets</a:t>
            </a:r>
          </a:p>
          <a:p>
            <a:pPr lvl="1"/>
            <a:r>
              <a:rPr lang="en-US" sz="3200" dirty="0"/>
              <a:t>Prerequisites</a:t>
            </a:r>
          </a:p>
          <a:p>
            <a:pPr lvl="1"/>
            <a:r>
              <a:rPr lang="en-US" sz="3200" dirty="0"/>
              <a:t>Commands</a:t>
            </a:r>
          </a:p>
          <a:p>
            <a:pPr lvl="1"/>
            <a:endParaRPr lang="en-US" sz="3200" dirty="0"/>
          </a:p>
          <a:p>
            <a:pPr lvl="1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clean: </a:t>
            </a:r>
          </a:p>
          <a:p>
            <a:pPr lvl="1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-f *.o  </a:t>
            </a:r>
            <a:r>
              <a:rPr lang="en-US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good</a:t>
            </a:r>
          </a:p>
          <a:p>
            <a:pPr lvl="1">
              <a:buNone/>
            </a:pP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objects = *.o  </a:t>
            </a:r>
            <a:r>
              <a:rPr lang="en-US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no good</a:t>
            </a:r>
          </a:p>
        </p:txBody>
      </p:sp>
    </p:spTree>
    <p:extLst>
      <p:ext uri="{BB962C8B-B14F-4D97-AF65-F5344CB8AC3E}">
        <p14:creationId xmlns:p14="http://schemas.microsoft.com/office/powerpoint/2010/main" val="3502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Compilation &amp;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None/>
            </a:pPr>
            <a:endParaRPr lang="en-US" sz="1200" dirty="0"/>
          </a:p>
          <a:p>
            <a:endParaRPr lang="en-US" dirty="0"/>
          </a:p>
          <a:p>
            <a:r>
              <a:rPr lang="en-US" dirty="0"/>
              <a:t>Compilation: </a:t>
            </a:r>
          </a:p>
          <a:p>
            <a:pPr>
              <a:buNone/>
            </a:pPr>
            <a:r>
              <a:rPr lang="en-US" dirty="0" err="1"/>
              <a:t>gcc</a:t>
            </a:r>
            <a:r>
              <a:rPr lang="en-US" dirty="0"/>
              <a:t> … -c </a:t>
            </a:r>
            <a:r>
              <a:rPr lang="en-US" dirty="0" err="1"/>
              <a:t>read.c</a:t>
            </a:r>
            <a:r>
              <a:rPr lang="en-US" dirty="0"/>
              <a:t> </a:t>
            </a: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dirty="0" err="1"/>
              <a:t>list.c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Linkage:</a:t>
            </a:r>
          </a:p>
          <a:p>
            <a:pPr>
              <a:buNone/>
            </a:pPr>
            <a:r>
              <a:rPr lang="pt-BR" dirty="0"/>
              <a:t>gcc ... read.o main.o list.o -o prog1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57356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43174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83293" y="2007497"/>
            <a:ext cx="970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read.c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2402267" y="1997981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read.h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5286380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072198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5303" y="198274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list.h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09790" y="199798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list.c</a:t>
            </a:r>
            <a:endParaRPr lang="en-US" sz="2200" dirty="0"/>
          </a:p>
        </p:txBody>
      </p:sp>
      <p:sp>
        <p:nvSpPr>
          <p:cNvPr id="21" name="Rounded Rectangle 20"/>
          <p:cNvSpPr/>
          <p:nvPr/>
        </p:nvSpPr>
        <p:spPr>
          <a:xfrm>
            <a:off x="3969616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98178" y="1997981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main.c</a:t>
            </a:r>
            <a:endParaRPr lang="en-US" sz="2200" dirty="0"/>
          </a:p>
        </p:txBody>
      </p:sp>
      <p:sp>
        <p:nvSpPr>
          <p:cNvPr id="29" name="Rounded Rectangle 28"/>
          <p:cNvSpPr/>
          <p:nvPr/>
        </p:nvSpPr>
        <p:spPr>
          <a:xfrm>
            <a:off x="2643174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71736" y="4355435"/>
            <a:ext cx="837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read.o</a:t>
            </a:r>
            <a:endParaRPr lang="en-US" sz="2200" dirty="0"/>
          </a:p>
        </p:txBody>
      </p:sp>
      <p:sp>
        <p:nvSpPr>
          <p:cNvPr id="31" name="Rounded Rectangle 30"/>
          <p:cNvSpPr/>
          <p:nvPr/>
        </p:nvSpPr>
        <p:spPr>
          <a:xfrm>
            <a:off x="5286380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35303" y="434019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list.o</a:t>
            </a:r>
            <a:endParaRPr lang="en-US" sz="2200" dirty="0"/>
          </a:p>
        </p:txBody>
      </p:sp>
      <p:sp>
        <p:nvSpPr>
          <p:cNvPr id="33" name="Rounded Rectangle 32"/>
          <p:cNvSpPr/>
          <p:nvPr/>
        </p:nvSpPr>
        <p:spPr>
          <a:xfrm>
            <a:off x="3969616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98178" y="4355435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main.o</a:t>
            </a:r>
            <a:endParaRPr lang="en-US" sz="2200" dirty="0"/>
          </a:p>
        </p:txBody>
      </p:sp>
      <p:sp>
        <p:nvSpPr>
          <p:cNvPr id="36" name="Down Arrow 35"/>
          <p:cNvSpPr/>
          <p:nvPr/>
        </p:nvSpPr>
        <p:spPr>
          <a:xfrm>
            <a:off x="5643570" y="4857760"/>
            <a:ext cx="484632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 flipH="1">
            <a:off x="4143372" y="-357213"/>
            <a:ext cx="357190" cy="55007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 rot="5400000" flipH="1">
            <a:off x="4179091" y="1750207"/>
            <a:ext cx="285752" cy="36433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16200000" flipH="1">
            <a:off x="4179091" y="2893216"/>
            <a:ext cx="285752" cy="36433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4857752" y="2500306"/>
            <a:ext cx="484632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541652" y="5857892"/>
            <a:ext cx="714380" cy="785818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357950" y="6000768"/>
            <a:ext cx="7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prog1</a:t>
            </a:r>
          </a:p>
        </p:txBody>
      </p:sp>
    </p:spTree>
    <p:extLst>
      <p:ext uri="{BB962C8B-B14F-4D97-AF65-F5344CB8AC3E}">
        <p14:creationId xmlns:p14="http://schemas.microsoft.com/office/powerpoint/2010/main" val="534538912"/>
      </p:ext>
    </p:extLst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no explicit rule defined, an implicit rule will be  used.</a:t>
            </a:r>
          </a:p>
          <a:p>
            <a:pPr lvl="1"/>
            <a:r>
              <a:rPr lang="en-US" dirty="0"/>
              <a:t>not always sufficient (e.g. doesn’t check .h files update)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1420963"/>
      </p:ext>
    </p:extLst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Rules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6DE7EC13-3DDE-495F-9791-81A712F30BE0}" type="slidenum">
              <a:rPr lang="he-IL" smtClean="0"/>
              <a:pPr/>
              <a:t>21</a:t>
            </a:fld>
            <a:endParaRPr lang="en-GB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“explicit rules” so far, </a:t>
            </a:r>
            <a:r>
              <a:rPr lang="en-US" dirty="0" err="1"/>
              <a:t>e.g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list.o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list.c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list.h</a:t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list.c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Implicit rules (many kinds):</a:t>
            </a:r>
          </a:p>
          <a:p>
            <a:pPr lvl="1"/>
            <a:r>
              <a:rPr lang="en-US" dirty="0"/>
              <a:t>Built-in - create “.o” files from “.c” files.</a:t>
            </a:r>
          </a:p>
          <a:p>
            <a:pPr lvl="2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foo.o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bar.o</a:t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–o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foo.o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bar.o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2400" dirty="0">
                <a:latin typeface="+mj-lt"/>
              </a:rPr>
              <a:t>No need to tell make to create o from c</a:t>
            </a:r>
          </a:p>
          <a:p>
            <a:pPr lvl="1"/>
            <a:r>
              <a:rPr lang="en-US" dirty="0">
                <a:latin typeface="+mj-lt"/>
              </a:rPr>
              <a:t> If we would like to write this explicitly (not needed!)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%.o : %.c </a:t>
            </a:r>
          </a:p>
          <a:p>
            <a:pPr lvl="1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		  gcc –c $&lt;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-o $@</a:t>
            </a:r>
            <a:b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$@ - file for which the match was made (e.g. </a:t>
            </a:r>
            <a:r>
              <a:rPr lang="en-US" dirty="0" err="1"/>
              <a:t>list.o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$&lt; - the matched dependency (e.g. </a:t>
            </a:r>
            <a:r>
              <a:rPr lang="en-US" dirty="0" err="1"/>
              <a:t>list.c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99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Rules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E8954A82-6587-4781-895B-D2F4A338679C}" type="slidenum">
              <a:rPr lang="he-IL" smtClean="0"/>
              <a:pPr/>
              <a:t>22</a:t>
            </a:fld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write: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prog1: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list.o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–o prog1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read.h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list.h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read.o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read.h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list.o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list.h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dependencies of </a:t>
            </a:r>
            <a:r>
              <a:rPr lang="en-US" dirty="0" err="1"/>
              <a:t>main.o</a:t>
            </a:r>
            <a:r>
              <a:rPr lang="en-US" dirty="0"/>
              <a:t> on </a:t>
            </a:r>
            <a:r>
              <a:rPr lang="en-US" dirty="0" err="1"/>
              <a:t>main.c</a:t>
            </a:r>
            <a:r>
              <a:rPr lang="en-US" dirty="0"/>
              <a:t> are specified in the rule, and also the command to build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One more example for implicit rule:</a:t>
            </a:r>
            <a:br>
              <a:rPr lang="en-US" dirty="0"/>
            </a:br>
            <a:r>
              <a:rPr lang="en-US" sz="2400" dirty="0"/>
              <a:t>%.class: %.java</a:t>
            </a:r>
            <a:br>
              <a:rPr lang="en-US" sz="2400" dirty="0"/>
            </a:br>
            <a:r>
              <a:rPr lang="en-US" sz="2400" dirty="0"/>
              <a:t>	      </a:t>
            </a:r>
            <a:r>
              <a:rPr lang="en-US" sz="2400" dirty="0" err="1"/>
              <a:t>javac</a:t>
            </a:r>
            <a:r>
              <a:rPr lang="en-US" sz="2400" dirty="0"/>
              <a:t> $&lt;</a:t>
            </a:r>
          </a:p>
          <a:p>
            <a:pPr lvl="1"/>
            <a:r>
              <a:rPr lang="en-US" dirty="0"/>
              <a:t>Result: For every “.java” file that was modified, a new  “.class” file will be created.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438355"/>
      </p:ext>
    </p:extLst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Automatic dependencies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E830424B-614C-4193-A90D-5493830D133E}" type="slidenum">
              <a:rPr lang="he-IL" smtClean="0"/>
              <a:pPr/>
              <a:t>24</a:t>
            </a:fld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err="1"/>
              <a:t>gcc</a:t>
            </a:r>
            <a:r>
              <a:rPr lang="en-US" sz="4400" dirty="0"/>
              <a:t> know to resolve dependencies:</a:t>
            </a:r>
          </a:p>
          <a:p>
            <a:r>
              <a:rPr lang="en-US" sz="3900" dirty="0">
                <a:latin typeface="Consolas" pitchFamily="49" charset="0"/>
                <a:cs typeface="Consolas" pitchFamily="49" charset="0"/>
              </a:rPr>
              <a:t>	$ </a:t>
            </a:r>
            <a:r>
              <a:rPr lang="en-US" sz="39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3900" dirty="0">
                <a:latin typeface="Consolas" pitchFamily="49" charset="0"/>
                <a:cs typeface="Consolas" pitchFamily="49" charset="0"/>
              </a:rPr>
              <a:t> –MM </a:t>
            </a:r>
            <a:r>
              <a:rPr lang="en-US" sz="3900" dirty="0" err="1">
                <a:latin typeface="Consolas" pitchFamily="49" charset="0"/>
                <a:cs typeface="Consolas" pitchFamily="49" charset="0"/>
              </a:rPr>
              <a:t>main.c</a:t>
            </a:r>
            <a:endParaRPr lang="en-US" sz="39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US" sz="3900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sz="39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900" dirty="0" err="1">
                <a:latin typeface="Consolas" pitchFamily="49" charset="0"/>
                <a:cs typeface="Consolas" pitchFamily="49" charset="0"/>
              </a:rPr>
              <a:t>main.c</a:t>
            </a:r>
            <a:r>
              <a:rPr lang="en-US" sz="3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900" dirty="0" err="1">
                <a:latin typeface="Consolas" pitchFamily="49" charset="0"/>
                <a:cs typeface="Consolas" pitchFamily="49" charset="0"/>
              </a:rPr>
              <a:t>read.h</a:t>
            </a:r>
            <a:r>
              <a:rPr lang="en-US" sz="3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900" dirty="0" err="1">
                <a:latin typeface="Consolas" pitchFamily="49" charset="0"/>
                <a:cs typeface="Consolas" pitchFamily="49" charset="0"/>
              </a:rPr>
              <a:t>list.h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4400" dirty="0"/>
          </a:p>
          <a:p>
            <a:r>
              <a:rPr lang="en-US" sz="4400" dirty="0"/>
              <a:t>Automatic add dependencies to the </a:t>
            </a:r>
            <a:r>
              <a:rPr lang="en-US" sz="4400" dirty="0" err="1"/>
              <a:t>makefile</a:t>
            </a:r>
            <a:r>
              <a:rPr lang="en-US" sz="4400" dirty="0"/>
              <a:t>:</a:t>
            </a:r>
          </a:p>
          <a:p>
            <a:r>
              <a:rPr lang="en-US" sz="39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9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3900" dirty="0">
                <a:latin typeface="Consolas" pitchFamily="49" charset="0"/>
                <a:cs typeface="Consolas" pitchFamily="49" charset="0"/>
              </a:rPr>
              <a:t> -MM *.c &gt;&gt; </a:t>
            </a:r>
            <a:r>
              <a:rPr lang="en-US" sz="3900" dirty="0" err="1">
                <a:latin typeface="Consolas" pitchFamily="49" charset="0"/>
                <a:cs typeface="Consolas" pitchFamily="49" charset="0"/>
              </a:rPr>
              <a:t>makefile</a:t>
            </a:r>
            <a:endParaRPr lang="en-US" sz="3900" dirty="0">
              <a:latin typeface="Consolas" pitchFamily="49" charset="0"/>
              <a:cs typeface="Consolas" pitchFamily="49" charset="0"/>
            </a:endParaRPr>
          </a:p>
          <a:p>
            <a:endParaRPr lang="en-US" sz="4400" dirty="0"/>
          </a:p>
          <a:p>
            <a:r>
              <a:rPr lang="en-US" sz="4400" dirty="0"/>
              <a:t>Also read on: </a:t>
            </a:r>
            <a:r>
              <a:rPr lang="en-US" sz="4400" dirty="0" err="1"/>
              <a:t>makedepend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58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Makefiles</a:t>
            </a:r>
            <a:r>
              <a:rPr lang="en-US" dirty="0"/>
              <a:t>: all, clean, .PHONY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#Makes all </a:t>
            </a:r>
            <a:r>
              <a:rPr lang="en-US" sz="2400" dirty="0" err="1"/>
              <a:t>progs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all: prog1, prog2</a:t>
            </a:r>
            <a:endParaRPr lang="he-IL" sz="2400" dirty="0"/>
          </a:p>
          <a:p>
            <a:pPr>
              <a:buNone/>
            </a:pPr>
            <a:r>
              <a:rPr lang="en-US" sz="2400" dirty="0"/>
              <a:t>	  command</a:t>
            </a:r>
          </a:p>
          <a:p>
            <a:pPr>
              <a:buNone/>
            </a:pPr>
            <a:r>
              <a:rPr lang="en-US" sz="2400" dirty="0"/>
              <a:t>...</a:t>
            </a:r>
          </a:p>
          <a:p>
            <a:pPr>
              <a:buNone/>
            </a:pPr>
            <a:r>
              <a:rPr lang="en-US" sz="2400" dirty="0"/>
              <a:t># Not really file names</a:t>
            </a:r>
          </a:p>
          <a:p>
            <a:pPr>
              <a:buNone/>
            </a:pPr>
            <a:r>
              <a:rPr lang="en-US" sz="2400" dirty="0"/>
              <a:t>.PHONY: clean all</a:t>
            </a:r>
          </a:p>
          <a:p>
            <a:pPr>
              <a:buNone/>
            </a:pPr>
            <a:r>
              <a:rPr lang="en-US" sz="2400" dirty="0"/>
              <a:t># Removing the executables and object files </a:t>
            </a:r>
          </a:p>
          <a:p>
            <a:pPr>
              <a:buNone/>
            </a:pPr>
            <a:r>
              <a:rPr lang="en-US" sz="2400" dirty="0"/>
              <a:t>clean: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rm</a:t>
            </a:r>
            <a:r>
              <a:rPr lang="en-US" sz="2400" dirty="0"/>
              <a:t> prog1 prog2 *.o</a:t>
            </a:r>
          </a:p>
          <a:p>
            <a:endParaRPr lang="en-US" sz="2400" dirty="0"/>
          </a:p>
          <a:p>
            <a:r>
              <a:rPr lang="en-US" sz="2400" dirty="0"/>
              <a:t>.PHONY – not really a file name.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</a:t>
            </a:r>
            <a:r>
              <a:rPr lang="en-US" dirty="0" err="1"/>
              <a:t>makefiles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Many modern IDEs there is no need to write </a:t>
            </a:r>
            <a:r>
              <a:rPr lang="en-US" dirty="0" err="1"/>
              <a:t>makefiles</a:t>
            </a:r>
            <a:r>
              <a:rPr lang="en-US" dirty="0"/>
              <a:t>. They are created for you (eclipse, Visual studio)</a:t>
            </a:r>
          </a:p>
          <a:p>
            <a:endParaRPr lang="en-US" dirty="0"/>
          </a:p>
          <a:p>
            <a:r>
              <a:rPr lang="en-US" dirty="0"/>
              <a:t>It is good to understand what's going on when compiling. So, </a:t>
            </a:r>
            <a:r>
              <a:rPr lang="en-US" b="1" dirty="0"/>
              <a:t>write your own </a:t>
            </a:r>
            <a:r>
              <a:rPr lang="en-US" b="1" dirty="0" err="1"/>
              <a:t>makefiles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3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Libraries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076814"/>
      </p:ext>
    </p:extLst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Libraries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AC689A08-B9B6-4CAE-A57D-17A1299EA265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library is a collection of code (functions, global variables, etc.) written (sometimes also compiled) by someone else, that you may want to use</a:t>
            </a:r>
          </a:p>
          <a:p>
            <a:endParaRPr lang="en-US" sz="3200" dirty="0"/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3200" dirty="0"/>
              <a:t>C’s standard libraries</a:t>
            </a:r>
          </a:p>
          <a:p>
            <a:pPr lvl="1"/>
            <a:r>
              <a:rPr lang="en-US" sz="3200" dirty="0"/>
              <a:t>Math library</a:t>
            </a:r>
          </a:p>
          <a:p>
            <a:pPr lvl="1"/>
            <a:r>
              <a:rPr lang="en-US" sz="3200" dirty="0"/>
              <a:t>Graphic libraries</a:t>
            </a:r>
          </a:p>
          <a:p>
            <a:pPr lvl="1"/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622376"/>
      </p:ext>
    </p:extLst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Compiled Libraries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AC689A08-B9B6-4CAE-A57D-17A1299EA265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pPr marL="320040" lvl="1" indent="0">
              <a:buNone/>
            </a:pPr>
            <a:endParaRPr lang="en-US" sz="3200" dirty="0"/>
          </a:p>
          <a:p>
            <a:r>
              <a:rPr lang="en-US" sz="3200" dirty="0"/>
              <a:t>Compiled libraries may be composed of many different object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414051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14422"/>
            <a:ext cx="7772400" cy="48053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7356" y="1285860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43174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007513"/>
            <a:ext cx="816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read.c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1997981"/>
            <a:ext cx="831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read.h</a:t>
            </a:r>
            <a:endParaRPr lang="en-US" sz="2200" dirty="0"/>
          </a:p>
        </p:txBody>
      </p:sp>
      <p:sp>
        <p:nvSpPr>
          <p:cNvPr id="10" name="Rounded Rectangle 9"/>
          <p:cNvSpPr/>
          <p:nvPr/>
        </p:nvSpPr>
        <p:spPr>
          <a:xfrm>
            <a:off x="5286380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072198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5303" y="198274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list.h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09790" y="199798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list.c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69616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98178" y="1997981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main.c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2643174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71736" y="4355435"/>
            <a:ext cx="837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read.o</a:t>
            </a:r>
            <a:endParaRPr lang="en-US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5286380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5303" y="434019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list.o</a:t>
            </a:r>
            <a:endParaRPr lang="en-US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3969616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8178" y="4355435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main.o</a:t>
            </a:r>
            <a:endParaRPr lang="en-US" sz="2200" dirty="0"/>
          </a:p>
        </p:txBody>
      </p:sp>
      <p:sp>
        <p:nvSpPr>
          <p:cNvPr id="22" name="Down Arrow 21"/>
          <p:cNvSpPr/>
          <p:nvPr/>
        </p:nvSpPr>
        <p:spPr>
          <a:xfrm rot="20131296">
            <a:off x="2410015" y="2317191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970016" y="5500702"/>
            <a:ext cx="714380" cy="785818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69593" y="6212823"/>
            <a:ext cx="7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prog1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4214810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14810" y="4730124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-20160000">
            <a:off x="6062125" y="2308819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572132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2928926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20131296">
            <a:off x="3585584" y="2004473"/>
            <a:ext cx="222261" cy="166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-20160000">
            <a:off x="4830121" y="2002461"/>
            <a:ext cx="222261" cy="166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9500000">
            <a:off x="3558349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-19500000">
            <a:off x="4795620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Compilation &amp; linkage</a:t>
            </a:r>
          </a:p>
        </p:txBody>
      </p:sp>
    </p:spTree>
    <p:extLst>
      <p:ext uri="{BB962C8B-B14F-4D97-AF65-F5344CB8AC3E}">
        <p14:creationId xmlns:p14="http://schemas.microsoft.com/office/powerpoint/2010/main" val="2717157993"/>
      </p:ext>
    </p:extLst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Compiled Libraries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91EC7356-CE1F-48BB-93B9-56242DBB1875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Static libraries:</a:t>
            </a:r>
          </a:p>
          <a:p>
            <a:pPr lvl="1"/>
            <a:r>
              <a:rPr lang="en-US" sz="3200" dirty="0"/>
              <a:t>linked with your executable at compilation time</a:t>
            </a:r>
          </a:p>
          <a:p>
            <a:pPr lvl="1"/>
            <a:r>
              <a:rPr lang="en-US" sz="3200" dirty="0"/>
              <a:t>standard </a:t>
            </a:r>
            <a:r>
              <a:rPr lang="en-US" sz="3200" dirty="0" err="1"/>
              <a:t>unix</a:t>
            </a:r>
            <a:r>
              <a:rPr lang="en-US" sz="3200" dirty="0"/>
              <a:t> suffix: .a (windows: .lib)</a:t>
            </a:r>
          </a:p>
          <a:p>
            <a:pPr lvl="1"/>
            <a:endParaRPr lang="en-US" sz="3200" dirty="0"/>
          </a:p>
          <a:p>
            <a:r>
              <a:rPr lang="en-US" sz="3200" b="1" dirty="0"/>
              <a:t>Shared libraries:</a:t>
            </a:r>
          </a:p>
          <a:p>
            <a:pPr lvl="1"/>
            <a:r>
              <a:rPr lang="en-US" sz="3200" dirty="0"/>
              <a:t>loaded by the executable at run-time</a:t>
            </a:r>
          </a:p>
          <a:p>
            <a:pPr lvl="1"/>
            <a:r>
              <a:rPr lang="en-US" sz="3200" dirty="0"/>
              <a:t>standard </a:t>
            </a:r>
            <a:r>
              <a:rPr lang="en-US" sz="3200" dirty="0" err="1"/>
              <a:t>unix</a:t>
            </a:r>
            <a:r>
              <a:rPr lang="en-US" sz="3200" dirty="0"/>
              <a:t> suffix: .so (windows: .</a:t>
            </a:r>
            <a:r>
              <a:rPr lang="en-US" sz="3200" dirty="0" err="1"/>
              <a:t>dll</a:t>
            </a:r>
            <a:r>
              <a:rPr lang="en-US" sz="32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4927792"/>
      </p:ext>
    </p:extLst>
  </p:cSld>
  <p:clrMapOvr>
    <a:masterClrMapping/>
  </p:clrMapOvr>
  <p:transition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Static libraries – first pass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08120F3C-8FBB-4FEE-A3EC-8FB268EE4C65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static library </a:t>
            </a:r>
            <a:r>
              <a:rPr lang="en-US" sz="3200" dirty="0" err="1"/>
              <a:t>libdata.a</a:t>
            </a:r>
            <a:r>
              <a:rPr lang="en-US" sz="3200" dirty="0"/>
              <a:t>:</a:t>
            </a:r>
          </a:p>
          <a:p>
            <a:pPr>
              <a:lnSpc>
                <a:spcPct val="140000"/>
              </a:lnSpc>
            </a:pPr>
            <a:r>
              <a:rPr lang="pt-BR" sz="3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BR" sz="3200" b="1" dirty="0">
                <a:solidFill>
                  <a:srgbClr val="000000"/>
                </a:solidFill>
                <a:latin typeface="Consolas"/>
              </a:rPr>
              <a:t>gcc</a:t>
            </a:r>
            <a:r>
              <a:rPr lang="pt-BR" sz="3200" dirty="0">
                <a:solidFill>
                  <a:srgbClr val="000000"/>
                </a:solidFill>
                <a:latin typeface="Consolas"/>
              </a:rPr>
              <a:t> object1.o -</a:t>
            </a:r>
            <a:r>
              <a:rPr lang="pt-BR" sz="3200" b="1" dirty="0">
                <a:solidFill>
                  <a:srgbClr val="000000"/>
                </a:solidFill>
                <a:latin typeface="Consolas"/>
              </a:rPr>
              <a:t>ldata </a:t>
            </a:r>
            <a:r>
              <a:rPr lang="pt-BR" sz="3200" dirty="0">
                <a:solidFill>
                  <a:srgbClr val="000000"/>
                </a:solidFill>
                <a:latin typeface="Consolas"/>
              </a:rPr>
              <a:t>-o prog </a:t>
            </a:r>
          </a:p>
          <a:p>
            <a:pPr>
              <a:lnSpc>
                <a:spcPct val="140000"/>
              </a:lnSpc>
            </a:pPr>
            <a:endParaRPr lang="en-US" sz="3200" dirty="0">
              <a:latin typeface="Consolas"/>
            </a:endParaRPr>
          </a:p>
          <a:p>
            <a:r>
              <a:rPr lang="en-US" sz="3200" dirty="0"/>
              <a:t>Creating the library </a:t>
            </a:r>
            <a:r>
              <a:rPr lang="en-US" sz="3200" dirty="0" err="1"/>
              <a:t>data.a</a:t>
            </a:r>
            <a:r>
              <a:rPr lang="en-US" sz="3200" dirty="0"/>
              <a:t> (2 commands):</a:t>
            </a:r>
          </a:p>
          <a:p>
            <a:pPr>
              <a:lnSpc>
                <a:spcPct val="140000"/>
              </a:lnSpc>
            </a:pPr>
            <a:r>
              <a:rPr lang="en-US" sz="3200" dirty="0"/>
              <a:t>     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rcu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libdata.a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data.o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stack.o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list.o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ranlib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libdata.a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endParaRPr lang="en-US" sz="2800" dirty="0">
              <a:latin typeface="Consolas"/>
            </a:endParaRPr>
          </a:p>
          <a:p>
            <a:r>
              <a:rPr lang="en-US" sz="3200" b="1" dirty="0" err="1"/>
              <a:t>ar</a:t>
            </a:r>
            <a:r>
              <a:rPr lang="en-US" sz="3200" dirty="0"/>
              <a:t> is like tar – archive of object files</a:t>
            </a:r>
          </a:p>
          <a:p>
            <a:r>
              <a:rPr lang="en-US" sz="3200" b="1" dirty="0" err="1"/>
              <a:t>ranlib</a:t>
            </a:r>
            <a:r>
              <a:rPr lang="en-US" sz="3200" dirty="0"/>
              <a:t> builds a symbol table for the library</a:t>
            </a:r>
          </a:p>
          <a:p>
            <a:pPr lvl="1"/>
            <a:r>
              <a:rPr lang="en-US" sz="3200" dirty="0"/>
              <a:t>to be used by the linker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926406"/>
      </p:ext>
    </p:extLst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static vs. shared 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23216E40-44D3-43E1-B6C0-6937AFA2333D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Static</a:t>
            </a:r>
            <a:r>
              <a:rPr lang="en-US" sz="2800" dirty="0"/>
              <a:t> libraries pros: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Independent of the presence/location of the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Less linking overhead on run-time</a:t>
            </a:r>
          </a:p>
          <a:p>
            <a:r>
              <a:rPr lang="en-US" sz="2800" b="1" dirty="0"/>
              <a:t>Shared</a:t>
            </a:r>
            <a:r>
              <a:rPr lang="en-US" sz="2800" dirty="0"/>
              <a:t> libraries pros: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Smaller executables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processes share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 need to re-link executable when libraries are changed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same executable can run with different libraries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Dynamic Library Loading (</a:t>
            </a:r>
            <a:r>
              <a:rPr lang="en-US" sz="2800" dirty="0" err="1"/>
              <a:t>dll</a:t>
            </a:r>
            <a:r>
              <a:rPr lang="en-US" sz="2800" dirty="0"/>
              <a:t>) possible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779363"/>
      </p:ext>
    </p:extLst>
  </p:cSld>
  <p:clrMapOvr>
    <a:masterClrMapping/>
  </p:clrMapOvr>
  <p:transition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static vs. shared 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23216E40-44D3-43E1-B6C0-6937AFA2333D}" type="slidenum">
              <a:rPr lang="ar-SA" smtClean="0"/>
              <a:pPr/>
              <a:t>33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same executable can run with different libraries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3581400"/>
            <a:ext cx="8190832" cy="1569660"/>
          </a:xfrm>
          <a:prstGeom prst="rect">
            <a:avLst/>
          </a:prstGeom>
          <a:solidFill>
            <a:srgbClr val="FF0000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BEWARE: </a:t>
            </a:r>
            <a:r>
              <a:rPr lang="en-US" sz="3200" dirty="0" err="1">
                <a:solidFill>
                  <a:schemeClr val="bg1"/>
                </a:solidFill>
              </a:rPr>
              <a:t>dll</a:t>
            </a:r>
            <a:r>
              <a:rPr lang="en-US" sz="3200" dirty="0">
                <a:solidFill>
                  <a:schemeClr val="bg1"/>
                </a:solidFill>
              </a:rPr>
              <a:t> hell: </a:t>
            </a:r>
            <a:r>
              <a:rPr lang="en-US" sz="3200" dirty="0" err="1">
                <a:solidFill>
                  <a:schemeClr val="bg1"/>
                </a:solidFill>
              </a:rPr>
              <a:t>exectuables</a:t>
            </a:r>
            <a:r>
              <a:rPr lang="en-US" sz="3200" dirty="0">
                <a:solidFill>
                  <a:schemeClr val="bg1"/>
                </a:solidFill>
              </a:rPr>
              <a:t> running with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incorrect versions of the library,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to unexpected results…</a:t>
            </a:r>
            <a:endParaRPr lang="he-IL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553146"/>
      </p:ext>
    </p:extLst>
  </p:cSld>
  <p:clrMapOvr>
    <a:masterClrMapping/>
  </p:clrMapOvr>
  <p:transition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Libraries in makefile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8EB59071-DDC5-40CA-B8AD-0D44285EE2CF}" type="slidenum">
              <a:rPr lang="ar-SA" smtClean="0"/>
              <a:pPr/>
              <a:t>34</a:t>
            </a:fld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Consolas" pitchFamily="49" charset="0"/>
                <a:cs typeface="Consolas" pitchFamily="49" charset="0"/>
              </a:rPr>
              <a:t>libdata.a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	${LIBOBJECTS}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ar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rcu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libdata.a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${LIBOBJECTS}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ranlib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libdata.a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OBJECTS =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foo.o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bar.o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CC =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gcc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${OBJECTS}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libdata.a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	${CC} ${OBJECTS} –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ldata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–o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prog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220264"/>
      </p:ext>
    </p:extLst>
  </p:cSld>
  <p:clrMapOvr>
    <a:masterClrMapping/>
  </p:clrMapOvr>
  <p:transition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Static libraries – second pass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D5602A75-A72F-4C69-819B-8895C300C7AF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sz="3200" dirty="0" err="1">
                <a:solidFill>
                  <a:srgbClr val="800000"/>
                </a:solidFill>
                <a:latin typeface="Consolas"/>
              </a:rPr>
              <a:t>util.h</a:t>
            </a:r>
            <a:r>
              <a:rPr lang="en-US" sz="3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// Library header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3200" dirty="0">
                <a:solidFill>
                  <a:srgbClr val="000000"/>
                </a:solidFill>
                <a:latin typeface="Consolas"/>
              </a:rPr>
            </a:br>
            <a:r>
              <a:rPr lang="en-US" sz="3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 main () </a:t>
            </a:r>
            <a:br>
              <a:rPr lang="en-US" sz="3200" dirty="0">
                <a:solidFill>
                  <a:srgbClr val="000000"/>
                </a:solidFill>
                <a:latin typeface="Consolas"/>
              </a:rPr>
            </a:br>
            <a:r>
              <a:rPr lang="en-US" sz="3200" dirty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3200" dirty="0">
                <a:solidFill>
                  <a:srgbClr val="000000"/>
                </a:solidFill>
                <a:latin typeface="Consolas"/>
              </a:rPr>
            </a:br>
            <a:r>
              <a:rPr lang="en-US" sz="32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3200" dirty="0" err="1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3200" dirty="0" err="1">
                <a:solidFill>
                  <a:srgbClr val="008000"/>
                </a:solidFill>
                <a:latin typeface="Consolas"/>
              </a:rPr>
              <a:t>foo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 is a function of the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rgbClr val="008000"/>
                </a:solidFill>
                <a:latin typeface="Consolas"/>
              </a:rPr>
              <a:t>         // '</a:t>
            </a:r>
            <a:r>
              <a:rPr lang="en-US" sz="3200" dirty="0" err="1">
                <a:solidFill>
                  <a:srgbClr val="008000"/>
                </a:solidFill>
                <a:latin typeface="Consolas"/>
              </a:rPr>
              <a:t>util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' library </a:t>
            </a:r>
            <a:br>
              <a:rPr lang="en-US" sz="3200" dirty="0">
                <a:solidFill>
                  <a:srgbClr val="008000"/>
                </a:solidFill>
                <a:latin typeface="Consolas"/>
              </a:rPr>
            </a:br>
            <a:r>
              <a:rPr lang="en-US" sz="3200" dirty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sz="3200" dirty="0">
                <a:latin typeface="Consolas"/>
              </a:rPr>
              <a:t>...</a:t>
            </a:r>
            <a:br>
              <a:rPr lang="en-US" sz="3200" dirty="0">
                <a:latin typeface="Consolas"/>
              </a:rPr>
            </a:br>
            <a:r>
              <a:rPr lang="en-US" sz="3200" dirty="0">
                <a:solidFill>
                  <a:srgbClr val="000000"/>
                </a:solidFill>
                <a:latin typeface="Consolas"/>
              </a:rPr>
              <a:t>} </a:t>
            </a:r>
            <a:br>
              <a:rPr lang="en-US" sz="3200" dirty="0">
                <a:solidFill>
                  <a:srgbClr val="000000"/>
                </a:solidFill>
                <a:latin typeface="Consolas"/>
              </a:rPr>
            </a:br>
            <a:br>
              <a:rPr lang="en-US" sz="3200" dirty="0">
                <a:solidFill>
                  <a:srgbClr val="000000"/>
                </a:solidFill>
                <a:latin typeface="Consolas"/>
              </a:rPr>
            </a:br>
            <a:endParaRPr lang="en-US" sz="3200" dirty="0">
              <a:latin typeface="Consolas"/>
            </a:endParaRPr>
          </a:p>
          <a:p>
            <a:pPr>
              <a:lnSpc>
                <a:spcPct val="120000"/>
              </a:lnSpc>
            </a:pPr>
            <a:br>
              <a:rPr lang="en-US" sz="3200" dirty="0">
                <a:latin typeface="Consolas"/>
              </a:rPr>
            </a:br>
            <a:endParaRPr lang="en-US" sz="3200" dirty="0">
              <a:latin typeface="Consol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023947"/>
      </p:ext>
    </p:extLst>
  </p:cSld>
  <p:clrMapOvr>
    <a:masterClrMapping/>
  </p:clrMapOvr>
  <p:transition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Static libraries – second pass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DDC6E10C-E477-4678-BA9E-2EAEB720270C}" type="slidenum">
              <a:rPr lang="ar-SA" smtClean="0"/>
              <a:pPr/>
              <a:t>36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Compilation:</a:t>
            </a:r>
          </a:p>
          <a:p>
            <a:r>
              <a:rPr lang="en-US" sz="3200" dirty="0"/>
              <a:t> 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-Wall -c –I /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usr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/include/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myCode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/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main.c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–o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main.o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/>
              <a:t>Linking: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main.o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-L /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usr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/lib/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myLib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/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-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lutils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-o app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579762"/>
      </p:ext>
    </p:extLst>
  </p:cSld>
  <p:clrMapOvr>
    <a:masterClrMapping/>
  </p:clrMapOvr>
  <p:transition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linking process: Objects vs. static libraries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028120C6-361A-469D-A59E-B8B823A86E7D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objects:</a:t>
            </a:r>
          </a:p>
          <a:p>
            <a:pPr lvl="1"/>
            <a:r>
              <a:rPr lang="en-US" sz="2800" dirty="0"/>
              <a:t>The whole object file linked to the executable, even when its functions not used.</a:t>
            </a:r>
          </a:p>
          <a:p>
            <a:pPr lvl="1"/>
            <a:r>
              <a:rPr lang="en-US" sz="2800" dirty="0"/>
              <a:t>Two function implementations – will cause error. </a:t>
            </a:r>
          </a:p>
          <a:p>
            <a:pPr lvl="1"/>
            <a:endParaRPr lang="en-US" sz="2800" dirty="0"/>
          </a:p>
          <a:p>
            <a:r>
              <a:rPr lang="en-US" sz="2800" dirty="0"/>
              <a:t>Libraries:</a:t>
            </a:r>
          </a:p>
          <a:p>
            <a:pPr lvl="1"/>
            <a:r>
              <a:rPr lang="en-US" sz="2800" dirty="0"/>
              <a:t>Just symbols (functions) which not found in the </a:t>
            </a:r>
            <a:r>
              <a:rPr lang="en-US" sz="2800" dirty="0" err="1"/>
              <a:t>obj</a:t>
            </a:r>
            <a:r>
              <a:rPr lang="en-US" sz="2800" dirty="0"/>
              <a:t> files are linked. </a:t>
            </a:r>
          </a:p>
          <a:p>
            <a:pPr lvl="1"/>
            <a:r>
              <a:rPr lang="en-US" sz="2800" dirty="0"/>
              <a:t>Two function implementations – first in the </a:t>
            </a:r>
            <a:r>
              <a:rPr lang="en-US" sz="2800" dirty="0" err="1"/>
              <a:t>obj</a:t>
            </a:r>
            <a:r>
              <a:rPr lang="en-US" sz="2800" dirty="0"/>
              <a:t> file, and second in library – The first will be used.</a:t>
            </a:r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462880"/>
      </p:ext>
    </p:extLst>
  </p:cSld>
  <p:clrMapOvr>
    <a:masterClrMapping/>
  </p:clrMapOvr>
  <p:transition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Libraries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Library creation:</a:t>
            </a:r>
          </a:p>
          <a:p>
            <a:r>
              <a:rPr lang="en-US" sz="2800" dirty="0"/>
              <a:t>Compilation:</a:t>
            </a:r>
          </a:p>
          <a:p>
            <a:r>
              <a:rPr lang="en-US" sz="2800" dirty="0"/>
              <a:t> 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-Wall –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fPIC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-c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utils.c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/>
              <a:t>Linking: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–shared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utils.o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–o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libutils.so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+mj-lt"/>
                <a:cs typeface="Consolas" pitchFamily="49" charset="0"/>
              </a:rPr>
              <a:t>Usage: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Linking to: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–Wall –c –I/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usr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/lib/include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 -L/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usr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/lib/bin –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lutils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–o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prog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+mj-lt"/>
                <a:cs typeface="Consolas" pitchFamily="49" charset="0"/>
              </a:rPr>
              <a:t>*PIC – position independent code.</a:t>
            </a:r>
          </a:p>
          <a:p>
            <a:r>
              <a:rPr lang="en-US" sz="2800" dirty="0">
                <a:latin typeface="+mj-lt"/>
                <a:cs typeface="Consolas" pitchFamily="49" charset="0"/>
              </a:rPr>
              <a:t>** On windows you need </a:t>
            </a:r>
            <a:r>
              <a:rPr lang="en-US" sz="2800" dirty="0">
                <a:latin typeface="+mj-lt"/>
              </a:rPr>
              <a:t>__</a:t>
            </a:r>
            <a:r>
              <a:rPr lang="en-US" sz="2800" dirty="0" err="1">
                <a:latin typeface="+mj-lt"/>
              </a:rPr>
              <a:t>declspec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dllimport</a:t>
            </a:r>
            <a:r>
              <a:rPr lang="en-US" sz="2800" dirty="0">
                <a:latin typeface="+mj-lt"/>
              </a:rPr>
              <a:t>)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09703"/>
      </p:ext>
    </p:extLst>
  </p:cSld>
  <p:clrMapOvr>
    <a:masterClrMapping/>
  </p:clrMapOvr>
  <p:transition>
    <p:pull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Libraries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185738" indent="-185738">
              <a:buFont typeface="Arial" pitchFamily="34" charset="0"/>
              <a:buChar char="•"/>
            </a:pPr>
            <a:endParaRPr lang="en-US" sz="2800" dirty="0"/>
          </a:p>
          <a:p>
            <a:pPr marL="185738" indent="-185738">
              <a:buFont typeface="Arial" pitchFamily="34" charset="0"/>
              <a:buChar char="•"/>
            </a:pPr>
            <a:r>
              <a:rPr lang="en-US" sz="2800" dirty="0"/>
              <a:t>Why do we link at compile time to dynamically linked library?</a:t>
            </a:r>
          </a:p>
          <a:p>
            <a:pPr marL="185738" indent="-185738">
              <a:buFontTx/>
              <a:buChar char="-"/>
            </a:pPr>
            <a:r>
              <a:rPr lang="en-US" sz="2800" dirty="0"/>
              <a:t>Not real linking, just to check that linking is possible. Actual linking is done in run time.</a:t>
            </a:r>
            <a:br>
              <a:rPr lang="en-US" sz="2800" dirty="0"/>
            </a:br>
            <a:r>
              <a:rPr lang="en-US" sz="2800" dirty="0"/>
              <a:t>=&gt; Need to know how to find in runtime. Should be in the dynamic library search path. (e.g. c:\windows\system)</a:t>
            </a:r>
          </a:p>
          <a:p>
            <a:pPr marL="185738" indent="-185738">
              <a:buFontTx/>
              <a:buChar char="-"/>
            </a:pPr>
            <a:endParaRPr lang="en-US" sz="2800" dirty="0"/>
          </a:p>
          <a:p>
            <a:pPr marL="185738" indent="-185738">
              <a:buFont typeface="Arial" pitchFamily="34" charset="0"/>
              <a:buChar char="•"/>
            </a:pPr>
            <a:r>
              <a:rPr lang="en-US" sz="2800" dirty="0"/>
              <a:t>True dynamic loading (i.e. browser </a:t>
            </a:r>
            <a:r>
              <a:rPr lang="en-US" sz="2800" dirty="0" err="1"/>
              <a:t>plugins</a:t>
            </a:r>
            <a:r>
              <a:rPr lang="en-US" sz="2800" dirty="0"/>
              <a:t>) service is provided by OS (</a:t>
            </a:r>
            <a:r>
              <a:rPr lang="en-US" sz="2800" dirty="0" err="1"/>
              <a:t>dlopen</a:t>
            </a:r>
            <a:r>
              <a:rPr lang="en-US" sz="2800" dirty="0"/>
              <a:t> on </a:t>
            </a:r>
            <a:r>
              <a:rPr lang="en-US" sz="2800" dirty="0" err="1"/>
              <a:t>linux</a:t>
            </a:r>
            <a:r>
              <a:rPr lang="en-US" sz="2800" dirty="0"/>
              <a:t>, </a:t>
            </a:r>
            <a:r>
              <a:rPr lang="en-US" sz="2800" dirty="0" err="1"/>
              <a:t>loadlibrary</a:t>
            </a:r>
            <a:r>
              <a:rPr lang="en-US" sz="2800" dirty="0"/>
              <a:t> on windows)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5559471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Compilation &amp;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  <a:p>
            <a:endParaRPr lang="he-IL" dirty="0"/>
          </a:p>
          <a:p>
            <a:r>
              <a:rPr lang="en-US" dirty="0"/>
              <a:t>If only one file is modified, will we have to recompile all over again?</a:t>
            </a:r>
          </a:p>
          <a:p>
            <a:pPr lvl="1"/>
            <a:r>
              <a:rPr lang="en-US" dirty="0"/>
              <a:t>No! </a:t>
            </a:r>
          </a:p>
          <a:p>
            <a:pPr lvl="1"/>
            <a:r>
              <a:rPr lang="en-US" b="1" dirty="0"/>
              <a:t>Dependencies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76577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346646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14422"/>
            <a:ext cx="7772400" cy="48053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7356" y="1285860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43174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007513"/>
            <a:ext cx="816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read.c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1997981"/>
            <a:ext cx="831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read.h</a:t>
            </a:r>
            <a:endParaRPr lang="en-US" sz="2200" dirty="0"/>
          </a:p>
        </p:txBody>
      </p:sp>
      <p:sp>
        <p:nvSpPr>
          <p:cNvPr id="10" name="Rounded Rectangle 9"/>
          <p:cNvSpPr/>
          <p:nvPr/>
        </p:nvSpPr>
        <p:spPr>
          <a:xfrm>
            <a:off x="5286380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072198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5303" y="198274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list.h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09790" y="199798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list.c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69616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98178" y="1997981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main.c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2643174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71736" y="4355435"/>
            <a:ext cx="837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read.o</a:t>
            </a:r>
            <a:endParaRPr lang="en-US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5286380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5303" y="434019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list.o</a:t>
            </a:r>
            <a:endParaRPr lang="en-US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3969616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8178" y="4355435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main.o</a:t>
            </a:r>
            <a:endParaRPr lang="en-US" sz="2200" dirty="0"/>
          </a:p>
        </p:txBody>
      </p:sp>
      <p:sp>
        <p:nvSpPr>
          <p:cNvPr id="22" name="Down Arrow 21"/>
          <p:cNvSpPr/>
          <p:nvPr/>
        </p:nvSpPr>
        <p:spPr>
          <a:xfrm rot="20131296">
            <a:off x="2410015" y="2317191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970016" y="5500702"/>
            <a:ext cx="714380" cy="785818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69593" y="6212823"/>
            <a:ext cx="7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prog1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4214810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14810" y="4730124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-20160000">
            <a:off x="6062125" y="2308819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572132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2928926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20131296">
            <a:off x="3585584" y="2004473"/>
            <a:ext cx="222261" cy="166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-20160000">
            <a:off x="4830121" y="2002461"/>
            <a:ext cx="222261" cy="166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9500000">
            <a:off x="3558349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-19500000">
            <a:off x="4795620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28860" y="1071546"/>
            <a:ext cx="1285884" cy="1357322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57422" y="3500438"/>
            <a:ext cx="1285884" cy="1357322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14744" y="3500438"/>
            <a:ext cx="1285884" cy="1357322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73786" y="5286388"/>
            <a:ext cx="1285884" cy="1357322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041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(gnu) make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7AC5276D-A76B-41C6-A88A-83C6E48CDFAF}" type="slidenum">
              <a:rPr lang="he-IL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0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(gnu) make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7AC5276D-A76B-41C6-A88A-83C6E48CDFAF}" type="slidenum">
              <a:rPr lang="he-IL" smtClean="0"/>
              <a:pPr/>
              <a:t>7</a:t>
            </a:fld>
            <a:endParaRPr lang="en-GB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make is a program who’s main aim is to update other programs in a “smart” way.</a:t>
            </a:r>
          </a:p>
          <a:p>
            <a:endParaRPr lang="en-US" sz="3200" dirty="0"/>
          </a:p>
          <a:p>
            <a:r>
              <a:rPr lang="en-US" sz="3200" dirty="0"/>
              <a:t>“smart” = </a:t>
            </a:r>
          </a:p>
          <a:p>
            <a:pPr lvl="1"/>
            <a:r>
              <a:rPr lang="en-US" sz="3200" dirty="0"/>
              <a:t>Build only out-of-date files (use timestamps).</a:t>
            </a:r>
          </a:p>
          <a:p>
            <a:pPr lvl="1"/>
            <a:r>
              <a:rPr lang="en-US" sz="3200" dirty="0"/>
              <a:t>Use the dependency graph for this.</a:t>
            </a:r>
          </a:p>
          <a:p>
            <a:endParaRPr lang="en-US" sz="3200" dirty="0"/>
          </a:p>
          <a:p>
            <a:r>
              <a:rPr lang="en-US" sz="3200" dirty="0"/>
              <a:t>You tell make what to do by writing a “</a:t>
            </a:r>
            <a:r>
              <a:rPr lang="en-US" sz="3200" dirty="0" err="1"/>
              <a:t>makefile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9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makefile names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8C13D31B-7B79-4AB3-B1D4-D6B83A29908E}" type="slidenum">
              <a:rPr lang="he-IL" smtClean="0"/>
              <a:pPr/>
              <a:t>8</a:t>
            </a:fld>
            <a:endParaRPr lang="en-GB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make looks automatically for :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makefile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Makefile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endParaRPr lang="en-US" sz="3200" dirty="0"/>
          </a:p>
          <a:p>
            <a:r>
              <a:rPr lang="en-US" sz="3200" dirty="0"/>
              <a:t>Override by using –f :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make –f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MyMakefile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makefile contains</a:t>
            </a: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</p:spPr>
        <p:txBody>
          <a:bodyPr/>
          <a:lstStyle/>
          <a:p>
            <a:fld id="{819321EC-00C6-417E-95FF-DD8399C70F28}" type="slidenum">
              <a:rPr lang="he-IL" smtClean="0"/>
              <a:pPr/>
              <a:t>9</a:t>
            </a:fld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547688" lvl="1" indent="-547688"/>
            <a:r>
              <a:rPr lang="en-US" sz="4000" dirty="0"/>
              <a:t>Explicit rules </a:t>
            </a:r>
          </a:p>
          <a:p>
            <a:pPr marL="547688" lvl="1" indent="-547688"/>
            <a:r>
              <a:rPr lang="en-US" sz="4000" dirty="0"/>
              <a:t>Implicit rules </a:t>
            </a:r>
          </a:p>
          <a:p>
            <a:pPr marL="547688" lvl="1" indent="-547688"/>
            <a:r>
              <a:rPr lang="en-US" sz="4000" dirty="0"/>
              <a:t>Variables/MACROS definitions</a:t>
            </a:r>
          </a:p>
          <a:p>
            <a:pPr marL="547688" lvl="1" indent="-547688"/>
            <a:r>
              <a:rPr lang="en-US" sz="4000" dirty="0"/>
              <a:t>Comments </a:t>
            </a:r>
          </a:p>
        </p:txBody>
      </p:sp>
    </p:spTree>
    <p:extLst>
      <p:ext uri="{BB962C8B-B14F-4D97-AF65-F5344CB8AC3E}">
        <p14:creationId xmlns:p14="http://schemas.microsoft.com/office/powerpoint/2010/main" val="177026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HJCAPwnEVFghLEKtM9K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qT2pdrzNBLssOkC0F7H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WiDeluyc0ae8joaw5jO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Gj8ryEpWeQJLrB7VHvW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b3ozdxYJ7yaoCpk5NQ0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5XKtjnfcgXkL852ZqRXu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CFMMyo7QplZha1dVGVID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B3ZIACH5cjUvYrOKeAtV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4Rhf2Np9WvWUlHuBNDub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RC6BbGCm1NSoY8qlAUF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o8w8iOLLF05CFXryW949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y357gDNQq6s30F8qCJw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kju5QMV0oAc2B95bp0K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2XIlas3AvHDs32w3qZyb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VV8Lc9hWwNUp17pUtlMP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92e9jaCSKB37hEgq6j5DF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pxB6Uyjx1iLg2MdpfUj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yE0oEvwdoyabvA95eI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EL5CG35Sw1yzZX5wUN1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bxlft7Zzz7JvYuU8vB8Nf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6QgCf9FAWd4WZfj1Os7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CWBc0INPXYIrEel4OWd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lu3XPcTYzGnbXek129XM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djSbOYgczR0szIV8BMS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zxGNiv3L47caQGN3HuSb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dyA4FKDbi53hryfavURo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fH013LMg9Y5oPoe8ddVv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5TWSsNYrSfSPTiT3EHSo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fMIsUtIGg8G76bcEYWK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k19zmfgpXZHOk36sm4Mu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LrCKVWOVQbRVKzTyerg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jM76cBSXH8J9n7Kvlt9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t8mTtvy3CiJM8QDPJc2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cAbLNJ5M848FjYKj8np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pAYTRwKX1YaJWLHHHP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cU729VNJzkRUryXOPva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EtxE4q4FsPeLbBMURy1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uz2YCqFAFEgKWvmdrk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vaz5VNXpOXBvYXB5OD0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vqFhxE7HiHDa4RpwvRC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9qwpBlwflEaVF9qEgjh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SOTKGh89fTKcgeK82Lb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08cf5QAjYIDgyIvREe7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bsTcT8hwVCwTNKxrbhy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zZF2Ca6XVazKXJmTXr1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JFULkd2PDtk9STwRw6p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LZv7v3jJG9muwItMmrQ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k3NN5ik7Uteyg07RQTU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pNRsm5VV2PkmkQXw8Kv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VkDwJFfw3APeEZWCVeb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dTFgTkL9A0wxSwPPmgG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x5cYzvPhkAqw6KQsMUL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I67qN5SViVCumA4UKfkj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7lp5YTtLKSIIm5R9IJo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TCngoRavzH8NZL0H6Yr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LDdY3AxAUhDCsNHIvCB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Az5590CqWLj9QK3pNzY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qQccwXjf65Jy87x2qJp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anic0osPVWrK3DTYqwY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ijWXE6O1gldJpHMX0eX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H6GpwP8r0jvi5Zf3Jm1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wjdbbtwJwd0UBQgeAYT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e7CNHWuB6XGBzmckEFV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ibnpMvM20SKD56znLzfU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3dZgU2fkdT46WOrpiaZP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RWg5LgTl1SaeXo8SswI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w9h8Ytpf537o8kDWu3k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dLAt1aiwil9Qap7NDiq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yX1fl38JFgzPzEVjxmq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7yfNfv2EsrCjnHEXj7J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yXVv8QLUBiqDtVLm20g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y6J6Yk6P20q9ZiSJnbT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SJeIbX4Iw0gapOL2SqN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djWttjD4N8ydd0Rf89L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TPS4YkjtL34twVMItK4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BbALaChD0VVNp7ApkjLj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8KtWtqG0f3cLdHtc9Hb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xIvF73qLFTL62Qhd8QX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BETTW8947fsZcKrNjCA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Yzlfk17MfiIifahCg6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07ECUWyl92tF7RMe7iCB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D3DwMkxlqcuiELfjddv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wwDz15uhRLxutBZn9dN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bOc0ZO4o5Yqdx6TcjsR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LahDjP4iZhOflPn05Fc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4g3SuWUkXsWs22Jlufk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oiL3PimbVR2d51zrk7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iTMkhKbX8SyVRL7r6CY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pPWIL3VcqkO2ZRgv1BZ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Ea9OjT1LGyQdtXnyZ81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ZjyS66b3pcFgc2F0ONI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7PLfaBAmMxleaMyXJ2b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bMoj7sCRXOIq3k23Ipa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ReMBZ2oZJNzRDZRQu8JU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abScoHbNyyAkYan8Gmeqz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H0z33TVHk294mcmyiueZ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a54RicUSn8XXfYxaDLiB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BXVp7M9PTxI2FTLq00Fu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dJq2dNZZHfe4QuYcBJM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7pXo08RtHU1jRlqgZ6T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Ia73cqazO9bcB15PNQ7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xRmF8gJ9kFQiZfMmeUW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BXVp7M9PTxI2FTLq00Fu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dJq2dNZZHfe4QuYcBJM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7pXo08RtHU1jRlqgZ6T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Ia73cqazO9bcB15PNQ7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FSM2WH7qIepyAVhYzoEJ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3wCCLlKFygApGNgXWqi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R8FJoa9j2gb9o7AqzFPP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CclhyPUHVqfboXTnaAm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BWvtmfleK5Bhh2D5QsIt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ghGGxmLtiWhd2x3TAu7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2138BCsjFSYFLHwrYVj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9VbsGhFeM4UeW3BSiyV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UaVmjgZSoq8x8Ku4GtO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7jQ91qhQhFCgQwskR4tu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iOA0hHbzENAQ10xkYoeU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5oUQoeRrD39HS6LjYiG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WiJtwmvqPewOIc5qjXH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7jQ91qhQhFCgQwskR4tu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iOA0hHbzENAQ10xkYoeU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5oUQoeRrD39HS6LjYiG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WiJtwmvqPewOIc5qjXH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שר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יושר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2315</Words>
  <Application>Microsoft Office PowerPoint</Application>
  <PresentationFormat>‫הצגה על המסך (4:3)</PresentationFormat>
  <Paragraphs>390</Paragraphs>
  <Slides>39</Slides>
  <Notes>29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39</vt:i4>
      </vt:variant>
    </vt:vector>
  </HeadingPairs>
  <TitlesOfParts>
    <vt:vector size="44" baseType="lpstr">
      <vt:lpstr>Arial</vt:lpstr>
      <vt:lpstr>Consolas</vt:lpstr>
      <vt:lpstr>Times New Roman</vt:lpstr>
      <vt:lpstr>Wingdings 2</vt:lpstr>
      <vt:lpstr>יושר</vt:lpstr>
      <vt:lpstr>Multiple file project management &amp; Makefile</vt:lpstr>
      <vt:lpstr>Compilation &amp; linkage</vt:lpstr>
      <vt:lpstr>Compilation &amp; linkage</vt:lpstr>
      <vt:lpstr>Compilation &amp; linkage</vt:lpstr>
      <vt:lpstr>מצגת של PowerPoint‏</vt:lpstr>
      <vt:lpstr>(gnu) make</vt:lpstr>
      <vt:lpstr>(gnu) make</vt:lpstr>
      <vt:lpstr> makefile names</vt:lpstr>
      <vt:lpstr>What makefile contains</vt:lpstr>
      <vt:lpstr>Makefile</vt:lpstr>
      <vt:lpstr>Explicit rules </vt:lpstr>
      <vt:lpstr>How make works?</vt:lpstr>
      <vt:lpstr>מצגת של PowerPoint‏</vt:lpstr>
      <vt:lpstr>Example</vt:lpstr>
      <vt:lpstr>Example</vt:lpstr>
      <vt:lpstr>Comments</vt:lpstr>
      <vt:lpstr>Variables/MACROS</vt:lpstr>
      <vt:lpstr>Automatic Variables</vt:lpstr>
      <vt:lpstr>Using Wildcards</vt:lpstr>
      <vt:lpstr>Implicit Rules</vt:lpstr>
      <vt:lpstr>Implicit Rules</vt:lpstr>
      <vt:lpstr>Implicit Rules</vt:lpstr>
      <vt:lpstr>Implicit Rules</vt:lpstr>
      <vt:lpstr>Automatic dependencies</vt:lpstr>
      <vt:lpstr>Makefiles: all, clean, .PHONY</vt:lpstr>
      <vt:lpstr>Automatic makefiles</vt:lpstr>
      <vt:lpstr>Libraries</vt:lpstr>
      <vt:lpstr>Libraries</vt:lpstr>
      <vt:lpstr>Compiled Libraries</vt:lpstr>
      <vt:lpstr>Compiled Libraries</vt:lpstr>
      <vt:lpstr>Static libraries – first pass</vt:lpstr>
      <vt:lpstr>static vs. shared </vt:lpstr>
      <vt:lpstr>static vs. shared </vt:lpstr>
      <vt:lpstr>Libraries in makefile</vt:lpstr>
      <vt:lpstr>Static libraries – second pass</vt:lpstr>
      <vt:lpstr>Static libraries – second pass</vt:lpstr>
      <vt:lpstr>The linking process: Objects vs. static libraries</vt:lpstr>
      <vt:lpstr>Dynamic Libraries</vt:lpstr>
      <vt:lpstr>Dynamic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2010-10-17T04:26:39Z</dcterms:created>
  <dcterms:modified xsi:type="dcterms:W3CDTF">2020-10-22T07:26:49Z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1jD6EJESyq836dxX3eYBVouWN2vsctSE7hXbxi8a5yaA</vt:lpwstr>
  </property>
  <property fmtid="{D5CDD505-2E9C-101B-9397-08002B2CF9AE}" pid="3" name="Google.Documents.RevisionId">
    <vt:lpwstr>09654632428115783001</vt:lpwstr>
  </property>
  <property fmtid="{D5CDD505-2E9C-101B-9397-08002B2CF9AE}" pid="4" name="Google.Documents.PreviousRevisionId">
    <vt:lpwstr>04957978228271056723</vt:lpwstr>
  </property>
  <property fmtid="{D5CDD505-2E9C-101B-9397-08002B2CF9AE}" pid="5" name="Google.Documents.PluginVersion">
    <vt:lpwstr>2.0.2424.7283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