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58" r:id="rId4"/>
    <p:sldId id="265" r:id="rId5"/>
    <p:sldId id="266" r:id="rId6"/>
    <p:sldId id="267" r:id="rId7"/>
    <p:sldId id="269" r:id="rId8"/>
    <p:sldId id="278" r:id="rId9"/>
    <p:sldId id="279" r:id="rId10"/>
    <p:sldId id="268" r:id="rId11"/>
    <p:sldId id="281" r:id="rId12"/>
    <p:sldId id="282" r:id="rId13"/>
    <p:sldId id="283" r:id="rId14"/>
    <p:sldId id="290" r:id="rId15"/>
    <p:sldId id="280" r:id="rId16"/>
    <p:sldId id="295" r:id="rId17"/>
    <p:sldId id="296" r:id="rId18"/>
    <p:sldId id="297" r:id="rId19"/>
    <p:sldId id="298" r:id="rId20"/>
    <p:sldId id="301" r:id="rId21"/>
    <p:sldId id="302" r:id="rId22"/>
    <p:sldId id="305" r:id="rId23"/>
    <p:sldId id="306" r:id="rId24"/>
    <p:sldId id="30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69.94536" units="1/cm"/>
          <inkml:channelProperty channel="Y" name="resolution" value="69.869" units="1/cm"/>
          <inkml:channelProperty channel="T" name="resolution" value="1" units="1/dev"/>
        </inkml:channelProperties>
      </inkml:inkSource>
      <inkml:timestamp xml:id="ts0" timeString="2023-01-11T04:27:46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11873 11462 0,'0'21'16,"-21"-21"-16,1 41 16,-1 1-16,1 40 15,-1 0-15,-20 22 16,-21 122-16,0-81 15,0-22-15,42 63 16,-22-21-16,22 20 16,-1 22-1,21-84-15,-41 22 16,41-22-16,0-40 16,0-21-16,0 20 15,0-61 1,0-1 15,0 1-31,0 0 16,0-1-16,0 1 15,0-1 17</inkml:trace>
  <inkml:trace contextRef="#ctx0" brushRef="#br0" timeOffset="1205.66">11688 11730 0,'20'-20'16,"-20"-1"-16,21 1 16,-1 20-16,22 0 15,-1-62-15,0 62 0,21-21 16,-21 21-1,0-20-15,1 20 0,19 0 16,43 0-16,-43 0 16,42 0-1,-41 41-15,41 0 16,-20-20-16,20 40 16,-21-19-16,-61-1 15,20-20-15,0 20 16,-20 0-16,20-20 15,-20 20-15,20 0 16,-41-20 0,0 20-16,0 0 15,0-20-15,0 20 0,-21-41 16,1 21-16,-1-1 16,21 1-16,-41 0 15,0-21-15,0 0 16,-21 20-16,-41-20 15,-62 21 1,82-1-16,-20 22 16,-20-22-16,40 1 15,1-21-15,20 0 16,41 0-16,-20 0 16,20 0-16,1 0 15,-1 0 1,0 0-1,-20 0 1,0 0 0,20 0-16,-20 0 15,-21 20-15,21-20 16,0 21-16,-42 0 16,22-1-16,-1 1 15,21 0 1,20-21-16,0 0 15,21 20 1,21-20-16</inkml:trace>
  <inkml:trace contextRef="#ctx0" brushRef="#br0" timeOffset="2977.13">14141 11566 0,'-21'20'0,"21"1"0,0-1 16,0 1-16,0 20 15,0 21-15,0 21 16,0-1-16,0 21 15,0 21 1,21 0-16,20 20 16,-21 21-16,1-21 15,-21 145-15,41-166 16,-41-19-16,0 19 16,0-40-16,0-21 15,0-21-15,0-21 0,0-40 94,0-21-78,21-21-16,-21 0 15,0-41 1,20 41-16,-20-62 15,0 62-15,0-20 16,0-1-16,0 22 16,0 19-16,0-20 0,0 21 15,0-21-15,0 1 16,21-43-16,-21 43 16,0-42-1,21-42-15,-21 42 16,0-21-16,41-41 15,-41 62-15,20 42 16,-20-43-16,21 63 16,0 0-16,-1 0 15,-20 20-15,0 1 32,21 20-32,-21-21 31,0 42 47,0 40-62,21 1-16,20 21 15,41 20-15,1 41 16,82 42-16,103 123 15,-124-165-15,144 124 16,-20 42-16,-144-146 0,62 63 16,-22 0-1,-60-41-15,-63-83 16,-21-42-16,-20 1 16,21 0-16,0 0 15,-21-41-15,20-1 16,-20 1-16,0 0 15,0-83 48,0 0-63,0-21 16,0-40-16,0-22 15,0-20-15,0-41 0,0 0 16,0-124-1,0 83-15,41-83 16,-20 124-16,41-21 16,0-103-16,-21 186 15,41-104-15,21-20 16,1 83-16,-22 40 16,0 1-16,-40 82 15,-1 21-15,-41 20 16,0 83 31,0 21-32,-21 40-15,21 63 16,21 103-16,-1-1 16,63 1-16,-62-42 15,40 145 1,104 82-16,-103-206 15,62 103-15,20 21 16,-41-227-16,62 144 16,-83-123-16,22 41 15,-22-124-15,-41 0 16,-20-62-16,-1 0 16,-20-20-1,21-21-15</inkml:trace>
  <inkml:trace contextRef="#ctx0" brushRef="#br0" timeOffset="3743.11">20386 11277 0,'-20'0'15,"-1"41"-15,21 62 16,0 83-16,0-104 15,0 83 1,21 83-16,-1-42 16,21 21-1,-20 20-15,20 0 0,-20-61 16,20 185-16,-20-206 16,-21-41-16,20-21 15,-20-41-15,0-42 16,0 1-16,21-21 47,0 0-32,-1 0-15,21 0 16,21 0-16,41 0 16,83 0-16,20 0 15,-41-21 1,206 21-16,-41 0 15,164 0-15,-164-41 16,-186 20-16,-82 21 16,-21-20-16,-20 20 15,0 0-15</inkml:trace>
  <inkml:trace contextRef="#ctx0" brushRef="#br0" timeOffset="4380.14">23911 10782 0,'0'41'15,"0"21"1,0 0-16,0 0 16,0 20-16,0 1 15,21 20-15,-1-21 16,42 63-16,0-1 16,-21-41-16,21 41 15,-41-20-15,40 62 16,1-21-16,0 20 15,0 42 1,0-21-16,0-62 16,-42 21-16,1-62 0,-1 21 15,-20-83-15,42 42 16,-42-42-16,0-20 16,0-1-1,0 1-15,0 0 31,0-1-15,0 21 0,0-20-1,0 0-15,0-1 16</inkml:trace>
  <inkml:trace contextRef="#ctx0" brushRef="#br0" timeOffset="5608.59">24117 11318 0,'0'-20'78,"41"-1"-78,83 0 0,-21 21 16,21 0-16,-42 0 15,83 0-15,0 0 16,206 62-16,-144 0 16,-83 0-16,0 0 15,-41 20-15,-82-61 16,-21-1-1,0 1 1,0 20-16,0 0 16,0-20-16,-82 62 15,61-42-15,-41 0 16,-20 42-16,20 20 16,-41-42-16,20-19 0,-20-1 15,21-20 1,-21 20-16,41-41 15,41 0-15,1 0 16,-1 0-16,21 20 94,41 1-79,165 20-15,-82-20 16,20 41-16,21-42 16,-62 22-16,206 40 15,-226-61-15,61 20 0,-61 41 16,-21-61 0,-21 20-16,41 104 15,-41-84-15,21 42 16,-41-41-16,41 41 15,0-41-15,-21 21 16,0-21-16,21 61 16,-21-61-16,-20-21 15,20 1 1,-20-22-16,-1 1 16,1-21-16,41 20 0,-1 22 15,1-22-15,-21 1 16,-20-1-16,0-20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69.94536" units="1/cm"/>
          <inkml:channelProperty channel="Y" name="resolution" value="69.869" units="1/cm"/>
          <inkml:channelProperty channel="T" name="resolution" value="1" units="1/dev"/>
        </inkml:channelProperties>
      </inkml:inkSource>
      <inkml:timestamp xml:id="ts0" timeString="2023-01-11T04:50:27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14862 11566 0,'0'20'31,"-21"1"-31,21 20 16,-20 21-16,-1 0 15,1 20-15,-22-20 16,22 0 0,20-21-16,0 83 15,-21-83-15,21 21 16,-21-21-16,21 0 16,0 1-16,-20-22 15,20 1-15,0-1 16,0 1-1,20-42 95,1 21-95,0-20-15,-1-1 16,22 1-16,-1 20 16,-21 0-1,1-21-15,20 0 16,-20 21-16,-1 0 16,22-20-16,-22-1 31,1 21-31,-1 0 15,1 0 1,0-20-16,-1 20 16</inkml:trace>
  <inkml:trace contextRef="#ctx0" brushRef="#br0" timeOffset="936.45">14347 12040 0,'0'-21'16,"20"21"-16,1-20 16,-1-1-16,1 0 15,20 1-15,-20 20 16,0 0-16,-1 0 16,1-21-1,-1 21 1,1 0-16,0 0 15,20-21-15,0 21 16,0 0-16,21 0 16,-21-20-16,1 20 15,-22-21-15,21 21 0,21 0 32,-21 0-32,1 0 15,-1-20-15,41-1 16,-61 21-1</inkml:trace>
  <inkml:trace contextRef="#ctx0" brushRef="#br0" timeOffset="1589.46">16449 11607 0,'0'20'0,"-20"-20"16,20 21-16,-21 0 16,0 20-16,1-21 15,20 1-15,-21 62 16,21-42-16,0 0 16,-21 0-16,21 21 15,-20 0 1,-1 62-16,1-21 15,-1-41-15,21-1 16,-41-19-16,41-22 16,0 1-1</inkml:trace>
  <inkml:trace contextRef="#ctx0" brushRef="#br0" timeOffset="2107.71">16511 12081 0,'21'0'62,"20"41"-62,0 21 16,21 0-16,-21-21 15,0 21-15,-20 20 0,0-40 16,20 20 0,-41-42-16,20-20 0,-20 21 15,21-1-15,0-20 31,-21 21 32</inkml:trace>
  <inkml:trace contextRef="#ctx0" brushRef="#br0" timeOffset="2640.29">17232 11566 0,'0'41'47,"0"0"-31,0 62-16,0 21 15,0 41-15,0 0 16,42 20-16,-42-102 15,20 40-15,-20 104 0,0-144 16,0 20-16,0-41 16,0-21-16,0-21 15,0-40 48,21-1-48,-21 1 1</inkml:trace>
  <inkml:trace contextRef="#ctx0" brushRef="#br0" timeOffset="3944.42">17645 11730 0,'0'-20'15,"20"-1"1,1 1-16,0-1 15,-1 21-15,1-21 16,-1 1 15,-20-1-31,21 21 16,0 0 0,-1 0-1,1 0 1,-1 0-1,1 0 1,0 21 0,20-1-16,-21-20 15,1 21-15,0-21 16,-21 21 0,0-1-16,0 21 15,0-20-15,-21 0 16,-20 20-16,20-41 15,1 21 1,-22 20-16,1 0 16,21-20-16,-1-1 15,21 1-15,0 0 32</inkml:trace>
  <inkml:trace contextRef="#ctx0" brushRef="#br0" timeOffset="4456.59">18016 11854 0,'20'0'110,"1"41"-110,0-41 15,-1 21-15,1 0 32,-21-1-32,0 1 15,20 0-15,-20-1 16,21 1-16,-21-1 16,21 22-1,-21-22-15,0 1 16,0-1-1</inkml:trace>
  <inkml:trace contextRef="#ctx0" brushRef="#br0" timeOffset="4873.76">18222 11916 0,'20'-21'15,"1"1"-15,0-1 16,-21 1-16,20 20 16,1-21-1,-1 21 16,22-21-15,40 1-16,-41 20 16,1-42-16,-22 42 15</inkml:trace>
  <inkml:trace contextRef="#ctx0" brushRef="#br0" timeOffset="5323.91">18737 11421 0,'-20'21'31,"-1"20"-15,0 0-16,1 21 15,20 0-15,0 41 16,0 21-16,0-42 16,0-20-16,20 41 15,-20-41-15,0 41 16,0-62-16,0-20 15,0 0 1</inkml:trace>
  <inkml:trace contextRef="#ctx0" brushRef="#br0" timeOffset="5828.49">18449 12452 0,'-42'41'63,"22"1"-63,20-1 16,-21 0-16,0 0 0,1 42 15,-1-42-15,21-20 16,0-1-1</inkml:trace>
  <inkml:trace contextRef="#ctx0" brushRef="#br0" timeOffset="6644.52">18510 12390 0,'21'0'16,"41"0"62,-42 0-62,22 0-16,40 0 15,-61 0 17,-21 21 30,0-1-62,-21 1 16,1 0-16,-1-21 15,0 41-15,1-20 16,20-1-16,-21 1 16,21-1-16,0 1 15,-21 0-15,1-1 16,-1 1-16,21-1 16,-20 1-16,-1-21 15,21 21 1,-21-21-1,21 20 1,-20 22 0,-1-42-16,21 20 15,-20-20 1,20-20 78</inkml:trace>
  <inkml:trace contextRef="#ctx0" brushRef="#br0" timeOffset="7710.24">19727 11545 0,'0'21'125,"20"-1"-125,21 21 16,-20-41-16,0 42 15,20-22 1,-41 1-16,20-1 0,-20 1 16,42 0-16,-1-1 15,-20 1-15,20 0 16,0-1-16,-20-20 15,-1 0-15,21 0 16,-41 21 0</inkml:trace>
  <inkml:trace contextRef="#ctx0" brushRef="#br0" timeOffset="8263.79">19891 11999 0,'21'0'47,"0"0"-31,20-21-16,41 0 15,-40-20-15,-1 20 16,0 21-16,21-20 16,-21 20-16,21 0 15,-21-21 1,21 21-16,-41 0 0</inkml:trace>
  <inkml:trace contextRef="#ctx0" brushRef="#br0" timeOffset="8864.84">20427 12143 0,'21'20'0,"0"1"16,-1 0-16,-20-1 15,0 1-15,0 0 16,0-1-16,-20 1 15,-1-21-15,0 0 16,21 20 0,-20 1-16,20 0 15,-41-1-15,20 1 16,-20-1-16,-21 22 16,41-22-16,1-20 15,40-41 48,1 0-48,-1 0-15,1-21 0,0 21 16,-1 20 0,-20-20-16,21-1 0,0 22 15,-21-1-15,0 1 16</inkml:trace>
  <inkml:trace contextRef="#ctx0" brushRef="#br0" timeOffset="9389.9">20654 11751 0,'0'21'47,"-20"-1"-47,-1 42 15,21 0-15,0 21 16,0-22-16,-21 22 16,21-21-16,0-21 15,0 21-15,0-21 16,0 0-16,0-20 0,0 20 15,0-20 32</inkml:trace>
  <inkml:trace contextRef="#ctx0" brushRef="#br0" timeOffset="9757.04">20675 12328 0,'0'-20'0,"0"-1"16,20 1-16,-20-1 16,21 21-16,-21-21 15,21 21-15,40-20 16,-19-1-16,19-20 15,43 20-15,-22 21 16,21-20-16,-62 20 16</inkml:trace>
  <inkml:trace contextRef="#ctx0" brushRef="#br0" timeOffset="10379.76">21252 11834 0,'0'41'31,"-21"21"-15,21 20-1,0-41-15,0 21 16,0-21-16,0 21 16,0-41-16,-20 20 15,-1-20 1,42-21 62,20 0-62,0 0-16,0 0 15,1-21-15,19 21 16,-19-20-16,-22 20 15,21 0 1,-20 0-16</inkml:trace>
  <inkml:trace contextRef="#ctx0" brushRef="#br0" timeOffset="10920.67">21664 11689 0,'0'21'16,"-20"20"-16,-1 0 15,0 1-15,21 40 16,0-41-16,0 21 16,0 21-16,0-42 15,0 0-15,0-20 16,0 82 0,0-83-16,0 22 15,0-22-15,0 1 16,0-1-16,0 1 31,0 0 0,-20-1-15,20 1 0,0-42 62,20 1-63</inkml:trace>
  <inkml:trace contextRef="#ctx0" brushRef="#br0" timeOffset="11229.67">21623 12163 0,'0'-20'15,"0"-1"-15,0 1 16,0-1 15,0 0-15,21 21-1,-1-41-15,21 21 16,42-1-16,-42 0 16,21 1-16,0 20 15,-42 0-15,1 0 16,0 0-16,-1 0 31</inkml:trace>
  <inkml:trace contextRef="#ctx0" brushRef="#br0" timeOffset="12187.04">22221 11504 0,'0'-21'0,"20"21"15,-20-21-15,21 21 94,20 0-94,0 0 16,-20 0-16,20 0 15,-20 0 1,-1 21-16,1 0 15,0-1-15,-1 22 16,-20-22-16,0 1 16,0 20-1,0-20-15,21-21 16,-21 41-16,0 0 16,0-20-16,0 20 15,0-20-15,-21-21 16,1 20-16,20 21 0,-42-20 15,42 0 1,-41 20-16,21-20 16,-1 20-16,21-21 15,-21-20 1,21 21 0,0 0-1,0-1 16,0 1-15,21-21 0,0 0-1,-1 0-15,1 0 16,-21 20 0,0 1 15</inkml:trace>
  <inkml:trace contextRef="#ctx0" brushRef="#br0" timeOffset="12504.02">22427 12720 0</inkml:trace>
  <inkml:trace contextRef="#ctx0" brushRef="#br0" timeOffset="12705.69">22427 12720 0</inkml:trace>
  <inkml:trace contextRef="#ctx0" brushRef="#br0" timeOffset="19846.2">17830 14576 0,'0'20'0,"-20"-20"16,20 21-1,-21-21 1,0 0 0,1 20-1,-21-20-15,-1 21 16,1 0-16,0-1 15,-21 22-15,-20-22 16,20 1 0,-62-21-16,21 41 0,21-41 15,-22 21-15,1-21 16,42 20-16,-1-20 16,0 0-16,0 0 15,21 0-15,-42 0 16,42 0-16,-21 0 15,42 0 1,-1 0-16,0 0 16,-20 0-16,21 0 15,-1 0-15,-20 0 16,-21-20-16,21 20 16,-21-21-16,0 21 15,21 0-15,0 0 0,20 0 31,0 0-31,1 0 16,-1 0-16,1-21 16,-1 21-16,0-20 15,1-1-15,-1 1 16,0-1-16,21 0 16,-20 1-1,20-22 1,-21 22-16,21-1 15,-20-20-15,-1 20 16,0 21-16,1-41 16,-1 0-16,1 20 0,20-20 15,-21 20-15,-20-20 16,20 0 0,21 20-1,-21 1-15,1-1 16,-1 1-16,21-1 15,-20 0-15,-1 1 16,21-1-16,0 0 31,-41 1-15,41-1 0,-21 1-16,21-22 15,-20 22-15,20-1 16,-21 21-1,0-21-15,21 1 0,0-1 16,-20-20-16,20 20 16,0 1-16,0-1 31,0-20-31,0 20 16,0-20-1,0 20 1,0-20-1,0 21-15,0-22 16,0 22-16,0-21 16,20-1-1,-20 1-15,21 20 16,0-20-16,20 0 16,0 0-16,21 0 15,-42-1-15,22 22 16,-1-42-16,0 41 15,-20 1-15,20 20 16,0-21 0,21-41-16,41 21 15,-20 20-15,-1 1 16,0-22-16,-20 42 16,21-20-16,-1 20 15,21 0-15,-41 0 16,21 0-16,-1 0 15,-20 0 1,0 0-16,0 0 0,20 0 16,-20 20-1,20 22-15,-20-22 16,41 22-16,-41-22 16,0 21-16,20 21 15,-20-21-15,0-20 16,0 20-1,-21 1-15,0-1 16,1-21-16,-22 22 16,1-22-16,-21 21 15,20-20-15,1 20 0,0 1 16,-1-1-16,21 0 16,-20 21-1,20 0-15,0-21 16,-20-20-16,20-1 15,-20 1-15,0 20 16,-21-20-16,41-1 16,-21 21-16,1-20 15,20 20-15,-20 1 16,-1-42 0,-20 41-16,21-21 15,-21 1 1,0 0-16,0 20 15,-21-20 1,1 20-16,-21 0 0,20 21 16,-20 0-16,-42 20 15,63-41 1,-42 62-16,0-41 16,0 41-16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7821F-D811-4047-8240-CFA4A525F0BC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DED8-EF38-4E92-9831-E8A407ADD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5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4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5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4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5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1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09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size</a:t>
            </a:r>
            <a:r>
              <a:rPr lang="ko-KR" altLang="en-US" dirty="0"/>
              <a:t>가 큰 </a:t>
            </a:r>
            <a:r>
              <a:rPr lang="en-US" altLang="ko-KR" dirty="0"/>
              <a:t>loss</a:t>
            </a:r>
            <a:r>
              <a:rPr lang="ko-KR" altLang="en-US" dirty="0"/>
              <a:t>는 더 자주 </a:t>
            </a:r>
            <a:r>
              <a:rPr lang="en-US" altLang="ko-KR" dirty="0"/>
              <a:t>sampling </a:t>
            </a:r>
            <a:r>
              <a:rPr lang="ko-KR" altLang="en-US" dirty="0"/>
              <a:t>되도록 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02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size</a:t>
            </a:r>
            <a:r>
              <a:rPr lang="ko-KR" altLang="en-US" dirty="0"/>
              <a:t>가 큰 </a:t>
            </a:r>
            <a:r>
              <a:rPr lang="en-US" altLang="ko-KR" dirty="0"/>
              <a:t>loss</a:t>
            </a:r>
            <a:r>
              <a:rPr lang="ko-KR" altLang="en-US" dirty="0"/>
              <a:t>는 더 자주 </a:t>
            </a:r>
            <a:r>
              <a:rPr lang="en-US" altLang="ko-KR" dirty="0"/>
              <a:t>sampling </a:t>
            </a:r>
            <a:r>
              <a:rPr lang="ko-KR" altLang="en-US" dirty="0"/>
              <a:t>되도록 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41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size</a:t>
            </a:r>
            <a:r>
              <a:rPr lang="ko-KR" altLang="en-US" dirty="0"/>
              <a:t>가 큰 </a:t>
            </a:r>
            <a:r>
              <a:rPr lang="en-US" altLang="ko-KR" dirty="0"/>
              <a:t>loss</a:t>
            </a:r>
            <a:r>
              <a:rPr lang="ko-KR" altLang="en-US" dirty="0"/>
              <a:t>는 더 자주 </a:t>
            </a:r>
            <a:r>
              <a:rPr lang="en-US" altLang="ko-KR" dirty="0"/>
              <a:t>sampling </a:t>
            </a:r>
            <a:r>
              <a:rPr lang="ko-KR" altLang="en-US" dirty="0"/>
              <a:t>되도록 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8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0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We add some Gaussian noise (with covariance σ 2 1I) for the case of t = 1 to ensure that the generative process is supported everywhere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0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41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매 </a:t>
            </a:r>
            <a:r>
              <a:rPr lang="en-US" altLang="ko-KR" dirty="0"/>
              <a:t>step</a:t>
            </a:r>
            <a:r>
              <a:rPr lang="ko-KR" altLang="en-US" dirty="0"/>
              <a:t>마다 </a:t>
            </a:r>
            <a:r>
              <a:rPr lang="en-US" altLang="ko-KR" dirty="0"/>
              <a:t>variance</a:t>
            </a:r>
            <a:r>
              <a:rPr lang="ko-KR" altLang="en-US" dirty="0"/>
              <a:t>의 변화까지 더해줘야 하기 때문에</a:t>
            </a:r>
            <a:r>
              <a:rPr lang="en-US" altLang="ko-KR" dirty="0"/>
              <a:t>, step </a:t>
            </a:r>
            <a:r>
              <a:rPr lang="ko-KR" altLang="en-US" dirty="0"/>
              <a:t>간격을 크게 학습하면 그 변화들이 합쳐져서 학습이 잘 못된다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3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D6F9-BCBB-43E8-8708-7BAFD8A37B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0D964-659A-3587-2959-E0E751A9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DE2C8-DE51-8B6C-3C83-3B2E5E6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8F4F-E686-BD3C-6215-889FDDA3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7F67-D12B-A7D9-9C34-5306C1C7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DBAAC-610A-A5B9-0F9F-86EA2BF1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8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628CE-F5E2-8FE9-9C46-77426D8F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E7156-FE64-34C7-E60E-4403F93C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68E0E-1A27-74CF-FF38-3E5A216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C0CA-70DF-AA71-2BCD-D7FE42D8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04F2-1DF0-CB3E-7E3B-7E45813F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9B71C-2C15-EAE8-C207-D4AE97A87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18272F-1DDE-9D12-158A-0F769758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E29B1-F9C7-0F3E-0AD7-3280600A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D5E4F-D125-9BB7-1246-6F30B4D2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14D24-B0D4-7CAC-07F2-7F821019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B838-A135-9F62-55F7-A0E65F8F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B92CF-79F1-5644-466D-DC52BC9B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795F9-9F07-C967-5355-CC26CCDC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E901-0C2E-F1BB-8B4D-C464D207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E96E-46F8-9CDD-D0E7-16C48644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27AEA-08F8-EC79-6890-00ED85E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54A2B-EBB9-F804-948B-C74ECD83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368F0-F7E1-E1C4-B7C6-846276A8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CDD8C-5662-0CD9-387F-99CEF84E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C647-2B0D-42AB-2541-AAF4F1A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B429-A3EA-B731-FD85-4E156FFF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505F-9687-2722-B11D-E4E22A7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43A2F8-B499-0379-1759-2682DDC1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96F9A-548C-2F1A-897C-ED5E9A79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3930B-14E2-505C-1F61-28510EBB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95FEB-EE63-78A9-EA45-75B76A00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AB9B-634C-E990-0ECB-BEBE62B1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340F7-E613-C936-EB58-FE2BC975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18411-93E5-93EC-6C1A-A73C00D0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546B2-ED89-DE81-31E3-4B38B2E0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9AC53-CD32-A6DB-CBB4-6BAB04B3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7C1ECA-A361-40FB-569E-04110206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85F38E-9EAA-0740-9D6C-FEDD86B3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2373D-7C72-CB13-534D-53C59C1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7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0B74-6A03-DBC3-4ED6-6C1F112E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C6DFD-C406-ECEF-F220-BF34688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C682D-2240-3A74-452C-57366B6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821F5A-55A7-7596-8410-5CEF1B69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2100A-F074-C136-CC76-47A2F0C4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61923E-EE92-C685-52F5-F33DB95B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93CA-BEC7-D79D-5807-E0263636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F09AF-3D4C-D590-01DC-9D0186D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55E20-D0BA-E853-22A9-0DCEC414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6F74D-78F7-A526-F282-05A91FE9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F064F-3A75-A70A-35D7-1A04C457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14AB9-051B-3458-FC26-72909B4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B61FE-F02C-3544-E5B2-152EBFAB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0B83-B53D-C37B-3637-563B5231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850612-F806-19B2-2769-D6A322F7B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5E460-C76D-4E9C-63CD-29167DE3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0E976-313A-EDF3-0ACF-D71E5F0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C1222-E7E0-A5C0-3711-C09522A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D1CAF-D45B-74C3-1807-A4E25627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CF6D6-8196-B8D0-21B1-04C01D5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F1504-4A4D-0F92-CDBB-5A118A1A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DC49F-4494-B933-304D-511CFAFB4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B013-7E9B-4C54-B4DD-5E0DC5518CDB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B3497-FA3C-064A-CF5F-9399F6A6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15FA1-F3F8-2A4D-6CDB-F5B1B53F8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4922-C8BB-4296-B92A-DD244E70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3668658" y="2657460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Diffusion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</a:t>
            </a:r>
            <a:r>
              <a:rPr lang="ko-KR" altLang="en-US" sz="2400" b="1" dirty="0" err="1"/>
              <a:t>회차</a:t>
            </a:r>
            <a:r>
              <a:rPr lang="ko-KR" altLang="en-US" sz="2400" b="1" dirty="0"/>
              <a:t> 스터디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9663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C9B16A-FDCD-CD44-57A8-16CAF139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62" y="1490905"/>
            <a:ext cx="8390476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85263D-7451-5A1C-2CD0-265D40F7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" y="860509"/>
            <a:ext cx="736901" cy="25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F465E-F944-857B-E83D-09E0E260C8C4}"/>
              </a:ext>
            </a:extLst>
          </p:cNvPr>
          <p:cNvSpPr txBox="1"/>
          <p:nvPr/>
        </p:nvSpPr>
        <p:spPr>
          <a:xfrm>
            <a:off x="128689" y="1229841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forward process</a:t>
            </a:r>
            <a:r>
              <a:rPr lang="ko-KR" altLang="en-US" dirty="0"/>
              <a:t>는 </a:t>
            </a:r>
            <a:r>
              <a:rPr lang="en-US" altLang="ko-KR" dirty="0"/>
              <a:t>deterministic</a:t>
            </a:r>
            <a:r>
              <a:rPr lang="ko-KR" altLang="en-US" dirty="0"/>
              <a:t>하게 된다</a:t>
            </a:r>
            <a:r>
              <a:rPr lang="en-US" altLang="ko-KR" dirty="0"/>
              <a:t>. (t =1)</a:t>
            </a:r>
            <a:r>
              <a:rPr lang="ko-KR" altLang="en-US" dirty="0"/>
              <a:t>일 때를 제외하고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70ECA-46BB-563A-47EC-BFD19D29FEE3}"/>
              </a:ext>
            </a:extLst>
          </p:cNvPr>
          <p:cNvSpPr txBox="1"/>
          <p:nvPr/>
        </p:nvSpPr>
        <p:spPr>
          <a:xfrm>
            <a:off x="128689" y="1567504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generative process</a:t>
            </a:r>
            <a:r>
              <a:rPr lang="ko-KR" altLang="en-US" dirty="0"/>
              <a:t>에서는</a:t>
            </a:r>
            <a:r>
              <a:rPr lang="en-US" altLang="ko-KR" dirty="0"/>
              <a:t>, random noise </a:t>
            </a:r>
            <a:r>
              <a:rPr lang="ko-KR" altLang="en-US" dirty="0"/>
              <a:t>앞에 있는</a:t>
            </a:r>
            <a:r>
              <a:rPr lang="en-US" altLang="ko-KR" dirty="0"/>
              <a:t> coefficient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0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3162CF-715A-C9B1-08D7-97258EC6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09" y="1199045"/>
            <a:ext cx="7508982" cy="4663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A1279-37C9-FEA3-0238-D7FD2D57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09" y="631868"/>
            <a:ext cx="4320738" cy="363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18648A-2F12-73D2-500D-640DCBC83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43" y="689162"/>
            <a:ext cx="3066806" cy="3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932BF-7E1A-E760-7B8E-7F88150C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36" y="893720"/>
            <a:ext cx="8101127" cy="50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4A038-B7A7-F2A4-D9F1-BEDB4F4A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80" y="1474035"/>
            <a:ext cx="8703839" cy="21096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31A33E4-AB49-E070-CA80-DC329E1B6687}"/>
                  </a:ext>
                </a:extLst>
              </p14:cNvPr>
              <p14:cNvContentPartPr/>
              <p14:nvPr/>
            </p14:nvContentPartPr>
            <p14:xfrm>
              <a:off x="4059000" y="3681000"/>
              <a:ext cx="5818320" cy="1677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31A33E4-AB49-E070-CA80-DC329E1B66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9640" y="3671640"/>
                <a:ext cx="5837040" cy="16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5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B4BE6-FD45-FBCD-CE95-84FE121C515D}"/>
              </a:ext>
            </a:extLst>
          </p:cNvPr>
          <p:cNvSpPr txBox="1"/>
          <p:nvPr/>
        </p:nvSpPr>
        <p:spPr>
          <a:xfrm>
            <a:off x="197962" y="803573"/>
            <a:ext cx="1141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간단한 수정을 통해서 </a:t>
            </a:r>
            <a:r>
              <a:rPr lang="en-US" altLang="ko-KR" dirty="0"/>
              <a:t>DDPM</a:t>
            </a:r>
            <a:r>
              <a:rPr lang="ko-KR" altLang="en-US" dirty="0"/>
              <a:t>이 괜찮은 </a:t>
            </a:r>
            <a:r>
              <a:rPr lang="en-US" altLang="ko-KR" dirty="0"/>
              <a:t>log-likelihood</a:t>
            </a:r>
            <a:r>
              <a:rPr lang="ko-KR" altLang="en-US" dirty="0"/>
              <a:t>를 </a:t>
            </a:r>
            <a:r>
              <a:rPr lang="en-US" altLang="ko-KR" dirty="0"/>
              <a:t>high sample quality</a:t>
            </a:r>
            <a:r>
              <a:rPr lang="ko-KR" altLang="en-US" dirty="0"/>
              <a:t>와 함께 가질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fewer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에서 </a:t>
            </a:r>
            <a:r>
              <a:rPr lang="en-US" altLang="ko-KR" dirty="0"/>
              <a:t>sampling</a:t>
            </a:r>
            <a:r>
              <a:rPr lang="ko-KR" altLang="en-US" dirty="0"/>
              <a:t>을 할 수 있게 되었음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ImageNet</a:t>
            </a:r>
            <a:r>
              <a:rPr lang="ko-KR" altLang="en-US" dirty="0"/>
              <a:t>에서도 의미 있는 결과</a:t>
            </a:r>
            <a:r>
              <a:rPr lang="en-US" altLang="ko-KR" dirty="0"/>
              <a:t>(high-diversity dataset)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00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 </a:t>
            </a:r>
            <a:r>
              <a:rPr lang="ko-KR" altLang="en-US" dirty="0"/>
              <a:t>개선을 통한 </a:t>
            </a:r>
            <a:r>
              <a:rPr lang="en-US" altLang="ko-KR" dirty="0"/>
              <a:t>log likelihood </a:t>
            </a:r>
            <a:r>
              <a:rPr lang="ko-KR" altLang="en-US" dirty="0"/>
              <a:t>향상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4FA8F3-F8D9-0EFA-0806-F2319DC7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5" y="1498011"/>
            <a:ext cx="2140850" cy="738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A416B-FF31-35A3-8FAD-81920B65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74" y="1703178"/>
            <a:ext cx="291815" cy="373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79F9F-64EC-5D36-9A67-0453F9F55070}"/>
              </a:ext>
            </a:extLst>
          </p:cNvPr>
          <p:cNvSpPr txBox="1"/>
          <p:nvPr/>
        </p:nvSpPr>
        <p:spPr>
          <a:xfrm>
            <a:off x="2494173" y="1703178"/>
            <a:ext cx="5116944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       </a:t>
            </a:r>
            <a:r>
              <a:rPr lang="ko-KR" altLang="en-US" dirty="0"/>
              <a:t>로 </a:t>
            </a:r>
            <a:r>
              <a:rPr lang="en-US" altLang="ko-KR" dirty="0"/>
              <a:t>fix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C0451-F7E5-D0F8-6B6C-70C821F61152}"/>
              </a:ext>
            </a:extLst>
          </p:cNvPr>
          <p:cNvSpPr txBox="1"/>
          <p:nvPr/>
        </p:nvSpPr>
        <p:spPr>
          <a:xfrm>
            <a:off x="197962" y="2408281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생각해보면 둘의 차이는 거의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531BF7-2775-DBCD-DAFB-7B8B1DE45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45" y="1508890"/>
            <a:ext cx="6129216" cy="38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6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 </a:t>
            </a:r>
            <a:r>
              <a:rPr lang="ko-KR" altLang="en-US" dirty="0"/>
              <a:t>개선을 통한 </a:t>
            </a:r>
            <a:r>
              <a:rPr lang="en-US" altLang="ko-KR" dirty="0"/>
              <a:t>log likelihood </a:t>
            </a:r>
            <a:r>
              <a:rPr lang="ko-KR" altLang="en-US" dirty="0"/>
              <a:t>향상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C6B58-EBD3-5CDE-7C9A-1174FF89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76" y="1586567"/>
            <a:ext cx="6019906" cy="42826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AD9C8D-69ED-22A1-A36E-9F58B2778470}"/>
              </a:ext>
            </a:extLst>
          </p:cNvPr>
          <p:cNvSpPr/>
          <p:nvPr/>
        </p:nvSpPr>
        <p:spPr>
          <a:xfrm>
            <a:off x="3235987" y="1860714"/>
            <a:ext cx="1566922" cy="1362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4BAD8-104F-61B7-16C5-3D2F7E7CB1C6}"/>
              </a:ext>
            </a:extLst>
          </p:cNvPr>
          <p:cNvSpPr/>
          <p:nvPr/>
        </p:nvSpPr>
        <p:spPr>
          <a:xfrm>
            <a:off x="101600" y="4512722"/>
            <a:ext cx="3605441" cy="7074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앞의 샘플들이 중요하다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=&gt;       </a:t>
            </a:r>
            <a:r>
              <a:rPr lang="ko-KR" altLang="en-US" sz="1600" dirty="0">
                <a:solidFill>
                  <a:schemeClr val="tx1"/>
                </a:solidFill>
              </a:rPr>
              <a:t>를 배워야 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158050-7E5B-8E91-AC88-BA1162AB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068" y="1871015"/>
            <a:ext cx="4115011" cy="13526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B47E37-10D7-9201-34AF-0F060DE51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065" y="3069376"/>
            <a:ext cx="2432175" cy="3810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7C58A2-B9FA-AA9C-3160-4BD217E33902}"/>
              </a:ext>
            </a:extLst>
          </p:cNvPr>
          <p:cNvSpPr/>
          <p:nvPr/>
        </p:nvSpPr>
        <p:spPr>
          <a:xfrm>
            <a:off x="8076076" y="2523702"/>
            <a:ext cx="3768662" cy="3004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48B1B0-5660-5ABC-F681-1B35F4D143E2}"/>
              </a:ext>
            </a:extLst>
          </p:cNvPr>
          <p:cNvSpPr/>
          <p:nvPr/>
        </p:nvSpPr>
        <p:spPr>
          <a:xfrm>
            <a:off x="8076076" y="3126698"/>
            <a:ext cx="3768662" cy="3004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7AF63DA-B81C-C411-87EB-899D84F38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881" y="4866446"/>
            <a:ext cx="420750" cy="297001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2630F1C-5580-C472-D613-C5A11B73A6F0}"/>
              </a:ext>
            </a:extLst>
          </p:cNvPr>
          <p:cNvCxnSpPr>
            <a:stCxn id="11" idx="1"/>
            <a:endCxn id="13" idx="0"/>
          </p:cNvCxnSpPr>
          <p:nvPr/>
        </p:nvCxnSpPr>
        <p:spPr>
          <a:xfrm rot="10800000" flipV="1">
            <a:off x="1904321" y="2542174"/>
            <a:ext cx="1331666" cy="197054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BE03F3-7EBD-323C-F5D5-0F881CB6029B}"/>
              </a:ext>
            </a:extLst>
          </p:cNvPr>
          <p:cNvSpPr/>
          <p:nvPr/>
        </p:nvSpPr>
        <p:spPr>
          <a:xfrm>
            <a:off x="8067065" y="1995379"/>
            <a:ext cx="3768662" cy="3004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39575C-5F20-93D2-A49C-6410E0C02105}"/>
              </a:ext>
            </a:extLst>
          </p:cNvPr>
          <p:cNvSpPr/>
          <p:nvPr/>
        </p:nvSpPr>
        <p:spPr>
          <a:xfrm>
            <a:off x="1111881" y="4866446"/>
            <a:ext cx="420750" cy="3004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B44EB80-18D3-9B6C-EBC0-4158CAB3C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8362" y="440603"/>
            <a:ext cx="5356376" cy="135262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EE9C6D2-B0F7-A796-CB78-3B3F72596A40}"/>
              </a:ext>
            </a:extLst>
          </p:cNvPr>
          <p:cNvSpPr txBox="1"/>
          <p:nvPr/>
        </p:nvSpPr>
        <p:spPr>
          <a:xfrm>
            <a:off x="6451540" y="131974"/>
            <a:ext cx="217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Recap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8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 </a:t>
            </a:r>
            <a:r>
              <a:rPr lang="ko-KR" altLang="en-US" dirty="0"/>
              <a:t>개선을 통한 </a:t>
            </a:r>
            <a:r>
              <a:rPr lang="en-US" altLang="ko-KR" dirty="0"/>
              <a:t>log likelihood </a:t>
            </a:r>
            <a:r>
              <a:rPr lang="ko-KR" altLang="en-US" dirty="0"/>
              <a:t>향상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85FE9-1C71-1D1A-C4F3-88E9CBAE803D}"/>
              </a:ext>
            </a:extLst>
          </p:cNvPr>
          <p:cNvSpPr txBox="1"/>
          <p:nvPr/>
        </p:nvSpPr>
        <p:spPr>
          <a:xfrm>
            <a:off x="197962" y="1377913"/>
            <a:ext cx="1141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          는 매우 작음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잘 동작하는 </a:t>
            </a:r>
            <a:r>
              <a:rPr lang="en-US" altLang="ko-KR" b="1" dirty="0">
                <a:highlight>
                  <a:srgbClr val="FFFF00"/>
                </a:highlight>
              </a:rPr>
              <a:t>beta</a:t>
            </a:r>
            <a:r>
              <a:rPr lang="ko-KR" altLang="en-US" b="1" dirty="0">
                <a:highlight>
                  <a:srgbClr val="FFFF00"/>
                </a:highlight>
              </a:rPr>
              <a:t>와 </a:t>
            </a:r>
            <a:r>
              <a:rPr lang="en-US" altLang="ko-KR" b="1" dirty="0">
                <a:highlight>
                  <a:srgbClr val="FFFF00"/>
                </a:highlight>
              </a:rPr>
              <a:t>beta hat</a:t>
            </a:r>
            <a:r>
              <a:rPr lang="ko-KR" altLang="en-US" b="1" dirty="0">
                <a:highlight>
                  <a:srgbClr val="FFFF00"/>
                </a:highlight>
              </a:rPr>
              <a:t>을 </a:t>
            </a:r>
            <a:r>
              <a:rPr lang="en-US" altLang="ko-KR" b="1" dirty="0">
                <a:highlight>
                  <a:srgbClr val="FFFF00"/>
                </a:highlight>
              </a:rPr>
              <a:t>interpolation</a:t>
            </a:r>
            <a:r>
              <a:rPr lang="ko-KR" altLang="en-US" dirty="0"/>
              <a:t>해서 적절한 </a:t>
            </a:r>
            <a:r>
              <a:rPr lang="en-US" altLang="ko-KR" dirty="0"/>
              <a:t>variance</a:t>
            </a:r>
            <a:r>
              <a:rPr lang="ko-KR" altLang="en-US" dirty="0"/>
              <a:t>를 찾자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0AC508-2B29-2EBE-D405-29EFD606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9" y="1419119"/>
            <a:ext cx="876004" cy="2779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A3C4AF-9C8A-5644-2AA1-B1DB45FC6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096" y="2182969"/>
            <a:ext cx="5777808" cy="9233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C2DCC5-0052-1BD1-A362-05A1C1411C3D}"/>
              </a:ext>
            </a:extLst>
          </p:cNvPr>
          <p:cNvSpPr txBox="1"/>
          <p:nvPr/>
        </p:nvSpPr>
        <p:spPr>
          <a:xfrm>
            <a:off x="197962" y="3229804"/>
            <a:ext cx="1141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 때의 </a:t>
            </a:r>
            <a:r>
              <a:rPr lang="en-US" altLang="ko-KR" dirty="0"/>
              <a:t>loss term</a:t>
            </a:r>
            <a:r>
              <a:rPr lang="ko-KR" altLang="en-US" dirty="0"/>
              <a:t>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sample</a:t>
            </a:r>
            <a:r>
              <a:rPr lang="ko-KR" altLang="en-US" dirty="0"/>
              <a:t>의 </a:t>
            </a:r>
            <a:r>
              <a:rPr lang="en-US" altLang="ko-KR" dirty="0"/>
              <a:t>quality</a:t>
            </a:r>
            <a:r>
              <a:rPr lang="ko-KR" altLang="en-US" dirty="0"/>
              <a:t>도 향상시키기 위해서 기존의 </a:t>
            </a:r>
            <a:r>
              <a:rPr lang="en-US" altLang="ko-KR" dirty="0"/>
              <a:t>Loss function</a:t>
            </a:r>
            <a:r>
              <a:rPr lang="ko-KR" altLang="en-US" dirty="0"/>
              <a:t>도 함께 사용한다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1AF56B-6D4D-3E2B-EC7B-3D8926E3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392" y="3244988"/>
            <a:ext cx="447972" cy="3079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89100E-E635-EDD1-9C6E-71F699CDA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084" y="4434301"/>
            <a:ext cx="3729613" cy="958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798D473-5594-1F58-4490-D90D8B56D65F}"/>
                  </a:ext>
                </a:extLst>
              </p14:cNvPr>
              <p14:cNvContentPartPr/>
              <p14:nvPr/>
            </p14:nvContentPartPr>
            <p14:xfrm>
              <a:off x="5164920" y="4111560"/>
              <a:ext cx="2946240" cy="1239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798D473-5594-1F58-4490-D90D8B56D6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5560" y="4102200"/>
                <a:ext cx="2964960" cy="12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48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noise schedule </a:t>
            </a:r>
            <a:r>
              <a:rPr lang="ko-KR" altLang="en-US" dirty="0"/>
              <a:t>향상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0D986-5ED6-02D0-28F1-A2A5F9282394}"/>
              </a:ext>
            </a:extLst>
          </p:cNvPr>
          <p:cNvSpPr txBox="1"/>
          <p:nvPr/>
        </p:nvSpPr>
        <p:spPr>
          <a:xfrm>
            <a:off x="197962" y="1377913"/>
            <a:ext cx="1141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기존의 </a:t>
            </a:r>
            <a:r>
              <a:rPr lang="en-US" altLang="ko-KR" dirty="0"/>
              <a:t>DDPM : low resolution</a:t>
            </a:r>
            <a:r>
              <a:rPr lang="ko-KR" altLang="en-US" dirty="0"/>
              <a:t>에서 잘 안되는 경향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linear noise schedule</a:t>
            </a:r>
            <a:r>
              <a:rPr lang="ko-KR" altLang="en-US" dirty="0"/>
              <a:t>은 너무 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AC99A9-DA1B-4E05-45E7-CD49C3D20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06" y="2323748"/>
            <a:ext cx="7020588" cy="32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Diffusion</a:t>
            </a:r>
            <a:r>
              <a:rPr lang="ko-KR" altLang="en-US" sz="2400" b="1" dirty="0"/>
              <a:t>의 발전 과정</a:t>
            </a:r>
            <a:endParaRPr lang="en-US" altLang="ko-KR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31A66F-8039-4E58-BF43-6AE7823C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37" y="2225542"/>
            <a:ext cx="8387725" cy="2256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539425-0730-EE3A-1397-2364C14815F6}"/>
              </a:ext>
            </a:extLst>
          </p:cNvPr>
          <p:cNvSpPr txBox="1"/>
          <p:nvPr/>
        </p:nvSpPr>
        <p:spPr>
          <a:xfrm>
            <a:off x="7362334" y="6438507"/>
            <a:ext cx="4675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modupop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4</a:t>
            </a:r>
            <a:r>
              <a:rPr lang="ko-KR" altLang="en-US" sz="1050" dirty="0" err="1">
                <a:solidFill>
                  <a:schemeClr val="bg1">
                    <a:lumMod val="65000"/>
                  </a:schemeClr>
                </a:solidFill>
              </a:rPr>
              <a:t>회차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 발표자료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78808A-9E7F-7FEB-8C57-B2118150582E}"/>
              </a:ext>
            </a:extLst>
          </p:cNvPr>
          <p:cNvSpPr/>
          <p:nvPr/>
        </p:nvSpPr>
        <p:spPr>
          <a:xfrm>
            <a:off x="1805710" y="2225542"/>
            <a:ext cx="8760690" cy="1203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noise schedule </a:t>
            </a:r>
            <a:r>
              <a:rPr lang="ko-KR" altLang="en-US" dirty="0"/>
              <a:t>향상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0D986-5ED6-02D0-28F1-A2A5F9282394}"/>
              </a:ext>
            </a:extLst>
          </p:cNvPr>
          <p:cNvSpPr txBox="1"/>
          <p:nvPr/>
        </p:nvSpPr>
        <p:spPr>
          <a:xfrm>
            <a:off x="197962" y="137791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noise schedule</a:t>
            </a:r>
            <a:r>
              <a:rPr lang="ko-KR" altLang="en-US" dirty="0"/>
              <a:t>을 바꾼다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F0BFFA-E744-247E-8747-012773F8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37" y="1676882"/>
            <a:ext cx="6096126" cy="45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noise </a:t>
            </a:r>
            <a:r>
              <a:rPr lang="ko-KR" altLang="en-US" dirty="0"/>
              <a:t>감소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0D986-5ED6-02D0-28F1-A2A5F9282394}"/>
              </a:ext>
            </a:extLst>
          </p:cNvPr>
          <p:cNvSpPr txBox="1"/>
          <p:nvPr/>
        </p:nvSpPr>
        <p:spPr>
          <a:xfrm>
            <a:off x="197962" y="137791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기존의 </a:t>
            </a:r>
            <a:r>
              <a:rPr lang="en-US" altLang="ko-KR" dirty="0"/>
              <a:t>DDPM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uniform</a:t>
            </a:r>
            <a:r>
              <a:rPr lang="ko-KR" altLang="en-US" dirty="0"/>
              <a:t>하게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5904F-F650-55C9-4CB9-7BCD36C08B36}"/>
              </a:ext>
            </a:extLst>
          </p:cNvPr>
          <p:cNvSpPr txBox="1"/>
          <p:nvPr/>
        </p:nvSpPr>
        <p:spPr>
          <a:xfrm>
            <a:off x="183961" y="4649091"/>
            <a:ext cx="1141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     는</a:t>
            </a:r>
            <a:r>
              <a:rPr lang="en-US" altLang="ko-KR" dirty="0"/>
              <a:t> </a:t>
            </a:r>
            <a:r>
              <a:rPr lang="ko-KR" altLang="en-US" dirty="0"/>
              <a:t>각 항의 크기가 매우 다르다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작은 </a:t>
            </a:r>
            <a:r>
              <a:rPr lang="en-US" altLang="ko-KR" dirty="0"/>
              <a:t>t</a:t>
            </a:r>
            <a:r>
              <a:rPr lang="ko-KR" altLang="en-US" dirty="0"/>
              <a:t>에서는 </a:t>
            </a:r>
            <a:r>
              <a:rPr lang="en-US" altLang="ko-KR" dirty="0"/>
              <a:t>loss</a:t>
            </a:r>
            <a:r>
              <a:rPr lang="ko-KR" altLang="en-US" dirty="0"/>
              <a:t>가 크게 줄고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/>
              <a:t>t</a:t>
            </a:r>
            <a:r>
              <a:rPr lang="ko-KR" altLang="en-US" dirty="0"/>
              <a:t>에서는 </a:t>
            </a:r>
            <a:r>
              <a:rPr lang="en-US" altLang="ko-KR" dirty="0"/>
              <a:t>loss</a:t>
            </a:r>
            <a:r>
              <a:rPr lang="ko-KR" altLang="en-US" dirty="0"/>
              <a:t>가 작게 준다 </a:t>
            </a:r>
            <a:endParaRPr lang="en-US" altLang="ko-KR" dirty="0"/>
          </a:p>
          <a:p>
            <a:r>
              <a:rPr lang="en-US" altLang="ko-KR" dirty="0"/>
              <a:t>=&gt; importance sampling</a:t>
            </a:r>
            <a:r>
              <a:rPr lang="ko-KR" altLang="en-US" dirty="0"/>
              <a:t>으로 해결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A34852-08A7-8EEB-2869-0BA31EAB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4649091"/>
            <a:ext cx="416819" cy="2751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D1C94C-090A-E7EF-2530-D6E70CA05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85" y="1747245"/>
            <a:ext cx="4115011" cy="27052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C1FAA7-60EE-3C11-BDFD-ADE16EA19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61" y="5595504"/>
            <a:ext cx="5366858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noise </a:t>
            </a:r>
            <a:r>
              <a:rPr lang="ko-KR" altLang="en-US" dirty="0"/>
              <a:t>감소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37F56B-517A-4B9A-3DC5-6F2FF499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5" y="1832497"/>
            <a:ext cx="5098856" cy="29677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DBC1D-DFDB-BFED-DD58-EED239404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11" y="1758605"/>
            <a:ext cx="4541055" cy="22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3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noise </a:t>
            </a:r>
            <a:r>
              <a:rPr lang="ko-KR" altLang="en-US" dirty="0"/>
              <a:t>감소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B69D3-6E97-E256-CD1A-4AED2D96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78" y="1392188"/>
            <a:ext cx="4754803" cy="45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4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Improved DDPM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B0420C-962E-63A8-4ECD-EE586D35617A}"/>
              </a:ext>
            </a:extLst>
          </p:cNvPr>
          <p:cNvSpPr/>
          <p:nvPr/>
        </p:nvSpPr>
        <p:spPr>
          <a:xfrm>
            <a:off x="197962" y="789296"/>
            <a:ext cx="1242911" cy="39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강점 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3AB7-A0B5-2355-EE87-FADF4E424ADD}"/>
              </a:ext>
            </a:extLst>
          </p:cNvPr>
          <p:cNvSpPr txBox="1"/>
          <p:nvPr/>
        </p:nvSpPr>
        <p:spPr>
          <a:xfrm>
            <a:off x="1644073" y="803572"/>
            <a:ext cx="9969748" cy="3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 speed </a:t>
            </a:r>
            <a:r>
              <a:rPr lang="ko-KR" altLang="en-US" dirty="0"/>
              <a:t>향상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0D986-5ED6-02D0-28F1-A2A5F9282394}"/>
              </a:ext>
            </a:extLst>
          </p:cNvPr>
          <p:cNvSpPr txBox="1"/>
          <p:nvPr/>
        </p:nvSpPr>
        <p:spPr>
          <a:xfrm>
            <a:off x="197962" y="1377913"/>
            <a:ext cx="1141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조금 더 정확한 </a:t>
            </a:r>
            <a:r>
              <a:rPr lang="en-US" altLang="ko-KR" dirty="0"/>
              <a:t>beta</a:t>
            </a:r>
            <a:r>
              <a:rPr lang="ko-KR" altLang="en-US" dirty="0"/>
              <a:t>를 통해 </a:t>
            </a:r>
            <a:r>
              <a:rPr lang="en-US" altLang="ko-KR" dirty="0"/>
              <a:t>reverse process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의 결과를 좀 더 정교하게 예측할 수 있게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따라서 몇 </a:t>
            </a:r>
            <a:r>
              <a:rPr lang="en-US" altLang="ko-KR" dirty="0"/>
              <a:t>step</a:t>
            </a:r>
            <a:r>
              <a:rPr lang="ko-KR" altLang="en-US" dirty="0"/>
              <a:t>씩 </a:t>
            </a:r>
            <a:r>
              <a:rPr lang="en-US" altLang="ko-KR" dirty="0"/>
              <a:t>jump</a:t>
            </a:r>
            <a:r>
              <a:rPr lang="ko-KR" altLang="en-US" dirty="0"/>
              <a:t>해도 상관 없다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We do this for both a fully-trained checkpoint, and a checkpoint mid-way through training</a:t>
            </a:r>
            <a:endParaRPr lang="ko-KR" altLang="en-US" dirty="0"/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03244BB4-4EAC-99FC-3250-6CEE598A2FA0}"/>
              </a:ext>
            </a:extLst>
          </p:cNvPr>
          <p:cNvSpPr/>
          <p:nvPr/>
        </p:nvSpPr>
        <p:spPr>
          <a:xfrm>
            <a:off x="10145460" y="1966529"/>
            <a:ext cx="240384" cy="23594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372819-EA30-FA86-4386-CCDE0DD2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14" y="3604491"/>
            <a:ext cx="5165524" cy="11853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983705-FD4F-23AD-E617-9EC72F9A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27" y="2454800"/>
            <a:ext cx="3245017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710D7-6109-9794-4D44-E098A98F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36" y="376758"/>
            <a:ext cx="7756927" cy="6104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9F3762-97BF-E451-2BAB-9E4E887CB0C1}"/>
              </a:ext>
            </a:extLst>
          </p:cNvPr>
          <p:cNvSpPr/>
          <p:nvPr/>
        </p:nvSpPr>
        <p:spPr>
          <a:xfrm>
            <a:off x="4907748" y="475989"/>
            <a:ext cx="904329" cy="221345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7F6CAFEF-7D35-A889-4AE4-F1275FC6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9" y="1701171"/>
            <a:ext cx="8379064" cy="1060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DDPM</a:t>
            </a:r>
            <a:r>
              <a:rPr lang="ko-KR" altLang="en-US" dirty="0"/>
              <a:t>의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3DE39-1A34-50DB-2BCF-DBC3F927EBC1}"/>
              </a:ext>
            </a:extLst>
          </p:cNvPr>
          <p:cNvSpPr txBox="1"/>
          <p:nvPr/>
        </p:nvSpPr>
        <p:spPr>
          <a:xfrm>
            <a:off x="174841" y="1216785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많은 </a:t>
            </a:r>
            <a:r>
              <a:rPr lang="en-US" altLang="ko-KR" dirty="0"/>
              <a:t>iteration</a:t>
            </a:r>
            <a:r>
              <a:rPr lang="ko-KR" altLang="en-US" dirty="0"/>
              <a:t>이 필요하다</a:t>
            </a:r>
            <a:r>
              <a:rPr lang="en-US" altLang="ko-KR" dirty="0"/>
              <a:t>.(1k,</a:t>
            </a:r>
            <a:r>
              <a:rPr lang="ko-KR" altLang="en-US" dirty="0"/>
              <a:t> </a:t>
            </a:r>
            <a:r>
              <a:rPr lang="en-US" altLang="ko-KR" dirty="0"/>
              <a:t>4k,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61981-3B62-9F4D-186A-60DAE49CE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83" y="2797050"/>
            <a:ext cx="9891777" cy="39289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6A93F-FD8C-0622-4171-A83307D53D95}"/>
              </a:ext>
            </a:extLst>
          </p:cNvPr>
          <p:cNvSpPr/>
          <p:nvPr/>
        </p:nvSpPr>
        <p:spPr>
          <a:xfrm>
            <a:off x="1216417" y="2055222"/>
            <a:ext cx="777846" cy="21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0DC1A-1EDE-E187-1537-1A270861CA97}"/>
              </a:ext>
            </a:extLst>
          </p:cNvPr>
          <p:cNvSpPr/>
          <p:nvPr/>
        </p:nvSpPr>
        <p:spPr>
          <a:xfrm>
            <a:off x="1319796" y="2797050"/>
            <a:ext cx="874763" cy="288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0C26FD-1A24-FB5E-9474-EB13BEE18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58" y="3129949"/>
            <a:ext cx="169450" cy="1976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211EED-8725-21D7-138E-CFB575AC4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76" y="3381493"/>
            <a:ext cx="555861" cy="2098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33740E-FE41-7607-232D-5CE27FF2D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668" y="3953362"/>
            <a:ext cx="3876190" cy="23809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780FCD8-D2E8-2818-214E-BD2AEE4A7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158" y="3645211"/>
            <a:ext cx="326820" cy="4788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8AB4D7-4016-81C9-7071-30312BCCC1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470" y="4586592"/>
            <a:ext cx="3876190" cy="52381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D6C5CC7-8259-8A61-145F-C5DE676FDD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292" y="6364121"/>
            <a:ext cx="3885714" cy="3619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C193F3-A638-50B8-AEEB-24CEF2CC70E3}"/>
              </a:ext>
            </a:extLst>
          </p:cNvPr>
          <p:cNvSpPr/>
          <p:nvPr/>
        </p:nvSpPr>
        <p:spPr>
          <a:xfrm>
            <a:off x="1556881" y="1722460"/>
            <a:ext cx="874763" cy="2883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확인 표시 단색으로 채워진">
            <a:extLst>
              <a:ext uri="{FF2B5EF4-FFF2-40B4-BE49-F238E27FC236}">
                <a16:creationId xmlns:a16="http://schemas.microsoft.com/office/drawing/2014/main" id="{85B0A4D7-AF03-7874-8527-4395BA764B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10903" y="1172905"/>
            <a:ext cx="770864" cy="77086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68093F-90EF-4FE4-190A-8A18FD65ED65}"/>
              </a:ext>
            </a:extLst>
          </p:cNvPr>
          <p:cNvSpPr/>
          <p:nvPr/>
        </p:nvSpPr>
        <p:spPr>
          <a:xfrm>
            <a:off x="7307568" y="988239"/>
            <a:ext cx="2811792" cy="2883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GAN</a:t>
            </a:r>
            <a:r>
              <a:rPr lang="ko-KR" altLang="en-US" sz="1600" dirty="0">
                <a:solidFill>
                  <a:schemeClr val="tx1"/>
                </a:solidFill>
              </a:rPr>
              <a:t>에 비해 매우 느리다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1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3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DDPM : Markovian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A8E6-F9C8-8DBB-9502-943535722E87}"/>
              </a:ext>
            </a:extLst>
          </p:cNvPr>
          <p:cNvSpPr txBox="1"/>
          <p:nvPr/>
        </p:nvSpPr>
        <p:spPr>
          <a:xfrm>
            <a:off x="197961" y="1382839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>
                <a:highlight>
                  <a:srgbClr val="FFFF00"/>
                </a:highlight>
              </a:rPr>
              <a:t>DDIM : non-Markovian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1AFA94-6C8D-96EF-7A87-E46A83DF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1" y="2471423"/>
            <a:ext cx="10835398" cy="19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consider a family Q of inference distribution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A8723-162F-729C-53CB-B4940740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4" y="1434091"/>
            <a:ext cx="4907559" cy="805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E2C3F9-0369-7B8F-F868-42354932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08" y="2419086"/>
            <a:ext cx="4116229" cy="328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7F2C0-2173-4D15-C6E4-473C00BB8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8" y="3064136"/>
            <a:ext cx="8486213" cy="761883"/>
          </a:xfrm>
          <a:prstGeom prst="rect">
            <a:avLst/>
          </a:prstGeom>
          <a:ln w="31750"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15761-A739-23F1-25BC-92BBC725E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80" y="5156819"/>
            <a:ext cx="5689065" cy="8281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73AF7D-F4E3-AAA5-3D92-6808287A7596}"/>
              </a:ext>
            </a:extLst>
          </p:cNvPr>
          <p:cNvSpPr/>
          <p:nvPr/>
        </p:nvSpPr>
        <p:spPr>
          <a:xfrm>
            <a:off x="3426691" y="3064136"/>
            <a:ext cx="5015345" cy="7618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A7E5D1-3E34-74AC-1B27-70F8DAB989CD}"/>
              </a:ext>
            </a:extLst>
          </p:cNvPr>
          <p:cNvSpPr/>
          <p:nvPr/>
        </p:nvSpPr>
        <p:spPr>
          <a:xfrm>
            <a:off x="2212110" y="2327564"/>
            <a:ext cx="2610228" cy="489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0C619D3-997F-B98C-6C48-89FDB3C006EB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rot="16200000" flipV="1">
            <a:off x="5132447" y="2262219"/>
            <a:ext cx="491808" cy="111202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EE3D67-238F-C352-60B3-8A4541BE28E0}"/>
              </a:ext>
            </a:extLst>
          </p:cNvPr>
          <p:cNvSpPr txBox="1"/>
          <p:nvPr/>
        </p:nvSpPr>
        <p:spPr>
          <a:xfrm>
            <a:off x="5906307" y="2555283"/>
            <a:ext cx="84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ensure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FB57D-C898-D2C8-F4EE-046ABD3113FA}"/>
              </a:ext>
            </a:extLst>
          </p:cNvPr>
          <p:cNvSpPr txBox="1"/>
          <p:nvPr/>
        </p:nvSpPr>
        <p:spPr>
          <a:xfrm>
            <a:off x="197961" y="4648852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forward process</a:t>
            </a:r>
            <a:r>
              <a:rPr lang="ko-KR" altLang="en-US" dirty="0"/>
              <a:t>는 </a:t>
            </a:r>
            <a:r>
              <a:rPr lang="en-US" altLang="ko-KR" dirty="0"/>
              <a:t>Bayes’ rule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655F09-0C0E-F2AE-B6D6-9BD01D43E49D}"/>
              </a:ext>
            </a:extLst>
          </p:cNvPr>
          <p:cNvSpPr/>
          <p:nvPr/>
        </p:nvSpPr>
        <p:spPr>
          <a:xfrm>
            <a:off x="8552391" y="3241964"/>
            <a:ext cx="323754" cy="431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06D11F-7223-EECF-5D18-CD5ECD2D90E6}"/>
              </a:ext>
            </a:extLst>
          </p:cNvPr>
          <p:cNvSpPr/>
          <p:nvPr/>
        </p:nvSpPr>
        <p:spPr>
          <a:xfrm>
            <a:off x="9083722" y="1799072"/>
            <a:ext cx="3006677" cy="733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대체함</a:t>
            </a:r>
            <a:r>
              <a:rPr lang="en-US" altLang="ko-KR" sz="1600" dirty="0">
                <a:solidFill>
                  <a:schemeClr val="tx1"/>
                </a:solidFill>
              </a:rPr>
              <a:t>. variance</a:t>
            </a:r>
            <a:r>
              <a:rPr lang="ko-KR" altLang="en-US" sz="1600" dirty="0">
                <a:solidFill>
                  <a:schemeClr val="tx1"/>
                </a:solidFill>
              </a:rPr>
              <a:t>를 조절할 수 있게 하는 것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09958A-A663-9DC2-2FB2-1C9F3286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958" y="1892815"/>
            <a:ext cx="226643" cy="26441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A51304-8147-AE6C-68A0-123460BCB50C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rot="5400000" flipH="1" flipV="1">
            <a:off x="8360965" y="2519207"/>
            <a:ext cx="1076060" cy="36945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DABF68-01FF-EC20-7A96-C99BBB9DE2C3}"/>
              </a:ext>
            </a:extLst>
          </p:cNvPr>
          <p:cNvSpPr/>
          <p:nvPr/>
        </p:nvSpPr>
        <p:spPr>
          <a:xfrm>
            <a:off x="6479648" y="3228508"/>
            <a:ext cx="323754" cy="431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C36E-FD5F-9311-4F4E-84893480B21A}"/>
              </a:ext>
            </a:extLst>
          </p:cNvPr>
          <p:cNvSpPr txBox="1"/>
          <p:nvPr/>
        </p:nvSpPr>
        <p:spPr>
          <a:xfrm>
            <a:off x="3758152" y="3937859"/>
            <a:ext cx="4675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lemma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1 of Appendix 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075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 animBg="1"/>
      <p:bldP spid="20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trainable</a:t>
            </a:r>
            <a:r>
              <a:rPr lang="ko-KR" altLang="en-US" dirty="0"/>
              <a:t> </a:t>
            </a:r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8FEBD-D88F-DE62-EB09-E6AD68C4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18" y="438479"/>
            <a:ext cx="1976860" cy="533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7EB69F-839E-E131-FA2D-517A589A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0" y="1382839"/>
            <a:ext cx="1169549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18D23-8BD6-15E5-0D61-5A57855C5224}"/>
              </a:ext>
            </a:extLst>
          </p:cNvPr>
          <p:cNvSpPr txBox="1"/>
          <p:nvPr/>
        </p:nvSpPr>
        <p:spPr>
          <a:xfrm>
            <a:off x="1356855" y="1410547"/>
            <a:ext cx="7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A4CD-D458-F31B-3751-A1627D129B33}"/>
              </a:ext>
            </a:extLst>
          </p:cNvPr>
          <p:cNvSpPr txBox="1"/>
          <p:nvPr/>
        </p:nvSpPr>
        <p:spPr>
          <a:xfrm>
            <a:off x="3154337" y="1407807"/>
            <a:ext cx="22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이용함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A335D6-34B1-0D7D-B741-97E9F3790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549" y="1429252"/>
            <a:ext cx="1459709" cy="297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560187-0309-73A5-5770-7340AB1DE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63" y="2639864"/>
            <a:ext cx="3719087" cy="3693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3B670B-912D-486D-79AA-4857C35A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9753" y="849753"/>
            <a:ext cx="4034630" cy="3013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FD3111-BDFB-9827-69F7-AA18527F1815}"/>
              </a:ext>
            </a:extLst>
          </p:cNvPr>
          <p:cNvSpPr/>
          <p:nvPr/>
        </p:nvSpPr>
        <p:spPr>
          <a:xfrm>
            <a:off x="7659753" y="803573"/>
            <a:ext cx="39943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50136C5-B2AD-BECA-280F-7C92165A3EA1}"/>
              </a:ext>
            </a:extLst>
          </p:cNvPr>
          <p:cNvCxnSpPr>
            <a:stCxn id="19" idx="2"/>
          </p:cNvCxnSpPr>
          <p:nvPr/>
        </p:nvCxnSpPr>
        <p:spPr>
          <a:xfrm rot="5400000">
            <a:off x="6070698" y="-778375"/>
            <a:ext cx="1634950" cy="55375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8CEDB-2CEB-2CC8-30F6-1EA183B7EC25}"/>
              </a:ext>
            </a:extLst>
          </p:cNvPr>
          <p:cNvSpPr txBox="1"/>
          <p:nvPr/>
        </p:nvSpPr>
        <p:spPr>
          <a:xfrm>
            <a:off x="7349568" y="2423475"/>
            <a:ext cx="220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x_0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예측하는 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C4F389-8AC6-C27D-8EF4-5795B8772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792" y="3210536"/>
            <a:ext cx="4757853" cy="7007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4496EA-2E09-A4BF-6366-F4FF2A83E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431" y="4752680"/>
            <a:ext cx="5622370" cy="336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93BD7C1-AA4D-F6B8-2913-E80E9EEB88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030" y="5537407"/>
            <a:ext cx="7811408" cy="6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79551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DDPM</a:t>
            </a:r>
            <a:r>
              <a:rPr lang="ko-KR" altLang="en-US" dirty="0"/>
              <a:t>의 </a:t>
            </a:r>
            <a:r>
              <a:rPr lang="en-US" altLang="ko-KR" dirty="0"/>
              <a:t>objective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3902F-AFB6-39D8-020C-BB6A7EF4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7" y="1350431"/>
            <a:ext cx="6431799" cy="775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C995EB-433C-1EAD-1F6A-0F1A7F37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5" y="2480535"/>
            <a:ext cx="8859240" cy="475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CB744-5802-709D-18F2-8ECBDE15A60A}"/>
              </a:ext>
            </a:extLst>
          </p:cNvPr>
          <p:cNvSpPr txBox="1"/>
          <p:nvPr/>
        </p:nvSpPr>
        <p:spPr>
          <a:xfrm>
            <a:off x="285707" y="3244334"/>
            <a:ext cx="1141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J</a:t>
            </a:r>
            <a:r>
              <a:rPr lang="ko-KR" altLang="en-US" dirty="0"/>
              <a:t>가 어느 </a:t>
            </a:r>
            <a:r>
              <a:rPr lang="en-US" altLang="ko-KR" dirty="0" err="1"/>
              <a:t>L_r</a:t>
            </a:r>
            <a:r>
              <a:rPr lang="ko-KR" altLang="en-US" dirty="0"/>
              <a:t>과 같기 때문에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en-US" altLang="ko-KR" dirty="0"/>
              <a:t>J</a:t>
            </a:r>
            <a:r>
              <a:rPr lang="ko-KR" altLang="en-US" dirty="0"/>
              <a:t>또한 </a:t>
            </a:r>
            <a:r>
              <a:rPr lang="en-US" altLang="ko-KR" dirty="0"/>
              <a:t>L_1</a:t>
            </a:r>
            <a:r>
              <a:rPr lang="ko-KR" altLang="en-US" dirty="0"/>
              <a:t>과 같을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9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6D2E8-4706-4820-B850-A9644A38D83A}"/>
              </a:ext>
            </a:extLst>
          </p:cNvPr>
          <p:cNvSpPr txBox="1"/>
          <p:nvPr/>
        </p:nvSpPr>
        <p:spPr>
          <a:xfrm>
            <a:off x="197962" y="131974"/>
            <a:ext cx="48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DDIM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1541-7174-E8B4-C82D-F81DCEE0F32D}"/>
              </a:ext>
            </a:extLst>
          </p:cNvPr>
          <p:cNvSpPr txBox="1"/>
          <p:nvPr/>
        </p:nvSpPr>
        <p:spPr>
          <a:xfrm>
            <a:off x="197962" y="803573"/>
            <a:ext cx="114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4587C-F237-4070-9BA4-6501A85B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78" y="988239"/>
            <a:ext cx="6786628" cy="1969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93EC57-8509-AA93-9A39-43684E20A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75" y="3883478"/>
            <a:ext cx="9115796" cy="1293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52C9A6-6573-A152-2119-4FACC13242F2}"/>
              </a:ext>
            </a:extLst>
          </p:cNvPr>
          <p:cNvSpPr/>
          <p:nvPr/>
        </p:nvSpPr>
        <p:spPr>
          <a:xfrm>
            <a:off x="2515098" y="3883477"/>
            <a:ext cx="6785920" cy="1362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E450C-5522-6BDB-313B-B072FB643C32}"/>
              </a:ext>
            </a:extLst>
          </p:cNvPr>
          <p:cNvSpPr txBox="1"/>
          <p:nvPr/>
        </p:nvSpPr>
        <p:spPr>
          <a:xfrm>
            <a:off x="7097053" y="3429000"/>
            <a:ext cx="220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x_0 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예측하는 식 분리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03B90-84B6-1DB0-69C7-818750C5A9F2}"/>
              </a:ext>
            </a:extLst>
          </p:cNvPr>
          <p:cNvSpPr/>
          <p:nvPr/>
        </p:nvSpPr>
        <p:spPr>
          <a:xfrm flipH="1">
            <a:off x="9507079" y="3883476"/>
            <a:ext cx="1165292" cy="13629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7A038-E134-F0EF-9F2C-8172DC68C89B}"/>
              </a:ext>
            </a:extLst>
          </p:cNvPr>
          <p:cNvSpPr txBox="1"/>
          <p:nvPr/>
        </p:nvSpPr>
        <p:spPr>
          <a:xfrm>
            <a:off x="8528195" y="5323879"/>
            <a:ext cx="220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noise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08798-A524-EBA7-6AE7-6641158BE584}"/>
              </a:ext>
            </a:extLst>
          </p:cNvPr>
          <p:cNvSpPr txBox="1"/>
          <p:nvPr/>
        </p:nvSpPr>
        <p:spPr>
          <a:xfrm>
            <a:off x="197962" y="5600878"/>
            <a:ext cx="1141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sigma </a:t>
            </a:r>
            <a:r>
              <a:rPr lang="ko-KR" altLang="en-US" dirty="0"/>
              <a:t>선택에 따라 생성 결과가 달라진다</a:t>
            </a:r>
            <a:r>
              <a:rPr lang="en-US" altLang="ko-KR" dirty="0"/>
              <a:t>.</a:t>
            </a:r>
          </a:p>
          <a:p>
            <a:pPr marL="3943350" lvl="8" indent="-285750">
              <a:buFont typeface="Symbol" panose="05050102010706020507" pitchFamily="18" charset="2"/>
              <a:buChar char="Þ"/>
            </a:pPr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17878B-EEBF-E083-9AD8-3E5A9AEAA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2" y="6054427"/>
            <a:ext cx="4105212" cy="272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656869-8E07-CEFF-2301-C3A247EA7A72}"/>
              </a:ext>
            </a:extLst>
          </p:cNvPr>
          <p:cNvSpPr txBox="1"/>
          <p:nvPr/>
        </p:nvSpPr>
        <p:spPr>
          <a:xfrm>
            <a:off x="4613884" y="6035955"/>
            <a:ext cx="271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선택하면 </a:t>
            </a:r>
            <a:r>
              <a:rPr lang="en-US" altLang="ko-KR" dirty="0"/>
              <a:t>DDPM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1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545</Words>
  <Application>Microsoft Office PowerPoint</Application>
  <PresentationFormat>와이드스크린</PresentationFormat>
  <Paragraphs>116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지훈</dc:creator>
  <cp:lastModifiedBy>김 지훈</cp:lastModifiedBy>
  <cp:revision>6</cp:revision>
  <dcterms:created xsi:type="dcterms:W3CDTF">2023-01-10T06:59:02Z</dcterms:created>
  <dcterms:modified xsi:type="dcterms:W3CDTF">2023-01-15T07:00:20Z</dcterms:modified>
</cp:coreProperties>
</file>