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Inter"/>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hSEFrw7oXlxebd3RBeqQxFUin8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Inter-bold.fntdata"/><Relationship Id="rId23" Type="http://schemas.openxmlformats.org/officeDocument/2006/relationships/font" Target="fonts/Inter-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72695d4f3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72695d4f3e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72695d4f3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172695d4f3e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72695d4f3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172695d4f3e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72695d4f3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172695d4f3e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72695d4f3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172695d4f3e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72695d4f3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172695d4f3e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14"/>
          <p:cNvGrpSpPr/>
          <p:nvPr/>
        </p:nvGrpSpPr>
        <p:grpSpPr>
          <a:xfrm>
            <a:off x="0" y="-8467"/>
            <a:ext cx="12192000" cy="6866467"/>
            <a:chOff x="0" y="-8467"/>
            <a:chExt cx="12192000" cy="6866467"/>
          </a:xfrm>
        </p:grpSpPr>
        <p:cxnSp>
          <p:nvCxnSpPr>
            <p:cNvPr id="24" name="Google Shape;24;p1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1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1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1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1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1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1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1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4"/>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14"/>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23"/>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3"/>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2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4"/>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24"/>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2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
        <p:nvSpPr>
          <p:cNvPr id="104" name="Google Shape;104;p2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25"/>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5"/>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26"/>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6"/>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26"/>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26"/>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
        <p:nvSpPr>
          <p:cNvPr id="119" name="Google Shape;119;p26"/>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27"/>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2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2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8"/>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29"/>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9"/>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17"/>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7"/>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18"/>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19"/>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19"/>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19"/>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21"/>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21"/>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22"/>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2"/>
          <p:cNvSpPr/>
          <p:nvPr>
            <p:ph idx="2" type="pic"/>
          </p:nvPr>
        </p:nvSpPr>
        <p:spPr>
          <a:xfrm>
            <a:off x="677334" y="609600"/>
            <a:ext cx="8596668" cy="3845718"/>
          </a:xfrm>
          <a:prstGeom prst="rect">
            <a:avLst/>
          </a:prstGeom>
          <a:noFill/>
          <a:ln>
            <a:noFill/>
          </a:ln>
        </p:spPr>
      </p:sp>
      <p:sp>
        <p:nvSpPr>
          <p:cNvPr id="86" name="Google Shape;86;p22"/>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3"/>
          <p:cNvGrpSpPr/>
          <p:nvPr/>
        </p:nvGrpSpPr>
        <p:grpSpPr>
          <a:xfrm>
            <a:off x="0" y="-8467"/>
            <a:ext cx="12192000" cy="6866467"/>
            <a:chOff x="0" y="-8467"/>
            <a:chExt cx="12192000" cy="6866467"/>
          </a:xfrm>
        </p:grpSpPr>
        <p:cxnSp>
          <p:nvCxnSpPr>
            <p:cNvPr id="7" name="Google Shape;7;p13"/>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3"/>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3"/>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jp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jpg"/><Relationship Id="rId4" Type="http://schemas.openxmlformats.org/officeDocument/2006/relationships/hyperlink" Target="https://medium.com/analytics-vidhya/categorical-feature-selection-using-chi-squared-test-e4c0d0af6b7e" TargetMode="External"/><Relationship Id="rId5" Type="http://schemas.openxmlformats.org/officeDocument/2006/relationships/hyperlink" Target="https://towardsdatascience.com/the-k-prototype-as-clustering-algorithm-for-mixed-data-type-categorical-and-numerical-fe7c50538ebb#:~:text=We%20can%20look%20into%" TargetMode="External"/><Relationship Id="rId6" Type="http://schemas.openxmlformats.org/officeDocument/2006/relationships/hyperlink" Target="https://in.investing.com/equities/bajaj-finserv-limited-historical-data?end_date=1647282600&amp;interval_sec=monthly&amp;st_date=161574660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2" name="Shape 142"/>
        <p:cNvGrpSpPr/>
        <p:nvPr/>
      </p:nvGrpSpPr>
      <p:grpSpPr>
        <a:xfrm>
          <a:off x="0" y="0"/>
          <a:ext cx="0" cy="0"/>
          <a:chOff x="0" y="0"/>
          <a:chExt cx="0" cy="0"/>
        </a:xfrm>
      </p:grpSpPr>
      <p:sp>
        <p:nvSpPr>
          <p:cNvPr id="143" name="Google Shape;143;p1"/>
          <p:cNvSpPr txBox="1"/>
          <p:nvPr>
            <p:ph idx="1" type="subTitle"/>
          </p:nvPr>
        </p:nvSpPr>
        <p:spPr>
          <a:xfrm>
            <a:off x="2499363" y="1613306"/>
            <a:ext cx="9144000" cy="1655762"/>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2560"/>
              <a:buNone/>
            </a:pPr>
            <a:r>
              <a:rPr b="1" lang="en-US" sz="3200">
                <a:solidFill>
                  <a:schemeClr val="dk1"/>
                </a:solidFill>
              </a:rPr>
              <a:t>Create Segments For Insurance Products </a:t>
            </a:r>
            <a:endParaRPr/>
          </a:p>
        </p:txBody>
      </p:sp>
      <p:sp>
        <p:nvSpPr>
          <p:cNvPr id="144" name="Google Shape;144;p1"/>
          <p:cNvSpPr txBox="1"/>
          <p:nvPr/>
        </p:nvSpPr>
        <p:spPr>
          <a:xfrm>
            <a:off x="3931920" y="3708258"/>
            <a:ext cx="9144000" cy="1655762"/>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chemeClr val="lt1"/>
              </a:buClr>
              <a:buSzPts val="3200"/>
              <a:buFont typeface="Arial"/>
              <a:buNone/>
            </a:pPr>
            <a:r>
              <a:rPr b="0" i="0" lang="en-US" sz="3200" u="none" cap="none" strike="noStrike">
                <a:solidFill>
                  <a:schemeClr val="lt1"/>
                </a:solidFill>
                <a:latin typeface="Trebuchet MS"/>
                <a:ea typeface="Trebuchet MS"/>
                <a:cs typeface="Trebuchet MS"/>
                <a:sym typeface="Trebuchet MS"/>
              </a:rPr>
              <a:t>Team Members: Namia Mohamed Ali</a:t>
            </a:r>
            <a:endParaRPr/>
          </a:p>
          <a:p>
            <a:pPr indent="0" lvl="0" marL="0" marR="0" rtl="0" algn="ctr">
              <a:lnSpc>
                <a:spcPct val="90000"/>
              </a:lnSpc>
              <a:spcBef>
                <a:spcPts val="1000"/>
              </a:spcBef>
              <a:spcAft>
                <a:spcPts val="0"/>
              </a:spcAft>
              <a:buClr>
                <a:schemeClr val="lt1"/>
              </a:buClr>
              <a:buSzPts val="3200"/>
              <a:buFont typeface="Arial"/>
              <a:buNone/>
            </a:pPr>
            <a:r>
              <a:rPr b="0" i="0" lang="en-US" sz="3200" u="none" cap="none" strike="noStrike">
                <a:solidFill>
                  <a:schemeClr val="lt1"/>
                </a:solidFill>
                <a:latin typeface="Trebuchet MS"/>
                <a:ea typeface="Trebuchet MS"/>
                <a:cs typeface="Trebuchet MS"/>
                <a:sym typeface="Trebuchet MS"/>
              </a:rPr>
              <a:t>              Kiran Ghadi</a:t>
            </a:r>
            <a:endParaRPr/>
          </a:p>
          <a:p>
            <a:pPr indent="0" lvl="0" marL="0" marR="0" rtl="0" algn="ctr">
              <a:lnSpc>
                <a:spcPct val="90000"/>
              </a:lnSpc>
              <a:spcBef>
                <a:spcPts val="1000"/>
              </a:spcBef>
              <a:spcAft>
                <a:spcPts val="0"/>
              </a:spcAft>
              <a:buClr>
                <a:schemeClr val="lt1"/>
              </a:buClr>
              <a:buSzPts val="3200"/>
              <a:buFont typeface="Arial"/>
              <a:buNone/>
            </a:pPr>
            <a:r>
              <a:rPr b="0" i="0" lang="en-US" sz="3200" u="none" cap="none" strike="noStrike">
                <a:solidFill>
                  <a:schemeClr val="lt1"/>
                </a:solidFill>
                <a:latin typeface="Trebuchet MS"/>
                <a:ea typeface="Trebuchet MS"/>
                <a:cs typeface="Trebuchet MS"/>
                <a:sym typeface="Trebuchet MS"/>
              </a:rPr>
              <a:t>	         Lekha Sharma</a:t>
            </a:r>
            <a:endParaRPr/>
          </a:p>
        </p:txBody>
      </p:sp>
      <p:sp>
        <p:nvSpPr>
          <p:cNvPr id="145" name="Google Shape;145;p1"/>
          <p:cNvSpPr txBox="1"/>
          <p:nvPr>
            <p:ph type="ctrTitle"/>
          </p:nvPr>
        </p:nvSpPr>
        <p:spPr>
          <a:xfrm>
            <a:off x="1923627" y="-152322"/>
            <a:ext cx="7697893" cy="164630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5400"/>
              <a:buFont typeface="Trebuchet MS"/>
              <a:buNone/>
            </a:pPr>
            <a:r>
              <a:rPr lang="en-US">
                <a:solidFill>
                  <a:schemeClr val="dk1"/>
                </a:solidFill>
              </a:rPr>
              <a:t>Bajaj Allianz Hackthon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rotWithShape="1">
          <a:blip r:embed="rId3">
            <a:alphaModFix amt="99000"/>
          </a:blip>
          <a:tile algn="tl" flip="none" tx="0" sx="100000" ty="0" sy="100000"/>
        </a:blipFill>
      </p:bgPr>
    </p:bg>
    <p:spTree>
      <p:nvGrpSpPr>
        <p:cNvPr id="201" name="Shape 201"/>
        <p:cNvGrpSpPr/>
        <p:nvPr/>
      </p:nvGrpSpPr>
      <p:grpSpPr>
        <a:xfrm>
          <a:off x="0" y="0"/>
          <a:ext cx="0" cy="0"/>
          <a:chOff x="0" y="0"/>
          <a:chExt cx="0" cy="0"/>
        </a:xfrm>
      </p:grpSpPr>
      <p:sp>
        <p:nvSpPr>
          <p:cNvPr id="202" name="Google Shape;202;g172695d4f3e_0_9"/>
          <p:cNvSpPr txBox="1"/>
          <p:nvPr>
            <p:ph type="title"/>
          </p:nvPr>
        </p:nvSpPr>
        <p:spPr>
          <a:xfrm>
            <a:off x="677334" y="0"/>
            <a:ext cx="8596800" cy="13209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b="1" lang="en-US" sz="4400">
                <a:solidFill>
                  <a:schemeClr val="dk1"/>
                </a:solidFill>
              </a:rPr>
              <a:t>Visualization of important features and insights</a:t>
            </a:r>
            <a:br>
              <a:rPr lang="en-US" sz="3600"/>
            </a:br>
            <a:endParaRPr/>
          </a:p>
        </p:txBody>
      </p:sp>
      <p:sp>
        <p:nvSpPr>
          <p:cNvPr id="203" name="Google Shape;203;g172695d4f3e_0_9"/>
          <p:cNvSpPr txBox="1"/>
          <p:nvPr>
            <p:ph idx="1" type="body"/>
          </p:nvPr>
        </p:nvSpPr>
        <p:spPr>
          <a:xfrm>
            <a:off x="677325" y="2987400"/>
            <a:ext cx="5354100" cy="38706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2100">
                <a:solidFill>
                  <a:schemeClr val="dk1"/>
                </a:solidFill>
                <a:latin typeface="Arial"/>
                <a:ea typeface="Arial"/>
                <a:cs typeface="Arial"/>
                <a:sym typeface="Arial"/>
              </a:rPr>
              <a:t>I</a:t>
            </a:r>
            <a:r>
              <a:rPr b="1" lang="en-US" sz="2200">
                <a:solidFill>
                  <a:schemeClr val="dk1"/>
                </a:solidFill>
                <a:latin typeface="Arial"/>
                <a:ea typeface="Arial"/>
                <a:cs typeface="Arial"/>
                <a:sym typeface="Arial"/>
              </a:rPr>
              <a:t>NFERENCE:</a:t>
            </a:r>
            <a:endParaRPr b="1" sz="2200">
              <a:solidFill>
                <a:schemeClr val="dk1"/>
              </a:solidFill>
              <a:latin typeface="Arial"/>
              <a:ea typeface="Arial"/>
              <a:cs typeface="Arial"/>
              <a:sym typeface="Arial"/>
            </a:endParaRPr>
          </a:p>
          <a:p>
            <a:pPr indent="-361950" lvl="0" marL="457200" rtl="0" algn="l">
              <a:lnSpc>
                <a:spcPct val="115000"/>
              </a:lnSpc>
              <a:spcBef>
                <a:spcPts val="1200"/>
              </a:spcBef>
              <a:spcAft>
                <a:spcPts val="0"/>
              </a:spcAft>
              <a:buClr>
                <a:schemeClr val="dk1"/>
              </a:buClr>
              <a:buSzPts val="2100"/>
              <a:buFont typeface="Arial"/>
              <a:buAutoNum type="arabicPeriod"/>
            </a:pPr>
            <a:r>
              <a:rPr lang="en-US" sz="2100">
                <a:solidFill>
                  <a:schemeClr val="dk1"/>
                </a:solidFill>
                <a:latin typeface="Arial"/>
                <a:ea typeface="Arial"/>
                <a:cs typeface="Arial"/>
                <a:sym typeface="Arial"/>
              </a:rPr>
              <a:t>Prosperity index band indicates the financial status of the people of a particular area</a:t>
            </a:r>
            <a:endParaRPr sz="2100">
              <a:solidFill>
                <a:schemeClr val="dk1"/>
              </a:solidFill>
              <a:latin typeface="Arial"/>
              <a:ea typeface="Arial"/>
              <a:cs typeface="Arial"/>
              <a:sym typeface="Arial"/>
            </a:endParaRPr>
          </a:p>
          <a:p>
            <a:pPr indent="-251459" lvl="0" marL="342900" rtl="0" algn="l">
              <a:spcBef>
                <a:spcPts val="1200"/>
              </a:spcBef>
              <a:spcAft>
                <a:spcPts val="0"/>
              </a:spcAft>
              <a:buSzPts val="1440"/>
              <a:buNone/>
            </a:pPr>
            <a:r>
              <a:t/>
            </a:r>
            <a:endParaRPr/>
          </a:p>
        </p:txBody>
      </p:sp>
      <p:pic>
        <p:nvPicPr>
          <p:cNvPr id="204" name="Google Shape;204;g172695d4f3e_0_9"/>
          <p:cNvPicPr preferRelativeResize="0"/>
          <p:nvPr/>
        </p:nvPicPr>
        <p:blipFill>
          <a:blip r:embed="rId4">
            <a:alphaModFix/>
          </a:blip>
          <a:stretch>
            <a:fillRect/>
          </a:stretch>
        </p:blipFill>
        <p:spPr>
          <a:xfrm>
            <a:off x="6820425" y="1521900"/>
            <a:ext cx="5260925" cy="4903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rotWithShape="1">
          <a:blip r:embed="rId3">
            <a:alphaModFix amt="99000"/>
          </a:blip>
          <a:tile algn="tl" flip="none" tx="0" sx="100000" ty="0" sy="100000"/>
        </a:blipFill>
      </p:bgPr>
    </p:bg>
    <p:spTree>
      <p:nvGrpSpPr>
        <p:cNvPr id="208" name="Shape 208"/>
        <p:cNvGrpSpPr/>
        <p:nvPr/>
      </p:nvGrpSpPr>
      <p:grpSpPr>
        <a:xfrm>
          <a:off x="0" y="0"/>
          <a:ext cx="0" cy="0"/>
          <a:chOff x="0" y="0"/>
          <a:chExt cx="0" cy="0"/>
        </a:xfrm>
      </p:grpSpPr>
      <p:sp>
        <p:nvSpPr>
          <p:cNvPr id="209" name="Google Shape;209;g172695d4f3e_0_14"/>
          <p:cNvSpPr txBox="1"/>
          <p:nvPr>
            <p:ph type="title"/>
          </p:nvPr>
        </p:nvSpPr>
        <p:spPr>
          <a:xfrm>
            <a:off x="677334" y="31900"/>
            <a:ext cx="8596800" cy="13209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b="1" lang="en-US" sz="4400">
                <a:solidFill>
                  <a:schemeClr val="dk1"/>
                </a:solidFill>
              </a:rPr>
              <a:t>Visualization of important features and insights</a:t>
            </a:r>
            <a:br>
              <a:rPr lang="en-US" sz="3600"/>
            </a:br>
            <a:endParaRPr/>
          </a:p>
        </p:txBody>
      </p:sp>
      <p:sp>
        <p:nvSpPr>
          <p:cNvPr id="210" name="Google Shape;210;g172695d4f3e_0_14"/>
          <p:cNvSpPr txBox="1"/>
          <p:nvPr>
            <p:ph idx="1" type="body"/>
          </p:nvPr>
        </p:nvSpPr>
        <p:spPr>
          <a:xfrm>
            <a:off x="677325" y="2818350"/>
            <a:ext cx="5823600" cy="4039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900">
                <a:solidFill>
                  <a:schemeClr val="dk1"/>
                </a:solidFill>
                <a:latin typeface="Arial"/>
                <a:ea typeface="Arial"/>
                <a:cs typeface="Arial"/>
                <a:sym typeface="Arial"/>
              </a:rPr>
              <a:t>INFERENCES:</a:t>
            </a:r>
            <a:endParaRPr b="1" sz="1900">
              <a:solidFill>
                <a:schemeClr val="dk1"/>
              </a:solidFill>
              <a:latin typeface="Arial"/>
              <a:ea typeface="Arial"/>
              <a:cs typeface="Arial"/>
              <a:sym typeface="Arial"/>
            </a:endParaRPr>
          </a:p>
          <a:p>
            <a:pPr indent="-349250" lvl="0" marL="457200" rtl="0" algn="l">
              <a:lnSpc>
                <a:spcPct val="115000"/>
              </a:lnSpc>
              <a:spcBef>
                <a:spcPts val="1200"/>
              </a:spcBef>
              <a:spcAft>
                <a:spcPts val="0"/>
              </a:spcAft>
              <a:buClr>
                <a:schemeClr val="dk1"/>
              </a:buClr>
              <a:buSzPts val="1900"/>
              <a:buFont typeface="Arial"/>
              <a:buAutoNum type="arabicPeriod"/>
            </a:pPr>
            <a:r>
              <a:rPr lang="en-US" sz="1900">
                <a:solidFill>
                  <a:schemeClr val="dk1"/>
                </a:solidFill>
                <a:latin typeface="Arial"/>
                <a:ea typeface="Arial"/>
                <a:cs typeface="Arial"/>
                <a:sym typeface="Arial"/>
              </a:rPr>
              <a:t>THE CHART ILLUSTRATES THAT MARCH -22 HAS THE HIGHEST NUMBER OF POLICY ISSUED</a:t>
            </a:r>
            <a:endParaRPr sz="1900">
              <a:solidFill>
                <a:schemeClr val="dk1"/>
              </a:solidFill>
              <a:latin typeface="Arial"/>
              <a:ea typeface="Arial"/>
              <a:cs typeface="Arial"/>
              <a:sym typeface="Arial"/>
            </a:endParaRPr>
          </a:p>
          <a:p>
            <a:pPr indent="-349250" lvl="0" marL="457200" rtl="0" algn="l">
              <a:lnSpc>
                <a:spcPct val="115000"/>
              </a:lnSpc>
              <a:spcBef>
                <a:spcPts val="0"/>
              </a:spcBef>
              <a:spcAft>
                <a:spcPts val="0"/>
              </a:spcAft>
              <a:buClr>
                <a:schemeClr val="dk1"/>
              </a:buClr>
              <a:buSzPts val="1900"/>
              <a:buFont typeface="Arial"/>
              <a:buAutoNum type="arabicPeriod"/>
            </a:pPr>
            <a:r>
              <a:rPr b="1" lang="en-US" sz="1900">
                <a:solidFill>
                  <a:schemeClr val="dk1"/>
                </a:solidFill>
                <a:latin typeface="Arial"/>
                <a:ea typeface="Arial"/>
                <a:cs typeface="Arial"/>
                <a:sym typeface="Arial"/>
              </a:rPr>
              <a:t>ulip</a:t>
            </a:r>
            <a:r>
              <a:rPr lang="en-US" sz="1900">
                <a:solidFill>
                  <a:schemeClr val="dk1"/>
                </a:solidFill>
                <a:latin typeface="Arial"/>
                <a:ea typeface="Arial"/>
                <a:cs typeface="Arial"/>
                <a:sym typeface="Arial"/>
              </a:rPr>
              <a:t> IS THE MOST PURCHASED POLICY AMONG THE CUSTOMERS</a:t>
            </a:r>
            <a:endParaRPr sz="1900">
              <a:solidFill>
                <a:schemeClr val="dk1"/>
              </a:solidFill>
              <a:latin typeface="Arial"/>
              <a:ea typeface="Arial"/>
              <a:cs typeface="Arial"/>
              <a:sym typeface="Arial"/>
            </a:endParaRPr>
          </a:p>
          <a:p>
            <a:pPr indent="-349250" lvl="0" marL="457200" rtl="0" algn="l">
              <a:lnSpc>
                <a:spcPct val="115000"/>
              </a:lnSpc>
              <a:spcBef>
                <a:spcPts val="0"/>
              </a:spcBef>
              <a:spcAft>
                <a:spcPts val="0"/>
              </a:spcAft>
              <a:buClr>
                <a:schemeClr val="dk1"/>
              </a:buClr>
              <a:buSzPts val="1900"/>
              <a:buFont typeface="Arial"/>
              <a:buAutoNum type="arabicPeriod"/>
            </a:pPr>
            <a:r>
              <a:rPr b="1" lang="en-US" sz="1900">
                <a:solidFill>
                  <a:schemeClr val="dk1"/>
                </a:solidFill>
                <a:latin typeface="Arial"/>
                <a:ea typeface="Arial"/>
                <a:cs typeface="Arial"/>
                <a:sym typeface="Arial"/>
              </a:rPr>
              <a:t>TERM</a:t>
            </a:r>
            <a:r>
              <a:rPr lang="en-US" sz="1900">
                <a:solidFill>
                  <a:schemeClr val="dk1"/>
                </a:solidFill>
                <a:latin typeface="Arial"/>
                <a:ea typeface="Arial"/>
                <a:cs typeface="Arial"/>
                <a:sym typeface="Arial"/>
              </a:rPr>
              <a:t> POLICY IS LEAST PURCHASED BY THE </a:t>
            </a:r>
            <a:r>
              <a:rPr lang="en-US" sz="1900">
                <a:solidFill>
                  <a:schemeClr val="dk1"/>
                </a:solidFill>
                <a:latin typeface="Arial"/>
                <a:ea typeface="Arial"/>
                <a:cs typeface="Arial"/>
                <a:sym typeface="Arial"/>
              </a:rPr>
              <a:t>POLICYHOLDERS</a:t>
            </a:r>
            <a:r>
              <a:rPr lang="en-US" sz="1900">
                <a:solidFill>
                  <a:schemeClr val="dk1"/>
                </a:solidFill>
                <a:latin typeface="Arial"/>
                <a:ea typeface="Arial"/>
                <a:cs typeface="Arial"/>
                <a:sym typeface="Arial"/>
              </a:rPr>
              <a:t> EXCEPT FOR THE MONTH OF AUGUST 21</a:t>
            </a:r>
            <a:endParaRPr sz="1900">
              <a:solidFill>
                <a:schemeClr val="dk1"/>
              </a:solidFill>
              <a:latin typeface="Arial"/>
              <a:ea typeface="Arial"/>
              <a:cs typeface="Arial"/>
              <a:sym typeface="Arial"/>
            </a:endParaRPr>
          </a:p>
          <a:p>
            <a:pPr indent="-251459" lvl="0" marL="342900" rtl="0" algn="l">
              <a:spcBef>
                <a:spcPts val="1200"/>
              </a:spcBef>
              <a:spcAft>
                <a:spcPts val="0"/>
              </a:spcAft>
              <a:buSzPts val="1440"/>
              <a:buNone/>
            </a:pPr>
            <a:r>
              <a:t/>
            </a:r>
            <a:endParaRPr/>
          </a:p>
        </p:txBody>
      </p:sp>
      <p:pic>
        <p:nvPicPr>
          <p:cNvPr id="211" name="Google Shape;211;g172695d4f3e_0_14"/>
          <p:cNvPicPr preferRelativeResize="0"/>
          <p:nvPr/>
        </p:nvPicPr>
        <p:blipFill>
          <a:blip r:embed="rId4">
            <a:alphaModFix/>
          </a:blip>
          <a:stretch>
            <a:fillRect/>
          </a:stretch>
        </p:blipFill>
        <p:spPr>
          <a:xfrm>
            <a:off x="7045900" y="1352800"/>
            <a:ext cx="4922726" cy="5505200"/>
          </a:xfrm>
          <a:prstGeom prst="rect">
            <a:avLst/>
          </a:prstGeom>
          <a:noFill/>
          <a:ln>
            <a:noFill/>
          </a:ln>
        </p:spPr>
      </p:pic>
      <p:sp>
        <p:nvSpPr>
          <p:cNvPr id="212" name="Google Shape;212;g172695d4f3e_0_14"/>
          <p:cNvSpPr txBox="1"/>
          <p:nvPr>
            <p:ph type="title"/>
          </p:nvPr>
        </p:nvSpPr>
        <p:spPr>
          <a:xfrm>
            <a:off x="303625" y="1835650"/>
            <a:ext cx="8596800" cy="8511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15000"/>
              </a:lnSpc>
              <a:spcBef>
                <a:spcPts val="1400"/>
              </a:spcBef>
              <a:spcAft>
                <a:spcPts val="0"/>
              </a:spcAft>
              <a:buClr>
                <a:schemeClr val="dk1"/>
              </a:buClr>
              <a:buSzPct val="47826"/>
              <a:buFont typeface="Arial"/>
              <a:buNone/>
            </a:pPr>
            <a:r>
              <a:rPr b="1" lang="en-US" sz="2300" u="sng">
                <a:solidFill>
                  <a:schemeClr val="dk1"/>
                </a:solidFill>
                <a:latin typeface="Arial"/>
                <a:ea typeface="Arial"/>
                <a:cs typeface="Arial"/>
                <a:sym typeface="Arial"/>
              </a:rPr>
              <a:t>MULTIVARIATE ANALYSIS </a:t>
            </a:r>
            <a:endParaRPr b="1" sz="2300" u="sng">
              <a:solidFill>
                <a:schemeClr val="dk1"/>
              </a:solidFill>
              <a:latin typeface="Arial"/>
              <a:ea typeface="Arial"/>
              <a:cs typeface="Arial"/>
              <a:sym typeface="Arial"/>
            </a:endParaRPr>
          </a:p>
          <a:p>
            <a:pPr indent="0" lvl="0" marL="0" rtl="0" algn="l">
              <a:spcBef>
                <a:spcPts val="400"/>
              </a:spcBef>
              <a:spcAft>
                <a:spcPts val="0"/>
              </a:spcAft>
              <a:buClr>
                <a:schemeClr val="dk1"/>
              </a:buClr>
              <a:buSzPct val="100000"/>
              <a:buFont typeface="Trebuchet MS"/>
              <a:buNone/>
            </a:pPr>
            <a:r>
              <a:t/>
            </a:r>
            <a:endParaRPr b="1" sz="44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rotWithShape="1">
          <a:blip r:embed="rId3">
            <a:alphaModFix amt="99000"/>
          </a:blip>
          <a:tile algn="tl" flip="none" tx="0" sx="100000" ty="0" sy="100000"/>
        </a:blipFill>
      </p:bgPr>
    </p:bg>
    <p:spTree>
      <p:nvGrpSpPr>
        <p:cNvPr id="216" name="Shape 216"/>
        <p:cNvGrpSpPr/>
        <p:nvPr/>
      </p:nvGrpSpPr>
      <p:grpSpPr>
        <a:xfrm>
          <a:off x="0" y="0"/>
          <a:ext cx="0" cy="0"/>
          <a:chOff x="0" y="0"/>
          <a:chExt cx="0" cy="0"/>
        </a:xfrm>
      </p:grpSpPr>
      <p:sp>
        <p:nvSpPr>
          <p:cNvPr id="217" name="Google Shape;217;g172695d4f3e_0_19"/>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b="1" lang="en-US" sz="4400">
                <a:solidFill>
                  <a:schemeClr val="dk1"/>
                </a:solidFill>
              </a:rPr>
              <a:t>Visualization of important features and insights</a:t>
            </a:r>
            <a:br>
              <a:rPr lang="en-US" sz="3600"/>
            </a:br>
            <a:endParaRPr/>
          </a:p>
        </p:txBody>
      </p:sp>
      <p:sp>
        <p:nvSpPr>
          <p:cNvPr id="218" name="Google Shape;218;g172695d4f3e_0_19"/>
          <p:cNvSpPr txBox="1"/>
          <p:nvPr>
            <p:ph idx="1" type="body"/>
          </p:nvPr>
        </p:nvSpPr>
        <p:spPr>
          <a:xfrm>
            <a:off x="677325" y="3438375"/>
            <a:ext cx="5955300" cy="31479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1600">
                <a:solidFill>
                  <a:schemeClr val="dk1"/>
                </a:solidFill>
                <a:latin typeface="Arial"/>
                <a:ea typeface="Arial"/>
                <a:cs typeface="Arial"/>
                <a:sym typeface="Arial"/>
              </a:rPr>
              <a:t>INFERENCES:</a:t>
            </a:r>
            <a:endParaRPr b="1" sz="1600">
              <a:solidFill>
                <a:schemeClr val="dk1"/>
              </a:solidFill>
              <a:latin typeface="Arial"/>
              <a:ea typeface="Arial"/>
              <a:cs typeface="Arial"/>
              <a:sym typeface="Arial"/>
            </a:endParaRPr>
          </a:p>
          <a:p>
            <a:pPr indent="-330200" lvl="0" marL="457200" rtl="0" algn="l">
              <a:lnSpc>
                <a:spcPct val="115000"/>
              </a:lnSpc>
              <a:spcBef>
                <a:spcPts val="12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THE CHART ILLUSTRATES ULIP IS MOSTLY PURCHASED BY PEOPLE OF AVERAGE AGE JUST OVER 40</a:t>
            </a:r>
            <a:endParaRPr sz="1600">
              <a:solidFill>
                <a:schemeClr val="dk1"/>
              </a:solidFill>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Font typeface="Arial"/>
              <a:buAutoNum type="arabicPeriod"/>
            </a:pPr>
            <a:r>
              <a:rPr b="1" lang="en-US" sz="1600">
                <a:solidFill>
                  <a:schemeClr val="dk1"/>
                </a:solidFill>
                <a:latin typeface="Arial"/>
                <a:ea typeface="Arial"/>
                <a:cs typeface="Arial"/>
                <a:sym typeface="Arial"/>
              </a:rPr>
              <a:t>TRAD</a:t>
            </a:r>
            <a:r>
              <a:rPr lang="en-US" sz="1600">
                <a:solidFill>
                  <a:schemeClr val="dk1"/>
                </a:solidFill>
                <a:latin typeface="Arial"/>
                <a:ea typeface="Arial"/>
                <a:cs typeface="Arial"/>
                <a:sym typeface="Arial"/>
              </a:rPr>
              <a:t> IS PURCHASED BY PEOPLE OF AVERAGE AGE NEARING 40</a:t>
            </a:r>
            <a:endParaRPr sz="1600">
              <a:solidFill>
                <a:schemeClr val="dk1"/>
              </a:solidFill>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Font typeface="Arial"/>
              <a:buAutoNum type="arabicPeriod"/>
            </a:pPr>
            <a:r>
              <a:rPr b="1" lang="en-US" sz="1600">
                <a:solidFill>
                  <a:schemeClr val="dk1"/>
                </a:solidFill>
                <a:latin typeface="Arial"/>
                <a:ea typeface="Arial"/>
                <a:cs typeface="Arial"/>
                <a:sym typeface="Arial"/>
              </a:rPr>
              <a:t>TERM</a:t>
            </a:r>
            <a:r>
              <a:rPr lang="en-US" sz="1600">
                <a:solidFill>
                  <a:schemeClr val="dk1"/>
                </a:solidFill>
                <a:latin typeface="Arial"/>
                <a:ea typeface="Arial"/>
                <a:cs typeface="Arial"/>
                <a:sym typeface="Arial"/>
              </a:rPr>
              <a:t> POLICY IS PURCHASED BY THE POLICY HOLDERS OF AVERAGE AGE 35</a:t>
            </a:r>
            <a:endParaRPr sz="1600">
              <a:solidFill>
                <a:schemeClr val="dk1"/>
              </a:solidFill>
              <a:latin typeface="Arial"/>
              <a:ea typeface="Arial"/>
              <a:cs typeface="Arial"/>
              <a:sym typeface="Arial"/>
            </a:endParaRPr>
          </a:p>
          <a:p>
            <a:pPr indent="-251459" lvl="0" marL="342900" rtl="0" algn="l">
              <a:spcBef>
                <a:spcPts val="1200"/>
              </a:spcBef>
              <a:spcAft>
                <a:spcPts val="0"/>
              </a:spcAft>
              <a:buSzPts val="1440"/>
              <a:buNone/>
            </a:pPr>
            <a:r>
              <a:t/>
            </a:r>
            <a:endParaRPr/>
          </a:p>
        </p:txBody>
      </p:sp>
      <p:pic>
        <p:nvPicPr>
          <p:cNvPr id="219" name="Google Shape;219;g172695d4f3e_0_19"/>
          <p:cNvPicPr preferRelativeResize="0"/>
          <p:nvPr/>
        </p:nvPicPr>
        <p:blipFill>
          <a:blip r:embed="rId4">
            <a:alphaModFix/>
          </a:blip>
          <a:stretch>
            <a:fillRect/>
          </a:stretch>
        </p:blipFill>
        <p:spPr>
          <a:xfrm>
            <a:off x="6951950" y="1427975"/>
            <a:ext cx="5240050" cy="5430025"/>
          </a:xfrm>
          <a:prstGeom prst="rect">
            <a:avLst/>
          </a:prstGeom>
          <a:noFill/>
          <a:ln>
            <a:noFill/>
          </a:ln>
        </p:spPr>
      </p:pic>
      <p:sp>
        <p:nvSpPr>
          <p:cNvPr id="220" name="Google Shape;220;g172695d4f3e_0_19"/>
          <p:cNvSpPr txBox="1"/>
          <p:nvPr/>
        </p:nvSpPr>
        <p:spPr>
          <a:xfrm>
            <a:off x="563675" y="2445938"/>
            <a:ext cx="4020900" cy="53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200"/>
              </a:spcAft>
              <a:buNone/>
            </a:pPr>
            <a:r>
              <a:rPr lang="en-US" sz="2300" u="sng">
                <a:solidFill>
                  <a:schemeClr val="dk1"/>
                </a:solidFill>
              </a:rPr>
              <a:t>Age Vs Product category</a:t>
            </a:r>
            <a:endParaRPr sz="1500" u="sng">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rotWithShape="1">
          <a:blip r:embed="rId3">
            <a:alphaModFix amt="99000"/>
          </a:blip>
          <a:tile algn="tl" flip="none" tx="0" sx="100000" ty="0" sy="100000"/>
        </a:blipFill>
      </p:bgPr>
    </p:bg>
    <p:spTree>
      <p:nvGrpSpPr>
        <p:cNvPr id="224" name="Shape 224"/>
        <p:cNvGrpSpPr/>
        <p:nvPr/>
      </p:nvGrpSpPr>
      <p:grpSpPr>
        <a:xfrm>
          <a:off x="0" y="0"/>
          <a:ext cx="0" cy="0"/>
          <a:chOff x="0" y="0"/>
          <a:chExt cx="0" cy="0"/>
        </a:xfrm>
      </p:grpSpPr>
      <p:sp>
        <p:nvSpPr>
          <p:cNvPr id="225" name="Google Shape;225;g172695d4f3e_0_24"/>
          <p:cNvSpPr txBox="1"/>
          <p:nvPr>
            <p:ph type="title"/>
          </p:nvPr>
        </p:nvSpPr>
        <p:spPr>
          <a:xfrm>
            <a:off x="572159" y="346650"/>
            <a:ext cx="8596800" cy="13209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b="1" lang="en-US" sz="4400">
                <a:solidFill>
                  <a:schemeClr val="dk1"/>
                </a:solidFill>
              </a:rPr>
              <a:t>Visualization of important features and insights</a:t>
            </a:r>
            <a:br>
              <a:rPr lang="en-US" sz="3600"/>
            </a:br>
            <a:endParaRPr/>
          </a:p>
        </p:txBody>
      </p:sp>
      <p:sp>
        <p:nvSpPr>
          <p:cNvPr id="226" name="Google Shape;226;g172695d4f3e_0_24"/>
          <p:cNvSpPr txBox="1"/>
          <p:nvPr>
            <p:ph idx="1" type="body"/>
          </p:nvPr>
        </p:nvSpPr>
        <p:spPr>
          <a:xfrm>
            <a:off x="527000" y="3494750"/>
            <a:ext cx="7120200" cy="30627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15000"/>
              </a:lnSpc>
              <a:spcBef>
                <a:spcPts val="1200"/>
              </a:spcBef>
              <a:spcAft>
                <a:spcPts val="0"/>
              </a:spcAft>
              <a:buClr>
                <a:schemeClr val="dk1"/>
              </a:buClr>
              <a:buSzPts val="1100"/>
              <a:buFont typeface="Arial"/>
              <a:buNone/>
            </a:pPr>
            <a:r>
              <a:rPr b="1" lang="en-US" sz="2000">
                <a:solidFill>
                  <a:schemeClr val="dk1"/>
                </a:solidFill>
                <a:latin typeface="Arial"/>
                <a:ea typeface="Arial"/>
                <a:cs typeface="Arial"/>
                <a:sym typeface="Arial"/>
              </a:rPr>
              <a:t>INFERENCES:</a:t>
            </a:r>
            <a:endParaRPr b="1" sz="2000">
              <a:solidFill>
                <a:schemeClr val="dk1"/>
              </a:solidFill>
              <a:latin typeface="Arial"/>
              <a:ea typeface="Arial"/>
              <a:cs typeface="Arial"/>
              <a:sym typeface="Arial"/>
            </a:endParaRPr>
          </a:p>
          <a:p>
            <a:pPr indent="-355600" lvl="0" marL="457200" rtl="0" algn="l">
              <a:lnSpc>
                <a:spcPct val="115000"/>
              </a:lnSpc>
              <a:spcBef>
                <a:spcPts val="120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THE CHART ILLUSTRATES ULIP AND </a:t>
            </a:r>
            <a:r>
              <a:rPr lang="en-US" sz="2000">
                <a:solidFill>
                  <a:schemeClr val="dk1"/>
                </a:solidFill>
                <a:latin typeface="Arial"/>
                <a:ea typeface="Arial"/>
                <a:cs typeface="Arial"/>
                <a:sym typeface="Arial"/>
              </a:rPr>
              <a:t>TRADE</a:t>
            </a:r>
            <a:r>
              <a:rPr lang="en-US" sz="2000">
                <a:solidFill>
                  <a:schemeClr val="dk1"/>
                </a:solidFill>
                <a:latin typeface="Arial"/>
                <a:ea typeface="Arial"/>
                <a:cs typeface="Arial"/>
                <a:sym typeface="Arial"/>
              </a:rPr>
              <a:t> IS MOSTLY PURCHASED BY PEOPLE OF ALMOST ALL OCCUPATION FROM AGRICULTURE TO BUSINESS</a:t>
            </a:r>
            <a:endParaRPr sz="2000">
              <a:solidFill>
                <a:schemeClr val="dk1"/>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AutoNum type="arabicPeriod"/>
            </a:pPr>
            <a:r>
              <a:rPr b="1" lang="en-US" sz="2000">
                <a:solidFill>
                  <a:schemeClr val="dk1"/>
                </a:solidFill>
                <a:latin typeface="Arial"/>
                <a:ea typeface="Arial"/>
                <a:cs typeface="Arial"/>
                <a:sym typeface="Arial"/>
              </a:rPr>
              <a:t>TERM</a:t>
            </a:r>
            <a:r>
              <a:rPr lang="en-US" sz="2000">
                <a:solidFill>
                  <a:schemeClr val="dk1"/>
                </a:solidFill>
                <a:latin typeface="Arial"/>
                <a:ea typeface="Arial"/>
                <a:cs typeface="Arial"/>
                <a:sym typeface="Arial"/>
              </a:rPr>
              <a:t> POLICY IS PURCHASED MOSTLY BY BUSINESS MEN AND PRIVATE COMPANY EMPLOYEES</a:t>
            </a:r>
            <a:endParaRPr sz="2000">
              <a:solidFill>
                <a:schemeClr val="dk1"/>
              </a:solidFill>
              <a:latin typeface="Arial"/>
              <a:ea typeface="Arial"/>
              <a:cs typeface="Arial"/>
              <a:sym typeface="Arial"/>
            </a:endParaRPr>
          </a:p>
          <a:p>
            <a:pPr indent="-251459" lvl="0" marL="342900" rtl="0" algn="l">
              <a:spcBef>
                <a:spcPts val="1200"/>
              </a:spcBef>
              <a:spcAft>
                <a:spcPts val="0"/>
              </a:spcAft>
              <a:buSzPts val="1440"/>
              <a:buNone/>
            </a:pPr>
            <a:r>
              <a:t/>
            </a:r>
            <a:endParaRPr/>
          </a:p>
        </p:txBody>
      </p:sp>
      <p:pic>
        <p:nvPicPr>
          <p:cNvPr id="227" name="Google Shape;227;g172695d4f3e_0_24"/>
          <p:cNvPicPr preferRelativeResize="0"/>
          <p:nvPr/>
        </p:nvPicPr>
        <p:blipFill>
          <a:blip r:embed="rId4">
            <a:alphaModFix/>
          </a:blip>
          <a:stretch>
            <a:fillRect/>
          </a:stretch>
        </p:blipFill>
        <p:spPr>
          <a:xfrm>
            <a:off x="7384100" y="1315225"/>
            <a:ext cx="4807900" cy="5542775"/>
          </a:xfrm>
          <a:prstGeom prst="rect">
            <a:avLst/>
          </a:prstGeom>
          <a:noFill/>
          <a:ln>
            <a:noFill/>
          </a:ln>
        </p:spPr>
      </p:pic>
      <p:sp>
        <p:nvSpPr>
          <p:cNvPr id="228" name="Google Shape;228;g172695d4f3e_0_24"/>
          <p:cNvSpPr txBox="1"/>
          <p:nvPr/>
        </p:nvSpPr>
        <p:spPr>
          <a:xfrm>
            <a:off x="376700" y="2367425"/>
            <a:ext cx="5917500" cy="538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1200"/>
              </a:spcAft>
              <a:buNone/>
            </a:pPr>
            <a:r>
              <a:rPr lang="en-US" sz="2300" u="sng">
                <a:solidFill>
                  <a:schemeClr val="dk1"/>
                </a:solidFill>
              </a:rPr>
              <a:t>Occupation</a:t>
            </a:r>
            <a:r>
              <a:rPr lang="en-US" sz="2300" u="sng">
                <a:solidFill>
                  <a:schemeClr val="dk1"/>
                </a:solidFill>
              </a:rPr>
              <a:t> Vs PROD_CATEGORY</a:t>
            </a:r>
            <a:endParaRPr sz="2300" u="sng">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rotWithShape="1">
          <a:blip r:embed="rId3">
            <a:alphaModFix amt="99000"/>
          </a:blip>
          <a:tile algn="tl" flip="none" tx="0" sx="100000" ty="0" sy="100000"/>
        </a:blipFill>
      </p:bgPr>
    </p:bg>
    <p:spTree>
      <p:nvGrpSpPr>
        <p:cNvPr id="232" name="Shape 232"/>
        <p:cNvGrpSpPr/>
        <p:nvPr/>
      </p:nvGrpSpPr>
      <p:grpSpPr>
        <a:xfrm>
          <a:off x="0" y="0"/>
          <a:ext cx="0" cy="0"/>
          <a:chOff x="0" y="0"/>
          <a:chExt cx="0" cy="0"/>
        </a:xfrm>
      </p:grpSpPr>
      <p:sp>
        <p:nvSpPr>
          <p:cNvPr id="233" name="Google Shape;233;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Trebuchet MS"/>
              <a:buNone/>
            </a:pPr>
            <a:r>
              <a:rPr lang="en-US" sz="4000">
                <a:solidFill>
                  <a:schemeClr val="dk1"/>
                </a:solidFill>
              </a:rPr>
              <a:t>Conclusion</a:t>
            </a:r>
            <a:endParaRPr/>
          </a:p>
        </p:txBody>
      </p:sp>
      <p:sp>
        <p:nvSpPr>
          <p:cNvPr id="234" name="Google Shape;234;p9"/>
          <p:cNvSpPr txBox="1"/>
          <p:nvPr>
            <p:ph idx="1" type="body"/>
          </p:nvPr>
        </p:nvSpPr>
        <p:spPr>
          <a:xfrm>
            <a:off x="603700" y="1661901"/>
            <a:ext cx="8596800" cy="4149300"/>
          </a:xfrm>
          <a:prstGeom prst="rect">
            <a:avLst/>
          </a:prstGeom>
          <a:noFill/>
          <a:ln>
            <a:noFill/>
          </a:ln>
        </p:spPr>
        <p:txBody>
          <a:bodyPr anchorCtr="0" anchor="t" bIns="45700" lIns="91425" spcFirstLastPara="1" rIns="91425" wrap="square" tIns="45700">
            <a:normAutofit lnSpcReduction="10000"/>
          </a:bodyPr>
          <a:lstStyle/>
          <a:p>
            <a:pPr indent="-320040" lvl="0" marL="457200" rtl="0" algn="l">
              <a:spcBef>
                <a:spcPts val="0"/>
              </a:spcBef>
              <a:spcAft>
                <a:spcPts val="0"/>
              </a:spcAft>
              <a:buSzPts val="1440"/>
              <a:buChar char="►"/>
            </a:pPr>
            <a:r>
              <a:rPr lang="en-US"/>
              <a:t>We have found out certain features contributing highly to the customer behaviour towards the insurance such as age, income segment, quality score and prosperity index.</a:t>
            </a:r>
            <a:endParaRPr/>
          </a:p>
          <a:p>
            <a:pPr indent="0" lvl="0" marL="457200" rtl="0" algn="l">
              <a:spcBef>
                <a:spcPts val="0"/>
              </a:spcBef>
              <a:spcAft>
                <a:spcPts val="0"/>
              </a:spcAft>
              <a:buNone/>
            </a:pPr>
            <a:r>
              <a:t/>
            </a:r>
            <a:endParaRPr/>
          </a:p>
          <a:p>
            <a:pPr indent="-320040" lvl="0" marL="457200" rtl="0" algn="l">
              <a:spcBef>
                <a:spcPts val="0"/>
              </a:spcBef>
              <a:spcAft>
                <a:spcPts val="0"/>
              </a:spcAft>
              <a:buSzPts val="1440"/>
              <a:buChar char="►"/>
            </a:pPr>
            <a:r>
              <a:rPr lang="en-US"/>
              <a:t>The data is highly </a:t>
            </a:r>
            <a:r>
              <a:rPr lang="en-US"/>
              <a:t>imbalance</a:t>
            </a:r>
            <a:r>
              <a:rPr lang="en-US"/>
              <a:t> with 65% of product category belonging to ‘ULIP’ , nearly 25% to ‘TRAD’ and the rest to ‘term’ ,Here we need to get more data to make further inference to build the model we have choose tree algorithms and mention the class weight attribute to give priority to all the classes equally.</a:t>
            </a:r>
            <a:endParaRPr/>
          </a:p>
          <a:p>
            <a:pPr indent="0" lvl="0" marL="457200" rtl="0" algn="l">
              <a:spcBef>
                <a:spcPts val="0"/>
              </a:spcBef>
              <a:spcAft>
                <a:spcPts val="0"/>
              </a:spcAft>
              <a:buNone/>
            </a:pPr>
            <a:r>
              <a:t/>
            </a:r>
            <a:endParaRPr/>
          </a:p>
          <a:p>
            <a:pPr indent="-320040" lvl="0" marL="457200" rtl="0" algn="l">
              <a:spcBef>
                <a:spcPts val="0"/>
              </a:spcBef>
              <a:spcAft>
                <a:spcPts val="0"/>
              </a:spcAft>
              <a:buSzPts val="1440"/>
              <a:buChar char="►"/>
            </a:pPr>
            <a:r>
              <a:rPr lang="en-US"/>
              <a:t>The final model choose is gradient boosting due to its best performance.</a:t>
            </a:r>
            <a:endParaRPr/>
          </a:p>
          <a:p>
            <a:pPr indent="0" lvl="0" marL="457200" rtl="0" algn="l">
              <a:spcBef>
                <a:spcPts val="0"/>
              </a:spcBef>
              <a:spcAft>
                <a:spcPts val="0"/>
              </a:spcAft>
              <a:buNone/>
            </a:pPr>
            <a:r>
              <a:t/>
            </a:r>
            <a:endParaRPr/>
          </a:p>
          <a:p>
            <a:pPr indent="-320040" lvl="0" marL="457200" rtl="0" algn="l">
              <a:spcBef>
                <a:spcPts val="0"/>
              </a:spcBef>
              <a:spcAft>
                <a:spcPts val="0"/>
              </a:spcAft>
              <a:buSzPts val="1440"/>
              <a:buChar char="►"/>
            </a:pPr>
            <a:r>
              <a:rPr lang="en-US"/>
              <a:t>Accuracy cannot be taken as a factor to consider the model fit due to the imbalance , Macro average and precision - recall must be considered for proper inferences.</a:t>
            </a:r>
            <a:endParaRPr/>
          </a:p>
          <a:p>
            <a:pPr indent="0" lvl="0" marL="45720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rotWithShape="1">
          <a:blip r:embed="rId3">
            <a:alphaModFix/>
          </a:blip>
          <a:tile algn="tl" flip="none" tx="0" sx="100000" ty="0" sy="100000"/>
        </a:blipFill>
      </p:bgPr>
    </p:bg>
    <p:spTree>
      <p:nvGrpSpPr>
        <p:cNvPr id="238" name="Shape 238"/>
        <p:cNvGrpSpPr/>
        <p:nvPr/>
      </p:nvGrpSpPr>
      <p:grpSpPr>
        <a:xfrm>
          <a:off x="0" y="0"/>
          <a:ext cx="0" cy="0"/>
          <a:chOff x="0" y="0"/>
          <a:chExt cx="0" cy="0"/>
        </a:xfrm>
      </p:grpSpPr>
      <p:sp>
        <p:nvSpPr>
          <p:cNvPr id="239" name="Google Shape;239;g172695d4f3e_0_29"/>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Trebuchet MS"/>
              <a:buNone/>
            </a:pPr>
            <a:r>
              <a:rPr b="1" lang="en-US" sz="4000">
                <a:solidFill>
                  <a:schemeClr val="dk1"/>
                </a:solidFill>
              </a:rPr>
              <a:t>IMPORTANT FEATURES</a:t>
            </a:r>
            <a:endParaRPr b="1"/>
          </a:p>
        </p:txBody>
      </p:sp>
      <p:sp>
        <p:nvSpPr>
          <p:cNvPr id="240" name="Google Shape;240;g172695d4f3e_0_29"/>
          <p:cNvSpPr txBox="1"/>
          <p:nvPr>
            <p:ph idx="1" type="body"/>
          </p:nvPr>
        </p:nvSpPr>
        <p:spPr>
          <a:xfrm>
            <a:off x="8099176" y="1877900"/>
            <a:ext cx="3860400" cy="3880800"/>
          </a:xfrm>
          <a:prstGeom prst="rect">
            <a:avLst/>
          </a:prstGeom>
          <a:noFill/>
          <a:ln>
            <a:noFill/>
          </a:ln>
        </p:spPr>
        <p:txBody>
          <a:bodyPr anchorCtr="0" anchor="t" bIns="45700" lIns="91425" spcFirstLastPara="1" rIns="91425" wrap="square" tIns="45700">
            <a:normAutofit lnSpcReduction="10000"/>
          </a:bodyPr>
          <a:lstStyle/>
          <a:p>
            <a:pPr indent="-320040" lvl="0" marL="457200" rtl="0" algn="l">
              <a:spcBef>
                <a:spcPts val="0"/>
              </a:spcBef>
              <a:spcAft>
                <a:spcPts val="0"/>
              </a:spcAft>
              <a:buSzPts val="1440"/>
              <a:buChar char="►"/>
            </a:pPr>
            <a:r>
              <a:rPr lang="en-US"/>
              <a:t>Quality score band is the score given to each of the </a:t>
            </a:r>
            <a:r>
              <a:rPr lang="en-US"/>
              <a:t>policy</a:t>
            </a:r>
            <a:r>
              <a:rPr lang="en-US"/>
              <a:t> holder depending on their premium and previous settlement.</a:t>
            </a:r>
            <a:endParaRPr/>
          </a:p>
          <a:p>
            <a:pPr indent="-320040" lvl="0" marL="457200" rtl="0" algn="l">
              <a:spcBef>
                <a:spcPts val="0"/>
              </a:spcBef>
              <a:spcAft>
                <a:spcPts val="0"/>
              </a:spcAft>
              <a:buSzPts val="1440"/>
              <a:buChar char="►"/>
            </a:pPr>
            <a:r>
              <a:rPr lang="en-US"/>
              <a:t>AGE is a crucial factor in deciding which type of insurance to be purchased.</a:t>
            </a:r>
            <a:endParaRPr/>
          </a:p>
          <a:p>
            <a:pPr indent="-320040" lvl="0" marL="457200" rtl="0" algn="l">
              <a:spcBef>
                <a:spcPts val="0"/>
              </a:spcBef>
              <a:spcAft>
                <a:spcPts val="0"/>
              </a:spcAft>
              <a:buSzPts val="1440"/>
              <a:buChar char="►"/>
            </a:pPr>
            <a:r>
              <a:rPr lang="en-US"/>
              <a:t>Income segment is divided into bands depending on the person’s </a:t>
            </a:r>
            <a:r>
              <a:rPr lang="en-US"/>
              <a:t>financial</a:t>
            </a:r>
            <a:r>
              <a:rPr lang="en-US"/>
              <a:t> stability</a:t>
            </a:r>
            <a:endParaRPr/>
          </a:p>
          <a:p>
            <a:pPr indent="-320040" lvl="0" marL="457200" rtl="0" algn="l">
              <a:spcBef>
                <a:spcPts val="0"/>
              </a:spcBef>
              <a:spcAft>
                <a:spcPts val="0"/>
              </a:spcAft>
              <a:buSzPts val="1440"/>
              <a:buChar char="►"/>
            </a:pPr>
            <a:r>
              <a:rPr lang="en-US"/>
              <a:t>prosperity index helps usto to identify the area where the income of people are higher.</a:t>
            </a:r>
            <a:endParaRPr/>
          </a:p>
        </p:txBody>
      </p:sp>
      <p:pic>
        <p:nvPicPr>
          <p:cNvPr id="241" name="Google Shape;241;g172695d4f3e_0_29"/>
          <p:cNvPicPr preferRelativeResize="0"/>
          <p:nvPr/>
        </p:nvPicPr>
        <p:blipFill>
          <a:blip r:embed="rId4">
            <a:alphaModFix/>
          </a:blip>
          <a:stretch>
            <a:fillRect/>
          </a:stretch>
        </p:blipFill>
        <p:spPr>
          <a:xfrm>
            <a:off x="440374" y="1794550"/>
            <a:ext cx="7526175" cy="4257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rotWithShape="1">
          <a:blip r:embed="rId3">
            <a:alphaModFix/>
          </a:blip>
          <a:tile algn="tl" flip="none" tx="0" sx="100000" ty="0" sy="100000"/>
        </a:blipFill>
      </p:bgPr>
    </p:bg>
    <p:spTree>
      <p:nvGrpSpPr>
        <p:cNvPr id="245" name="Shape 245"/>
        <p:cNvGrpSpPr/>
        <p:nvPr/>
      </p:nvGrpSpPr>
      <p:grpSpPr>
        <a:xfrm>
          <a:off x="0" y="0"/>
          <a:ext cx="0" cy="0"/>
          <a:chOff x="0" y="0"/>
          <a:chExt cx="0" cy="0"/>
        </a:xfrm>
      </p:grpSpPr>
      <p:sp>
        <p:nvSpPr>
          <p:cNvPr id="246" name="Google Shape;246;p10"/>
          <p:cNvSpPr txBox="1"/>
          <p:nvPr>
            <p:ph type="title"/>
          </p:nvPr>
        </p:nvSpPr>
        <p:spPr>
          <a:xfrm>
            <a:off x="677325" y="609600"/>
            <a:ext cx="8596800" cy="852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Trebuchet MS"/>
              <a:buNone/>
            </a:pPr>
            <a:r>
              <a:rPr lang="en-US" sz="4000">
                <a:solidFill>
                  <a:schemeClr val="dk1"/>
                </a:solidFill>
              </a:rPr>
              <a:t>Business recommendation</a:t>
            </a:r>
            <a:endParaRPr/>
          </a:p>
        </p:txBody>
      </p:sp>
      <p:sp>
        <p:nvSpPr>
          <p:cNvPr id="247" name="Google Shape;247;p10"/>
          <p:cNvSpPr txBox="1"/>
          <p:nvPr>
            <p:ph idx="1" type="body"/>
          </p:nvPr>
        </p:nvSpPr>
        <p:spPr>
          <a:xfrm>
            <a:off x="572124" y="1666225"/>
            <a:ext cx="9882000" cy="3880800"/>
          </a:xfrm>
          <a:prstGeom prst="rect">
            <a:avLst/>
          </a:prstGeom>
          <a:noFill/>
          <a:ln>
            <a:noFill/>
          </a:ln>
        </p:spPr>
        <p:txBody>
          <a:bodyPr anchorCtr="0" anchor="t" bIns="45700" lIns="91425" spcFirstLastPara="1" rIns="91425" wrap="square" tIns="45700">
            <a:noAutofit/>
          </a:bodyPr>
          <a:lstStyle/>
          <a:p>
            <a:pPr indent="-361950" lvl="0" marL="457200" rtl="0" algn="l">
              <a:lnSpc>
                <a:spcPct val="115000"/>
              </a:lnSpc>
              <a:spcBef>
                <a:spcPts val="1200"/>
              </a:spcBef>
              <a:spcAft>
                <a:spcPts val="0"/>
              </a:spcAft>
              <a:buSzPts val="2100"/>
              <a:buChar char="►"/>
            </a:pPr>
            <a:r>
              <a:rPr lang="en-US" sz="2100"/>
              <a:t>AGE is an important factor in deciding to buy the policies. People with average age of 40 buys ulip and ulip is the most purchased by the customers,followed by trad which is bought by </a:t>
            </a:r>
            <a:r>
              <a:rPr lang="en-US" sz="2100"/>
              <a:t>policyholders</a:t>
            </a:r>
            <a:r>
              <a:rPr lang="en-US" sz="2100"/>
              <a:t> of average age </a:t>
            </a:r>
            <a:r>
              <a:rPr lang="en-US" sz="2100"/>
              <a:t>slightly</a:t>
            </a:r>
            <a:r>
              <a:rPr lang="en-US" sz="2100"/>
              <a:t> over 38. Term is least purchased.</a:t>
            </a:r>
            <a:endParaRPr sz="2100"/>
          </a:p>
          <a:p>
            <a:pPr indent="-361950" lvl="0" marL="457200" rtl="0" algn="l">
              <a:lnSpc>
                <a:spcPct val="115000"/>
              </a:lnSpc>
              <a:spcBef>
                <a:spcPts val="0"/>
              </a:spcBef>
              <a:spcAft>
                <a:spcPts val="0"/>
              </a:spcAft>
              <a:buSzPts val="2100"/>
              <a:buChar char="►"/>
            </a:pPr>
            <a:r>
              <a:rPr lang="en-US" sz="2100"/>
              <a:t>Income segment plays a large role as the financially stable people tend to buy more policies.</a:t>
            </a:r>
            <a:endParaRPr sz="2100"/>
          </a:p>
          <a:p>
            <a:pPr indent="-361950" lvl="0" marL="457200" rtl="0" algn="l">
              <a:lnSpc>
                <a:spcPct val="115000"/>
              </a:lnSpc>
              <a:spcBef>
                <a:spcPts val="0"/>
              </a:spcBef>
              <a:spcAft>
                <a:spcPts val="0"/>
              </a:spcAft>
              <a:buSzPts val="2100"/>
              <a:buChar char="►"/>
            </a:pPr>
            <a:r>
              <a:rPr lang="en-US" sz="2100"/>
              <a:t>Policy holders with a medium level of prosperity index band tends buy more policies and a higher number of </a:t>
            </a:r>
            <a:r>
              <a:rPr lang="en-US" sz="2100"/>
              <a:t>trade</a:t>
            </a:r>
            <a:r>
              <a:rPr lang="en-US" sz="2100"/>
              <a:t> policies followed by ulip purchased by all categories of people.</a:t>
            </a:r>
            <a:endParaRPr sz="2100"/>
          </a:p>
          <a:p>
            <a:pPr indent="-361950" lvl="0" marL="457200" rtl="0" algn="l">
              <a:lnSpc>
                <a:spcPct val="115000"/>
              </a:lnSpc>
              <a:spcBef>
                <a:spcPts val="0"/>
              </a:spcBef>
              <a:spcAft>
                <a:spcPts val="0"/>
              </a:spcAft>
              <a:buSzPts val="2100"/>
              <a:buChar char="►"/>
            </a:pPr>
            <a:r>
              <a:rPr lang="en-US" sz="2100"/>
              <a:t>In the year of 2022 there is an increase in insurance purchase which indicates policy holders tend to purchase the policies when the market is stable in nature.</a:t>
            </a:r>
            <a:endParaRPr sz="2100"/>
          </a:p>
          <a:p>
            <a:pPr indent="0" lvl="0" marL="0" rtl="0" algn="l">
              <a:spcBef>
                <a:spcPts val="12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rotWithShape="1">
          <a:blip r:embed="rId3">
            <a:alphaModFix amt="99000"/>
          </a:blip>
          <a:tile algn="tl" flip="none" tx="0" sx="100000" ty="0" sy="100000"/>
        </a:blipFill>
      </p:bgPr>
    </p:bg>
    <p:spTree>
      <p:nvGrpSpPr>
        <p:cNvPr id="251" name="Shape 251"/>
        <p:cNvGrpSpPr/>
        <p:nvPr/>
      </p:nvGrpSpPr>
      <p:grpSpPr>
        <a:xfrm>
          <a:off x="0" y="0"/>
          <a:ext cx="0" cy="0"/>
          <a:chOff x="0" y="0"/>
          <a:chExt cx="0" cy="0"/>
        </a:xfrm>
      </p:grpSpPr>
      <p:sp>
        <p:nvSpPr>
          <p:cNvPr id="252" name="Google Shape;252;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400"/>
              <a:buFont typeface="Trebuchet MS"/>
              <a:buNone/>
            </a:pPr>
            <a:r>
              <a:rPr b="1" lang="en-US" sz="4400">
                <a:solidFill>
                  <a:schemeClr val="dk1"/>
                </a:solidFill>
              </a:rPr>
              <a:t>References </a:t>
            </a:r>
            <a:br>
              <a:rPr b="1" lang="en-US" sz="4400">
                <a:solidFill>
                  <a:schemeClr val="dk1"/>
                </a:solidFill>
              </a:rPr>
            </a:br>
            <a:endParaRPr b="1" sz="4400">
              <a:solidFill>
                <a:schemeClr val="dk1"/>
              </a:solidFill>
            </a:endParaRPr>
          </a:p>
        </p:txBody>
      </p:sp>
      <p:sp>
        <p:nvSpPr>
          <p:cNvPr id="253" name="Google Shape;253;p11"/>
          <p:cNvSpPr txBox="1"/>
          <p:nvPr>
            <p:ph idx="1" type="body"/>
          </p:nvPr>
        </p:nvSpPr>
        <p:spPr>
          <a:xfrm>
            <a:off x="561634" y="1624139"/>
            <a:ext cx="8596800" cy="3880800"/>
          </a:xfrm>
          <a:prstGeom prst="rect">
            <a:avLst/>
          </a:prstGeom>
          <a:noFill/>
          <a:ln>
            <a:noFill/>
          </a:ln>
        </p:spPr>
        <p:txBody>
          <a:bodyPr anchorCtr="0" anchor="t" bIns="45700" lIns="91425" spcFirstLastPara="1" rIns="91425" wrap="square" tIns="45700">
            <a:normAutofit/>
          </a:bodyPr>
          <a:lstStyle/>
          <a:p>
            <a:pPr indent="-320040" lvl="0" marL="457200" rtl="0" algn="l">
              <a:spcBef>
                <a:spcPts val="0"/>
              </a:spcBef>
              <a:spcAft>
                <a:spcPts val="0"/>
              </a:spcAft>
              <a:buClr>
                <a:srgbClr val="FF0000"/>
              </a:buClr>
              <a:buSzPts val="1440"/>
              <a:buChar char="►"/>
            </a:pPr>
            <a:r>
              <a:rPr lang="en-US" u="sng">
                <a:solidFill>
                  <a:srgbClr val="FF0000"/>
                </a:solidFill>
                <a:hlinkClick r:id="rId4">
                  <a:extLst>
                    <a:ext uri="{A12FA001-AC4F-418D-AE19-62706E023703}">
                      <ahyp:hlinkClr val="tx"/>
                    </a:ext>
                  </a:extLst>
                </a:hlinkClick>
              </a:rPr>
              <a:t>https://medium.com/analytics-vidhya/categorical-feature-selection-using-chi-squared-test-e4c0d0af6b7e</a:t>
            </a:r>
            <a:endParaRPr>
              <a:solidFill>
                <a:srgbClr val="FF0000"/>
              </a:solidFill>
            </a:endParaRPr>
          </a:p>
          <a:p>
            <a:pPr indent="0" lvl="0" marL="0" rtl="0" algn="l">
              <a:spcBef>
                <a:spcPts val="0"/>
              </a:spcBef>
              <a:spcAft>
                <a:spcPts val="0"/>
              </a:spcAft>
              <a:buNone/>
            </a:pPr>
            <a:r>
              <a:t/>
            </a:r>
            <a:endParaRPr>
              <a:solidFill>
                <a:srgbClr val="FF0000"/>
              </a:solidFill>
            </a:endParaRPr>
          </a:p>
          <a:p>
            <a:pPr indent="-320040" lvl="0" marL="457200" rtl="0" algn="l">
              <a:spcBef>
                <a:spcPts val="0"/>
              </a:spcBef>
              <a:spcAft>
                <a:spcPts val="0"/>
              </a:spcAft>
              <a:buClr>
                <a:srgbClr val="FF0000"/>
              </a:buClr>
              <a:buSzPts val="1440"/>
              <a:buChar char="►"/>
            </a:pPr>
            <a:r>
              <a:rPr lang="en-US" u="sng">
                <a:solidFill>
                  <a:srgbClr val="FF0000"/>
                </a:solidFill>
                <a:hlinkClick r:id="rId5">
                  <a:extLst>
                    <a:ext uri="{A12FA001-AC4F-418D-AE19-62706E023703}">
                      <ahyp:hlinkClr val="tx"/>
                    </a:ext>
                  </a:extLst>
                </a:hlinkClick>
              </a:rPr>
              <a:t>https://towardsdatascience.com/the-k-prototype-as-clustering-algorithm-for-mixed-data-type-categorical-and-numerical-fe7c50538ebb#:~:text=We%20can%20look%20into%</a:t>
            </a:r>
            <a:endParaRPr>
              <a:solidFill>
                <a:srgbClr val="FF0000"/>
              </a:solidFill>
            </a:endParaRPr>
          </a:p>
          <a:p>
            <a:pPr indent="0" lvl="0" marL="0" rtl="0" algn="l">
              <a:spcBef>
                <a:spcPts val="0"/>
              </a:spcBef>
              <a:spcAft>
                <a:spcPts val="0"/>
              </a:spcAft>
              <a:buNone/>
            </a:pPr>
            <a:r>
              <a:t/>
            </a:r>
            <a:endParaRPr>
              <a:solidFill>
                <a:srgbClr val="FF0000"/>
              </a:solidFill>
            </a:endParaRPr>
          </a:p>
          <a:p>
            <a:pPr indent="-320040" lvl="0" marL="457200" rtl="0" algn="l">
              <a:spcBef>
                <a:spcPts val="0"/>
              </a:spcBef>
              <a:spcAft>
                <a:spcPts val="0"/>
              </a:spcAft>
              <a:buClr>
                <a:srgbClr val="FF0000"/>
              </a:buClr>
              <a:buSzPts val="1440"/>
              <a:buChar char="►"/>
            </a:pPr>
            <a:r>
              <a:rPr lang="en-US" u="sng">
                <a:solidFill>
                  <a:srgbClr val="FF0000"/>
                </a:solidFill>
                <a:hlinkClick r:id="rId6">
                  <a:extLst>
                    <a:ext uri="{A12FA001-AC4F-418D-AE19-62706E023703}">
                      <ahyp:hlinkClr val="tx"/>
                    </a:ext>
                  </a:extLst>
                </a:hlinkClick>
              </a:rPr>
              <a:t>https://in.investing.com/equities/bajaj-finserv-limited-historical-data?end_date=1647282600&amp;interval_sec=monthly&amp;st_date=1615746600</a:t>
            </a:r>
            <a:endParaRPr>
              <a:solidFill>
                <a:srgbClr val="FF0000"/>
              </a:solidFill>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mt="99000"/>
          </a:blip>
          <a:stretch>
            <a:fillRect/>
          </a:stretch>
        </a:blipFill>
      </p:bgPr>
    </p:bg>
    <p:spTree>
      <p:nvGrpSpPr>
        <p:cNvPr id="257" name="Shape 25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rotWithShape="1">
          <a:blip r:embed="rId3">
            <a:alphaModFix amt="99000"/>
          </a:blip>
          <a:tile algn="tl" flip="none" tx="0" sx="100000" ty="0" sy="100000"/>
        </a:blipFill>
      </p:bgPr>
    </p:bg>
    <p:spTree>
      <p:nvGrpSpPr>
        <p:cNvPr id="149" name="Shape 149"/>
        <p:cNvGrpSpPr/>
        <p:nvPr/>
      </p:nvGrpSpPr>
      <p:grpSpPr>
        <a:xfrm>
          <a:off x="0" y="0"/>
          <a:ext cx="0" cy="0"/>
          <a:chOff x="0" y="0"/>
          <a:chExt cx="0" cy="0"/>
        </a:xfrm>
      </p:grpSpPr>
      <p:sp>
        <p:nvSpPr>
          <p:cNvPr id="150" name="Google Shape;150;p2"/>
          <p:cNvSpPr txBox="1"/>
          <p:nvPr>
            <p:ph type="title"/>
          </p:nvPr>
        </p:nvSpPr>
        <p:spPr>
          <a:xfrm>
            <a:off x="677334" y="609600"/>
            <a:ext cx="8596668" cy="13208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400"/>
              <a:buFont typeface="Trebuchet MS"/>
              <a:buNone/>
            </a:pPr>
            <a:r>
              <a:rPr b="1" lang="en-US" sz="4400">
                <a:solidFill>
                  <a:schemeClr val="dk1"/>
                </a:solidFill>
              </a:rPr>
              <a:t>Table Of Content</a:t>
            </a:r>
            <a:endParaRPr/>
          </a:p>
        </p:txBody>
      </p:sp>
      <p:sp>
        <p:nvSpPr>
          <p:cNvPr id="151" name="Google Shape;151;p2"/>
          <p:cNvSpPr txBox="1"/>
          <p:nvPr>
            <p:ph idx="1" type="body"/>
          </p:nvPr>
        </p:nvSpPr>
        <p:spPr>
          <a:xfrm>
            <a:off x="758614" y="1804989"/>
            <a:ext cx="8596668" cy="3880773"/>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400"/>
              <a:buFont typeface="Noto Sans Symbols"/>
              <a:buChar char="⮚"/>
            </a:pPr>
            <a:r>
              <a:rPr lang="en-US" sz="2400"/>
              <a:t>Introduction</a:t>
            </a:r>
            <a:endParaRPr/>
          </a:p>
          <a:p>
            <a:pPr indent="-342900" lvl="0" marL="342900" rtl="0" algn="l">
              <a:spcBef>
                <a:spcPts val="1000"/>
              </a:spcBef>
              <a:spcAft>
                <a:spcPts val="0"/>
              </a:spcAft>
              <a:buClr>
                <a:schemeClr val="dk1"/>
              </a:buClr>
              <a:buSzPts val="2400"/>
              <a:buFont typeface="Noto Sans Symbols"/>
              <a:buChar char="⮚"/>
            </a:pPr>
            <a:r>
              <a:rPr b="0" i="0" lang="en-US" sz="2400">
                <a:solidFill>
                  <a:srgbClr val="000000"/>
                </a:solidFill>
                <a:latin typeface="Arial"/>
                <a:ea typeface="Arial"/>
                <a:cs typeface="Arial"/>
                <a:sym typeface="Arial"/>
              </a:rPr>
              <a:t>How customers buy insurance?</a:t>
            </a:r>
            <a:endParaRPr/>
          </a:p>
          <a:p>
            <a:pPr indent="-342900" lvl="0" marL="342900" rtl="0" algn="l">
              <a:spcBef>
                <a:spcPts val="1000"/>
              </a:spcBef>
              <a:spcAft>
                <a:spcPts val="0"/>
              </a:spcAft>
              <a:buClr>
                <a:schemeClr val="dk1"/>
              </a:buClr>
              <a:buSzPts val="2400"/>
              <a:buFont typeface="Noto Sans Symbols"/>
              <a:buChar char="⮚"/>
            </a:pPr>
            <a:r>
              <a:rPr lang="en-US" sz="2400"/>
              <a:t>Problem statement</a:t>
            </a:r>
            <a:endParaRPr/>
          </a:p>
          <a:p>
            <a:pPr indent="-342900" lvl="0" marL="342900" rtl="0" algn="l">
              <a:spcBef>
                <a:spcPts val="1000"/>
              </a:spcBef>
              <a:spcAft>
                <a:spcPts val="0"/>
              </a:spcAft>
              <a:buClr>
                <a:schemeClr val="dk1"/>
              </a:buClr>
              <a:buSzPts val="2400"/>
              <a:buFont typeface="Noto Sans Symbols"/>
              <a:buChar char="⮚"/>
            </a:pPr>
            <a:r>
              <a:rPr lang="en-US" sz="2400"/>
              <a:t>Getting data from public source and data cleaning</a:t>
            </a:r>
            <a:endParaRPr/>
          </a:p>
          <a:p>
            <a:pPr indent="-342900" lvl="0" marL="342900" rtl="0" algn="l">
              <a:spcBef>
                <a:spcPts val="1000"/>
              </a:spcBef>
              <a:spcAft>
                <a:spcPts val="0"/>
              </a:spcAft>
              <a:buClr>
                <a:schemeClr val="dk1"/>
              </a:buClr>
              <a:buSzPts val="2400"/>
              <a:buFont typeface="Noto Sans Symbols"/>
              <a:buChar char="⮚"/>
            </a:pPr>
            <a:r>
              <a:rPr lang="en-US" sz="2400"/>
              <a:t>Visualization of important features and insights</a:t>
            </a:r>
            <a:endParaRPr/>
          </a:p>
          <a:p>
            <a:pPr indent="-342900" lvl="0" marL="342900" rtl="0" algn="l">
              <a:spcBef>
                <a:spcPts val="1000"/>
              </a:spcBef>
              <a:spcAft>
                <a:spcPts val="0"/>
              </a:spcAft>
              <a:buClr>
                <a:schemeClr val="dk1"/>
              </a:buClr>
              <a:buSzPts val="2400"/>
              <a:buFont typeface="Noto Sans Symbols"/>
              <a:buChar char="⮚"/>
            </a:pPr>
            <a:r>
              <a:rPr lang="en-US" sz="2400"/>
              <a:t>Conclusion</a:t>
            </a:r>
            <a:endParaRPr/>
          </a:p>
          <a:p>
            <a:pPr indent="-342900" lvl="0" marL="342900" rtl="0" algn="l">
              <a:spcBef>
                <a:spcPts val="1000"/>
              </a:spcBef>
              <a:spcAft>
                <a:spcPts val="0"/>
              </a:spcAft>
              <a:buClr>
                <a:schemeClr val="dk1"/>
              </a:buClr>
              <a:buSzPts val="2400"/>
              <a:buFont typeface="Noto Sans Symbols"/>
              <a:buChar char="⮚"/>
            </a:pPr>
            <a:r>
              <a:rPr lang="en-US" sz="2400"/>
              <a:t>Business recommendation</a:t>
            </a:r>
            <a:endParaRPr/>
          </a:p>
          <a:p>
            <a:pPr indent="-342900" lvl="0" marL="342900" rtl="0" algn="l">
              <a:spcBef>
                <a:spcPts val="1000"/>
              </a:spcBef>
              <a:spcAft>
                <a:spcPts val="0"/>
              </a:spcAft>
              <a:buClr>
                <a:schemeClr val="dk1"/>
              </a:buClr>
              <a:buSzPts val="2400"/>
              <a:buFont typeface="Noto Sans Symbols"/>
              <a:buChar char="⮚"/>
            </a:pPr>
            <a:r>
              <a:rPr lang="en-US" sz="2400"/>
              <a:t>References </a:t>
            </a:r>
            <a:endParaRPr/>
          </a:p>
          <a:p>
            <a:pPr indent="-220980" lvl="0" marL="342900" rtl="0" algn="l">
              <a:spcBef>
                <a:spcPts val="1000"/>
              </a:spcBef>
              <a:spcAft>
                <a:spcPts val="0"/>
              </a:spcAft>
              <a:buSzPts val="1920"/>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rotWithShape="1">
          <a:blip r:embed="rId3">
            <a:alphaModFix amt="99000"/>
          </a:blip>
          <a:tile algn="tl" flip="none" tx="0" sx="100000" ty="0" sy="100000"/>
        </a:blipFill>
      </p:bgPr>
    </p:bg>
    <p:spTree>
      <p:nvGrpSpPr>
        <p:cNvPr id="155" name="Shape 155"/>
        <p:cNvGrpSpPr/>
        <p:nvPr/>
      </p:nvGrpSpPr>
      <p:grpSpPr>
        <a:xfrm>
          <a:off x="0" y="0"/>
          <a:ext cx="0" cy="0"/>
          <a:chOff x="0" y="0"/>
          <a:chExt cx="0" cy="0"/>
        </a:xfrm>
      </p:grpSpPr>
      <p:sp>
        <p:nvSpPr>
          <p:cNvPr id="156" name="Google Shape;156;p3"/>
          <p:cNvSpPr txBox="1"/>
          <p:nvPr>
            <p:ph type="title"/>
          </p:nvPr>
        </p:nvSpPr>
        <p:spPr>
          <a:xfrm>
            <a:off x="433494" y="314960"/>
            <a:ext cx="8596668" cy="130048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Trebuchet MS"/>
              <a:buNone/>
            </a:pPr>
            <a:r>
              <a:rPr b="1" lang="en-US" sz="4000">
                <a:solidFill>
                  <a:schemeClr val="dk1"/>
                </a:solidFill>
              </a:rPr>
              <a:t>Introduction</a:t>
            </a:r>
            <a:endParaRPr/>
          </a:p>
        </p:txBody>
      </p:sp>
      <p:sp>
        <p:nvSpPr>
          <p:cNvPr id="157" name="Google Shape;157;p3"/>
          <p:cNvSpPr txBox="1"/>
          <p:nvPr>
            <p:ph idx="1" type="body"/>
          </p:nvPr>
        </p:nvSpPr>
        <p:spPr>
          <a:xfrm>
            <a:off x="254000" y="1280160"/>
            <a:ext cx="11633200" cy="557784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400"/>
              <a:buFont typeface="Noto Sans Symbols"/>
              <a:buChar char="▪"/>
            </a:pPr>
            <a:r>
              <a:rPr lang="en-US" sz="2400">
                <a:solidFill>
                  <a:schemeClr val="dk1"/>
                </a:solidFill>
              </a:rPr>
              <a:t>General insurance company formed with a joint venture between </a:t>
            </a:r>
            <a:r>
              <a:rPr b="1" lang="en-US" sz="2400">
                <a:solidFill>
                  <a:schemeClr val="dk1"/>
                </a:solidFill>
              </a:rPr>
              <a:t>Bajaj Finserv Ltd</a:t>
            </a:r>
            <a:r>
              <a:rPr lang="en-US" sz="2400">
                <a:solidFill>
                  <a:schemeClr val="dk1"/>
                </a:solidFill>
              </a:rPr>
              <a:t> and </a:t>
            </a:r>
            <a:r>
              <a:rPr b="1" lang="en-US" sz="2400">
                <a:solidFill>
                  <a:schemeClr val="dk1"/>
                </a:solidFill>
              </a:rPr>
              <a:t>Allianz SE</a:t>
            </a:r>
            <a:r>
              <a:rPr lang="en-US" sz="2400">
                <a:solidFill>
                  <a:schemeClr val="dk1"/>
                </a:solidFill>
              </a:rPr>
              <a:t>.</a:t>
            </a:r>
            <a:endParaRPr/>
          </a:p>
          <a:p>
            <a:pPr indent="-190500" lvl="0" marL="342900" rtl="0" algn="l">
              <a:spcBef>
                <a:spcPts val="1000"/>
              </a:spcBef>
              <a:spcAft>
                <a:spcPts val="0"/>
              </a:spcAft>
              <a:buClr>
                <a:schemeClr val="dk1"/>
              </a:buClr>
              <a:buSzPts val="2400"/>
              <a:buFont typeface="Noto Sans Symbols"/>
              <a:buNone/>
            </a:pPr>
            <a:r>
              <a:t/>
            </a:r>
            <a:endParaRPr sz="2400">
              <a:solidFill>
                <a:schemeClr val="dk1"/>
              </a:solidFill>
            </a:endParaRPr>
          </a:p>
          <a:p>
            <a:pPr indent="-342900" lvl="0" marL="342900" rtl="0" algn="l">
              <a:spcBef>
                <a:spcPts val="1000"/>
              </a:spcBef>
              <a:spcAft>
                <a:spcPts val="0"/>
              </a:spcAft>
              <a:buClr>
                <a:schemeClr val="dk1"/>
              </a:buClr>
              <a:buSzPts val="2400"/>
              <a:buFont typeface="Noto Sans Symbols"/>
              <a:buChar char="▪"/>
            </a:pPr>
            <a:r>
              <a:rPr lang="en-US" sz="2400">
                <a:solidFill>
                  <a:schemeClr val="dk1"/>
                </a:solidFill>
              </a:rPr>
              <a:t>Bajaj Allianz received the insurance Regulatory and Development Authority(IRDA) certificate of Registration on </a:t>
            </a:r>
            <a:r>
              <a:rPr b="1" lang="en-US" sz="2400" u="sng">
                <a:solidFill>
                  <a:schemeClr val="dk1"/>
                </a:solidFill>
              </a:rPr>
              <a:t>2</a:t>
            </a:r>
            <a:r>
              <a:rPr b="1" baseline="30000" lang="en-US" sz="2400" u="sng">
                <a:solidFill>
                  <a:schemeClr val="dk1"/>
                </a:solidFill>
              </a:rPr>
              <a:t>nd</a:t>
            </a:r>
            <a:r>
              <a:rPr b="1" lang="en-US" sz="2400" u="sng">
                <a:solidFill>
                  <a:schemeClr val="dk1"/>
                </a:solidFill>
              </a:rPr>
              <a:t> May,2001 </a:t>
            </a:r>
            <a:r>
              <a:rPr lang="en-US" sz="2400">
                <a:solidFill>
                  <a:schemeClr val="dk1"/>
                </a:solidFill>
              </a:rPr>
              <a:t>to conduct various businesses in India.</a:t>
            </a:r>
            <a:endParaRPr/>
          </a:p>
          <a:p>
            <a:pPr indent="-190500" lvl="0" marL="342900" rtl="0" algn="l">
              <a:spcBef>
                <a:spcPts val="1000"/>
              </a:spcBef>
              <a:spcAft>
                <a:spcPts val="0"/>
              </a:spcAft>
              <a:buClr>
                <a:schemeClr val="dk1"/>
              </a:buClr>
              <a:buSzPts val="2400"/>
              <a:buFont typeface="Noto Sans Symbols"/>
              <a:buNone/>
            </a:pPr>
            <a:r>
              <a:t/>
            </a:r>
            <a:endParaRPr sz="2400">
              <a:solidFill>
                <a:schemeClr val="dk1"/>
              </a:solidFill>
            </a:endParaRPr>
          </a:p>
          <a:p>
            <a:pPr indent="-342900" lvl="0" marL="342900" rtl="0" algn="l">
              <a:spcBef>
                <a:spcPts val="1000"/>
              </a:spcBef>
              <a:spcAft>
                <a:spcPts val="0"/>
              </a:spcAft>
              <a:buClr>
                <a:schemeClr val="dk1"/>
              </a:buClr>
              <a:buSzPts val="2400"/>
              <a:buFont typeface="Noto Sans Symbols"/>
              <a:buChar char="▪"/>
            </a:pPr>
            <a:r>
              <a:rPr b="0" i="0" lang="en-US" sz="2400">
                <a:solidFill>
                  <a:srgbClr val="202124"/>
                </a:solidFill>
                <a:latin typeface="arial"/>
                <a:ea typeface="arial"/>
                <a:cs typeface="arial"/>
                <a:sym typeface="arial"/>
              </a:rPr>
              <a:t>The </a:t>
            </a:r>
            <a:r>
              <a:rPr b="1" i="0" lang="en-US" sz="2400">
                <a:solidFill>
                  <a:srgbClr val="202124"/>
                </a:solidFill>
                <a:latin typeface="arial"/>
                <a:ea typeface="arial"/>
                <a:cs typeface="arial"/>
                <a:sym typeface="arial"/>
              </a:rPr>
              <a:t>claim settlement ratio </a:t>
            </a:r>
            <a:r>
              <a:rPr b="0" i="0" lang="en-US" sz="2400">
                <a:solidFill>
                  <a:srgbClr val="202124"/>
                </a:solidFill>
                <a:latin typeface="arial"/>
                <a:ea typeface="arial"/>
                <a:cs typeface="arial"/>
                <a:sym typeface="arial"/>
              </a:rPr>
              <a:t>of Bajaj Allianz Life Insurance is </a:t>
            </a:r>
            <a:r>
              <a:rPr b="1" i="0" lang="en-US" sz="2400">
                <a:solidFill>
                  <a:srgbClr val="202124"/>
                </a:solidFill>
                <a:latin typeface="arial"/>
                <a:ea typeface="arial"/>
                <a:cs typeface="arial"/>
                <a:sym typeface="arial"/>
              </a:rPr>
              <a:t>98.48%</a:t>
            </a:r>
            <a:r>
              <a:rPr b="0" i="0" lang="en-US" sz="2400">
                <a:solidFill>
                  <a:srgbClr val="202124"/>
                </a:solidFill>
                <a:latin typeface="arial"/>
                <a:ea typeface="arial"/>
                <a:cs typeface="arial"/>
                <a:sym typeface="arial"/>
              </a:rPr>
              <a:t> for the financial year 2021-22 as per IRDAI Annual Report. This is considered a high CSR which means for every 100 claims received, 98 claims are settled.</a:t>
            </a:r>
            <a:endParaRPr/>
          </a:p>
          <a:p>
            <a:pPr indent="-190500" lvl="0" marL="342900" rtl="0" algn="l">
              <a:spcBef>
                <a:spcPts val="1000"/>
              </a:spcBef>
              <a:spcAft>
                <a:spcPts val="0"/>
              </a:spcAft>
              <a:buClr>
                <a:schemeClr val="dk1"/>
              </a:buClr>
              <a:buSzPts val="2400"/>
              <a:buFont typeface="Noto Sans Symbols"/>
              <a:buNone/>
            </a:pPr>
            <a:r>
              <a:t/>
            </a:r>
            <a:endParaRPr b="0" i="0" sz="2400">
              <a:solidFill>
                <a:srgbClr val="202124"/>
              </a:solidFill>
              <a:latin typeface="arial"/>
              <a:ea typeface="arial"/>
              <a:cs typeface="arial"/>
              <a:sym typeface="arial"/>
            </a:endParaRPr>
          </a:p>
          <a:p>
            <a:pPr indent="-342900" lvl="0" marL="342900" rtl="0" algn="l">
              <a:spcBef>
                <a:spcPts val="1000"/>
              </a:spcBef>
              <a:spcAft>
                <a:spcPts val="0"/>
              </a:spcAft>
              <a:buClr>
                <a:schemeClr val="dk1"/>
              </a:buClr>
              <a:buSzPts val="2400"/>
              <a:buFont typeface="Noto Sans Symbols"/>
              <a:buChar char="▪"/>
            </a:pPr>
            <a:r>
              <a:rPr i="0" lang="en-US" sz="2400">
                <a:solidFill>
                  <a:srgbClr val="202124"/>
                </a:solidFill>
                <a:latin typeface="arial"/>
                <a:ea typeface="arial"/>
                <a:cs typeface="arial"/>
                <a:sym typeface="arial"/>
              </a:rPr>
              <a:t>It continues to be one of the most financially robust insurers in the industry by maintaining its growth as well as profitability.</a:t>
            </a:r>
            <a:endParaRPr/>
          </a:p>
          <a:p>
            <a:pPr indent="-190500" lvl="0" marL="342900" rtl="0" algn="l">
              <a:spcBef>
                <a:spcPts val="1000"/>
              </a:spcBef>
              <a:spcAft>
                <a:spcPts val="0"/>
              </a:spcAft>
              <a:buClr>
                <a:schemeClr val="dk1"/>
              </a:buClr>
              <a:buSzPts val="2400"/>
              <a:buFont typeface="Noto Sans Symbols"/>
              <a:buNone/>
            </a:pPr>
            <a:r>
              <a:t/>
            </a:r>
            <a:endParaRPr sz="2400">
              <a:solidFill>
                <a:srgbClr val="202124"/>
              </a:solidFill>
              <a:latin typeface="arial"/>
              <a:ea typeface="arial"/>
              <a:cs typeface="arial"/>
              <a:sym typeface="arial"/>
            </a:endParaRPr>
          </a:p>
          <a:p>
            <a:pPr indent="-190500" lvl="0" marL="342900" rtl="0" algn="l">
              <a:spcBef>
                <a:spcPts val="1000"/>
              </a:spcBef>
              <a:spcAft>
                <a:spcPts val="0"/>
              </a:spcAft>
              <a:buClr>
                <a:schemeClr val="dk1"/>
              </a:buClr>
              <a:buSzPts val="2400"/>
              <a:buFont typeface="Noto Sans Symbols"/>
              <a:buNone/>
            </a:pPr>
            <a:r>
              <a:t/>
            </a:r>
            <a:endParaRPr i="0" sz="2400">
              <a:solidFill>
                <a:srgbClr val="202124"/>
              </a:solidFill>
              <a:latin typeface="arial"/>
              <a:ea typeface="arial"/>
              <a:cs typeface="arial"/>
              <a:sym typeface="arial"/>
            </a:endParaRPr>
          </a:p>
          <a:p>
            <a:pPr indent="-190500" lvl="0" marL="342900" rtl="0" algn="l">
              <a:spcBef>
                <a:spcPts val="1000"/>
              </a:spcBef>
              <a:spcAft>
                <a:spcPts val="0"/>
              </a:spcAft>
              <a:buClr>
                <a:schemeClr val="dk1"/>
              </a:buClr>
              <a:buSzPts val="2400"/>
              <a:buFont typeface="Noto Sans Symbols"/>
              <a:buNone/>
            </a:pPr>
            <a:r>
              <a:t/>
            </a:r>
            <a:endParaRPr sz="2400">
              <a:solidFill>
                <a:schemeClr val="dk1"/>
              </a:solidFill>
            </a:endParaRPr>
          </a:p>
          <a:p>
            <a:pPr indent="-190500" lvl="0" marL="342900" rtl="0" algn="l">
              <a:spcBef>
                <a:spcPts val="1000"/>
              </a:spcBef>
              <a:spcAft>
                <a:spcPts val="0"/>
              </a:spcAft>
              <a:buClr>
                <a:schemeClr val="dk1"/>
              </a:buClr>
              <a:buSzPts val="2400"/>
              <a:buFont typeface="Noto Sans Symbols"/>
              <a:buNone/>
            </a:pPr>
            <a:r>
              <a:t/>
            </a:r>
            <a:endParaRPr sz="2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rotWithShape="1">
          <a:blip r:embed="rId3">
            <a:alphaModFix amt="99000"/>
          </a:blip>
          <a:tile algn="tl" flip="none" tx="0" sx="100000" ty="0" sy="100000"/>
        </a:blipFill>
      </p:bgPr>
    </p:bg>
    <p:spTree>
      <p:nvGrpSpPr>
        <p:cNvPr id="161" name="Shape 161"/>
        <p:cNvGrpSpPr/>
        <p:nvPr/>
      </p:nvGrpSpPr>
      <p:grpSpPr>
        <a:xfrm>
          <a:off x="0" y="0"/>
          <a:ext cx="0" cy="0"/>
          <a:chOff x="0" y="0"/>
          <a:chExt cx="0" cy="0"/>
        </a:xfrm>
      </p:grpSpPr>
      <p:sp>
        <p:nvSpPr>
          <p:cNvPr id="162" name="Google Shape;162;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SzPts val="4000"/>
              <a:buFont typeface="Inter"/>
              <a:buNone/>
            </a:pPr>
            <a:r>
              <a:rPr b="1" i="0" lang="en-US" sz="4000">
                <a:solidFill>
                  <a:srgbClr val="000000"/>
                </a:solidFill>
                <a:latin typeface="Inter"/>
                <a:ea typeface="Inter"/>
                <a:cs typeface="Inter"/>
                <a:sym typeface="Inter"/>
              </a:rPr>
              <a:t>How customers buy insurance?</a:t>
            </a:r>
            <a:endParaRPr/>
          </a:p>
        </p:txBody>
      </p:sp>
      <p:sp>
        <p:nvSpPr>
          <p:cNvPr id="163" name="Google Shape;163;p4"/>
          <p:cNvSpPr txBox="1"/>
          <p:nvPr>
            <p:ph idx="1" type="body"/>
          </p:nvPr>
        </p:nvSpPr>
        <p:spPr>
          <a:xfrm>
            <a:off x="304800" y="1825309"/>
            <a:ext cx="11795760" cy="38807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20"/>
              <a:buNone/>
            </a:pPr>
            <a:r>
              <a:rPr b="0" i="0" lang="en-US" sz="2400">
                <a:latin typeface="Inter"/>
                <a:ea typeface="Inter"/>
                <a:cs typeface="Inter"/>
                <a:sym typeface="Inter"/>
              </a:rPr>
              <a:t>For most Indians, insurance agents still are the ones who introduced the concept of life insurance to them, and they remain an important part of customer’s policy purchase decision. But, with or without COVID, trends suggest that India is rapidly shifting to digital channels for purchase of financial products and insurance is not untouched by this phenomenon. Where agent influence remains a dominant influencing factor when it comes to insurance policy purchase, a lot of people are doing their own research and opting for direct purchase from online platforms. In such scenario, it becomes important to understand how they make purchase decision and how they select right policy for themselves.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rotWithShape="1">
          <a:blip r:embed="rId3">
            <a:alphaModFix amt="99000"/>
          </a:blip>
          <a:tile algn="tl" flip="none" tx="0" sx="100000" ty="0" sy="100000"/>
        </a:blipFill>
      </p:bgPr>
    </p:bg>
    <p:spTree>
      <p:nvGrpSpPr>
        <p:cNvPr id="167" name="Shape 167"/>
        <p:cNvGrpSpPr/>
        <p:nvPr/>
      </p:nvGrpSpPr>
      <p:grpSpPr>
        <a:xfrm>
          <a:off x="0" y="0"/>
          <a:ext cx="0" cy="0"/>
          <a:chOff x="0" y="0"/>
          <a:chExt cx="0" cy="0"/>
        </a:xfrm>
      </p:grpSpPr>
      <p:sp>
        <p:nvSpPr>
          <p:cNvPr id="168" name="Google Shape;168;p5"/>
          <p:cNvSpPr txBox="1"/>
          <p:nvPr>
            <p:ph type="title"/>
          </p:nvPr>
        </p:nvSpPr>
        <p:spPr>
          <a:xfrm>
            <a:off x="413174" y="-1"/>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Trebuchet MS"/>
              <a:buNone/>
            </a:pPr>
            <a:r>
              <a:rPr b="1" lang="en-US" sz="4000">
                <a:solidFill>
                  <a:schemeClr val="dk1"/>
                </a:solidFill>
              </a:rPr>
              <a:t>Problem statement</a:t>
            </a:r>
            <a:br>
              <a:rPr lang="en-US" sz="3600"/>
            </a:br>
            <a:endParaRPr/>
          </a:p>
        </p:txBody>
      </p:sp>
      <p:sp>
        <p:nvSpPr>
          <p:cNvPr id="169" name="Google Shape;169;p5"/>
          <p:cNvSpPr txBox="1"/>
          <p:nvPr>
            <p:ph idx="1" type="body"/>
          </p:nvPr>
        </p:nvSpPr>
        <p:spPr>
          <a:xfrm>
            <a:off x="413174" y="901774"/>
            <a:ext cx="11365800" cy="2868600"/>
          </a:xfrm>
          <a:prstGeom prst="rect">
            <a:avLst/>
          </a:prstGeom>
          <a:noFill/>
          <a:ln>
            <a:noFill/>
          </a:ln>
        </p:spPr>
        <p:txBody>
          <a:bodyPr anchorCtr="0" anchor="t" bIns="45700" lIns="91425" spcFirstLastPara="1" rIns="91425" wrap="square" tIns="45700">
            <a:normAutofit fontScale="40000" lnSpcReduction="20000"/>
          </a:bodyPr>
          <a:lstStyle/>
          <a:p>
            <a:pPr indent="0" lvl="0" marL="0" rtl="0" algn="l">
              <a:spcBef>
                <a:spcPts val="0"/>
              </a:spcBef>
              <a:spcAft>
                <a:spcPts val="0"/>
              </a:spcAft>
              <a:buSzPct val="79999"/>
              <a:buNone/>
            </a:pPr>
            <a:r>
              <a:rPr b="0" i="0" lang="en-US" sz="4200">
                <a:latin typeface="Arial"/>
                <a:ea typeface="Arial"/>
                <a:cs typeface="Arial"/>
                <a:sym typeface="Arial"/>
              </a:rPr>
              <a:t>There are various factors that affect customer’s policy purchase decisions in addition to the vast number of channels - digital or otherwise. In this hackathon we want you to:</a:t>
            </a:r>
            <a:endParaRPr/>
          </a:p>
          <a:p>
            <a:pPr indent="-322897" lvl="0" marL="342900" rtl="0" algn="l">
              <a:spcBef>
                <a:spcPts val="1000"/>
              </a:spcBef>
              <a:spcAft>
                <a:spcPts val="0"/>
              </a:spcAft>
              <a:buClr>
                <a:schemeClr val="dk2"/>
              </a:buClr>
              <a:buSzPct val="100000"/>
              <a:buFont typeface="Courier New"/>
              <a:buChar char="o"/>
            </a:pPr>
            <a:r>
              <a:rPr b="0" i="0" lang="en-US" sz="4200">
                <a:latin typeface="Arial"/>
                <a:ea typeface="Arial"/>
                <a:cs typeface="Arial"/>
                <a:sym typeface="Arial"/>
              </a:rPr>
              <a:t>Create segments of customers based on their persona. The segments should be defined clearly and should not be too similar to each other,</a:t>
            </a:r>
            <a:endParaRPr/>
          </a:p>
          <a:p>
            <a:pPr indent="-322897" lvl="0" marL="342900" rtl="0" algn="l">
              <a:spcBef>
                <a:spcPts val="1000"/>
              </a:spcBef>
              <a:spcAft>
                <a:spcPts val="0"/>
              </a:spcAft>
              <a:buClr>
                <a:schemeClr val="dk2"/>
              </a:buClr>
              <a:buSzPct val="100000"/>
              <a:buFont typeface="Courier New"/>
              <a:buChar char="o"/>
            </a:pPr>
            <a:r>
              <a:rPr b="0" i="0" lang="en-US" sz="4200">
                <a:latin typeface="Arial"/>
                <a:ea typeface="Arial"/>
                <a:cs typeface="Arial"/>
                <a:sym typeface="Arial"/>
              </a:rPr>
              <a:t>Evaluate weightage of product features for each of the customer segments created,</a:t>
            </a:r>
            <a:endParaRPr/>
          </a:p>
          <a:p>
            <a:pPr indent="-322897" lvl="0" marL="342900" rtl="0" algn="l">
              <a:spcBef>
                <a:spcPts val="1000"/>
              </a:spcBef>
              <a:spcAft>
                <a:spcPts val="0"/>
              </a:spcAft>
              <a:buClr>
                <a:schemeClr val="dk2"/>
              </a:buClr>
              <a:buSzPct val="100000"/>
              <a:buFont typeface="Courier New"/>
              <a:buChar char="o"/>
            </a:pPr>
            <a:r>
              <a:rPr b="0" i="0" lang="en-US" sz="4200">
                <a:latin typeface="Arial"/>
                <a:ea typeface="Arial"/>
                <a:cs typeface="Arial"/>
                <a:sym typeface="Arial"/>
              </a:rPr>
              <a:t>Create a recommender systems (statistical based model or algorithm) to find the attributes influencing the customer’s preference for product features</a:t>
            </a:r>
            <a:endParaRPr/>
          </a:p>
          <a:p>
            <a:pPr indent="-322897" lvl="0" marL="342900" rtl="0" algn="l">
              <a:spcBef>
                <a:spcPts val="1000"/>
              </a:spcBef>
              <a:spcAft>
                <a:spcPts val="0"/>
              </a:spcAft>
              <a:buClr>
                <a:schemeClr val="dk2"/>
              </a:buClr>
              <a:buSzPct val="100000"/>
              <a:buFont typeface="Courier New"/>
              <a:buChar char="o"/>
            </a:pPr>
            <a:r>
              <a:rPr b="0" i="0" lang="en-US" sz="4200">
                <a:latin typeface="Arial"/>
                <a:ea typeface="Arial"/>
                <a:cs typeface="Arial"/>
                <a:sym typeface="Arial"/>
              </a:rPr>
              <a:t>Identify effect of market factors affecting these segments.</a:t>
            </a:r>
            <a:endParaRPr/>
          </a:p>
          <a:p>
            <a:pPr indent="-216217" lvl="0" marL="342900" rtl="0" algn="l">
              <a:spcBef>
                <a:spcPts val="1000"/>
              </a:spcBef>
              <a:spcAft>
                <a:spcPts val="0"/>
              </a:spcAft>
              <a:buClr>
                <a:schemeClr val="dk2"/>
              </a:buClr>
              <a:buSzPct val="100000"/>
              <a:buFont typeface="Courier New"/>
              <a:buNone/>
            </a:pPr>
            <a:r>
              <a:t/>
            </a:r>
            <a:endParaRPr sz="4200">
              <a:latin typeface="Arial"/>
              <a:ea typeface="Arial"/>
              <a:cs typeface="Arial"/>
              <a:sym typeface="Arial"/>
            </a:endParaRPr>
          </a:p>
          <a:p>
            <a:pPr indent="0" lvl="0" marL="0" rtl="0" algn="l">
              <a:spcBef>
                <a:spcPts val="1000"/>
              </a:spcBef>
              <a:spcAft>
                <a:spcPts val="0"/>
              </a:spcAft>
              <a:buSzPct val="79999"/>
              <a:buNone/>
            </a:pPr>
            <a:r>
              <a:t/>
            </a:r>
            <a:endParaRPr/>
          </a:p>
        </p:txBody>
      </p:sp>
      <p:sp>
        <p:nvSpPr>
          <p:cNvPr id="170" name="Google Shape;170;p5"/>
          <p:cNvSpPr txBox="1"/>
          <p:nvPr/>
        </p:nvSpPr>
        <p:spPr>
          <a:xfrm>
            <a:off x="413174" y="3441672"/>
            <a:ext cx="11778900" cy="403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4000"/>
              <a:buFont typeface="Inter"/>
              <a:buNone/>
            </a:pPr>
            <a:r>
              <a:rPr b="1" i="0" lang="en-US" sz="4000" u="none" cap="none" strike="noStrike">
                <a:solidFill>
                  <a:srgbClr val="000000"/>
                </a:solidFill>
                <a:latin typeface="Inter"/>
                <a:ea typeface="Inter"/>
                <a:cs typeface="Inter"/>
                <a:sym typeface="Inter"/>
              </a:rPr>
              <a:t>Goal</a:t>
            </a:r>
            <a:endParaRPr/>
          </a:p>
          <a:p>
            <a:pPr indent="0" lvl="0" marL="0" marR="0" rtl="0" algn="l">
              <a:spcBef>
                <a:spcPts val="0"/>
              </a:spcBef>
              <a:spcAft>
                <a:spcPts val="0"/>
              </a:spcAft>
              <a:buClr>
                <a:schemeClr val="dk1"/>
              </a:buClr>
              <a:buSzPts val="1800"/>
              <a:buFont typeface="Trebuchet MS"/>
              <a:buNone/>
            </a:pPr>
            <a:r>
              <a:t/>
            </a:r>
            <a:endParaRPr b="0" i="0" sz="1800" u="none" cap="none" strike="noStrike">
              <a:solidFill>
                <a:srgbClr val="000000"/>
              </a:solidFill>
              <a:latin typeface="Inter"/>
              <a:ea typeface="Inter"/>
              <a:cs typeface="Inter"/>
              <a:sym typeface="Inter"/>
            </a:endParaRPr>
          </a:p>
          <a:p>
            <a:pPr indent="0" lvl="0" marL="0" marR="0" rtl="0" algn="l">
              <a:spcBef>
                <a:spcPts val="0"/>
              </a:spcBef>
              <a:spcAft>
                <a:spcPts val="0"/>
              </a:spcAft>
              <a:buClr>
                <a:schemeClr val="dk1"/>
              </a:buClr>
              <a:buSzPts val="2000"/>
              <a:buFont typeface="Inter"/>
              <a:buNone/>
            </a:pPr>
            <a:r>
              <a:rPr b="0" i="0" lang="en-US" sz="2000" u="none" cap="none" strike="noStrike">
                <a:solidFill>
                  <a:schemeClr val="dk1"/>
                </a:solidFill>
                <a:latin typeface="Inter"/>
                <a:ea typeface="Inter"/>
                <a:cs typeface="Inter"/>
                <a:sym typeface="Inter"/>
              </a:rPr>
              <a:t>It is your job to correct identify the population segments while clearly defining characteristics of the segment and the preferred product category (top 2) by the constituents of the segments. You are free to use the features that might be relevant. The target variable is "prod_catetogry", which is the insurance product.</a:t>
            </a:r>
            <a:endParaRPr/>
          </a:p>
          <a:p>
            <a:pPr indent="0" lvl="0" marL="0" marR="0" rtl="0" algn="l">
              <a:spcBef>
                <a:spcPts val="0"/>
              </a:spcBef>
              <a:spcAft>
                <a:spcPts val="0"/>
              </a:spcAft>
              <a:buClr>
                <a:schemeClr val="dk1"/>
              </a:buClr>
              <a:buSzPts val="2000"/>
              <a:buFont typeface="Trebuchet MS"/>
              <a:buNone/>
            </a:pPr>
            <a:r>
              <a:t/>
            </a:r>
            <a:endParaRPr b="0" i="0" sz="2000" u="none" cap="none" strike="noStrike">
              <a:solidFill>
                <a:schemeClr val="dk1"/>
              </a:solidFill>
              <a:latin typeface="Inter"/>
              <a:ea typeface="Inter"/>
              <a:cs typeface="Inter"/>
              <a:sym typeface="Inter"/>
            </a:endParaRPr>
          </a:p>
          <a:p>
            <a:pPr indent="0" lvl="0" marL="0" marR="0" rtl="0" algn="l">
              <a:spcBef>
                <a:spcPts val="0"/>
              </a:spcBef>
              <a:spcAft>
                <a:spcPts val="0"/>
              </a:spcAft>
              <a:buClr>
                <a:schemeClr val="dk1"/>
              </a:buClr>
              <a:buSzPts val="2000"/>
              <a:buFont typeface="Inter"/>
              <a:buNone/>
            </a:pPr>
            <a:r>
              <a:rPr b="0" i="0" lang="en-US" sz="2000" u="none" cap="none" strike="noStrike">
                <a:solidFill>
                  <a:schemeClr val="dk1"/>
                </a:solidFill>
                <a:latin typeface="Inter"/>
                <a:ea typeface="Inter"/>
                <a:cs typeface="Inter"/>
                <a:sym typeface="Inter"/>
              </a:rPr>
              <a:t>The challenge of this hackathon is to perform accurate population segments using the various features specific to the Indian Market. Therefore, the final evaluation will be based on how well defined the clusters/segments are and how accurately your model will determine the insurance product for the segment.</a:t>
            </a:r>
            <a:endParaRPr/>
          </a:p>
          <a:p>
            <a:pPr indent="0" lvl="0" marL="0" marR="0" rtl="0" algn="l">
              <a:spcBef>
                <a:spcPts val="0"/>
              </a:spcBef>
              <a:spcAft>
                <a:spcPts val="0"/>
              </a:spcAft>
              <a:buClr>
                <a:schemeClr val="dk2"/>
              </a:buClr>
              <a:buSzPts val="1800"/>
              <a:buFont typeface="Trebuchet M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rotWithShape="1">
          <a:blip r:embed="rId3">
            <a:alphaModFix amt="99000"/>
          </a:blip>
          <a:tile algn="tl" flip="none" tx="0" sx="100000" ty="0" sy="100000"/>
        </a:blipFill>
      </p:bgPr>
    </p:bg>
    <p:spTree>
      <p:nvGrpSpPr>
        <p:cNvPr id="174" name="Shape 174"/>
        <p:cNvGrpSpPr/>
        <p:nvPr/>
      </p:nvGrpSpPr>
      <p:grpSpPr>
        <a:xfrm>
          <a:off x="0" y="0"/>
          <a:ext cx="0" cy="0"/>
          <a:chOff x="0" y="0"/>
          <a:chExt cx="0" cy="0"/>
        </a:xfrm>
      </p:grpSpPr>
      <p:sp>
        <p:nvSpPr>
          <p:cNvPr id="175" name="Google Shape;175;p6"/>
          <p:cNvSpPr txBox="1"/>
          <p:nvPr>
            <p:ph type="title"/>
          </p:nvPr>
        </p:nvSpPr>
        <p:spPr>
          <a:xfrm>
            <a:off x="331894" y="172720"/>
            <a:ext cx="8596668" cy="1320800"/>
          </a:xfrm>
          <a:prstGeom prst="rect">
            <a:avLst/>
          </a:prstGeom>
          <a:blipFill rotWithShape="1">
            <a:blip r:embed="rId3">
              <a:alphaModFix amt="99000"/>
            </a:blip>
            <a:tile algn="tl" flip="none" tx="0" sx="100000" ty="0" sy="100000"/>
          </a:blip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400"/>
              <a:buFont typeface="Trebuchet MS"/>
              <a:buNone/>
            </a:pPr>
            <a:r>
              <a:rPr b="1" lang="en-US" sz="4400">
                <a:solidFill>
                  <a:schemeClr val="dk1"/>
                </a:solidFill>
              </a:rPr>
              <a:t>Metric</a:t>
            </a:r>
            <a:endParaRPr/>
          </a:p>
        </p:txBody>
      </p:sp>
      <p:sp>
        <p:nvSpPr>
          <p:cNvPr id="176" name="Google Shape;176;p6"/>
          <p:cNvSpPr txBox="1"/>
          <p:nvPr>
            <p:ph idx="1" type="body"/>
          </p:nvPr>
        </p:nvSpPr>
        <p:spPr>
          <a:xfrm>
            <a:off x="331894" y="1493520"/>
            <a:ext cx="8464588" cy="4470400"/>
          </a:xfrm>
          <a:prstGeom prst="rect">
            <a:avLst/>
          </a:prstGeom>
          <a:blipFill rotWithShape="1">
            <a:blip r:embed="rId3">
              <a:alphaModFix amt="99000"/>
            </a:blip>
            <a:tile algn="tl" flip="none" tx="0" sx="100000" ty="0" sy="100000"/>
          </a:blipFill>
          <a:ln>
            <a:noFill/>
          </a:ln>
        </p:spPr>
        <p:txBody>
          <a:bodyPr anchorCtr="0" anchor="t" bIns="45700" lIns="91425" spcFirstLastPara="1" rIns="91425" wrap="square" tIns="45700">
            <a:normAutofit/>
          </a:bodyPr>
          <a:lstStyle/>
          <a:p>
            <a:pPr indent="-406400" lvl="0" marL="457200" rtl="0" algn="l">
              <a:spcBef>
                <a:spcPts val="0"/>
              </a:spcBef>
              <a:spcAft>
                <a:spcPts val="0"/>
              </a:spcAft>
              <a:buSzPts val="2800"/>
              <a:buChar char="►"/>
            </a:pPr>
            <a:r>
              <a:rPr lang="en-US" sz="2800">
                <a:latin typeface="Inter"/>
                <a:ea typeface="Inter"/>
                <a:cs typeface="Inter"/>
                <a:sym typeface="Inter"/>
              </a:rPr>
              <a:t>Classification model build on the data using product category as the target variable.</a:t>
            </a:r>
            <a:br>
              <a:rPr lang="en-US" sz="2800">
                <a:latin typeface="Inter"/>
                <a:ea typeface="Inter"/>
                <a:cs typeface="Inter"/>
                <a:sym typeface="Inter"/>
              </a:rPr>
            </a:br>
            <a:endParaRPr sz="2800">
              <a:latin typeface="Inter"/>
              <a:ea typeface="Inter"/>
              <a:cs typeface="Inter"/>
              <a:sym typeface="Inter"/>
            </a:endParaRPr>
          </a:p>
          <a:p>
            <a:pPr indent="-406400" lvl="0" marL="457200" rtl="0" algn="l">
              <a:spcBef>
                <a:spcPts val="0"/>
              </a:spcBef>
              <a:spcAft>
                <a:spcPts val="0"/>
              </a:spcAft>
              <a:buSzPts val="2800"/>
              <a:buFont typeface="Inter"/>
              <a:buChar char="►"/>
            </a:pPr>
            <a:r>
              <a:rPr lang="en-US" sz="2800">
                <a:latin typeface="Inter"/>
                <a:ea typeface="Inter"/>
                <a:cs typeface="Inter"/>
                <a:sym typeface="Inter"/>
              </a:rPr>
              <a:t>Accuracy cannot be the measure for model performance since there is great imbalance in the target variable(prod_category).</a:t>
            </a:r>
            <a:endParaRPr sz="2800">
              <a:latin typeface="Inter"/>
              <a:ea typeface="Inter"/>
              <a:cs typeface="Inter"/>
              <a:sym typeface="Inter"/>
            </a:endParaRPr>
          </a:p>
          <a:p>
            <a:pPr indent="0" lvl="0" marL="457200" rtl="0" algn="l">
              <a:spcBef>
                <a:spcPts val="0"/>
              </a:spcBef>
              <a:spcAft>
                <a:spcPts val="0"/>
              </a:spcAft>
              <a:buNone/>
            </a:pPr>
            <a:r>
              <a:t/>
            </a:r>
            <a:endParaRPr sz="2800">
              <a:latin typeface="Inter"/>
              <a:ea typeface="Inter"/>
              <a:cs typeface="Inter"/>
              <a:sym typeface="Inter"/>
            </a:endParaRPr>
          </a:p>
          <a:p>
            <a:pPr indent="-406400" lvl="0" marL="457200" rtl="0" algn="l">
              <a:spcBef>
                <a:spcPts val="0"/>
              </a:spcBef>
              <a:spcAft>
                <a:spcPts val="0"/>
              </a:spcAft>
              <a:buSzPts val="2800"/>
              <a:buFont typeface="Inter"/>
              <a:buChar char="►"/>
            </a:pPr>
            <a:r>
              <a:rPr lang="en-US" sz="2800">
                <a:latin typeface="Inter"/>
                <a:ea typeface="Inter"/>
                <a:cs typeface="Inter"/>
                <a:sym typeface="Inter"/>
              </a:rPr>
              <a:t>Customer Segmentation achieved by performing cluster on the data , import features are also achieved.</a:t>
            </a:r>
            <a:endParaRPr sz="2800">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rotWithShape="1">
          <a:blip r:embed="rId3">
            <a:alphaModFix amt="99000"/>
          </a:blip>
          <a:tile algn="tl" flip="none" tx="0" sx="100000" ty="0" sy="100000"/>
        </a:blipFill>
      </p:bgPr>
    </p:bg>
    <p:spTree>
      <p:nvGrpSpPr>
        <p:cNvPr id="180" name="Shape 180"/>
        <p:cNvGrpSpPr/>
        <p:nvPr/>
      </p:nvGrpSpPr>
      <p:grpSpPr>
        <a:xfrm>
          <a:off x="0" y="0"/>
          <a:ext cx="0" cy="0"/>
          <a:chOff x="0" y="0"/>
          <a:chExt cx="0" cy="0"/>
        </a:xfrm>
      </p:grpSpPr>
      <p:sp>
        <p:nvSpPr>
          <p:cNvPr id="181" name="Google Shape;181;g172695d4f3e_0_3"/>
          <p:cNvSpPr txBox="1"/>
          <p:nvPr>
            <p:ph type="title"/>
          </p:nvPr>
        </p:nvSpPr>
        <p:spPr>
          <a:xfrm>
            <a:off x="677325" y="609600"/>
            <a:ext cx="8596800" cy="9471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b="1" lang="en-US" sz="4900">
                <a:solidFill>
                  <a:schemeClr val="dk1"/>
                </a:solidFill>
              </a:rPr>
              <a:t>Getting data from public source and data cleaning</a:t>
            </a:r>
            <a:br>
              <a:rPr lang="en-US" sz="3600"/>
            </a:br>
            <a:endParaRPr/>
          </a:p>
        </p:txBody>
      </p:sp>
      <p:sp>
        <p:nvSpPr>
          <p:cNvPr id="182" name="Google Shape;182;g172695d4f3e_0_3"/>
          <p:cNvSpPr txBox="1"/>
          <p:nvPr>
            <p:ph idx="1" type="body"/>
          </p:nvPr>
        </p:nvSpPr>
        <p:spPr>
          <a:xfrm>
            <a:off x="404750" y="2270950"/>
            <a:ext cx="11228700" cy="3182700"/>
          </a:xfrm>
          <a:prstGeom prst="rect">
            <a:avLst/>
          </a:prstGeom>
          <a:noFill/>
          <a:ln>
            <a:noFill/>
          </a:ln>
        </p:spPr>
        <p:txBody>
          <a:bodyPr anchorCtr="0" anchor="t" bIns="45700" lIns="91425" spcFirstLastPara="1" rIns="91425" wrap="square" tIns="45700">
            <a:normAutofit lnSpcReduction="10000"/>
          </a:bodyPr>
          <a:lstStyle/>
          <a:p>
            <a:pPr indent="-320040" lvl="0" marL="457200" marR="1899624" rtl="0" algn="l">
              <a:spcBef>
                <a:spcPts val="0"/>
              </a:spcBef>
              <a:spcAft>
                <a:spcPts val="0"/>
              </a:spcAft>
              <a:buSzPts val="1440"/>
              <a:buChar char="►"/>
            </a:pPr>
            <a:r>
              <a:rPr b="1" lang="en-US"/>
              <a:t>To check how the stock market volatility affect the customer sentiment in </a:t>
            </a:r>
            <a:r>
              <a:rPr b="1" lang="en-US"/>
              <a:t>buying insurance we have included the NIFTY50 Stock market prices.</a:t>
            </a:r>
            <a:endParaRPr b="1"/>
          </a:p>
          <a:p>
            <a:pPr indent="0" lvl="0" marL="457200" marR="1899624" rtl="0" algn="l">
              <a:spcBef>
                <a:spcPts val="0"/>
              </a:spcBef>
              <a:spcAft>
                <a:spcPts val="0"/>
              </a:spcAft>
              <a:buNone/>
            </a:pPr>
            <a:r>
              <a:t/>
            </a:r>
            <a:endParaRPr b="1"/>
          </a:p>
          <a:p>
            <a:pPr indent="-320040" lvl="0" marL="457200" marR="1899624" rtl="0" algn="l">
              <a:spcBef>
                <a:spcPts val="0"/>
              </a:spcBef>
              <a:spcAft>
                <a:spcPts val="0"/>
              </a:spcAft>
              <a:buSzPts val="1440"/>
              <a:buChar char="►"/>
            </a:pPr>
            <a:r>
              <a:rPr b="1" lang="en-US"/>
              <a:t>AGE has missing values which is imputed by getting the median AGE of each product category.</a:t>
            </a:r>
            <a:endParaRPr b="1"/>
          </a:p>
          <a:p>
            <a:pPr indent="0" lvl="0" marL="457200" marR="1899624" rtl="0" algn="l">
              <a:spcBef>
                <a:spcPts val="0"/>
              </a:spcBef>
              <a:spcAft>
                <a:spcPts val="0"/>
              </a:spcAft>
              <a:buNone/>
            </a:pPr>
            <a:r>
              <a:t/>
            </a:r>
            <a:endParaRPr b="1"/>
          </a:p>
          <a:p>
            <a:pPr indent="-320040" lvl="0" marL="457200" marR="1899624" rtl="0" algn="l">
              <a:spcBef>
                <a:spcPts val="0"/>
              </a:spcBef>
              <a:spcAft>
                <a:spcPts val="0"/>
              </a:spcAft>
              <a:buSzPts val="1440"/>
              <a:buChar char="►"/>
            </a:pPr>
            <a:r>
              <a:rPr b="1" lang="en-US"/>
              <a:t>Data type conversion is done for unique identification(ID) and the other index band and Quality score band.</a:t>
            </a:r>
            <a:endParaRPr b="1"/>
          </a:p>
          <a:p>
            <a:pPr indent="0" lvl="0" marL="457200" marR="1899624" rtl="0" algn="l">
              <a:spcBef>
                <a:spcPts val="0"/>
              </a:spcBef>
              <a:spcAft>
                <a:spcPts val="0"/>
              </a:spcAft>
              <a:buNone/>
            </a:pPr>
            <a:r>
              <a:t/>
            </a:r>
            <a:endParaRPr b="1"/>
          </a:p>
          <a:p>
            <a:pPr indent="-320040" lvl="0" marL="457200" marR="1899624" rtl="0" algn="l">
              <a:spcBef>
                <a:spcPts val="0"/>
              </a:spcBef>
              <a:spcAft>
                <a:spcPts val="0"/>
              </a:spcAft>
              <a:buSzPts val="1440"/>
              <a:buChar char="►"/>
            </a:pPr>
            <a:r>
              <a:rPr b="1" lang="en-US"/>
              <a:t>BFS stock price and nifty50 stock price in converted to numerical value</a:t>
            </a:r>
            <a:endParaRPr b="1"/>
          </a:p>
          <a:p>
            <a:pPr indent="0" lvl="0" marL="457200" marR="1899624" rtl="0" algn="l">
              <a:spcBef>
                <a:spcPts val="0"/>
              </a:spcBef>
              <a:spcAft>
                <a:spcPts val="0"/>
              </a:spcAft>
              <a:buNone/>
            </a:pPr>
            <a:r>
              <a:t/>
            </a:r>
            <a:endParaRPr b="1"/>
          </a:p>
          <a:p>
            <a:pPr indent="-320040" lvl="0" marL="457200" marR="1899624" rtl="0" algn="l">
              <a:spcBef>
                <a:spcPts val="0"/>
              </a:spcBef>
              <a:spcAft>
                <a:spcPts val="0"/>
              </a:spcAft>
              <a:buSzPts val="1440"/>
              <a:buChar char="►"/>
            </a:pPr>
            <a:r>
              <a:rPr b="1" lang="en-US"/>
              <a:t>age is converted to integer type.</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rotWithShape="1">
          <a:blip r:embed="rId3">
            <a:alphaModFix amt="99000"/>
          </a:blip>
          <a:tile algn="tl" flip="none" tx="0" sx="100000" ty="0" sy="100000"/>
        </a:blipFill>
      </p:bgPr>
    </p:bg>
    <p:spTree>
      <p:nvGrpSpPr>
        <p:cNvPr id="186" name="Shape 186"/>
        <p:cNvGrpSpPr/>
        <p:nvPr/>
      </p:nvGrpSpPr>
      <p:grpSpPr>
        <a:xfrm>
          <a:off x="0" y="0"/>
          <a:ext cx="0" cy="0"/>
          <a:chOff x="0" y="0"/>
          <a:chExt cx="0" cy="0"/>
        </a:xfrm>
      </p:grpSpPr>
      <p:sp>
        <p:nvSpPr>
          <p:cNvPr id="187" name="Google Shape;187;p7"/>
          <p:cNvSpPr txBox="1"/>
          <p:nvPr>
            <p:ph type="title"/>
          </p:nvPr>
        </p:nvSpPr>
        <p:spPr>
          <a:xfrm>
            <a:off x="677325" y="609600"/>
            <a:ext cx="8596800" cy="9471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b="1" lang="en-US" sz="4900">
                <a:solidFill>
                  <a:schemeClr val="dk1"/>
                </a:solidFill>
              </a:rPr>
              <a:t>Getting data from public source and data cleaning</a:t>
            </a:r>
            <a:br>
              <a:rPr lang="en-US" sz="3600"/>
            </a:br>
            <a:endParaRPr/>
          </a:p>
        </p:txBody>
      </p:sp>
      <p:sp>
        <p:nvSpPr>
          <p:cNvPr id="188" name="Google Shape;188;p7"/>
          <p:cNvSpPr txBox="1"/>
          <p:nvPr>
            <p:ph idx="1" type="body"/>
          </p:nvPr>
        </p:nvSpPr>
        <p:spPr>
          <a:xfrm>
            <a:off x="585600" y="2728175"/>
            <a:ext cx="6040800" cy="3513600"/>
          </a:xfrm>
          <a:prstGeom prst="rect">
            <a:avLst/>
          </a:prstGeom>
          <a:noFill/>
          <a:ln>
            <a:noFill/>
          </a:ln>
        </p:spPr>
        <p:txBody>
          <a:bodyPr anchorCtr="0" anchor="t" bIns="45700" lIns="91425" spcFirstLastPara="1" rIns="91425" wrap="square" tIns="45700">
            <a:noAutofit/>
          </a:bodyPr>
          <a:lstStyle/>
          <a:p>
            <a:pPr indent="-340677" lvl="0" marL="457200" marR="1899624" rtl="0" algn="l">
              <a:lnSpc>
                <a:spcPct val="80000"/>
              </a:lnSpc>
              <a:spcBef>
                <a:spcPts val="0"/>
              </a:spcBef>
              <a:spcAft>
                <a:spcPts val="0"/>
              </a:spcAft>
              <a:buSzPts val="1765"/>
              <a:buChar char="►"/>
            </a:pPr>
            <a:r>
              <a:rPr lang="en-US" sz="1765"/>
              <a:t>the lineplot illustrates that the variation in nifty50 stock price and the bajaj finserv stock price are highly correlated and hence these variables will be dropped in the final model.</a:t>
            </a:r>
            <a:endParaRPr sz="1765"/>
          </a:p>
          <a:p>
            <a:pPr indent="0" lvl="0" marL="0" marR="1899624" rtl="0" algn="l">
              <a:lnSpc>
                <a:spcPct val="80000"/>
              </a:lnSpc>
              <a:spcBef>
                <a:spcPts val="0"/>
              </a:spcBef>
              <a:spcAft>
                <a:spcPts val="0"/>
              </a:spcAft>
              <a:buNone/>
            </a:pPr>
            <a:r>
              <a:t/>
            </a:r>
            <a:endParaRPr sz="1765"/>
          </a:p>
          <a:p>
            <a:pPr indent="-340677" lvl="0" marL="457200" marR="1899624" rtl="0" algn="l">
              <a:lnSpc>
                <a:spcPct val="80000"/>
              </a:lnSpc>
              <a:spcBef>
                <a:spcPts val="0"/>
              </a:spcBef>
              <a:spcAft>
                <a:spcPts val="0"/>
              </a:spcAft>
              <a:buSzPts val="1765"/>
              <a:buChar char="►"/>
            </a:pPr>
            <a:r>
              <a:rPr lang="en-US" sz="1765"/>
              <a:t>The highest stock price is in the month of March in the year 2022</a:t>
            </a:r>
            <a:endParaRPr sz="1765"/>
          </a:p>
          <a:p>
            <a:pPr indent="0" lvl="0" marL="914400" marR="1899624" rtl="0" algn="l">
              <a:lnSpc>
                <a:spcPct val="80000"/>
              </a:lnSpc>
              <a:spcBef>
                <a:spcPts val="0"/>
              </a:spcBef>
              <a:spcAft>
                <a:spcPts val="0"/>
              </a:spcAft>
              <a:buNone/>
            </a:pPr>
            <a:r>
              <a:rPr lang="en-US" sz="1765"/>
              <a:t> </a:t>
            </a:r>
            <a:endParaRPr sz="1765"/>
          </a:p>
          <a:p>
            <a:pPr indent="-340677" lvl="0" marL="457200" marR="1899624" rtl="0" algn="l">
              <a:lnSpc>
                <a:spcPct val="80000"/>
              </a:lnSpc>
              <a:spcBef>
                <a:spcPts val="0"/>
              </a:spcBef>
              <a:spcAft>
                <a:spcPts val="0"/>
              </a:spcAft>
              <a:buSzPts val="1765"/>
              <a:buChar char="►"/>
            </a:pPr>
            <a:r>
              <a:rPr lang="en-US" sz="1765"/>
              <a:t>the highest purchase product category is </a:t>
            </a:r>
            <a:r>
              <a:rPr b="1" lang="en-US" sz="1765"/>
              <a:t>ULIP</a:t>
            </a:r>
            <a:endParaRPr b="1" sz="1765"/>
          </a:p>
        </p:txBody>
      </p:sp>
      <p:pic>
        <p:nvPicPr>
          <p:cNvPr id="189" name="Google Shape;189;p7"/>
          <p:cNvPicPr preferRelativeResize="0"/>
          <p:nvPr/>
        </p:nvPicPr>
        <p:blipFill>
          <a:blip r:embed="rId4">
            <a:alphaModFix/>
          </a:blip>
          <a:stretch>
            <a:fillRect/>
          </a:stretch>
        </p:blipFill>
        <p:spPr>
          <a:xfrm>
            <a:off x="5577300" y="2479050"/>
            <a:ext cx="6614699" cy="4011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rotWithShape="1">
          <a:blip r:embed="rId3">
            <a:alphaModFix amt="99000"/>
          </a:blip>
          <a:tile algn="tl" flip="none" tx="0" sx="100000" ty="0" sy="100000"/>
        </a:blipFill>
      </p:bgPr>
    </p:bg>
    <p:spTree>
      <p:nvGrpSpPr>
        <p:cNvPr id="193" name="Shape 193"/>
        <p:cNvGrpSpPr/>
        <p:nvPr/>
      </p:nvGrpSpPr>
      <p:grpSpPr>
        <a:xfrm>
          <a:off x="0" y="0"/>
          <a:ext cx="0" cy="0"/>
          <a:chOff x="0" y="0"/>
          <a:chExt cx="0" cy="0"/>
        </a:xfrm>
      </p:grpSpPr>
      <p:sp>
        <p:nvSpPr>
          <p:cNvPr id="194" name="Google Shape;194;p8"/>
          <p:cNvSpPr txBox="1"/>
          <p:nvPr>
            <p:ph type="title"/>
          </p:nvPr>
        </p:nvSpPr>
        <p:spPr>
          <a:xfrm>
            <a:off x="677334" y="158650"/>
            <a:ext cx="8596800" cy="13209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b="1" lang="en-US" sz="4400">
                <a:solidFill>
                  <a:schemeClr val="dk1"/>
                </a:solidFill>
              </a:rPr>
              <a:t>Visualization of important features and insights - Imbalance in data</a:t>
            </a:r>
            <a:br>
              <a:rPr lang="en-US" sz="3600"/>
            </a:br>
            <a:endParaRPr/>
          </a:p>
        </p:txBody>
      </p:sp>
      <p:sp>
        <p:nvSpPr>
          <p:cNvPr id="195" name="Google Shape;195;p8"/>
          <p:cNvSpPr txBox="1"/>
          <p:nvPr>
            <p:ph idx="1" type="body"/>
          </p:nvPr>
        </p:nvSpPr>
        <p:spPr>
          <a:xfrm>
            <a:off x="677325" y="2977450"/>
            <a:ext cx="6124200" cy="32793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15000"/>
              </a:lnSpc>
              <a:spcBef>
                <a:spcPts val="1200"/>
              </a:spcBef>
              <a:spcAft>
                <a:spcPts val="0"/>
              </a:spcAft>
              <a:buClr>
                <a:schemeClr val="dk1"/>
              </a:buClr>
              <a:buSzPts val="1100"/>
              <a:buFont typeface="Arial"/>
              <a:buNone/>
            </a:pPr>
            <a:r>
              <a:rPr lang="en-US" sz="2100">
                <a:solidFill>
                  <a:schemeClr val="dk1"/>
                </a:solidFill>
                <a:latin typeface="Arial"/>
                <a:ea typeface="Arial"/>
                <a:cs typeface="Arial"/>
                <a:sym typeface="Arial"/>
              </a:rPr>
              <a:t>INFERENCE:</a:t>
            </a:r>
            <a:endParaRPr sz="2100">
              <a:solidFill>
                <a:schemeClr val="dk1"/>
              </a:solidFill>
              <a:latin typeface="Arial"/>
              <a:ea typeface="Arial"/>
              <a:cs typeface="Arial"/>
              <a:sym typeface="Arial"/>
            </a:endParaRPr>
          </a:p>
          <a:p>
            <a:pPr indent="-336550" lvl="0" marL="457200" rtl="0" algn="l">
              <a:lnSpc>
                <a:spcPct val="115000"/>
              </a:lnSpc>
              <a:spcBef>
                <a:spcPts val="1200"/>
              </a:spcBef>
              <a:spcAft>
                <a:spcPts val="0"/>
              </a:spcAft>
              <a:buClr>
                <a:schemeClr val="dk1"/>
              </a:buClr>
              <a:buSzPts val="1700"/>
              <a:buFont typeface="Arial"/>
              <a:buAutoNum type="arabicPeriod"/>
            </a:pPr>
            <a:r>
              <a:rPr lang="en-US" sz="1700">
                <a:solidFill>
                  <a:schemeClr val="dk1"/>
                </a:solidFill>
                <a:latin typeface="Arial"/>
                <a:ea typeface="Arial"/>
                <a:cs typeface="Arial"/>
                <a:sym typeface="Arial"/>
              </a:rPr>
              <a:t>We can see there is a large imbalance in the data</a:t>
            </a:r>
            <a:endParaRPr sz="1700">
              <a:solidFill>
                <a:schemeClr val="dk1"/>
              </a:solidFill>
              <a:latin typeface="Arial"/>
              <a:ea typeface="Arial"/>
              <a:cs typeface="Arial"/>
              <a:sym typeface="Arial"/>
            </a:endParaRPr>
          </a:p>
          <a:p>
            <a:pPr indent="-336550" lvl="0" marL="457200" rtl="0" algn="l">
              <a:lnSpc>
                <a:spcPct val="115000"/>
              </a:lnSpc>
              <a:spcBef>
                <a:spcPts val="0"/>
              </a:spcBef>
              <a:spcAft>
                <a:spcPts val="0"/>
              </a:spcAft>
              <a:buClr>
                <a:schemeClr val="dk1"/>
              </a:buClr>
              <a:buSzPts val="1700"/>
              <a:buFont typeface="Arial"/>
              <a:buAutoNum type="arabicPeriod"/>
            </a:pPr>
            <a:r>
              <a:rPr lang="en-US" sz="1700">
                <a:solidFill>
                  <a:schemeClr val="dk1"/>
                </a:solidFill>
                <a:latin typeface="Arial"/>
                <a:ea typeface="Arial"/>
                <a:cs typeface="Arial"/>
                <a:sym typeface="Arial"/>
              </a:rPr>
              <a:t>This imbalance will cause a problem in prediction in further steps , so we need to get more information about the product category from the insurance company to proceed</a:t>
            </a:r>
            <a:endParaRPr sz="1700">
              <a:solidFill>
                <a:schemeClr val="dk1"/>
              </a:solidFill>
              <a:latin typeface="Arial"/>
              <a:ea typeface="Arial"/>
              <a:cs typeface="Arial"/>
              <a:sym typeface="Arial"/>
            </a:endParaRPr>
          </a:p>
          <a:p>
            <a:pPr indent="-336550" lvl="0" marL="457200" rtl="0" algn="l">
              <a:lnSpc>
                <a:spcPct val="115000"/>
              </a:lnSpc>
              <a:spcBef>
                <a:spcPts val="0"/>
              </a:spcBef>
              <a:spcAft>
                <a:spcPts val="0"/>
              </a:spcAft>
              <a:buClr>
                <a:schemeClr val="dk1"/>
              </a:buClr>
              <a:buSzPts val="1700"/>
              <a:buFont typeface="Arial"/>
              <a:buAutoNum type="arabicPeriod"/>
            </a:pPr>
            <a:r>
              <a:rPr lang="en-US" sz="1700">
                <a:solidFill>
                  <a:schemeClr val="dk1"/>
                </a:solidFill>
                <a:latin typeface="Arial"/>
                <a:ea typeface="Arial"/>
                <a:cs typeface="Arial"/>
                <a:sym typeface="Arial"/>
              </a:rPr>
              <a:t>Further modelling is done by keeping in mind the limitation due to imbalance in data hence , tree model preferred.</a:t>
            </a:r>
            <a:endParaRPr sz="1700">
              <a:solidFill>
                <a:schemeClr val="dk1"/>
              </a:solidFill>
              <a:latin typeface="Arial"/>
              <a:ea typeface="Arial"/>
              <a:cs typeface="Arial"/>
              <a:sym typeface="Arial"/>
            </a:endParaRPr>
          </a:p>
          <a:p>
            <a:pPr indent="-251459" lvl="0" marL="342900" rtl="0" algn="l">
              <a:spcBef>
                <a:spcPts val="1200"/>
              </a:spcBef>
              <a:spcAft>
                <a:spcPts val="0"/>
              </a:spcAft>
              <a:buSzPts val="1440"/>
              <a:buNone/>
            </a:pPr>
            <a:r>
              <a:t/>
            </a:r>
            <a:endParaRPr/>
          </a:p>
        </p:txBody>
      </p:sp>
      <p:pic>
        <p:nvPicPr>
          <p:cNvPr id="196" name="Google Shape;196;p8"/>
          <p:cNvPicPr preferRelativeResize="0"/>
          <p:nvPr/>
        </p:nvPicPr>
        <p:blipFill>
          <a:blip r:embed="rId4">
            <a:alphaModFix/>
          </a:blip>
          <a:stretch>
            <a:fillRect/>
          </a:stretch>
        </p:blipFill>
        <p:spPr>
          <a:xfrm>
            <a:off x="7045900" y="1653425"/>
            <a:ext cx="4847575" cy="4603325"/>
          </a:xfrm>
          <a:prstGeom prst="rect">
            <a:avLst/>
          </a:prstGeom>
          <a:noFill/>
          <a:ln>
            <a:noFill/>
          </a:ln>
        </p:spPr>
      </p:pic>
      <p:sp>
        <p:nvSpPr>
          <p:cNvPr id="197" name="Google Shape;197;p8"/>
          <p:cNvSpPr txBox="1"/>
          <p:nvPr/>
        </p:nvSpPr>
        <p:spPr>
          <a:xfrm>
            <a:off x="677325" y="1943800"/>
            <a:ext cx="63687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US" sz="2500" u="sng">
                <a:solidFill>
                  <a:schemeClr val="dk1"/>
                </a:solidFill>
              </a:rPr>
              <a:t>Product category (Target Variable)</a:t>
            </a:r>
            <a:endParaRPr sz="2500" u="sng">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2022-10-22T15:34:55Z</dcterms:created>
  <dc:creator>Lekha Sharma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2022-10-22T15:52:46Z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daa21991-5707-4f85-bc4f-f95e94414e19</vt:lpwstr>
  </property>
  <property fmtid="{D5CDD505-2E9C-101B-9397-08002B2CF9AE}" pid="8" name="MSIP_Label_a0819fa7-4367-4500-ba88-dd630d977609_ContentBits">
    <vt:lpwstr>0</vt:lpwstr>
  </property>
</Properties>
</file>