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Default Extension="svg" ContentType="image/svg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diagrams/drawing5.xml" ContentType="application/vnd.ms-office.drawingml.diagramDrawing+xml"/>
  <Override PartName="/ppt/diagrams/drawing4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29"/>
  </p:notesMasterIdLst>
  <p:sldIdLst>
    <p:sldId id="256" r:id="rId2"/>
    <p:sldId id="4430" r:id="rId3"/>
    <p:sldId id="269" r:id="rId4"/>
    <p:sldId id="271" r:id="rId5"/>
    <p:sldId id="258" r:id="rId6"/>
    <p:sldId id="270" r:id="rId7"/>
    <p:sldId id="272" r:id="rId8"/>
    <p:sldId id="274" r:id="rId9"/>
    <p:sldId id="275" r:id="rId10"/>
    <p:sldId id="276" r:id="rId11"/>
    <p:sldId id="277" r:id="rId12"/>
    <p:sldId id="279" r:id="rId13"/>
    <p:sldId id="278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61" r:id="rId22"/>
    <p:sldId id="287" r:id="rId23"/>
    <p:sldId id="273" r:id="rId24"/>
    <p:sldId id="288" r:id="rId25"/>
    <p:sldId id="262" r:id="rId26"/>
    <p:sldId id="4432" r:id="rId27"/>
    <p:sldId id="443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08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38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5.png"/><Relationship Id="rId6" Type="http://schemas.openxmlformats.org/officeDocument/2006/relationships/image" Target="../media/image11.sv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9.png"/><Relationship Id="rId1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8.svg"/><Relationship Id="rId1" Type="http://schemas.openxmlformats.org/officeDocument/2006/relationships/image" Target="../media/image29.png"/><Relationship Id="rId6" Type="http://schemas.openxmlformats.org/officeDocument/2006/relationships/image" Target="../media/image40.svg"/><Relationship Id="rId5" Type="http://schemas.openxmlformats.org/officeDocument/2006/relationships/image" Target="../media/image30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1.png"/><Relationship Id="rId7" Type="http://schemas.openxmlformats.org/officeDocument/2006/relationships/image" Target="../media/image32.png"/><Relationship Id="rId2" Type="http://schemas.openxmlformats.org/officeDocument/2006/relationships/image" Target="../media/image17.svg"/><Relationship Id="rId1" Type="http://schemas.openxmlformats.org/officeDocument/2006/relationships/image" Target="../media/image10.png"/><Relationship Id="rId6" Type="http://schemas.openxmlformats.org/officeDocument/2006/relationships/image" Target="../media/image13.svg"/><Relationship Id="rId5" Type="http://schemas.openxmlformats.org/officeDocument/2006/relationships/image" Target="../media/image8.png"/><Relationship Id="rId4" Type="http://schemas.openxmlformats.org/officeDocument/2006/relationships/image" Target="../media/image4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kaggle.com/kartik2112/fraud-detection" TargetMode="External"/><Relationship Id="rId7" Type="http://schemas.openxmlformats.org/officeDocument/2006/relationships/image" Target="../media/image17.svg"/><Relationship Id="rId2" Type="http://schemas.openxmlformats.org/officeDocument/2006/relationships/hyperlink" Target="https://www.thebalance.com/how-credit-card-skimming-works-960773" TargetMode="External"/><Relationship Id="rId1" Type="http://schemas.openxmlformats.org/officeDocument/2006/relationships/hyperlink" Target="https://en.wikipedia.org/wiki/Credit_card_fraud" TargetMode="External"/><Relationship Id="rId6" Type="http://schemas.openxmlformats.org/officeDocument/2006/relationships/image" Target="../media/image10.png"/><Relationship Id="rId5" Type="http://schemas.openxmlformats.org/officeDocument/2006/relationships/image" Target="../media/image38.svg"/><Relationship Id="rId4" Type="http://schemas.openxmlformats.org/officeDocument/2006/relationships/image" Target="../media/image29.png"/><Relationship Id="rId9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1.png"/><Relationship Id="rId3" Type="http://schemas.openxmlformats.org/officeDocument/2006/relationships/image" Target="../media/image81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1.png"/><Relationship Id="rId6" Type="http://schemas.openxmlformats.org/officeDocument/2006/relationships/image" Target="../media/image11.svg"/><Relationship Id="rId11" Type="http://schemas.openxmlformats.org/officeDocument/2006/relationships/image" Target="../media/image161.png"/><Relationship Id="rId5" Type="http://schemas.openxmlformats.org/officeDocument/2006/relationships/image" Target="../media/image101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1.png"/><Relationship Id="rId1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image" Target="../media/image17.svg"/><Relationship Id="rId1" Type="http://schemas.openxmlformats.org/officeDocument/2006/relationships/image" Target="../media/image161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4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hyperlink" Target="https://en.wikipedia.org/wiki/Credit_card_fraud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hyperlink" Target="https://www.thebalance.com/how-credit-card-skimming-works-960773" TargetMode="External"/><Relationship Id="rId5" Type="http://schemas.openxmlformats.org/officeDocument/2006/relationships/image" Target="../media/image17.svg"/><Relationship Id="rId4" Type="http://schemas.openxmlformats.org/officeDocument/2006/relationships/image" Target="../media/image161.png"/><Relationship Id="rId9" Type="http://schemas.openxmlformats.org/officeDocument/2006/relationships/hyperlink" Target="https://www.kaggle.com/kartik2112/fraud-detectio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9AFD0F-726F-4613-B793-775C7E9F3E6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4633F2C-D2A2-4482-B0A5-B5F3671A9CF6}">
      <dgm:prSet/>
      <dgm:spPr/>
      <dgm:t>
        <a:bodyPr anchor="ctr"/>
        <a:lstStyle/>
        <a:p>
          <a:r>
            <a:rPr lang="en-US" b="1" dirty="0"/>
            <a:t>Finex</a:t>
          </a:r>
          <a:r>
            <a:rPr lang="en-US" dirty="0"/>
            <a:t> is a leading financial service provider based out of Florida, US. It offers a wide range of products and business services to customers through different channels, ranging from in-person banking and ATMs to online banking. </a:t>
          </a:r>
        </a:p>
      </dgm:t>
    </dgm:pt>
    <dgm:pt modelId="{8834A33B-B957-4175-A1FC-378960367881}" type="parTrans" cxnId="{A41A6B34-7E87-48AE-81E3-72626C0D60F9}">
      <dgm:prSet/>
      <dgm:spPr/>
      <dgm:t>
        <a:bodyPr/>
        <a:lstStyle/>
        <a:p>
          <a:endParaRPr lang="en-US"/>
        </a:p>
      </dgm:t>
    </dgm:pt>
    <dgm:pt modelId="{9B584F07-A88C-4967-A6E9-9BFCB14DB675}" type="sibTrans" cxnId="{A41A6B34-7E87-48AE-81E3-72626C0D60F9}">
      <dgm:prSet/>
      <dgm:spPr/>
      <dgm:t>
        <a:bodyPr/>
        <a:lstStyle/>
        <a:p>
          <a:endParaRPr lang="en-US"/>
        </a:p>
      </dgm:t>
    </dgm:pt>
    <dgm:pt modelId="{62AD82C9-5629-41D4-BF75-DAAFE4269136}">
      <dgm:prSet/>
      <dgm:spPr/>
      <dgm:t>
        <a:bodyPr anchor="ctr"/>
        <a:lstStyle/>
        <a:p>
          <a:r>
            <a:rPr lang="en-US" dirty="0"/>
            <a:t>In recent times, the </a:t>
          </a:r>
          <a:r>
            <a:rPr lang="en-US" b="1" dirty="0"/>
            <a:t>number of fraudulent transactions increased</a:t>
          </a:r>
          <a:r>
            <a:rPr lang="en-US" dirty="0"/>
            <a:t> drastically due to which, the company has been facing a lot of challenges. </a:t>
          </a:r>
        </a:p>
      </dgm:t>
    </dgm:pt>
    <dgm:pt modelId="{A22774CF-7BDA-4279-B4F5-A89A835E8C35}" type="parTrans" cxnId="{ECD3B0BB-8155-439F-8896-851EB357AD9B}">
      <dgm:prSet/>
      <dgm:spPr/>
      <dgm:t>
        <a:bodyPr/>
        <a:lstStyle/>
        <a:p>
          <a:endParaRPr lang="en-US"/>
        </a:p>
      </dgm:t>
    </dgm:pt>
    <dgm:pt modelId="{76C28E3E-C6C7-4D83-9450-F6E32B80E094}" type="sibTrans" cxnId="{ECD3B0BB-8155-439F-8896-851EB357AD9B}">
      <dgm:prSet/>
      <dgm:spPr/>
      <dgm:t>
        <a:bodyPr/>
        <a:lstStyle/>
        <a:p>
          <a:endParaRPr lang="en-US"/>
        </a:p>
      </dgm:t>
    </dgm:pt>
    <dgm:pt modelId="{E649D851-7DB6-4693-9A31-583F55CB6015}">
      <dgm:prSet/>
      <dgm:spPr/>
      <dgm:t>
        <a:bodyPr anchor="ctr"/>
        <a:lstStyle/>
        <a:p>
          <a:r>
            <a:rPr lang="en-US" dirty="0"/>
            <a:t>For Banking companies like Finex, </a:t>
          </a:r>
          <a:r>
            <a:rPr lang="en-US" b="1" dirty="0"/>
            <a:t>retaining highly profitable customers</a:t>
          </a:r>
          <a:r>
            <a:rPr lang="en-US" dirty="0"/>
            <a:t> is the most important business goal. But due to the rise in digital payment channels, banking fraud, however, poses a significant threat to this goal for many banks.</a:t>
          </a:r>
        </a:p>
      </dgm:t>
    </dgm:pt>
    <dgm:pt modelId="{FD816F37-D65A-4978-8C1A-51606DAC1C3F}" type="parTrans" cxnId="{357977EA-06E3-48BC-A0AE-E30B6E7489FE}">
      <dgm:prSet/>
      <dgm:spPr/>
      <dgm:t>
        <a:bodyPr/>
        <a:lstStyle/>
        <a:p>
          <a:endParaRPr lang="en-US"/>
        </a:p>
      </dgm:t>
    </dgm:pt>
    <dgm:pt modelId="{3FABAD58-6E48-4823-ADC7-DA3AB8E7AE35}" type="sibTrans" cxnId="{357977EA-06E3-48BC-A0AE-E30B6E7489FE}">
      <dgm:prSet/>
      <dgm:spPr/>
      <dgm:t>
        <a:bodyPr/>
        <a:lstStyle/>
        <a:p>
          <a:endParaRPr lang="en-US"/>
        </a:p>
      </dgm:t>
    </dgm:pt>
    <dgm:pt modelId="{9A302A6C-CBF2-4FEB-BF10-B1E3A284393A}" type="pres">
      <dgm:prSet presAssocID="{E29AFD0F-726F-4613-B793-775C7E9F3E6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C97B0CB-A217-4CE7-89B6-1EAE3E84AF5E}" type="pres">
      <dgm:prSet presAssocID="{44633F2C-D2A2-4482-B0A5-B5F3671A9CF6}" presName="thickLine" presStyleLbl="alignNode1" presStyleIdx="0" presStyleCnt="3"/>
      <dgm:spPr/>
    </dgm:pt>
    <dgm:pt modelId="{9419E95C-9396-40E0-A899-5A19F30842E9}" type="pres">
      <dgm:prSet presAssocID="{44633F2C-D2A2-4482-B0A5-B5F3671A9CF6}" presName="horz1" presStyleCnt="0"/>
      <dgm:spPr/>
    </dgm:pt>
    <dgm:pt modelId="{914A3E6E-BE0B-4378-BCE2-7A23FFE9A1A5}" type="pres">
      <dgm:prSet presAssocID="{44633F2C-D2A2-4482-B0A5-B5F3671A9CF6}" presName="tx1" presStyleLbl="revTx" presStyleIdx="0" presStyleCnt="3"/>
      <dgm:spPr/>
      <dgm:t>
        <a:bodyPr/>
        <a:lstStyle/>
        <a:p>
          <a:endParaRPr lang="en-US"/>
        </a:p>
      </dgm:t>
    </dgm:pt>
    <dgm:pt modelId="{39F27DA3-0914-4281-A5FC-75028AAC9366}" type="pres">
      <dgm:prSet presAssocID="{44633F2C-D2A2-4482-B0A5-B5F3671A9CF6}" presName="vert1" presStyleCnt="0"/>
      <dgm:spPr/>
    </dgm:pt>
    <dgm:pt modelId="{C3D3157D-E494-4BCF-829C-2700A4EBEC0C}" type="pres">
      <dgm:prSet presAssocID="{62AD82C9-5629-41D4-BF75-DAAFE4269136}" presName="thickLine" presStyleLbl="alignNode1" presStyleIdx="1" presStyleCnt="3"/>
      <dgm:spPr/>
    </dgm:pt>
    <dgm:pt modelId="{4CDE472D-427D-4CE4-AC0A-EC1EC14E1471}" type="pres">
      <dgm:prSet presAssocID="{62AD82C9-5629-41D4-BF75-DAAFE4269136}" presName="horz1" presStyleCnt="0"/>
      <dgm:spPr/>
    </dgm:pt>
    <dgm:pt modelId="{ADF40BFA-13B2-4FBB-A927-B2D8ADAE48CF}" type="pres">
      <dgm:prSet presAssocID="{62AD82C9-5629-41D4-BF75-DAAFE4269136}" presName="tx1" presStyleLbl="revTx" presStyleIdx="1" presStyleCnt="3"/>
      <dgm:spPr/>
      <dgm:t>
        <a:bodyPr/>
        <a:lstStyle/>
        <a:p>
          <a:endParaRPr lang="en-US"/>
        </a:p>
      </dgm:t>
    </dgm:pt>
    <dgm:pt modelId="{E95EA0DA-37BD-482A-BAF8-824C9D7DA6A4}" type="pres">
      <dgm:prSet presAssocID="{62AD82C9-5629-41D4-BF75-DAAFE4269136}" presName="vert1" presStyleCnt="0"/>
      <dgm:spPr/>
    </dgm:pt>
    <dgm:pt modelId="{D0D7BEC9-F93D-4FDF-BBFD-9A689179BF71}" type="pres">
      <dgm:prSet presAssocID="{E649D851-7DB6-4693-9A31-583F55CB6015}" presName="thickLine" presStyleLbl="alignNode1" presStyleIdx="2" presStyleCnt="3"/>
      <dgm:spPr/>
    </dgm:pt>
    <dgm:pt modelId="{513F8080-93E7-4AF3-89B0-88021E198DB9}" type="pres">
      <dgm:prSet presAssocID="{E649D851-7DB6-4693-9A31-583F55CB6015}" presName="horz1" presStyleCnt="0"/>
      <dgm:spPr/>
    </dgm:pt>
    <dgm:pt modelId="{2ADE5C7C-E357-4CB0-A3F5-0B9F034EC449}" type="pres">
      <dgm:prSet presAssocID="{E649D851-7DB6-4693-9A31-583F55CB6015}" presName="tx1" presStyleLbl="revTx" presStyleIdx="2" presStyleCnt="3"/>
      <dgm:spPr/>
      <dgm:t>
        <a:bodyPr/>
        <a:lstStyle/>
        <a:p>
          <a:endParaRPr lang="en-US"/>
        </a:p>
      </dgm:t>
    </dgm:pt>
    <dgm:pt modelId="{07A31F18-80DF-485D-BD29-050C75BDBAD5}" type="pres">
      <dgm:prSet presAssocID="{E649D851-7DB6-4693-9A31-583F55CB6015}" presName="vert1" presStyleCnt="0"/>
      <dgm:spPr/>
    </dgm:pt>
  </dgm:ptLst>
  <dgm:cxnLst>
    <dgm:cxn modelId="{357977EA-06E3-48BC-A0AE-E30B6E7489FE}" srcId="{E29AFD0F-726F-4613-B793-775C7E9F3E61}" destId="{E649D851-7DB6-4693-9A31-583F55CB6015}" srcOrd="2" destOrd="0" parTransId="{FD816F37-D65A-4978-8C1A-51606DAC1C3F}" sibTransId="{3FABAD58-6E48-4823-ADC7-DA3AB8E7AE35}"/>
    <dgm:cxn modelId="{57CED14F-1E47-4ABF-A797-83926DB68974}" type="presOf" srcId="{62AD82C9-5629-41D4-BF75-DAAFE4269136}" destId="{ADF40BFA-13B2-4FBB-A927-B2D8ADAE48CF}" srcOrd="0" destOrd="0" presId="urn:microsoft.com/office/officeart/2008/layout/LinedList"/>
    <dgm:cxn modelId="{E37ECDFC-7CAB-4A1E-9967-26CD3C489DA9}" type="presOf" srcId="{E649D851-7DB6-4693-9A31-583F55CB6015}" destId="{2ADE5C7C-E357-4CB0-A3F5-0B9F034EC449}" srcOrd="0" destOrd="0" presId="urn:microsoft.com/office/officeart/2008/layout/LinedList"/>
    <dgm:cxn modelId="{ECD3B0BB-8155-439F-8896-851EB357AD9B}" srcId="{E29AFD0F-726F-4613-B793-775C7E9F3E61}" destId="{62AD82C9-5629-41D4-BF75-DAAFE4269136}" srcOrd="1" destOrd="0" parTransId="{A22774CF-7BDA-4279-B4F5-A89A835E8C35}" sibTransId="{76C28E3E-C6C7-4D83-9450-F6E32B80E094}"/>
    <dgm:cxn modelId="{72EFDAD0-AC01-45FF-91D2-CC6E3878A7BF}" type="presOf" srcId="{44633F2C-D2A2-4482-B0A5-B5F3671A9CF6}" destId="{914A3E6E-BE0B-4378-BCE2-7A23FFE9A1A5}" srcOrd="0" destOrd="0" presId="urn:microsoft.com/office/officeart/2008/layout/LinedList"/>
    <dgm:cxn modelId="{64CA3D67-4D77-4471-B6E4-6A5113275F2B}" type="presOf" srcId="{E29AFD0F-726F-4613-B793-775C7E9F3E61}" destId="{9A302A6C-CBF2-4FEB-BF10-B1E3A284393A}" srcOrd="0" destOrd="0" presId="urn:microsoft.com/office/officeart/2008/layout/LinedList"/>
    <dgm:cxn modelId="{A41A6B34-7E87-48AE-81E3-72626C0D60F9}" srcId="{E29AFD0F-726F-4613-B793-775C7E9F3E61}" destId="{44633F2C-D2A2-4482-B0A5-B5F3671A9CF6}" srcOrd="0" destOrd="0" parTransId="{8834A33B-B957-4175-A1FC-378960367881}" sibTransId="{9B584F07-A88C-4967-A6E9-9BFCB14DB675}"/>
    <dgm:cxn modelId="{1CE1E360-A431-4B22-8396-3F5CAAA903F8}" type="presParOf" srcId="{9A302A6C-CBF2-4FEB-BF10-B1E3A284393A}" destId="{1C97B0CB-A217-4CE7-89B6-1EAE3E84AF5E}" srcOrd="0" destOrd="0" presId="urn:microsoft.com/office/officeart/2008/layout/LinedList"/>
    <dgm:cxn modelId="{D3419565-0457-4E61-A84C-4561FBD8E5BE}" type="presParOf" srcId="{9A302A6C-CBF2-4FEB-BF10-B1E3A284393A}" destId="{9419E95C-9396-40E0-A899-5A19F30842E9}" srcOrd="1" destOrd="0" presId="urn:microsoft.com/office/officeart/2008/layout/LinedList"/>
    <dgm:cxn modelId="{9966B89D-DAB6-4123-9ADC-B82CA9027615}" type="presParOf" srcId="{9419E95C-9396-40E0-A899-5A19F30842E9}" destId="{914A3E6E-BE0B-4378-BCE2-7A23FFE9A1A5}" srcOrd="0" destOrd="0" presId="urn:microsoft.com/office/officeart/2008/layout/LinedList"/>
    <dgm:cxn modelId="{63845954-63DC-4F38-8358-7E6AC1798231}" type="presParOf" srcId="{9419E95C-9396-40E0-A899-5A19F30842E9}" destId="{39F27DA3-0914-4281-A5FC-75028AAC9366}" srcOrd="1" destOrd="0" presId="urn:microsoft.com/office/officeart/2008/layout/LinedList"/>
    <dgm:cxn modelId="{ED2894DE-9AD7-46FB-A35A-6BA7F0CC61BC}" type="presParOf" srcId="{9A302A6C-CBF2-4FEB-BF10-B1E3A284393A}" destId="{C3D3157D-E494-4BCF-829C-2700A4EBEC0C}" srcOrd="2" destOrd="0" presId="urn:microsoft.com/office/officeart/2008/layout/LinedList"/>
    <dgm:cxn modelId="{F87212BF-C577-4C11-8811-E267E0DC8098}" type="presParOf" srcId="{9A302A6C-CBF2-4FEB-BF10-B1E3A284393A}" destId="{4CDE472D-427D-4CE4-AC0A-EC1EC14E1471}" srcOrd="3" destOrd="0" presId="urn:microsoft.com/office/officeart/2008/layout/LinedList"/>
    <dgm:cxn modelId="{5076769E-639D-48C7-92E0-D9F89596FC79}" type="presParOf" srcId="{4CDE472D-427D-4CE4-AC0A-EC1EC14E1471}" destId="{ADF40BFA-13B2-4FBB-A927-B2D8ADAE48CF}" srcOrd="0" destOrd="0" presId="urn:microsoft.com/office/officeart/2008/layout/LinedList"/>
    <dgm:cxn modelId="{98243408-5327-4BB2-8F95-3C6456FEEDF4}" type="presParOf" srcId="{4CDE472D-427D-4CE4-AC0A-EC1EC14E1471}" destId="{E95EA0DA-37BD-482A-BAF8-824C9D7DA6A4}" srcOrd="1" destOrd="0" presId="urn:microsoft.com/office/officeart/2008/layout/LinedList"/>
    <dgm:cxn modelId="{EEA20B2A-8C67-4BB1-92D9-A0B4AD556B6B}" type="presParOf" srcId="{9A302A6C-CBF2-4FEB-BF10-B1E3A284393A}" destId="{D0D7BEC9-F93D-4FDF-BBFD-9A689179BF71}" srcOrd="4" destOrd="0" presId="urn:microsoft.com/office/officeart/2008/layout/LinedList"/>
    <dgm:cxn modelId="{512E109B-49AD-4258-865E-7BFF4C762367}" type="presParOf" srcId="{9A302A6C-CBF2-4FEB-BF10-B1E3A284393A}" destId="{513F8080-93E7-4AF3-89B0-88021E198DB9}" srcOrd="5" destOrd="0" presId="urn:microsoft.com/office/officeart/2008/layout/LinedList"/>
    <dgm:cxn modelId="{2A0214A3-D04A-4C4C-B519-F37E3C490810}" type="presParOf" srcId="{513F8080-93E7-4AF3-89B0-88021E198DB9}" destId="{2ADE5C7C-E357-4CB0-A3F5-0B9F034EC449}" srcOrd="0" destOrd="0" presId="urn:microsoft.com/office/officeart/2008/layout/LinedList"/>
    <dgm:cxn modelId="{4640EA31-8F28-45DA-8040-7AED788FC5AE}" type="presParOf" srcId="{513F8080-93E7-4AF3-89B0-88021E198DB9}" destId="{07A31F18-80DF-485D-BD29-050C75BDBAD5}" srcOrd="1" destOrd="0" presId="urn:microsoft.com/office/officeart/2008/layout/LinedList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38D304-388E-40C0-881F-D81FC288D012}" type="doc">
      <dgm:prSet loTypeId="urn:microsoft.com/office/officeart/2018/2/layout/IconVerticalSolidList" loCatId="icon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63FF165-A384-4BE2-8EE7-27E17ECD42A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dirty="0"/>
            <a:t>Understanding data features using plots and tabular aggregations</a:t>
          </a:r>
          <a:endParaRPr lang="en-US" sz="1800" dirty="0"/>
        </a:p>
      </dgm:t>
    </dgm:pt>
    <dgm:pt modelId="{117957EA-5DF9-42F8-B2B8-ACBE257EA4C8}" type="parTrans" cxnId="{CF88782B-92D3-46E7-BE3B-8EA0F8CDCC55}">
      <dgm:prSet/>
      <dgm:spPr/>
      <dgm:t>
        <a:bodyPr/>
        <a:lstStyle/>
        <a:p>
          <a:endParaRPr lang="en-US"/>
        </a:p>
      </dgm:t>
    </dgm:pt>
    <dgm:pt modelId="{E366503D-A8A6-4248-B82C-8931BAB948F1}" type="sibTrans" cxnId="{CF88782B-92D3-46E7-BE3B-8EA0F8CDCC55}">
      <dgm:prSet/>
      <dgm:spPr/>
      <dgm:t>
        <a:bodyPr/>
        <a:lstStyle/>
        <a:p>
          <a:endParaRPr lang="en-US"/>
        </a:p>
      </dgm:t>
    </dgm:pt>
    <dgm:pt modelId="{BC9A21E6-E7E0-4C92-88C6-865C7B0B2EB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dirty="0"/>
            <a:t>Deriving new transactional or historical features using existing features.</a:t>
          </a:r>
          <a:endParaRPr lang="en-US" sz="1800" dirty="0"/>
        </a:p>
      </dgm:t>
    </dgm:pt>
    <dgm:pt modelId="{C1F4A133-3602-4F36-ACAF-F41171805764}" type="parTrans" cxnId="{B8397563-1947-4020-A083-35C89278D42D}">
      <dgm:prSet/>
      <dgm:spPr/>
      <dgm:t>
        <a:bodyPr/>
        <a:lstStyle/>
        <a:p>
          <a:endParaRPr lang="en-US"/>
        </a:p>
      </dgm:t>
    </dgm:pt>
    <dgm:pt modelId="{C5D0BF80-FF55-4FDF-9F99-F373D93248F5}" type="sibTrans" cxnId="{B8397563-1947-4020-A083-35C89278D42D}">
      <dgm:prSet/>
      <dgm:spPr/>
      <dgm:t>
        <a:bodyPr/>
        <a:lstStyle/>
        <a:p>
          <a:endParaRPr lang="en-US"/>
        </a:p>
      </dgm:t>
    </dgm:pt>
    <dgm:pt modelId="{3FA9E779-DD44-42DB-ADA9-875343DAFCE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dirty="0"/>
            <a:t>Understanding relations between features</a:t>
          </a:r>
          <a:endParaRPr lang="en-US" sz="1800" dirty="0"/>
        </a:p>
      </dgm:t>
    </dgm:pt>
    <dgm:pt modelId="{3C6AC029-6F5F-4E20-BBA2-373E0842C7B8}" type="parTrans" cxnId="{CD544357-DB4B-47A7-9A34-6E6A73F3B9D5}">
      <dgm:prSet/>
      <dgm:spPr/>
      <dgm:t>
        <a:bodyPr/>
        <a:lstStyle/>
        <a:p>
          <a:endParaRPr lang="en-US"/>
        </a:p>
      </dgm:t>
    </dgm:pt>
    <dgm:pt modelId="{36C3F6FE-45EC-41EE-826A-CA5A8552E524}" type="sibTrans" cxnId="{CD544357-DB4B-47A7-9A34-6E6A73F3B9D5}">
      <dgm:prSet/>
      <dgm:spPr/>
      <dgm:t>
        <a:bodyPr/>
        <a:lstStyle/>
        <a:p>
          <a:endParaRPr lang="en-US"/>
        </a:p>
      </dgm:t>
    </dgm:pt>
    <dgm:pt modelId="{9E1A7869-8D18-4326-A542-0EE5E781A83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dirty="0"/>
            <a:t>Training different ML models on the data</a:t>
          </a:r>
          <a:endParaRPr lang="en-US" sz="1800" dirty="0"/>
        </a:p>
      </dgm:t>
    </dgm:pt>
    <dgm:pt modelId="{6A10CB20-8DFE-4199-9B69-5F6250546C04}" type="parTrans" cxnId="{37AB20A8-107A-40B4-91F2-92EDF8402952}">
      <dgm:prSet/>
      <dgm:spPr/>
      <dgm:t>
        <a:bodyPr/>
        <a:lstStyle/>
        <a:p>
          <a:endParaRPr lang="en-US"/>
        </a:p>
      </dgm:t>
    </dgm:pt>
    <dgm:pt modelId="{12F5A258-ED04-4E64-83A9-7EF41ABB12DE}" type="sibTrans" cxnId="{37AB20A8-107A-40B4-91F2-92EDF8402952}">
      <dgm:prSet/>
      <dgm:spPr/>
      <dgm:t>
        <a:bodyPr/>
        <a:lstStyle/>
        <a:p>
          <a:endParaRPr lang="en-US"/>
        </a:p>
      </dgm:t>
    </dgm:pt>
    <dgm:pt modelId="{E2CF950C-0D70-46CB-AC14-C616731ACED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700" dirty="0"/>
            <a:t>Choosing and evaluating the best model that has the highest precision &amp; recall</a:t>
          </a:r>
          <a:endParaRPr lang="en-US" sz="1700" dirty="0"/>
        </a:p>
      </dgm:t>
    </dgm:pt>
    <dgm:pt modelId="{E807493B-AE64-4E68-BEA7-359AED85B1AF}" type="parTrans" cxnId="{A9E233B6-1D96-44DE-BB04-8947B600BBE3}">
      <dgm:prSet/>
      <dgm:spPr/>
      <dgm:t>
        <a:bodyPr/>
        <a:lstStyle/>
        <a:p>
          <a:endParaRPr lang="en-US"/>
        </a:p>
      </dgm:t>
    </dgm:pt>
    <dgm:pt modelId="{C159FCF0-0625-4488-B72F-AA69B3EA2D66}" type="sibTrans" cxnId="{A9E233B6-1D96-44DE-BB04-8947B600BBE3}">
      <dgm:prSet/>
      <dgm:spPr/>
      <dgm:t>
        <a:bodyPr/>
        <a:lstStyle/>
        <a:p>
          <a:endParaRPr lang="en-US"/>
        </a:p>
      </dgm:t>
    </dgm:pt>
    <dgm:pt modelId="{09D61F7B-6D34-4834-B8C9-D0A64C7F6E7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dirty="0"/>
            <a:t>Performing Cost Benefit Analysis on the final model chosen</a:t>
          </a:r>
          <a:endParaRPr lang="en-US" sz="1800" dirty="0"/>
        </a:p>
      </dgm:t>
    </dgm:pt>
    <dgm:pt modelId="{9B0F53A2-27E6-40E2-A693-FDBC3C2C1BA7}" type="parTrans" cxnId="{E76CA2C7-05ED-4915-BBD9-43BAB13C6812}">
      <dgm:prSet/>
      <dgm:spPr/>
      <dgm:t>
        <a:bodyPr/>
        <a:lstStyle/>
        <a:p>
          <a:endParaRPr lang="en-US"/>
        </a:p>
      </dgm:t>
    </dgm:pt>
    <dgm:pt modelId="{552DD6D3-E3AF-4B34-A660-0F91EFB7D41E}" type="sibTrans" cxnId="{E76CA2C7-05ED-4915-BBD9-43BAB13C6812}">
      <dgm:prSet/>
      <dgm:spPr/>
      <dgm:t>
        <a:bodyPr/>
        <a:lstStyle/>
        <a:p>
          <a:endParaRPr lang="en-US"/>
        </a:p>
      </dgm:t>
    </dgm:pt>
    <dgm:pt modelId="{4B62F4BF-455B-43D3-BD09-B9471E9EECD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700" dirty="0"/>
            <a:t>Data Storytelling using insights, modeling results, &amp; Business proposal</a:t>
          </a:r>
          <a:endParaRPr lang="en-US" sz="1700" dirty="0"/>
        </a:p>
      </dgm:t>
    </dgm:pt>
    <dgm:pt modelId="{7ACE67BF-A667-4117-94DF-EFDD1064D7FA}" type="parTrans" cxnId="{1A7A46E1-FC4B-42D8-9823-3B158822A781}">
      <dgm:prSet/>
      <dgm:spPr/>
      <dgm:t>
        <a:bodyPr/>
        <a:lstStyle/>
        <a:p>
          <a:endParaRPr lang="en-US"/>
        </a:p>
      </dgm:t>
    </dgm:pt>
    <dgm:pt modelId="{0079DCA5-ED73-4CA9-8E7A-4CED8F9D6A31}" type="sibTrans" cxnId="{1A7A46E1-FC4B-42D8-9823-3B158822A781}">
      <dgm:prSet/>
      <dgm:spPr/>
      <dgm:t>
        <a:bodyPr/>
        <a:lstStyle/>
        <a:p>
          <a:endParaRPr lang="en-US"/>
        </a:p>
      </dgm:t>
    </dgm:pt>
    <dgm:pt modelId="{669B0D11-5EF8-43F1-8C91-03C791BDCC8A}" type="pres">
      <dgm:prSet presAssocID="{F438D304-388E-40C0-881F-D81FC288D01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C03162-3B0D-41E3-9D92-73BBF223DAEA}" type="pres">
      <dgm:prSet presAssocID="{763FF165-A384-4BE2-8EE7-27E17ECD42AD}" presName="compNode" presStyleCnt="0"/>
      <dgm:spPr/>
    </dgm:pt>
    <dgm:pt modelId="{FCE15F72-D597-48E8-A9C0-F0FBE04E2249}" type="pres">
      <dgm:prSet presAssocID="{763FF165-A384-4BE2-8EE7-27E17ECD42AD}" presName="bgRect" presStyleLbl="bgShp" presStyleIdx="0" presStyleCnt="7"/>
      <dgm:spPr/>
    </dgm:pt>
    <dgm:pt modelId="{6C7E547C-0529-4E3D-B4EE-AA5B94B2FE45}" type="pres">
      <dgm:prSet presAssocID="{763FF165-A384-4BE2-8EE7-27E17ECD42A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Bar chart"/>
        </a:ext>
      </dgm:extLst>
    </dgm:pt>
    <dgm:pt modelId="{1F800741-4085-4158-853A-CC8E8A20B9FC}" type="pres">
      <dgm:prSet presAssocID="{763FF165-A384-4BE2-8EE7-27E17ECD42AD}" presName="spaceRect" presStyleCnt="0"/>
      <dgm:spPr/>
    </dgm:pt>
    <dgm:pt modelId="{93A1FBCA-247B-4EBD-B3A2-0FB6FBEC0CA6}" type="pres">
      <dgm:prSet presAssocID="{763FF165-A384-4BE2-8EE7-27E17ECD42AD}" presName="parTx" presStyleLbl="revTx" presStyleIdx="0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CEF3F26-968B-4CDD-9DA5-A6266E639AD2}" type="pres">
      <dgm:prSet presAssocID="{E366503D-A8A6-4248-B82C-8931BAB948F1}" presName="sibTrans" presStyleCnt="0"/>
      <dgm:spPr/>
    </dgm:pt>
    <dgm:pt modelId="{29EF7E4B-F3B3-44F0-99F0-2A32E0B15A78}" type="pres">
      <dgm:prSet presAssocID="{BC9A21E6-E7E0-4C92-88C6-865C7B0B2EB4}" presName="compNode" presStyleCnt="0"/>
      <dgm:spPr/>
    </dgm:pt>
    <dgm:pt modelId="{214B304E-3BC5-43C7-AEBA-27C059C5B1F1}" type="pres">
      <dgm:prSet presAssocID="{BC9A21E6-E7E0-4C92-88C6-865C7B0B2EB4}" presName="bgRect" presStyleLbl="bgShp" presStyleIdx="1" presStyleCnt="7"/>
      <dgm:spPr/>
    </dgm:pt>
    <dgm:pt modelId="{4807FA49-1AA7-4F0C-86ED-5EAF63E78B26}" type="pres">
      <dgm:prSet presAssocID="{BC9A21E6-E7E0-4C92-88C6-865C7B0B2EB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Target Audience"/>
        </a:ext>
      </dgm:extLst>
    </dgm:pt>
    <dgm:pt modelId="{7915ABDE-58B5-478D-A6BB-2B1B1A828518}" type="pres">
      <dgm:prSet presAssocID="{BC9A21E6-E7E0-4C92-88C6-865C7B0B2EB4}" presName="spaceRect" presStyleCnt="0"/>
      <dgm:spPr/>
    </dgm:pt>
    <dgm:pt modelId="{A8F37D55-D7B1-4DA0-A478-68731BD5901E}" type="pres">
      <dgm:prSet presAssocID="{BC9A21E6-E7E0-4C92-88C6-865C7B0B2EB4}" presName="parTx" presStyleLbl="revTx" presStyleIdx="1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D00D34F-6C24-4538-A8FA-36CDC16691EC}" type="pres">
      <dgm:prSet presAssocID="{C5D0BF80-FF55-4FDF-9F99-F373D93248F5}" presName="sibTrans" presStyleCnt="0"/>
      <dgm:spPr/>
    </dgm:pt>
    <dgm:pt modelId="{4195D5E4-76F9-4171-A90A-717B6A41ED0C}" type="pres">
      <dgm:prSet presAssocID="{3FA9E779-DD44-42DB-ADA9-875343DAFCEA}" presName="compNode" presStyleCnt="0"/>
      <dgm:spPr/>
    </dgm:pt>
    <dgm:pt modelId="{104C662D-392E-4076-82D4-1B9FBD6413A7}" type="pres">
      <dgm:prSet presAssocID="{3FA9E779-DD44-42DB-ADA9-875343DAFCEA}" presName="bgRect" presStyleLbl="bgShp" presStyleIdx="2" presStyleCnt="7"/>
      <dgm:spPr/>
    </dgm:pt>
    <dgm:pt modelId="{BE15C5C0-458D-42DF-B8C8-19E9FBC1AF15}" type="pres">
      <dgm:prSet presAssocID="{3FA9E779-DD44-42DB-ADA9-875343DAFCEA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Handshake"/>
        </a:ext>
      </dgm:extLst>
    </dgm:pt>
    <dgm:pt modelId="{FBDC0F56-2B12-40EF-9973-FF1D62BC4F0D}" type="pres">
      <dgm:prSet presAssocID="{3FA9E779-DD44-42DB-ADA9-875343DAFCEA}" presName="spaceRect" presStyleCnt="0"/>
      <dgm:spPr/>
    </dgm:pt>
    <dgm:pt modelId="{DC225F2A-220C-439F-8649-CEB8815AAABF}" type="pres">
      <dgm:prSet presAssocID="{3FA9E779-DD44-42DB-ADA9-875343DAFCEA}" presName="parTx" presStyleLbl="revTx" presStyleIdx="2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ECF5A21-0355-40BB-8F60-0B702FA4FF6D}" type="pres">
      <dgm:prSet presAssocID="{36C3F6FE-45EC-41EE-826A-CA5A8552E524}" presName="sibTrans" presStyleCnt="0"/>
      <dgm:spPr/>
    </dgm:pt>
    <dgm:pt modelId="{45B2FF40-5F48-4351-AA34-150DC37373BC}" type="pres">
      <dgm:prSet presAssocID="{9E1A7869-8D18-4326-A542-0EE5E781A830}" presName="compNode" presStyleCnt="0"/>
      <dgm:spPr/>
    </dgm:pt>
    <dgm:pt modelId="{FA96A3C8-AE02-4DEC-B6FB-FE264EE93F91}" type="pres">
      <dgm:prSet presAssocID="{9E1A7869-8D18-4326-A542-0EE5E781A830}" presName="bgRect" presStyleLbl="bgShp" presStyleIdx="3" presStyleCnt="7"/>
      <dgm:spPr/>
    </dgm:pt>
    <dgm:pt modelId="{0D1B3701-8D8C-41E2-BA7C-9560887751B3}" type="pres">
      <dgm:prSet presAssocID="{9E1A7869-8D18-4326-A542-0EE5E781A83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Database"/>
        </a:ext>
      </dgm:extLst>
    </dgm:pt>
    <dgm:pt modelId="{AB42F85B-BD20-4CE0-8552-E05CF517FEA2}" type="pres">
      <dgm:prSet presAssocID="{9E1A7869-8D18-4326-A542-0EE5E781A830}" presName="spaceRect" presStyleCnt="0"/>
      <dgm:spPr/>
    </dgm:pt>
    <dgm:pt modelId="{D531307C-7C4D-4256-A8CA-9059B8C2A844}" type="pres">
      <dgm:prSet presAssocID="{9E1A7869-8D18-4326-A542-0EE5E781A830}" presName="parTx" presStyleLbl="revTx" presStyleIdx="3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5C25EC1-7C30-412C-9C5E-253C5D9E5F3C}" type="pres">
      <dgm:prSet presAssocID="{12F5A258-ED04-4E64-83A9-7EF41ABB12DE}" presName="sibTrans" presStyleCnt="0"/>
      <dgm:spPr/>
    </dgm:pt>
    <dgm:pt modelId="{1CE0F4BB-517E-4082-9658-0691092280BE}" type="pres">
      <dgm:prSet presAssocID="{E2CF950C-0D70-46CB-AC14-C616731ACED3}" presName="compNode" presStyleCnt="0"/>
      <dgm:spPr/>
    </dgm:pt>
    <dgm:pt modelId="{A7F959FE-9FD3-4FE2-B35F-0113DD59EAB6}" type="pres">
      <dgm:prSet presAssocID="{E2CF950C-0D70-46CB-AC14-C616731ACED3}" presName="bgRect" presStyleLbl="bgShp" presStyleIdx="4" presStyleCnt="7"/>
      <dgm:spPr/>
    </dgm:pt>
    <dgm:pt modelId="{088E4D61-272A-422B-82A0-E73DEBB14828}" type="pres">
      <dgm:prSet presAssocID="{E2CF950C-0D70-46CB-AC14-C616731ACED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Checkmark"/>
        </a:ext>
      </dgm:extLst>
    </dgm:pt>
    <dgm:pt modelId="{F3736859-9670-47E7-8A8D-55FAE35E332C}" type="pres">
      <dgm:prSet presAssocID="{E2CF950C-0D70-46CB-AC14-C616731ACED3}" presName="spaceRect" presStyleCnt="0"/>
      <dgm:spPr/>
    </dgm:pt>
    <dgm:pt modelId="{82A1C34F-EC75-4934-81B2-C399DD417F9E}" type="pres">
      <dgm:prSet presAssocID="{E2CF950C-0D70-46CB-AC14-C616731ACED3}" presName="parTx" presStyleLbl="revTx" presStyleIdx="4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BFF8082-9A75-4741-BF69-ACEFED12B9BA}" type="pres">
      <dgm:prSet presAssocID="{C159FCF0-0625-4488-B72F-AA69B3EA2D66}" presName="sibTrans" presStyleCnt="0"/>
      <dgm:spPr/>
    </dgm:pt>
    <dgm:pt modelId="{5122424E-232B-4201-A9AF-F58F84E9649A}" type="pres">
      <dgm:prSet presAssocID="{09D61F7B-6D34-4834-B8C9-D0A64C7F6E74}" presName="compNode" presStyleCnt="0"/>
      <dgm:spPr/>
    </dgm:pt>
    <dgm:pt modelId="{078ABDCF-C501-437B-A3A0-DEEED2BBD50C}" type="pres">
      <dgm:prSet presAssocID="{09D61F7B-6D34-4834-B8C9-D0A64C7F6E74}" presName="bgRect" presStyleLbl="bgShp" presStyleIdx="5" presStyleCnt="7"/>
      <dgm:spPr/>
    </dgm:pt>
    <dgm:pt modelId="{99CA7CAA-B301-4993-BF77-42A3D10670E2}" type="pres">
      <dgm:prSet presAssocID="{09D61F7B-6D34-4834-B8C9-D0A64C7F6E74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Money"/>
        </a:ext>
      </dgm:extLst>
    </dgm:pt>
    <dgm:pt modelId="{58DF4B8D-A83E-44F6-A364-1C980BE0B753}" type="pres">
      <dgm:prSet presAssocID="{09D61F7B-6D34-4834-B8C9-D0A64C7F6E74}" presName="spaceRect" presStyleCnt="0"/>
      <dgm:spPr/>
    </dgm:pt>
    <dgm:pt modelId="{C47BCD95-2516-4296-8B82-F9A90693898A}" type="pres">
      <dgm:prSet presAssocID="{09D61F7B-6D34-4834-B8C9-D0A64C7F6E74}" presName="parTx" presStyleLbl="revTx" presStyleIdx="5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28069A2-D17F-4A7D-AD92-88FCDEDEE098}" type="pres">
      <dgm:prSet presAssocID="{552DD6D3-E3AF-4B34-A660-0F91EFB7D41E}" presName="sibTrans" presStyleCnt="0"/>
      <dgm:spPr/>
    </dgm:pt>
    <dgm:pt modelId="{C6285891-12F5-4096-8FC5-8A12ACED6279}" type="pres">
      <dgm:prSet presAssocID="{4B62F4BF-455B-43D3-BD09-B9471E9EECD2}" presName="compNode" presStyleCnt="0"/>
      <dgm:spPr/>
    </dgm:pt>
    <dgm:pt modelId="{2C010295-EEF8-446B-AAA5-AD1F832FE527}" type="pres">
      <dgm:prSet presAssocID="{4B62F4BF-455B-43D3-BD09-B9471E9EECD2}" presName="bgRect" presStyleLbl="bgShp" presStyleIdx="6" presStyleCnt="7"/>
      <dgm:spPr/>
    </dgm:pt>
    <dgm:pt modelId="{9DC52CF6-6632-4101-A5C3-E00C1AF72B69}" type="pres">
      <dgm:prSet presAssocID="{4B62F4BF-455B-43D3-BD09-B9471E9EECD2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Statistics"/>
        </a:ext>
      </dgm:extLst>
    </dgm:pt>
    <dgm:pt modelId="{29289E2D-C9F4-4E9B-A80E-6DF6C4101025}" type="pres">
      <dgm:prSet presAssocID="{4B62F4BF-455B-43D3-BD09-B9471E9EECD2}" presName="spaceRect" presStyleCnt="0"/>
      <dgm:spPr/>
    </dgm:pt>
    <dgm:pt modelId="{432632B5-3DD1-409B-8BE8-950F8CD7DA8F}" type="pres">
      <dgm:prSet presAssocID="{4B62F4BF-455B-43D3-BD09-B9471E9EECD2}" presName="parTx" presStyleLbl="revTx" presStyleIdx="6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239F2E28-064D-49EE-8EAB-DF047BBBE2BA}" type="presOf" srcId="{F438D304-388E-40C0-881F-D81FC288D012}" destId="{669B0D11-5EF8-43F1-8C91-03C791BDCC8A}" srcOrd="0" destOrd="0" presId="urn:microsoft.com/office/officeart/2018/2/layout/IconVerticalSolidList"/>
    <dgm:cxn modelId="{81415450-85D2-4B0A-B328-C940CD173903}" type="presOf" srcId="{4B62F4BF-455B-43D3-BD09-B9471E9EECD2}" destId="{432632B5-3DD1-409B-8BE8-950F8CD7DA8F}" srcOrd="0" destOrd="0" presId="urn:microsoft.com/office/officeart/2018/2/layout/IconVerticalSolidList"/>
    <dgm:cxn modelId="{1A7A46E1-FC4B-42D8-9823-3B158822A781}" srcId="{F438D304-388E-40C0-881F-D81FC288D012}" destId="{4B62F4BF-455B-43D3-BD09-B9471E9EECD2}" srcOrd="6" destOrd="0" parTransId="{7ACE67BF-A667-4117-94DF-EFDD1064D7FA}" sibTransId="{0079DCA5-ED73-4CA9-8E7A-4CED8F9D6A31}"/>
    <dgm:cxn modelId="{999619EA-4C56-45B0-BF22-A43104A07A66}" type="presOf" srcId="{763FF165-A384-4BE2-8EE7-27E17ECD42AD}" destId="{93A1FBCA-247B-4EBD-B3A2-0FB6FBEC0CA6}" srcOrd="0" destOrd="0" presId="urn:microsoft.com/office/officeart/2018/2/layout/IconVerticalSolidList"/>
    <dgm:cxn modelId="{22F5951B-17E8-4F63-8365-10A82F9C9E70}" type="presOf" srcId="{3FA9E779-DD44-42DB-ADA9-875343DAFCEA}" destId="{DC225F2A-220C-439F-8649-CEB8815AAABF}" srcOrd="0" destOrd="0" presId="urn:microsoft.com/office/officeart/2018/2/layout/IconVerticalSolidList"/>
    <dgm:cxn modelId="{CF88782B-92D3-46E7-BE3B-8EA0F8CDCC55}" srcId="{F438D304-388E-40C0-881F-D81FC288D012}" destId="{763FF165-A384-4BE2-8EE7-27E17ECD42AD}" srcOrd="0" destOrd="0" parTransId="{117957EA-5DF9-42F8-B2B8-ACBE257EA4C8}" sibTransId="{E366503D-A8A6-4248-B82C-8931BAB948F1}"/>
    <dgm:cxn modelId="{CD544357-DB4B-47A7-9A34-6E6A73F3B9D5}" srcId="{F438D304-388E-40C0-881F-D81FC288D012}" destId="{3FA9E779-DD44-42DB-ADA9-875343DAFCEA}" srcOrd="2" destOrd="0" parTransId="{3C6AC029-6F5F-4E20-BBA2-373E0842C7B8}" sibTransId="{36C3F6FE-45EC-41EE-826A-CA5A8552E524}"/>
    <dgm:cxn modelId="{CDE6DFE6-4802-4E49-9799-C9564668EF2F}" type="presOf" srcId="{BC9A21E6-E7E0-4C92-88C6-865C7B0B2EB4}" destId="{A8F37D55-D7B1-4DA0-A478-68731BD5901E}" srcOrd="0" destOrd="0" presId="urn:microsoft.com/office/officeart/2018/2/layout/IconVerticalSolidList"/>
    <dgm:cxn modelId="{E76CA2C7-05ED-4915-BBD9-43BAB13C6812}" srcId="{F438D304-388E-40C0-881F-D81FC288D012}" destId="{09D61F7B-6D34-4834-B8C9-D0A64C7F6E74}" srcOrd="5" destOrd="0" parTransId="{9B0F53A2-27E6-40E2-A693-FDBC3C2C1BA7}" sibTransId="{552DD6D3-E3AF-4B34-A660-0F91EFB7D41E}"/>
    <dgm:cxn modelId="{74E45B44-2229-4EF5-834A-DE5CB8D3E2C7}" type="presOf" srcId="{09D61F7B-6D34-4834-B8C9-D0A64C7F6E74}" destId="{C47BCD95-2516-4296-8B82-F9A90693898A}" srcOrd="0" destOrd="0" presId="urn:microsoft.com/office/officeart/2018/2/layout/IconVerticalSolidList"/>
    <dgm:cxn modelId="{20D76105-5605-409D-9936-D6A7E74AD9E0}" type="presOf" srcId="{9E1A7869-8D18-4326-A542-0EE5E781A830}" destId="{D531307C-7C4D-4256-A8CA-9059B8C2A844}" srcOrd="0" destOrd="0" presId="urn:microsoft.com/office/officeart/2018/2/layout/IconVerticalSolidList"/>
    <dgm:cxn modelId="{37AB20A8-107A-40B4-91F2-92EDF8402952}" srcId="{F438D304-388E-40C0-881F-D81FC288D012}" destId="{9E1A7869-8D18-4326-A542-0EE5E781A830}" srcOrd="3" destOrd="0" parTransId="{6A10CB20-8DFE-4199-9B69-5F6250546C04}" sibTransId="{12F5A258-ED04-4E64-83A9-7EF41ABB12DE}"/>
    <dgm:cxn modelId="{A9E233B6-1D96-44DE-BB04-8947B600BBE3}" srcId="{F438D304-388E-40C0-881F-D81FC288D012}" destId="{E2CF950C-0D70-46CB-AC14-C616731ACED3}" srcOrd="4" destOrd="0" parTransId="{E807493B-AE64-4E68-BEA7-359AED85B1AF}" sibTransId="{C159FCF0-0625-4488-B72F-AA69B3EA2D66}"/>
    <dgm:cxn modelId="{0CDBCF6E-6577-48A7-BFC5-EBB78D3E3BA9}" type="presOf" srcId="{E2CF950C-0D70-46CB-AC14-C616731ACED3}" destId="{82A1C34F-EC75-4934-81B2-C399DD417F9E}" srcOrd="0" destOrd="0" presId="urn:microsoft.com/office/officeart/2018/2/layout/IconVerticalSolidList"/>
    <dgm:cxn modelId="{B8397563-1947-4020-A083-35C89278D42D}" srcId="{F438D304-388E-40C0-881F-D81FC288D012}" destId="{BC9A21E6-E7E0-4C92-88C6-865C7B0B2EB4}" srcOrd="1" destOrd="0" parTransId="{C1F4A133-3602-4F36-ACAF-F41171805764}" sibTransId="{C5D0BF80-FF55-4FDF-9F99-F373D93248F5}"/>
    <dgm:cxn modelId="{EDA88AFC-F68C-44AD-BC27-B3EF937F4845}" type="presParOf" srcId="{669B0D11-5EF8-43F1-8C91-03C791BDCC8A}" destId="{7CC03162-3B0D-41E3-9D92-73BBF223DAEA}" srcOrd="0" destOrd="0" presId="urn:microsoft.com/office/officeart/2018/2/layout/IconVerticalSolidList"/>
    <dgm:cxn modelId="{F4E9B361-EC10-429E-9D11-9309A5B95F6C}" type="presParOf" srcId="{7CC03162-3B0D-41E3-9D92-73BBF223DAEA}" destId="{FCE15F72-D597-48E8-A9C0-F0FBE04E2249}" srcOrd="0" destOrd="0" presId="urn:microsoft.com/office/officeart/2018/2/layout/IconVerticalSolidList"/>
    <dgm:cxn modelId="{BC978C54-31A8-4FB9-86C8-7598332CC5E4}" type="presParOf" srcId="{7CC03162-3B0D-41E3-9D92-73BBF223DAEA}" destId="{6C7E547C-0529-4E3D-B4EE-AA5B94B2FE45}" srcOrd="1" destOrd="0" presId="urn:microsoft.com/office/officeart/2018/2/layout/IconVerticalSolidList"/>
    <dgm:cxn modelId="{45524F90-E2E0-4830-A537-3DAACC57B289}" type="presParOf" srcId="{7CC03162-3B0D-41E3-9D92-73BBF223DAEA}" destId="{1F800741-4085-4158-853A-CC8E8A20B9FC}" srcOrd="2" destOrd="0" presId="urn:microsoft.com/office/officeart/2018/2/layout/IconVerticalSolidList"/>
    <dgm:cxn modelId="{FCF59B59-A6A1-4553-A6C1-154F3B4F99EE}" type="presParOf" srcId="{7CC03162-3B0D-41E3-9D92-73BBF223DAEA}" destId="{93A1FBCA-247B-4EBD-B3A2-0FB6FBEC0CA6}" srcOrd="3" destOrd="0" presId="urn:microsoft.com/office/officeart/2018/2/layout/IconVerticalSolidList"/>
    <dgm:cxn modelId="{2FEB4397-526F-4DBD-9BE9-450AB45D8474}" type="presParOf" srcId="{669B0D11-5EF8-43F1-8C91-03C791BDCC8A}" destId="{8CEF3F26-968B-4CDD-9DA5-A6266E639AD2}" srcOrd="1" destOrd="0" presId="urn:microsoft.com/office/officeart/2018/2/layout/IconVerticalSolidList"/>
    <dgm:cxn modelId="{7C26334E-B499-4274-976F-BFFCF1C7E83F}" type="presParOf" srcId="{669B0D11-5EF8-43F1-8C91-03C791BDCC8A}" destId="{29EF7E4B-F3B3-44F0-99F0-2A32E0B15A78}" srcOrd="2" destOrd="0" presId="urn:microsoft.com/office/officeart/2018/2/layout/IconVerticalSolidList"/>
    <dgm:cxn modelId="{394AFF3B-6153-4650-AA6A-EC207A96F232}" type="presParOf" srcId="{29EF7E4B-F3B3-44F0-99F0-2A32E0B15A78}" destId="{214B304E-3BC5-43C7-AEBA-27C059C5B1F1}" srcOrd="0" destOrd="0" presId="urn:microsoft.com/office/officeart/2018/2/layout/IconVerticalSolidList"/>
    <dgm:cxn modelId="{0950FF94-5E34-41E5-9414-C0EFF8F42DE1}" type="presParOf" srcId="{29EF7E4B-F3B3-44F0-99F0-2A32E0B15A78}" destId="{4807FA49-1AA7-4F0C-86ED-5EAF63E78B26}" srcOrd="1" destOrd="0" presId="urn:microsoft.com/office/officeart/2018/2/layout/IconVerticalSolidList"/>
    <dgm:cxn modelId="{0A7BF8FE-92B7-46D8-8AA4-BA7EFAFAF12D}" type="presParOf" srcId="{29EF7E4B-F3B3-44F0-99F0-2A32E0B15A78}" destId="{7915ABDE-58B5-478D-A6BB-2B1B1A828518}" srcOrd="2" destOrd="0" presId="urn:microsoft.com/office/officeart/2018/2/layout/IconVerticalSolidList"/>
    <dgm:cxn modelId="{FD74200E-A3A3-4D1C-91D7-3961B37D1D5D}" type="presParOf" srcId="{29EF7E4B-F3B3-44F0-99F0-2A32E0B15A78}" destId="{A8F37D55-D7B1-4DA0-A478-68731BD5901E}" srcOrd="3" destOrd="0" presId="urn:microsoft.com/office/officeart/2018/2/layout/IconVerticalSolidList"/>
    <dgm:cxn modelId="{30682BB3-A9F0-4D5B-83E2-3889C6E0493E}" type="presParOf" srcId="{669B0D11-5EF8-43F1-8C91-03C791BDCC8A}" destId="{8D00D34F-6C24-4538-A8FA-36CDC16691EC}" srcOrd="3" destOrd="0" presId="urn:microsoft.com/office/officeart/2018/2/layout/IconVerticalSolidList"/>
    <dgm:cxn modelId="{88F54565-31A6-4637-84BF-A82B85743B83}" type="presParOf" srcId="{669B0D11-5EF8-43F1-8C91-03C791BDCC8A}" destId="{4195D5E4-76F9-4171-A90A-717B6A41ED0C}" srcOrd="4" destOrd="0" presId="urn:microsoft.com/office/officeart/2018/2/layout/IconVerticalSolidList"/>
    <dgm:cxn modelId="{8205A3BF-6BC4-465B-BCEA-6BAC0857E9CA}" type="presParOf" srcId="{4195D5E4-76F9-4171-A90A-717B6A41ED0C}" destId="{104C662D-392E-4076-82D4-1B9FBD6413A7}" srcOrd="0" destOrd="0" presId="urn:microsoft.com/office/officeart/2018/2/layout/IconVerticalSolidList"/>
    <dgm:cxn modelId="{E7305B6E-2896-470A-9BA5-4FAF5562D11F}" type="presParOf" srcId="{4195D5E4-76F9-4171-A90A-717B6A41ED0C}" destId="{BE15C5C0-458D-42DF-B8C8-19E9FBC1AF15}" srcOrd="1" destOrd="0" presId="urn:microsoft.com/office/officeart/2018/2/layout/IconVerticalSolidList"/>
    <dgm:cxn modelId="{36F8D447-121C-4B75-9BE2-51FD891F303A}" type="presParOf" srcId="{4195D5E4-76F9-4171-A90A-717B6A41ED0C}" destId="{FBDC0F56-2B12-40EF-9973-FF1D62BC4F0D}" srcOrd="2" destOrd="0" presId="urn:microsoft.com/office/officeart/2018/2/layout/IconVerticalSolidList"/>
    <dgm:cxn modelId="{3ABD3365-0A95-43B8-B6FD-DC7E97A3568F}" type="presParOf" srcId="{4195D5E4-76F9-4171-A90A-717B6A41ED0C}" destId="{DC225F2A-220C-439F-8649-CEB8815AAABF}" srcOrd="3" destOrd="0" presId="urn:microsoft.com/office/officeart/2018/2/layout/IconVerticalSolidList"/>
    <dgm:cxn modelId="{FB2E5D22-5DEA-4B1F-BC01-6BE5283703CF}" type="presParOf" srcId="{669B0D11-5EF8-43F1-8C91-03C791BDCC8A}" destId="{5ECF5A21-0355-40BB-8F60-0B702FA4FF6D}" srcOrd="5" destOrd="0" presId="urn:microsoft.com/office/officeart/2018/2/layout/IconVerticalSolidList"/>
    <dgm:cxn modelId="{F17F847D-C07B-44F3-9CE3-5475D8F19D3A}" type="presParOf" srcId="{669B0D11-5EF8-43F1-8C91-03C791BDCC8A}" destId="{45B2FF40-5F48-4351-AA34-150DC37373BC}" srcOrd="6" destOrd="0" presId="urn:microsoft.com/office/officeart/2018/2/layout/IconVerticalSolidList"/>
    <dgm:cxn modelId="{A0E165ED-1DA8-43BD-8189-0DCEDC66BC91}" type="presParOf" srcId="{45B2FF40-5F48-4351-AA34-150DC37373BC}" destId="{FA96A3C8-AE02-4DEC-B6FB-FE264EE93F91}" srcOrd="0" destOrd="0" presId="urn:microsoft.com/office/officeart/2018/2/layout/IconVerticalSolidList"/>
    <dgm:cxn modelId="{80133AAA-9A62-423F-9A3E-09D4D3C19A90}" type="presParOf" srcId="{45B2FF40-5F48-4351-AA34-150DC37373BC}" destId="{0D1B3701-8D8C-41E2-BA7C-9560887751B3}" srcOrd="1" destOrd="0" presId="urn:microsoft.com/office/officeart/2018/2/layout/IconVerticalSolidList"/>
    <dgm:cxn modelId="{2EFC6044-8D9D-4615-9F8E-37580193F074}" type="presParOf" srcId="{45B2FF40-5F48-4351-AA34-150DC37373BC}" destId="{AB42F85B-BD20-4CE0-8552-E05CF517FEA2}" srcOrd="2" destOrd="0" presId="urn:microsoft.com/office/officeart/2018/2/layout/IconVerticalSolidList"/>
    <dgm:cxn modelId="{8EF3D950-07AA-4114-9A6F-6BC5D0E90323}" type="presParOf" srcId="{45B2FF40-5F48-4351-AA34-150DC37373BC}" destId="{D531307C-7C4D-4256-A8CA-9059B8C2A844}" srcOrd="3" destOrd="0" presId="urn:microsoft.com/office/officeart/2018/2/layout/IconVerticalSolidList"/>
    <dgm:cxn modelId="{66113BC6-9F04-405A-8F27-87929274E85C}" type="presParOf" srcId="{669B0D11-5EF8-43F1-8C91-03C791BDCC8A}" destId="{45C25EC1-7C30-412C-9C5E-253C5D9E5F3C}" srcOrd="7" destOrd="0" presId="urn:microsoft.com/office/officeart/2018/2/layout/IconVerticalSolidList"/>
    <dgm:cxn modelId="{5A2027FE-E48F-4011-852B-FD8EE78E879A}" type="presParOf" srcId="{669B0D11-5EF8-43F1-8C91-03C791BDCC8A}" destId="{1CE0F4BB-517E-4082-9658-0691092280BE}" srcOrd="8" destOrd="0" presId="urn:microsoft.com/office/officeart/2018/2/layout/IconVerticalSolidList"/>
    <dgm:cxn modelId="{41861EAA-FFB0-4406-A635-4D8D20A20A86}" type="presParOf" srcId="{1CE0F4BB-517E-4082-9658-0691092280BE}" destId="{A7F959FE-9FD3-4FE2-B35F-0113DD59EAB6}" srcOrd="0" destOrd="0" presId="urn:microsoft.com/office/officeart/2018/2/layout/IconVerticalSolidList"/>
    <dgm:cxn modelId="{8CA48DD2-A13B-4FB8-9493-62073B7D1C10}" type="presParOf" srcId="{1CE0F4BB-517E-4082-9658-0691092280BE}" destId="{088E4D61-272A-422B-82A0-E73DEBB14828}" srcOrd="1" destOrd="0" presId="urn:microsoft.com/office/officeart/2018/2/layout/IconVerticalSolidList"/>
    <dgm:cxn modelId="{04204A8D-65B8-412A-8A81-28CABB2A666E}" type="presParOf" srcId="{1CE0F4BB-517E-4082-9658-0691092280BE}" destId="{F3736859-9670-47E7-8A8D-55FAE35E332C}" srcOrd="2" destOrd="0" presId="urn:microsoft.com/office/officeart/2018/2/layout/IconVerticalSolidList"/>
    <dgm:cxn modelId="{ED6DF73D-38B9-4503-8ED4-071AB1DD4E75}" type="presParOf" srcId="{1CE0F4BB-517E-4082-9658-0691092280BE}" destId="{82A1C34F-EC75-4934-81B2-C399DD417F9E}" srcOrd="3" destOrd="0" presId="urn:microsoft.com/office/officeart/2018/2/layout/IconVerticalSolidList"/>
    <dgm:cxn modelId="{5405AA2D-C308-4DF8-B19A-86D24C2CBD50}" type="presParOf" srcId="{669B0D11-5EF8-43F1-8C91-03C791BDCC8A}" destId="{9BFF8082-9A75-4741-BF69-ACEFED12B9BA}" srcOrd="9" destOrd="0" presId="urn:microsoft.com/office/officeart/2018/2/layout/IconVerticalSolidList"/>
    <dgm:cxn modelId="{5A31F0E6-A2C9-4E2D-B5C9-FBC45B412F52}" type="presParOf" srcId="{669B0D11-5EF8-43F1-8C91-03C791BDCC8A}" destId="{5122424E-232B-4201-A9AF-F58F84E9649A}" srcOrd="10" destOrd="0" presId="urn:microsoft.com/office/officeart/2018/2/layout/IconVerticalSolidList"/>
    <dgm:cxn modelId="{E96EA255-3030-4B62-9D63-EA67520B5390}" type="presParOf" srcId="{5122424E-232B-4201-A9AF-F58F84E9649A}" destId="{078ABDCF-C501-437B-A3A0-DEEED2BBD50C}" srcOrd="0" destOrd="0" presId="urn:microsoft.com/office/officeart/2018/2/layout/IconVerticalSolidList"/>
    <dgm:cxn modelId="{9D42AE56-F059-46E2-B09B-999ED4550087}" type="presParOf" srcId="{5122424E-232B-4201-A9AF-F58F84E9649A}" destId="{99CA7CAA-B301-4993-BF77-42A3D10670E2}" srcOrd="1" destOrd="0" presId="urn:microsoft.com/office/officeart/2018/2/layout/IconVerticalSolidList"/>
    <dgm:cxn modelId="{0F72258E-7C38-4A5F-AD07-CE41FE1A62A5}" type="presParOf" srcId="{5122424E-232B-4201-A9AF-F58F84E9649A}" destId="{58DF4B8D-A83E-44F6-A364-1C980BE0B753}" srcOrd="2" destOrd="0" presId="urn:microsoft.com/office/officeart/2018/2/layout/IconVerticalSolidList"/>
    <dgm:cxn modelId="{518DE7A6-8250-4800-B384-20F023AC006E}" type="presParOf" srcId="{5122424E-232B-4201-A9AF-F58F84E9649A}" destId="{C47BCD95-2516-4296-8B82-F9A90693898A}" srcOrd="3" destOrd="0" presId="urn:microsoft.com/office/officeart/2018/2/layout/IconVerticalSolidList"/>
    <dgm:cxn modelId="{0B9A4B46-9672-4A21-88E3-9C2E42A93E9A}" type="presParOf" srcId="{669B0D11-5EF8-43F1-8C91-03C791BDCC8A}" destId="{728069A2-D17F-4A7D-AD92-88FCDEDEE098}" srcOrd="11" destOrd="0" presId="urn:microsoft.com/office/officeart/2018/2/layout/IconVerticalSolidList"/>
    <dgm:cxn modelId="{99CB6CB9-1C2F-4079-915C-00BA3E2046CB}" type="presParOf" srcId="{669B0D11-5EF8-43F1-8C91-03C791BDCC8A}" destId="{C6285891-12F5-4096-8FC5-8A12ACED6279}" srcOrd="12" destOrd="0" presId="urn:microsoft.com/office/officeart/2018/2/layout/IconVerticalSolidList"/>
    <dgm:cxn modelId="{F7B30A33-3F7F-47F6-B8BF-4D4B74A47AB2}" type="presParOf" srcId="{C6285891-12F5-4096-8FC5-8A12ACED6279}" destId="{2C010295-EEF8-446B-AAA5-AD1F832FE527}" srcOrd="0" destOrd="0" presId="urn:microsoft.com/office/officeart/2018/2/layout/IconVerticalSolidList"/>
    <dgm:cxn modelId="{59344880-B864-40F4-98A2-A0E0DBBCCA35}" type="presParOf" srcId="{C6285891-12F5-4096-8FC5-8A12ACED6279}" destId="{9DC52CF6-6632-4101-A5C3-E00C1AF72B69}" srcOrd="1" destOrd="0" presId="urn:microsoft.com/office/officeart/2018/2/layout/IconVerticalSolidList"/>
    <dgm:cxn modelId="{BD0383B4-667A-4F22-84A1-F212E9F097C6}" type="presParOf" srcId="{C6285891-12F5-4096-8FC5-8A12ACED6279}" destId="{29289E2D-C9F4-4E9B-A80E-6DF6C4101025}" srcOrd="2" destOrd="0" presId="urn:microsoft.com/office/officeart/2018/2/layout/IconVerticalSolidList"/>
    <dgm:cxn modelId="{4535FF37-60C6-4498-BA26-FC68D00D817E}" type="presParOf" srcId="{C6285891-12F5-4096-8FC5-8A12ACED6279}" destId="{432632B5-3DD1-409B-8BE8-950F8CD7DA8F}" srcOrd="3" destOrd="0" presId="urn:microsoft.com/office/officeart/2018/2/layout/IconVerticalSolidList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2F4DC4-9619-4404-9BD2-AE48C81FD7D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99AAD0-6F35-4EFB-AB44-E86547B44F4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Out of </a:t>
          </a:r>
          <a:r>
            <a:rPr lang="en-US" sz="1800" b="1" dirty="0"/>
            <a:t>77,183</a:t>
          </a:r>
          <a:r>
            <a:rPr lang="en-US" sz="1800" dirty="0"/>
            <a:t> credit card transactions on average every month, an average of </a:t>
          </a:r>
          <a:r>
            <a:rPr lang="en-US" sz="1800" b="1" dirty="0"/>
            <a:t>402 </a:t>
          </a:r>
          <a:r>
            <a:rPr lang="en-US" sz="1800" dirty="0"/>
            <a:t>transactions are flagged as</a:t>
          </a:r>
          <a:r>
            <a:rPr lang="en-US" sz="1800" b="1" dirty="0"/>
            <a:t> fraudulent</a:t>
          </a:r>
          <a:r>
            <a:rPr lang="en-US" sz="1800" dirty="0"/>
            <a:t>.</a:t>
          </a:r>
        </a:p>
      </dgm:t>
    </dgm:pt>
    <dgm:pt modelId="{80722518-62A2-4FA8-83FB-5D3E69948A89}" type="parTrans" cxnId="{19D940C4-D948-4479-BAAA-A5006A7980BB}">
      <dgm:prSet/>
      <dgm:spPr/>
      <dgm:t>
        <a:bodyPr/>
        <a:lstStyle/>
        <a:p>
          <a:endParaRPr lang="en-US"/>
        </a:p>
      </dgm:t>
    </dgm:pt>
    <dgm:pt modelId="{D8CED05A-53DF-4923-ACCD-C21B2C0B8A0F}" type="sibTrans" cxnId="{19D940C4-D948-4479-BAAA-A5006A7980BB}">
      <dgm:prSet/>
      <dgm:spPr/>
      <dgm:t>
        <a:bodyPr/>
        <a:lstStyle/>
        <a:p>
          <a:endParaRPr lang="en-US"/>
        </a:p>
      </dgm:t>
    </dgm:pt>
    <dgm:pt modelId="{F60294AF-2820-48AA-A9BE-57CA0A5DBF1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Each fraudulent transaction results in an average monetary loss of </a:t>
          </a:r>
          <a:r>
            <a:rPr lang="en-US" sz="2000" b="1" dirty="0"/>
            <a:t>$530.00.</a:t>
          </a:r>
          <a:endParaRPr lang="en-US" sz="2000" dirty="0"/>
        </a:p>
      </dgm:t>
    </dgm:pt>
    <dgm:pt modelId="{0C0A02B9-5617-4A9E-8C5B-DF3A1B236C3A}" type="parTrans" cxnId="{D1693214-938E-4041-89AD-01CFBE9170FC}">
      <dgm:prSet/>
      <dgm:spPr/>
      <dgm:t>
        <a:bodyPr/>
        <a:lstStyle/>
        <a:p>
          <a:endParaRPr lang="en-US"/>
        </a:p>
      </dgm:t>
    </dgm:pt>
    <dgm:pt modelId="{75C8DD04-DEC1-4F31-B040-E1E262E4C51E}" type="sibTrans" cxnId="{D1693214-938E-4041-89AD-01CFBE9170FC}">
      <dgm:prSet/>
      <dgm:spPr/>
      <dgm:t>
        <a:bodyPr/>
        <a:lstStyle/>
        <a:p>
          <a:endParaRPr lang="en-US"/>
        </a:p>
      </dgm:t>
    </dgm:pt>
    <dgm:pt modelId="{2BE577EC-C052-47F7-98E1-2BFFD591D33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The total amount of expenses linked to fraudulent transactions is </a:t>
          </a:r>
          <a:r>
            <a:rPr lang="en-US" sz="2000" b="1" dirty="0"/>
            <a:t>$213,392.</a:t>
          </a:r>
          <a:endParaRPr lang="en-US" sz="2000" dirty="0"/>
        </a:p>
      </dgm:t>
    </dgm:pt>
    <dgm:pt modelId="{F78B4780-5EB0-42E0-89CF-AEE00D4BAF95}" type="parTrans" cxnId="{F5DAE373-7CD9-4B01-88E6-EBC4987DC25F}">
      <dgm:prSet/>
      <dgm:spPr/>
      <dgm:t>
        <a:bodyPr/>
        <a:lstStyle/>
        <a:p>
          <a:endParaRPr lang="en-US"/>
        </a:p>
      </dgm:t>
    </dgm:pt>
    <dgm:pt modelId="{58CB89E2-DE43-4D3A-BCCA-4F83747B87B1}" type="sibTrans" cxnId="{F5DAE373-7CD9-4B01-88E6-EBC4987DC25F}">
      <dgm:prSet/>
      <dgm:spPr/>
      <dgm:t>
        <a:bodyPr/>
        <a:lstStyle/>
        <a:p>
          <a:endParaRPr lang="en-US"/>
        </a:p>
      </dgm:t>
    </dgm:pt>
    <dgm:pt modelId="{DE141D34-0D5C-479A-829D-E262C9858A9E}" type="pres">
      <dgm:prSet presAssocID="{702F4DC4-9619-4404-9BD2-AE48C81FD7D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DEC0A9-8740-413D-BECE-CEA40688C3FB}" type="pres">
      <dgm:prSet presAssocID="{9999AAD0-6F35-4EFB-AB44-E86547B44F42}" presName="compNode" presStyleCnt="0"/>
      <dgm:spPr/>
    </dgm:pt>
    <dgm:pt modelId="{6AEF9F1E-2DFB-4DBD-8285-AD8B3FB07337}" type="pres">
      <dgm:prSet presAssocID="{9999AAD0-6F35-4EFB-AB44-E86547B44F42}" presName="iconRect" presStyleLbl="node1" presStyleIdx="0" presStyleCnt="3" custLinFactNeighborX="943" custLinFactNeighborY="-2638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Credit card"/>
        </a:ext>
      </dgm:extLst>
    </dgm:pt>
    <dgm:pt modelId="{3A651362-606B-43B8-BDFC-DEF23514F65A}" type="pres">
      <dgm:prSet presAssocID="{9999AAD0-6F35-4EFB-AB44-E86547B44F42}" presName="spaceRect" presStyleCnt="0"/>
      <dgm:spPr/>
    </dgm:pt>
    <dgm:pt modelId="{19090CA9-A463-46F2-BAF0-C7A23ABDCAD7}" type="pres">
      <dgm:prSet presAssocID="{9999AAD0-6F35-4EFB-AB44-E86547B44F42}" presName="textRect" presStyleLbl="revTx" presStyleIdx="0" presStyleCnt="3" custScaleY="10734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F0B10E3-C163-4532-B183-95CA29707469}" type="pres">
      <dgm:prSet presAssocID="{D8CED05A-53DF-4923-ACCD-C21B2C0B8A0F}" presName="sibTrans" presStyleCnt="0"/>
      <dgm:spPr/>
    </dgm:pt>
    <dgm:pt modelId="{4C1CA1BC-403A-469C-AD83-F97D6362A41A}" type="pres">
      <dgm:prSet presAssocID="{F60294AF-2820-48AA-A9BE-57CA0A5DBF17}" presName="compNode" presStyleCnt="0"/>
      <dgm:spPr/>
    </dgm:pt>
    <dgm:pt modelId="{CB607AA6-FDDB-47ED-A486-13FDA699A82F}" type="pres">
      <dgm:prSet presAssocID="{F60294AF-2820-48AA-A9BE-57CA0A5DBF17}" presName="iconRect" presStyleLbl="node1" presStyleIdx="1" presStyleCnt="3" custLinFactNeighborX="943" custLinFactNeighborY="-2638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Money"/>
        </a:ext>
      </dgm:extLst>
    </dgm:pt>
    <dgm:pt modelId="{14E39E23-01F7-4FBF-8E9E-3B21AF121DD7}" type="pres">
      <dgm:prSet presAssocID="{F60294AF-2820-48AA-A9BE-57CA0A5DBF17}" presName="spaceRect" presStyleCnt="0"/>
      <dgm:spPr/>
    </dgm:pt>
    <dgm:pt modelId="{E907005C-41F0-4A4E-B631-F97F746B0A3E}" type="pres">
      <dgm:prSet presAssocID="{F60294AF-2820-48AA-A9BE-57CA0A5DBF17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7474555-8F0E-4A06-A5EB-BEEFCF323C95}" type="pres">
      <dgm:prSet presAssocID="{75C8DD04-DEC1-4F31-B040-E1E262E4C51E}" presName="sibTrans" presStyleCnt="0"/>
      <dgm:spPr/>
    </dgm:pt>
    <dgm:pt modelId="{38BA2A1E-0EFE-4FC4-B778-5383B952BAFE}" type="pres">
      <dgm:prSet presAssocID="{2BE577EC-C052-47F7-98E1-2BFFD591D33F}" presName="compNode" presStyleCnt="0"/>
      <dgm:spPr/>
    </dgm:pt>
    <dgm:pt modelId="{72E2F599-304B-4FB4-80D2-1BAF86505409}" type="pres">
      <dgm:prSet presAssocID="{2BE577EC-C052-47F7-98E1-2BFFD591D33F}" presName="iconRect" presStyleLbl="node1" presStyleIdx="2" presStyleCnt="3" custLinFactNeighborX="943" custLinFactNeighborY="-2638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Robber"/>
        </a:ext>
      </dgm:extLst>
    </dgm:pt>
    <dgm:pt modelId="{B9011869-F67E-4B48-A35B-3381ACE7C0CD}" type="pres">
      <dgm:prSet presAssocID="{2BE577EC-C052-47F7-98E1-2BFFD591D33F}" presName="spaceRect" presStyleCnt="0"/>
      <dgm:spPr/>
    </dgm:pt>
    <dgm:pt modelId="{72DA36F7-97F0-45D4-A826-1B57CB5C6F32}" type="pres">
      <dgm:prSet presAssocID="{2BE577EC-C052-47F7-98E1-2BFFD591D33F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19962F-9908-48B1-9276-2715CD7F493C}" type="presOf" srcId="{F60294AF-2820-48AA-A9BE-57CA0A5DBF17}" destId="{E907005C-41F0-4A4E-B631-F97F746B0A3E}" srcOrd="0" destOrd="0" presId="urn:microsoft.com/office/officeart/2018/2/layout/IconLabelList"/>
    <dgm:cxn modelId="{19D940C4-D948-4479-BAAA-A5006A7980BB}" srcId="{702F4DC4-9619-4404-9BD2-AE48C81FD7DD}" destId="{9999AAD0-6F35-4EFB-AB44-E86547B44F42}" srcOrd="0" destOrd="0" parTransId="{80722518-62A2-4FA8-83FB-5D3E69948A89}" sibTransId="{D8CED05A-53DF-4923-ACCD-C21B2C0B8A0F}"/>
    <dgm:cxn modelId="{8606CF2B-6F97-47CC-8C34-891365E220B1}" type="presOf" srcId="{9999AAD0-6F35-4EFB-AB44-E86547B44F42}" destId="{19090CA9-A463-46F2-BAF0-C7A23ABDCAD7}" srcOrd="0" destOrd="0" presId="urn:microsoft.com/office/officeart/2018/2/layout/IconLabelList"/>
    <dgm:cxn modelId="{F5DAE373-7CD9-4B01-88E6-EBC4987DC25F}" srcId="{702F4DC4-9619-4404-9BD2-AE48C81FD7DD}" destId="{2BE577EC-C052-47F7-98E1-2BFFD591D33F}" srcOrd="2" destOrd="0" parTransId="{F78B4780-5EB0-42E0-89CF-AEE00D4BAF95}" sibTransId="{58CB89E2-DE43-4D3A-BCCA-4F83747B87B1}"/>
    <dgm:cxn modelId="{5E4810A3-5814-46E9-8258-BCC31A9E86D7}" type="presOf" srcId="{702F4DC4-9619-4404-9BD2-AE48C81FD7DD}" destId="{DE141D34-0D5C-479A-829D-E262C9858A9E}" srcOrd="0" destOrd="0" presId="urn:microsoft.com/office/officeart/2018/2/layout/IconLabelList"/>
    <dgm:cxn modelId="{D1693214-938E-4041-89AD-01CFBE9170FC}" srcId="{702F4DC4-9619-4404-9BD2-AE48C81FD7DD}" destId="{F60294AF-2820-48AA-A9BE-57CA0A5DBF17}" srcOrd="1" destOrd="0" parTransId="{0C0A02B9-5617-4A9E-8C5B-DF3A1B236C3A}" sibTransId="{75C8DD04-DEC1-4F31-B040-E1E262E4C51E}"/>
    <dgm:cxn modelId="{A7EB99E6-49B6-43ED-9FCA-49FCD8BF9B6B}" type="presOf" srcId="{2BE577EC-C052-47F7-98E1-2BFFD591D33F}" destId="{72DA36F7-97F0-45D4-A826-1B57CB5C6F32}" srcOrd="0" destOrd="0" presId="urn:microsoft.com/office/officeart/2018/2/layout/IconLabelList"/>
    <dgm:cxn modelId="{EF89B240-1629-493B-BBD0-E7D0279500B6}" type="presParOf" srcId="{DE141D34-0D5C-479A-829D-E262C9858A9E}" destId="{87DEC0A9-8740-413D-BECE-CEA40688C3FB}" srcOrd="0" destOrd="0" presId="urn:microsoft.com/office/officeart/2018/2/layout/IconLabelList"/>
    <dgm:cxn modelId="{1EA363D9-CC59-40E5-AA30-227F77DF4FE8}" type="presParOf" srcId="{87DEC0A9-8740-413D-BECE-CEA40688C3FB}" destId="{6AEF9F1E-2DFB-4DBD-8285-AD8B3FB07337}" srcOrd="0" destOrd="0" presId="urn:microsoft.com/office/officeart/2018/2/layout/IconLabelList"/>
    <dgm:cxn modelId="{343FDEE3-AF0A-4C7D-83A6-09060CCCB3CC}" type="presParOf" srcId="{87DEC0A9-8740-413D-BECE-CEA40688C3FB}" destId="{3A651362-606B-43B8-BDFC-DEF23514F65A}" srcOrd="1" destOrd="0" presId="urn:microsoft.com/office/officeart/2018/2/layout/IconLabelList"/>
    <dgm:cxn modelId="{16AA3E3E-1739-40CE-B1B7-AC3E135CF047}" type="presParOf" srcId="{87DEC0A9-8740-413D-BECE-CEA40688C3FB}" destId="{19090CA9-A463-46F2-BAF0-C7A23ABDCAD7}" srcOrd="2" destOrd="0" presId="urn:microsoft.com/office/officeart/2018/2/layout/IconLabelList"/>
    <dgm:cxn modelId="{C0CAF591-8DCE-4D1B-9C9F-359F43112BB7}" type="presParOf" srcId="{DE141D34-0D5C-479A-829D-E262C9858A9E}" destId="{BF0B10E3-C163-4532-B183-95CA29707469}" srcOrd="1" destOrd="0" presId="urn:microsoft.com/office/officeart/2018/2/layout/IconLabelList"/>
    <dgm:cxn modelId="{0CD628FB-FA3E-4723-8A4E-D49312C0E2EB}" type="presParOf" srcId="{DE141D34-0D5C-479A-829D-E262C9858A9E}" destId="{4C1CA1BC-403A-469C-AD83-F97D6362A41A}" srcOrd="2" destOrd="0" presId="urn:microsoft.com/office/officeart/2018/2/layout/IconLabelList"/>
    <dgm:cxn modelId="{54090C98-BA64-4034-AC0B-DACB0BD07FAF}" type="presParOf" srcId="{4C1CA1BC-403A-469C-AD83-F97D6362A41A}" destId="{CB607AA6-FDDB-47ED-A486-13FDA699A82F}" srcOrd="0" destOrd="0" presId="urn:microsoft.com/office/officeart/2018/2/layout/IconLabelList"/>
    <dgm:cxn modelId="{DBF47689-A487-4084-8289-DBA7C720163E}" type="presParOf" srcId="{4C1CA1BC-403A-469C-AD83-F97D6362A41A}" destId="{14E39E23-01F7-4FBF-8E9E-3B21AF121DD7}" srcOrd="1" destOrd="0" presId="urn:microsoft.com/office/officeart/2018/2/layout/IconLabelList"/>
    <dgm:cxn modelId="{AE2B68D3-8783-47E5-9CE7-269232F8A671}" type="presParOf" srcId="{4C1CA1BC-403A-469C-AD83-F97D6362A41A}" destId="{E907005C-41F0-4A4E-B631-F97F746B0A3E}" srcOrd="2" destOrd="0" presId="urn:microsoft.com/office/officeart/2018/2/layout/IconLabelList"/>
    <dgm:cxn modelId="{C939F9D0-0A41-491D-B856-D46E10B1230B}" type="presParOf" srcId="{DE141D34-0D5C-479A-829D-E262C9858A9E}" destId="{F7474555-8F0E-4A06-A5EB-BEEFCF323C95}" srcOrd="3" destOrd="0" presId="urn:microsoft.com/office/officeart/2018/2/layout/IconLabelList"/>
    <dgm:cxn modelId="{B36AC319-664B-498A-A40B-2644F5735550}" type="presParOf" srcId="{DE141D34-0D5C-479A-829D-E262C9858A9E}" destId="{38BA2A1E-0EFE-4FC4-B778-5383B952BAFE}" srcOrd="4" destOrd="0" presId="urn:microsoft.com/office/officeart/2018/2/layout/IconLabelList"/>
    <dgm:cxn modelId="{F07B94A1-3F16-4C46-A306-48FB12C92559}" type="presParOf" srcId="{38BA2A1E-0EFE-4FC4-B778-5383B952BAFE}" destId="{72E2F599-304B-4FB4-80D2-1BAF86505409}" srcOrd="0" destOrd="0" presId="urn:microsoft.com/office/officeart/2018/2/layout/IconLabelList"/>
    <dgm:cxn modelId="{8CEA18FE-7C93-498A-9673-F22E4F3023A8}" type="presParOf" srcId="{38BA2A1E-0EFE-4FC4-B778-5383B952BAFE}" destId="{B9011869-F67E-4B48-A35B-3381ACE7C0CD}" srcOrd="1" destOrd="0" presId="urn:microsoft.com/office/officeart/2018/2/layout/IconLabelList"/>
    <dgm:cxn modelId="{5C1B93D0-3A6B-44ED-9BB3-7EC7EB03020F}" type="presParOf" srcId="{38BA2A1E-0EFE-4FC4-B778-5383B952BAFE}" destId="{72DA36F7-97F0-45D4-A826-1B57CB5C6F32}" srcOrd="2" destOrd="0" presId="urn:microsoft.com/office/officeart/2018/2/layout/IconLabelList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80E4A2-E922-4358-B8D5-0FE34A24E1B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4B6526-BABE-457A-B3AE-F682D1065A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detection of 235 fraudulent transactions led to a cumulative customer support cost of $352.50.</a:t>
          </a:r>
        </a:p>
      </dgm:t>
    </dgm:pt>
    <dgm:pt modelId="{503B45D6-D7FF-43EC-8995-A472B66D0AA1}" type="parTrans" cxnId="{B9461BBA-787E-440F-956E-1BAA263B7F03}">
      <dgm:prSet/>
      <dgm:spPr/>
      <dgm:t>
        <a:bodyPr/>
        <a:lstStyle/>
        <a:p>
          <a:endParaRPr lang="en-US"/>
        </a:p>
      </dgm:t>
    </dgm:pt>
    <dgm:pt modelId="{08E2CCDD-3553-46D5-8A60-7E2C98EB80A5}" type="sibTrans" cxnId="{B9461BBA-787E-440F-956E-1BAA263B7F0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8126B71-E0DA-4A03-A6B7-C217EAEE4E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Additionally, 70 fraudulent transactions went undetected by the model, resulting in a loss of $37,100.</a:t>
          </a:r>
        </a:p>
      </dgm:t>
    </dgm:pt>
    <dgm:pt modelId="{FB71714E-8FBA-46CF-84A7-13B2F4979152}" type="parTrans" cxnId="{D33AB8C6-47B1-4AAB-ACCF-1640D93A0D75}">
      <dgm:prSet/>
      <dgm:spPr/>
      <dgm:t>
        <a:bodyPr/>
        <a:lstStyle/>
        <a:p>
          <a:endParaRPr lang="en-US"/>
        </a:p>
      </dgm:t>
    </dgm:pt>
    <dgm:pt modelId="{0F9CB94E-8DA5-437B-BB95-E9CEDD3ADFAE}" type="sibTrans" cxnId="{D33AB8C6-47B1-4AAB-ACCF-1640D93A0D7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7308148-9581-42D4-B73E-4E67A7A681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total cost after deploying the model is $37,452.50.</a:t>
          </a:r>
        </a:p>
      </dgm:t>
    </dgm:pt>
    <dgm:pt modelId="{20B2984D-72D4-4E54-9AE7-7823D31B1570}" type="parTrans" cxnId="{C52D53FF-7D13-452C-AC91-933E91A02C4D}">
      <dgm:prSet/>
      <dgm:spPr/>
      <dgm:t>
        <a:bodyPr/>
        <a:lstStyle/>
        <a:p>
          <a:endParaRPr lang="en-US"/>
        </a:p>
      </dgm:t>
    </dgm:pt>
    <dgm:pt modelId="{6D9CB069-12C6-43C9-8EC5-C5903C945EA0}" type="sibTrans" cxnId="{C52D53FF-7D13-452C-AC91-933E91A02C4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992A18A-6C81-494B-B6C9-52BF24CB61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 a result of implementing the new model, the final savings amount is $1,75,607.00.</a:t>
          </a:r>
        </a:p>
      </dgm:t>
    </dgm:pt>
    <dgm:pt modelId="{8D0DB0B2-60AC-4FCB-9D90-E2EA4ED28122}" type="parTrans" cxnId="{FCBF75D0-799A-4F7E-818D-68908A9A0491}">
      <dgm:prSet/>
      <dgm:spPr/>
      <dgm:t>
        <a:bodyPr/>
        <a:lstStyle/>
        <a:p>
          <a:endParaRPr lang="en-US"/>
        </a:p>
      </dgm:t>
    </dgm:pt>
    <dgm:pt modelId="{3D77745A-10DB-4B45-A0A8-368906E35FAF}" type="sibTrans" cxnId="{FCBF75D0-799A-4F7E-818D-68908A9A0491}">
      <dgm:prSet/>
      <dgm:spPr/>
      <dgm:t>
        <a:bodyPr/>
        <a:lstStyle/>
        <a:p>
          <a:endParaRPr lang="en-US"/>
        </a:p>
      </dgm:t>
    </dgm:pt>
    <dgm:pt modelId="{46A72755-BA0E-48C8-92F7-3F45B1B4A8F4}" type="pres">
      <dgm:prSet presAssocID="{7680E4A2-E922-4358-B8D5-0FE34A24E1B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116571-E80A-42FC-9D3C-F9969B7A70F2}" type="pres">
      <dgm:prSet presAssocID="{7680E4A2-E922-4358-B8D5-0FE34A24E1B1}" presName="container" presStyleCnt="0">
        <dgm:presLayoutVars>
          <dgm:dir/>
          <dgm:resizeHandles val="exact"/>
        </dgm:presLayoutVars>
      </dgm:prSet>
      <dgm:spPr/>
    </dgm:pt>
    <dgm:pt modelId="{E4A7CF67-4F01-44A7-A000-D26B2BCFB022}" type="pres">
      <dgm:prSet presAssocID="{864B6526-BABE-457A-B3AE-F682D1065A13}" presName="compNode" presStyleCnt="0"/>
      <dgm:spPr/>
    </dgm:pt>
    <dgm:pt modelId="{B1FFC238-8D47-434A-8C11-6FA09E0E4485}" type="pres">
      <dgm:prSet presAssocID="{864B6526-BABE-457A-B3AE-F682D1065A13}" presName="iconBgRect" presStyleLbl="bgShp" presStyleIdx="0" presStyleCnt="4"/>
      <dgm:spPr/>
    </dgm:pt>
    <dgm:pt modelId="{16D9E02A-60DE-4CC6-9EBC-CF41117BEAA1}" type="pres">
      <dgm:prSet presAssocID="{864B6526-BABE-457A-B3AE-F682D1065A1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Money"/>
        </a:ext>
      </dgm:extLst>
    </dgm:pt>
    <dgm:pt modelId="{D38FB083-D44D-4EB2-B3B4-3FB66C5D1DC6}" type="pres">
      <dgm:prSet presAssocID="{864B6526-BABE-457A-B3AE-F682D1065A13}" presName="spaceRect" presStyleCnt="0"/>
      <dgm:spPr/>
    </dgm:pt>
    <dgm:pt modelId="{2F4FDADB-50FE-4FB4-AE43-674043A775C5}" type="pres">
      <dgm:prSet presAssocID="{864B6526-BABE-457A-B3AE-F682D1065A13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BE5C26B-2F78-473F-95CA-83595E2D9ABE}" type="pres">
      <dgm:prSet presAssocID="{08E2CCDD-3553-46D5-8A60-7E2C98EB80A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E26BF9D-A42A-47C0-A4BE-260976CD899D}" type="pres">
      <dgm:prSet presAssocID="{98126B71-E0DA-4A03-A6B7-C217EAEE4EBD}" presName="compNode" presStyleCnt="0"/>
      <dgm:spPr/>
    </dgm:pt>
    <dgm:pt modelId="{9E31D10B-8B5B-48BB-B368-15ABD72C4BB9}" type="pres">
      <dgm:prSet presAssocID="{98126B71-E0DA-4A03-A6B7-C217EAEE4EBD}" presName="iconBgRect" presStyleLbl="bgShp" presStyleIdx="1" presStyleCnt="4"/>
      <dgm:spPr/>
    </dgm:pt>
    <dgm:pt modelId="{E2E4586B-4F7C-4582-81F7-D0CCFCBFAD0C}" type="pres">
      <dgm:prSet presAssocID="{98126B71-E0DA-4A03-A6B7-C217EAEE4EB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Unlock"/>
        </a:ext>
      </dgm:extLst>
    </dgm:pt>
    <dgm:pt modelId="{616A6D2C-DBD7-473C-9A57-3269E7DA521B}" type="pres">
      <dgm:prSet presAssocID="{98126B71-E0DA-4A03-A6B7-C217EAEE4EBD}" presName="spaceRect" presStyleCnt="0"/>
      <dgm:spPr/>
    </dgm:pt>
    <dgm:pt modelId="{45587CAE-2309-4384-A8B6-B8CAB35D387E}" type="pres">
      <dgm:prSet presAssocID="{98126B71-E0DA-4A03-A6B7-C217EAEE4EBD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DD5FF43-3237-49E5-B7E0-59EF0453E4AE}" type="pres">
      <dgm:prSet presAssocID="{0F9CB94E-8DA5-437B-BB95-E9CEDD3ADFA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850BC42-8AAD-4636-8778-85495F38125D}" type="pres">
      <dgm:prSet presAssocID="{87308148-9581-42D4-B73E-4E67A7A68106}" presName="compNode" presStyleCnt="0"/>
      <dgm:spPr/>
    </dgm:pt>
    <dgm:pt modelId="{B2E345B1-A739-4A5B-BFDB-BB42504D0D7A}" type="pres">
      <dgm:prSet presAssocID="{87308148-9581-42D4-B73E-4E67A7A68106}" presName="iconBgRect" presStyleLbl="bgShp" presStyleIdx="2" presStyleCnt="4"/>
      <dgm:spPr/>
    </dgm:pt>
    <dgm:pt modelId="{0888CB36-93F6-46BD-B932-01F4B740E1A9}" type="pres">
      <dgm:prSet presAssocID="{87308148-9581-42D4-B73E-4E67A7A6810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Database"/>
        </a:ext>
      </dgm:extLst>
    </dgm:pt>
    <dgm:pt modelId="{FAF4771B-221F-4E87-BE38-7D5C2C359F34}" type="pres">
      <dgm:prSet presAssocID="{87308148-9581-42D4-B73E-4E67A7A68106}" presName="spaceRect" presStyleCnt="0"/>
      <dgm:spPr/>
    </dgm:pt>
    <dgm:pt modelId="{81814914-6482-4C52-8470-E5E361BFBBDC}" type="pres">
      <dgm:prSet presAssocID="{87308148-9581-42D4-B73E-4E67A7A68106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2C5EB71-138C-4DC2-98F5-8F684569C720}" type="pres">
      <dgm:prSet presAssocID="{6D9CB069-12C6-43C9-8EC5-C5903C945EA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5A662E7-DDC5-4B77-AE4D-BC94685F44A0}" type="pres">
      <dgm:prSet presAssocID="{F992A18A-6C81-494B-B6C9-52BF24CB61F0}" presName="compNode" presStyleCnt="0"/>
      <dgm:spPr/>
    </dgm:pt>
    <dgm:pt modelId="{5EB6E7AC-6CDF-4761-9D39-FCB72BCEABFF}" type="pres">
      <dgm:prSet presAssocID="{F992A18A-6C81-494B-B6C9-52BF24CB61F0}" presName="iconBgRect" presStyleLbl="bgShp" presStyleIdx="3" presStyleCnt="4"/>
      <dgm:spPr/>
    </dgm:pt>
    <dgm:pt modelId="{5CEB5D3B-3198-4221-9DCB-D8676F507524}" type="pres">
      <dgm:prSet presAssocID="{F992A18A-6C81-494B-B6C9-52BF24CB61F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Euro"/>
        </a:ext>
      </dgm:extLst>
    </dgm:pt>
    <dgm:pt modelId="{FBA7237F-2326-4600-B43A-FF7768AE474B}" type="pres">
      <dgm:prSet presAssocID="{F992A18A-6C81-494B-B6C9-52BF24CB61F0}" presName="spaceRect" presStyleCnt="0"/>
      <dgm:spPr/>
    </dgm:pt>
    <dgm:pt modelId="{CDB14C41-601E-4CB6-A426-166B35B0CEAE}" type="pres">
      <dgm:prSet presAssocID="{F992A18A-6C81-494B-B6C9-52BF24CB61F0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461BBA-787E-440F-956E-1BAA263B7F03}" srcId="{7680E4A2-E922-4358-B8D5-0FE34A24E1B1}" destId="{864B6526-BABE-457A-B3AE-F682D1065A13}" srcOrd="0" destOrd="0" parTransId="{503B45D6-D7FF-43EC-8995-A472B66D0AA1}" sibTransId="{08E2CCDD-3553-46D5-8A60-7E2C98EB80A5}"/>
    <dgm:cxn modelId="{C52D53FF-7D13-452C-AC91-933E91A02C4D}" srcId="{7680E4A2-E922-4358-B8D5-0FE34A24E1B1}" destId="{87308148-9581-42D4-B73E-4E67A7A68106}" srcOrd="2" destOrd="0" parTransId="{20B2984D-72D4-4E54-9AE7-7823D31B1570}" sibTransId="{6D9CB069-12C6-43C9-8EC5-C5903C945EA0}"/>
    <dgm:cxn modelId="{9EC58023-8C20-41DC-8BE7-D4E2259CB8E9}" type="presOf" srcId="{08E2CCDD-3553-46D5-8A60-7E2C98EB80A5}" destId="{2BE5C26B-2F78-473F-95CA-83595E2D9ABE}" srcOrd="0" destOrd="0" presId="urn:microsoft.com/office/officeart/2018/2/layout/IconCircleList"/>
    <dgm:cxn modelId="{003E04A7-9071-4F99-95B9-D6CE664D3BB9}" type="presOf" srcId="{6D9CB069-12C6-43C9-8EC5-C5903C945EA0}" destId="{62C5EB71-138C-4DC2-98F5-8F684569C720}" srcOrd="0" destOrd="0" presId="urn:microsoft.com/office/officeart/2018/2/layout/IconCircleList"/>
    <dgm:cxn modelId="{7344F66A-FFB5-46E3-822F-715DCDAE7623}" type="presOf" srcId="{864B6526-BABE-457A-B3AE-F682D1065A13}" destId="{2F4FDADB-50FE-4FB4-AE43-674043A775C5}" srcOrd="0" destOrd="0" presId="urn:microsoft.com/office/officeart/2018/2/layout/IconCircleList"/>
    <dgm:cxn modelId="{7733C564-A58E-40B3-AB40-E7A9C3B2CD8E}" type="presOf" srcId="{0F9CB94E-8DA5-437B-BB95-E9CEDD3ADFAE}" destId="{6DD5FF43-3237-49E5-B7E0-59EF0453E4AE}" srcOrd="0" destOrd="0" presId="urn:microsoft.com/office/officeart/2018/2/layout/IconCircleList"/>
    <dgm:cxn modelId="{D33AB8C6-47B1-4AAB-ACCF-1640D93A0D75}" srcId="{7680E4A2-E922-4358-B8D5-0FE34A24E1B1}" destId="{98126B71-E0DA-4A03-A6B7-C217EAEE4EBD}" srcOrd="1" destOrd="0" parTransId="{FB71714E-8FBA-46CF-84A7-13B2F4979152}" sibTransId="{0F9CB94E-8DA5-437B-BB95-E9CEDD3ADFAE}"/>
    <dgm:cxn modelId="{E3C57C5D-2119-4DF4-A8A0-901FECDBCF65}" type="presOf" srcId="{7680E4A2-E922-4358-B8D5-0FE34A24E1B1}" destId="{46A72755-BA0E-48C8-92F7-3F45B1B4A8F4}" srcOrd="0" destOrd="0" presId="urn:microsoft.com/office/officeart/2018/2/layout/IconCircleList"/>
    <dgm:cxn modelId="{C64FD731-C8B6-4D5C-A2CA-C321CCBE747B}" type="presOf" srcId="{98126B71-E0DA-4A03-A6B7-C217EAEE4EBD}" destId="{45587CAE-2309-4384-A8B6-B8CAB35D387E}" srcOrd="0" destOrd="0" presId="urn:microsoft.com/office/officeart/2018/2/layout/IconCircleList"/>
    <dgm:cxn modelId="{FCBF75D0-799A-4F7E-818D-68908A9A0491}" srcId="{7680E4A2-E922-4358-B8D5-0FE34A24E1B1}" destId="{F992A18A-6C81-494B-B6C9-52BF24CB61F0}" srcOrd="3" destOrd="0" parTransId="{8D0DB0B2-60AC-4FCB-9D90-E2EA4ED28122}" sibTransId="{3D77745A-10DB-4B45-A0A8-368906E35FAF}"/>
    <dgm:cxn modelId="{220C83B5-0D94-4E91-B6DB-57AEC4351EB9}" type="presOf" srcId="{F992A18A-6C81-494B-B6C9-52BF24CB61F0}" destId="{CDB14C41-601E-4CB6-A426-166B35B0CEAE}" srcOrd="0" destOrd="0" presId="urn:microsoft.com/office/officeart/2018/2/layout/IconCircleList"/>
    <dgm:cxn modelId="{3D263C4C-E8A3-483E-86AB-725E69C72AD5}" type="presOf" srcId="{87308148-9581-42D4-B73E-4E67A7A68106}" destId="{81814914-6482-4C52-8470-E5E361BFBBDC}" srcOrd="0" destOrd="0" presId="urn:microsoft.com/office/officeart/2018/2/layout/IconCircleList"/>
    <dgm:cxn modelId="{DEAD2B67-32F6-47A1-9A1C-6AEDC29D0346}" type="presParOf" srcId="{46A72755-BA0E-48C8-92F7-3F45B1B4A8F4}" destId="{28116571-E80A-42FC-9D3C-F9969B7A70F2}" srcOrd="0" destOrd="0" presId="urn:microsoft.com/office/officeart/2018/2/layout/IconCircleList"/>
    <dgm:cxn modelId="{1824BAB5-EC30-4959-8B80-E10834EC6CFC}" type="presParOf" srcId="{28116571-E80A-42FC-9D3C-F9969B7A70F2}" destId="{E4A7CF67-4F01-44A7-A000-D26B2BCFB022}" srcOrd="0" destOrd="0" presId="urn:microsoft.com/office/officeart/2018/2/layout/IconCircleList"/>
    <dgm:cxn modelId="{7F3391D5-8AB0-43A5-8DF1-91FEB67DE3B3}" type="presParOf" srcId="{E4A7CF67-4F01-44A7-A000-D26B2BCFB022}" destId="{B1FFC238-8D47-434A-8C11-6FA09E0E4485}" srcOrd="0" destOrd="0" presId="urn:microsoft.com/office/officeart/2018/2/layout/IconCircleList"/>
    <dgm:cxn modelId="{68961EA5-5388-4B6E-951E-224E00BB3347}" type="presParOf" srcId="{E4A7CF67-4F01-44A7-A000-D26B2BCFB022}" destId="{16D9E02A-60DE-4CC6-9EBC-CF41117BEAA1}" srcOrd="1" destOrd="0" presId="urn:microsoft.com/office/officeart/2018/2/layout/IconCircleList"/>
    <dgm:cxn modelId="{0BC46E3E-E930-4C93-BCB1-B25B6A8B9BCC}" type="presParOf" srcId="{E4A7CF67-4F01-44A7-A000-D26B2BCFB022}" destId="{D38FB083-D44D-4EB2-B3B4-3FB66C5D1DC6}" srcOrd="2" destOrd="0" presId="urn:microsoft.com/office/officeart/2018/2/layout/IconCircleList"/>
    <dgm:cxn modelId="{71583012-0CE5-4307-807D-92DC0BCBFC84}" type="presParOf" srcId="{E4A7CF67-4F01-44A7-A000-D26B2BCFB022}" destId="{2F4FDADB-50FE-4FB4-AE43-674043A775C5}" srcOrd="3" destOrd="0" presId="urn:microsoft.com/office/officeart/2018/2/layout/IconCircleList"/>
    <dgm:cxn modelId="{D1DE7451-EF39-4976-ADBA-E77633DC18E1}" type="presParOf" srcId="{28116571-E80A-42FC-9D3C-F9969B7A70F2}" destId="{2BE5C26B-2F78-473F-95CA-83595E2D9ABE}" srcOrd="1" destOrd="0" presId="urn:microsoft.com/office/officeart/2018/2/layout/IconCircleList"/>
    <dgm:cxn modelId="{370209C7-CDFF-43DD-A08F-195391576EA1}" type="presParOf" srcId="{28116571-E80A-42FC-9D3C-F9969B7A70F2}" destId="{2E26BF9D-A42A-47C0-A4BE-260976CD899D}" srcOrd="2" destOrd="0" presId="urn:microsoft.com/office/officeart/2018/2/layout/IconCircleList"/>
    <dgm:cxn modelId="{9645333F-30E9-4FC8-95D6-5F5B7C43504A}" type="presParOf" srcId="{2E26BF9D-A42A-47C0-A4BE-260976CD899D}" destId="{9E31D10B-8B5B-48BB-B368-15ABD72C4BB9}" srcOrd="0" destOrd="0" presId="urn:microsoft.com/office/officeart/2018/2/layout/IconCircleList"/>
    <dgm:cxn modelId="{C5D9C614-B440-4CA9-AC9D-82686AD8BE3C}" type="presParOf" srcId="{2E26BF9D-A42A-47C0-A4BE-260976CD899D}" destId="{E2E4586B-4F7C-4582-81F7-D0CCFCBFAD0C}" srcOrd="1" destOrd="0" presId="urn:microsoft.com/office/officeart/2018/2/layout/IconCircleList"/>
    <dgm:cxn modelId="{5DB565AB-EB36-43ED-B86F-C2F5AC6A1B27}" type="presParOf" srcId="{2E26BF9D-A42A-47C0-A4BE-260976CD899D}" destId="{616A6D2C-DBD7-473C-9A57-3269E7DA521B}" srcOrd="2" destOrd="0" presId="urn:microsoft.com/office/officeart/2018/2/layout/IconCircleList"/>
    <dgm:cxn modelId="{CB48535E-A6DE-4261-97BA-B1B7DD8D4FC2}" type="presParOf" srcId="{2E26BF9D-A42A-47C0-A4BE-260976CD899D}" destId="{45587CAE-2309-4384-A8B6-B8CAB35D387E}" srcOrd="3" destOrd="0" presId="urn:microsoft.com/office/officeart/2018/2/layout/IconCircleList"/>
    <dgm:cxn modelId="{54670482-A2B4-4E35-8B97-8FA8489DD358}" type="presParOf" srcId="{28116571-E80A-42FC-9D3C-F9969B7A70F2}" destId="{6DD5FF43-3237-49E5-B7E0-59EF0453E4AE}" srcOrd="3" destOrd="0" presId="urn:microsoft.com/office/officeart/2018/2/layout/IconCircleList"/>
    <dgm:cxn modelId="{84965ABA-60C3-4272-ADCF-3DFD520B06C4}" type="presParOf" srcId="{28116571-E80A-42FC-9D3C-F9969B7A70F2}" destId="{5850BC42-8AAD-4636-8778-85495F38125D}" srcOrd="4" destOrd="0" presId="urn:microsoft.com/office/officeart/2018/2/layout/IconCircleList"/>
    <dgm:cxn modelId="{D72F45B3-53BF-45A0-B3F2-DEC2072CC878}" type="presParOf" srcId="{5850BC42-8AAD-4636-8778-85495F38125D}" destId="{B2E345B1-A739-4A5B-BFDB-BB42504D0D7A}" srcOrd="0" destOrd="0" presId="urn:microsoft.com/office/officeart/2018/2/layout/IconCircleList"/>
    <dgm:cxn modelId="{2C759BDD-1242-410C-9CAA-DEFF29CDDA4B}" type="presParOf" srcId="{5850BC42-8AAD-4636-8778-85495F38125D}" destId="{0888CB36-93F6-46BD-B932-01F4B740E1A9}" srcOrd="1" destOrd="0" presId="urn:microsoft.com/office/officeart/2018/2/layout/IconCircleList"/>
    <dgm:cxn modelId="{0AC49F1A-3AC1-4E58-B8EE-A4A8AF0CD5F6}" type="presParOf" srcId="{5850BC42-8AAD-4636-8778-85495F38125D}" destId="{FAF4771B-221F-4E87-BE38-7D5C2C359F34}" srcOrd="2" destOrd="0" presId="urn:microsoft.com/office/officeart/2018/2/layout/IconCircleList"/>
    <dgm:cxn modelId="{7524515D-E32B-4F6B-9E29-72E67EEDA830}" type="presParOf" srcId="{5850BC42-8AAD-4636-8778-85495F38125D}" destId="{81814914-6482-4C52-8470-E5E361BFBBDC}" srcOrd="3" destOrd="0" presId="urn:microsoft.com/office/officeart/2018/2/layout/IconCircleList"/>
    <dgm:cxn modelId="{EE41A46C-4B53-4CF6-9289-405F2B43D341}" type="presParOf" srcId="{28116571-E80A-42FC-9D3C-F9969B7A70F2}" destId="{62C5EB71-138C-4DC2-98F5-8F684569C720}" srcOrd="5" destOrd="0" presId="urn:microsoft.com/office/officeart/2018/2/layout/IconCircleList"/>
    <dgm:cxn modelId="{0C798F01-F42E-4759-A8E8-197AB92D4963}" type="presParOf" srcId="{28116571-E80A-42FC-9D3C-F9969B7A70F2}" destId="{55A662E7-DDC5-4B77-AE4D-BC94685F44A0}" srcOrd="6" destOrd="0" presId="urn:microsoft.com/office/officeart/2018/2/layout/IconCircleList"/>
    <dgm:cxn modelId="{7EB1E1D8-A8D6-44A1-A6DD-8D44074A1F55}" type="presParOf" srcId="{55A662E7-DDC5-4B77-AE4D-BC94685F44A0}" destId="{5EB6E7AC-6CDF-4761-9D39-FCB72BCEABFF}" srcOrd="0" destOrd="0" presId="urn:microsoft.com/office/officeart/2018/2/layout/IconCircleList"/>
    <dgm:cxn modelId="{83B9A520-D9FA-4D46-9A04-194B991D434F}" type="presParOf" srcId="{55A662E7-DDC5-4B77-AE4D-BC94685F44A0}" destId="{5CEB5D3B-3198-4221-9DCB-D8676F507524}" srcOrd="1" destOrd="0" presId="urn:microsoft.com/office/officeart/2018/2/layout/IconCircleList"/>
    <dgm:cxn modelId="{F5A50EF5-FEAC-4CAA-B85E-C5DB074EC97A}" type="presParOf" srcId="{55A662E7-DDC5-4B77-AE4D-BC94685F44A0}" destId="{FBA7237F-2326-4600-B43A-FF7768AE474B}" srcOrd="2" destOrd="0" presId="urn:microsoft.com/office/officeart/2018/2/layout/IconCircleList"/>
    <dgm:cxn modelId="{884DAA8D-4844-4D4D-A795-692EBBB8E93D}" type="presParOf" srcId="{55A662E7-DDC5-4B77-AE4D-BC94685F44A0}" destId="{CDB14C41-601E-4CB6-A426-166B35B0CEAE}" srcOrd="3" destOrd="0" presId="urn:microsoft.com/office/officeart/2018/2/layout/IconCircleList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B6A93F-AE1A-4864-B976-AA4BA3F9E61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906D3B-8A12-481C-853C-1D813657C1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sng">
              <a:hlinkClick xmlns:r="http://schemas.openxmlformats.org/officeDocument/2006/relationships" r:id="rId1"/>
            </a:rPr>
            <a:t>Credit Card Fraud</a:t>
          </a:r>
          <a:endParaRPr lang="en-US"/>
        </a:p>
      </dgm:t>
    </dgm:pt>
    <dgm:pt modelId="{B98E8786-D548-48D4-A719-34D9489603CC}" type="parTrans" cxnId="{BC093984-2897-48D2-B3A5-9181215FAEEE}">
      <dgm:prSet/>
      <dgm:spPr/>
      <dgm:t>
        <a:bodyPr/>
        <a:lstStyle/>
        <a:p>
          <a:endParaRPr lang="en-US"/>
        </a:p>
      </dgm:t>
    </dgm:pt>
    <dgm:pt modelId="{1BB339C7-B83B-4D4C-99D3-4539BCA69ED0}" type="sibTrans" cxnId="{BC093984-2897-48D2-B3A5-9181215FAEEE}">
      <dgm:prSet/>
      <dgm:spPr/>
      <dgm:t>
        <a:bodyPr/>
        <a:lstStyle/>
        <a:p>
          <a:endParaRPr lang="en-US"/>
        </a:p>
      </dgm:t>
    </dgm:pt>
    <dgm:pt modelId="{7EED0FC6-EE49-4292-8CE4-2F4CEA2B40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2"/>
            </a:rPr>
            <a:t>How Credit Card Skimming Works</a:t>
          </a:r>
          <a:endParaRPr lang="en-US"/>
        </a:p>
      </dgm:t>
    </dgm:pt>
    <dgm:pt modelId="{2517E512-6F3A-4E68-848B-C3E7AB998C96}" type="parTrans" cxnId="{20DCB073-C52C-4CB3-ADD8-23A1A9920434}">
      <dgm:prSet/>
      <dgm:spPr/>
      <dgm:t>
        <a:bodyPr/>
        <a:lstStyle/>
        <a:p>
          <a:endParaRPr lang="en-US"/>
        </a:p>
      </dgm:t>
    </dgm:pt>
    <dgm:pt modelId="{18CAA0B7-981B-4656-85B2-FCFE1C38122B}" type="sibTrans" cxnId="{20DCB073-C52C-4CB3-ADD8-23A1A9920434}">
      <dgm:prSet/>
      <dgm:spPr/>
      <dgm:t>
        <a:bodyPr/>
        <a:lstStyle/>
        <a:p>
          <a:endParaRPr lang="en-US"/>
        </a:p>
      </dgm:t>
    </dgm:pt>
    <dgm:pt modelId="{2182F7A0-55E1-4B33-90AD-385E760FD9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3"/>
            </a:rPr>
            <a:t>Dataset</a:t>
          </a:r>
          <a:endParaRPr lang="en-US"/>
        </a:p>
      </dgm:t>
    </dgm:pt>
    <dgm:pt modelId="{2EEA61FA-76EA-425B-AC10-BE949AD22F51}" type="parTrans" cxnId="{77BD8F27-9B4A-400E-B51F-6AF270E41CAC}">
      <dgm:prSet/>
      <dgm:spPr/>
      <dgm:t>
        <a:bodyPr/>
        <a:lstStyle/>
        <a:p>
          <a:endParaRPr lang="en-US"/>
        </a:p>
      </dgm:t>
    </dgm:pt>
    <dgm:pt modelId="{179241FF-9D8F-4823-B0FD-C1D25F76DE6C}" type="sibTrans" cxnId="{77BD8F27-9B4A-400E-B51F-6AF270E41CAC}">
      <dgm:prSet/>
      <dgm:spPr/>
      <dgm:t>
        <a:bodyPr/>
        <a:lstStyle/>
        <a:p>
          <a:endParaRPr lang="en-US"/>
        </a:p>
      </dgm:t>
    </dgm:pt>
    <dgm:pt modelId="{8CA55303-588D-4B1D-A9A2-7C565F703BA8}" type="pres">
      <dgm:prSet presAssocID="{DFB6A93F-AE1A-4864-B976-AA4BA3F9E61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F4B6B7-3FDF-4304-96E4-CBCEF378A786}" type="pres">
      <dgm:prSet presAssocID="{98906D3B-8A12-481C-853C-1D813657C150}" presName="compNode" presStyleCnt="0"/>
      <dgm:spPr/>
    </dgm:pt>
    <dgm:pt modelId="{68FB332A-FFC0-45A1-826E-C2069357B9F6}" type="pres">
      <dgm:prSet presAssocID="{98906D3B-8A12-481C-853C-1D813657C150}" presName="bgRect" presStyleLbl="bgShp" presStyleIdx="0" presStyleCnt="3"/>
      <dgm:spPr/>
    </dgm:pt>
    <dgm:pt modelId="{6E9E6CFF-57AC-4C94-B2EA-F10C9FD436E5}" type="pres">
      <dgm:prSet presAssocID="{98906D3B-8A12-481C-853C-1D813657C150}" presName="iconRect" presStyleLbl="nod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Credit card"/>
        </a:ext>
      </dgm:extLst>
    </dgm:pt>
    <dgm:pt modelId="{032BE3EF-357F-4EB3-A184-CF6E9EBA8F54}" type="pres">
      <dgm:prSet presAssocID="{98906D3B-8A12-481C-853C-1D813657C150}" presName="spaceRect" presStyleCnt="0"/>
      <dgm:spPr/>
    </dgm:pt>
    <dgm:pt modelId="{B8A6C580-026C-4C2E-B4D9-ED9F01D41F00}" type="pres">
      <dgm:prSet presAssocID="{98906D3B-8A12-481C-853C-1D813657C150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10073D1-333A-400D-8248-3FE7DF42D135}" type="pres">
      <dgm:prSet presAssocID="{1BB339C7-B83B-4D4C-99D3-4539BCA69ED0}" presName="sibTrans" presStyleCnt="0"/>
      <dgm:spPr/>
    </dgm:pt>
    <dgm:pt modelId="{3FA55F39-62B3-4900-A232-67A0BD49E9ED}" type="pres">
      <dgm:prSet presAssocID="{7EED0FC6-EE49-4292-8CE4-2F4CEA2B40EA}" presName="compNode" presStyleCnt="0"/>
      <dgm:spPr/>
    </dgm:pt>
    <dgm:pt modelId="{CAAFF0B1-7F51-4821-B13B-6B8F0F2D4DB9}" type="pres">
      <dgm:prSet presAssocID="{7EED0FC6-EE49-4292-8CE4-2F4CEA2B40EA}" presName="bgRect" presStyleLbl="bgShp" presStyleIdx="1" presStyleCnt="3"/>
      <dgm:spPr/>
    </dgm:pt>
    <dgm:pt modelId="{9E02D3D1-15AB-4CC1-A764-79DCB7F4EF85}" type="pres">
      <dgm:prSet presAssocID="{7EED0FC6-EE49-4292-8CE4-2F4CEA2B40EA}" presName="iconRect" presStyleLbl="node1" presStyleIdx="1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Money"/>
        </a:ext>
      </dgm:extLst>
    </dgm:pt>
    <dgm:pt modelId="{A8509EF3-9711-4809-9525-FB675962F697}" type="pres">
      <dgm:prSet presAssocID="{7EED0FC6-EE49-4292-8CE4-2F4CEA2B40EA}" presName="spaceRect" presStyleCnt="0"/>
      <dgm:spPr/>
    </dgm:pt>
    <dgm:pt modelId="{F03ABE88-460E-4C6E-8763-7A9F1AA967DA}" type="pres">
      <dgm:prSet presAssocID="{7EED0FC6-EE49-4292-8CE4-2F4CEA2B40EA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A6E3D9F-61C6-4F88-AE39-F0BAB71DDD39}" type="pres">
      <dgm:prSet presAssocID="{18CAA0B7-981B-4656-85B2-FCFE1C38122B}" presName="sibTrans" presStyleCnt="0"/>
      <dgm:spPr/>
    </dgm:pt>
    <dgm:pt modelId="{541080D7-2DFC-493D-8528-94DBE3496907}" type="pres">
      <dgm:prSet presAssocID="{2182F7A0-55E1-4B33-90AD-385E760FD970}" presName="compNode" presStyleCnt="0"/>
      <dgm:spPr/>
    </dgm:pt>
    <dgm:pt modelId="{52B7B91B-6B9A-4E51-AED1-147252876330}" type="pres">
      <dgm:prSet presAssocID="{2182F7A0-55E1-4B33-90AD-385E760FD970}" presName="bgRect" presStyleLbl="bgShp" presStyleIdx="2" presStyleCnt="3"/>
      <dgm:spPr/>
    </dgm:pt>
    <dgm:pt modelId="{EAB307A5-FF0E-43CE-BD04-92C1ACF589C7}" type="pres">
      <dgm:prSet presAssocID="{2182F7A0-55E1-4B33-90AD-385E760FD970}" presName="iconRect" presStyleLbl="node1" presStyleIdx="2" presStyleCnt="3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Database"/>
        </a:ext>
      </dgm:extLst>
    </dgm:pt>
    <dgm:pt modelId="{3D2C919C-4BB7-426E-9098-18A49A5A5C8A}" type="pres">
      <dgm:prSet presAssocID="{2182F7A0-55E1-4B33-90AD-385E760FD970}" presName="spaceRect" presStyleCnt="0"/>
      <dgm:spPr/>
    </dgm:pt>
    <dgm:pt modelId="{265329CA-E592-42A3-8060-4A17C96740D1}" type="pres">
      <dgm:prSet presAssocID="{2182F7A0-55E1-4B33-90AD-385E760FD970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77BD8F27-9B4A-400E-B51F-6AF270E41CAC}" srcId="{DFB6A93F-AE1A-4864-B976-AA4BA3F9E611}" destId="{2182F7A0-55E1-4B33-90AD-385E760FD970}" srcOrd="2" destOrd="0" parTransId="{2EEA61FA-76EA-425B-AC10-BE949AD22F51}" sibTransId="{179241FF-9D8F-4823-B0FD-C1D25F76DE6C}"/>
    <dgm:cxn modelId="{1258318F-C423-4DAE-9469-3A8F2F8F9C13}" type="presOf" srcId="{7EED0FC6-EE49-4292-8CE4-2F4CEA2B40EA}" destId="{F03ABE88-460E-4C6E-8763-7A9F1AA967DA}" srcOrd="0" destOrd="0" presId="urn:microsoft.com/office/officeart/2018/2/layout/IconVerticalSolidList"/>
    <dgm:cxn modelId="{0C3041FC-3BE6-412D-AA3A-9435C02C6CD9}" type="presOf" srcId="{98906D3B-8A12-481C-853C-1D813657C150}" destId="{B8A6C580-026C-4C2E-B4D9-ED9F01D41F00}" srcOrd="0" destOrd="0" presId="urn:microsoft.com/office/officeart/2018/2/layout/IconVerticalSolidList"/>
    <dgm:cxn modelId="{BC093984-2897-48D2-B3A5-9181215FAEEE}" srcId="{DFB6A93F-AE1A-4864-B976-AA4BA3F9E611}" destId="{98906D3B-8A12-481C-853C-1D813657C150}" srcOrd="0" destOrd="0" parTransId="{B98E8786-D548-48D4-A719-34D9489603CC}" sibTransId="{1BB339C7-B83B-4D4C-99D3-4539BCA69ED0}"/>
    <dgm:cxn modelId="{20DCB073-C52C-4CB3-ADD8-23A1A9920434}" srcId="{DFB6A93F-AE1A-4864-B976-AA4BA3F9E611}" destId="{7EED0FC6-EE49-4292-8CE4-2F4CEA2B40EA}" srcOrd="1" destOrd="0" parTransId="{2517E512-6F3A-4E68-848B-C3E7AB998C96}" sibTransId="{18CAA0B7-981B-4656-85B2-FCFE1C38122B}"/>
    <dgm:cxn modelId="{59E9AAA1-3C34-4075-B0CD-74DCBFF8B015}" type="presOf" srcId="{2182F7A0-55E1-4B33-90AD-385E760FD970}" destId="{265329CA-E592-42A3-8060-4A17C96740D1}" srcOrd="0" destOrd="0" presId="urn:microsoft.com/office/officeart/2018/2/layout/IconVerticalSolidList"/>
    <dgm:cxn modelId="{2471EB9C-2D32-48E8-9F20-64D42A5A8FD7}" type="presOf" srcId="{DFB6A93F-AE1A-4864-B976-AA4BA3F9E611}" destId="{8CA55303-588D-4B1D-A9A2-7C565F703BA8}" srcOrd="0" destOrd="0" presId="urn:microsoft.com/office/officeart/2018/2/layout/IconVerticalSolidList"/>
    <dgm:cxn modelId="{31A9FE0D-00DB-44EB-B001-629FEB9BED1E}" type="presParOf" srcId="{8CA55303-588D-4B1D-A9A2-7C565F703BA8}" destId="{2BF4B6B7-3FDF-4304-96E4-CBCEF378A786}" srcOrd="0" destOrd="0" presId="urn:microsoft.com/office/officeart/2018/2/layout/IconVerticalSolidList"/>
    <dgm:cxn modelId="{B30D706A-A2BF-452A-9E4B-9649C083F6E7}" type="presParOf" srcId="{2BF4B6B7-3FDF-4304-96E4-CBCEF378A786}" destId="{68FB332A-FFC0-45A1-826E-C2069357B9F6}" srcOrd="0" destOrd="0" presId="urn:microsoft.com/office/officeart/2018/2/layout/IconVerticalSolidList"/>
    <dgm:cxn modelId="{47F361DF-7E75-498E-BBA0-33986B8F9145}" type="presParOf" srcId="{2BF4B6B7-3FDF-4304-96E4-CBCEF378A786}" destId="{6E9E6CFF-57AC-4C94-B2EA-F10C9FD436E5}" srcOrd="1" destOrd="0" presId="urn:microsoft.com/office/officeart/2018/2/layout/IconVerticalSolidList"/>
    <dgm:cxn modelId="{A094C13A-724E-4FA9-A5BF-6A18905084B3}" type="presParOf" srcId="{2BF4B6B7-3FDF-4304-96E4-CBCEF378A786}" destId="{032BE3EF-357F-4EB3-A184-CF6E9EBA8F54}" srcOrd="2" destOrd="0" presId="urn:microsoft.com/office/officeart/2018/2/layout/IconVerticalSolidList"/>
    <dgm:cxn modelId="{75B50E46-EF64-43B6-B4E5-F1A1F0D678F2}" type="presParOf" srcId="{2BF4B6B7-3FDF-4304-96E4-CBCEF378A786}" destId="{B8A6C580-026C-4C2E-B4D9-ED9F01D41F00}" srcOrd="3" destOrd="0" presId="urn:microsoft.com/office/officeart/2018/2/layout/IconVerticalSolidList"/>
    <dgm:cxn modelId="{3B0781FF-0D6A-45C1-A896-8991F90F8E7B}" type="presParOf" srcId="{8CA55303-588D-4B1D-A9A2-7C565F703BA8}" destId="{B10073D1-333A-400D-8248-3FE7DF42D135}" srcOrd="1" destOrd="0" presId="urn:microsoft.com/office/officeart/2018/2/layout/IconVerticalSolidList"/>
    <dgm:cxn modelId="{F6FC2ABB-7FD7-46CF-A26A-09F40BB40B88}" type="presParOf" srcId="{8CA55303-588D-4B1D-A9A2-7C565F703BA8}" destId="{3FA55F39-62B3-4900-A232-67A0BD49E9ED}" srcOrd="2" destOrd="0" presId="urn:microsoft.com/office/officeart/2018/2/layout/IconVerticalSolidList"/>
    <dgm:cxn modelId="{FCFC0229-FEBF-47C0-AC17-A04DFA025565}" type="presParOf" srcId="{3FA55F39-62B3-4900-A232-67A0BD49E9ED}" destId="{CAAFF0B1-7F51-4821-B13B-6B8F0F2D4DB9}" srcOrd="0" destOrd="0" presId="urn:microsoft.com/office/officeart/2018/2/layout/IconVerticalSolidList"/>
    <dgm:cxn modelId="{A2413973-3F54-4DBA-8030-40EF6C4AE3E6}" type="presParOf" srcId="{3FA55F39-62B3-4900-A232-67A0BD49E9ED}" destId="{9E02D3D1-15AB-4CC1-A764-79DCB7F4EF85}" srcOrd="1" destOrd="0" presId="urn:microsoft.com/office/officeart/2018/2/layout/IconVerticalSolidList"/>
    <dgm:cxn modelId="{92EF00FC-AF93-4652-BFD7-D4248BF03D7A}" type="presParOf" srcId="{3FA55F39-62B3-4900-A232-67A0BD49E9ED}" destId="{A8509EF3-9711-4809-9525-FB675962F697}" srcOrd="2" destOrd="0" presId="urn:microsoft.com/office/officeart/2018/2/layout/IconVerticalSolidList"/>
    <dgm:cxn modelId="{6E2EA250-3B84-4911-AF4A-91AA906952BE}" type="presParOf" srcId="{3FA55F39-62B3-4900-A232-67A0BD49E9ED}" destId="{F03ABE88-460E-4C6E-8763-7A9F1AA967DA}" srcOrd="3" destOrd="0" presId="urn:microsoft.com/office/officeart/2018/2/layout/IconVerticalSolidList"/>
    <dgm:cxn modelId="{43DF41E5-09AD-4408-B458-0D2DCD54C79E}" type="presParOf" srcId="{8CA55303-588D-4B1D-A9A2-7C565F703BA8}" destId="{1A6E3D9F-61C6-4F88-AE39-F0BAB71DDD39}" srcOrd="3" destOrd="0" presId="urn:microsoft.com/office/officeart/2018/2/layout/IconVerticalSolidList"/>
    <dgm:cxn modelId="{3B4D8F59-5830-41C0-B96F-62F6F19806A2}" type="presParOf" srcId="{8CA55303-588D-4B1D-A9A2-7C565F703BA8}" destId="{541080D7-2DFC-493D-8528-94DBE3496907}" srcOrd="4" destOrd="0" presId="urn:microsoft.com/office/officeart/2018/2/layout/IconVerticalSolidList"/>
    <dgm:cxn modelId="{93BC3942-5160-44D6-B727-E65B81A05377}" type="presParOf" srcId="{541080D7-2DFC-493D-8528-94DBE3496907}" destId="{52B7B91B-6B9A-4E51-AED1-147252876330}" srcOrd="0" destOrd="0" presId="urn:microsoft.com/office/officeart/2018/2/layout/IconVerticalSolidList"/>
    <dgm:cxn modelId="{3DAAAC7C-B9C3-4217-A4CB-7C20964FF71F}" type="presParOf" srcId="{541080D7-2DFC-493D-8528-94DBE3496907}" destId="{EAB307A5-FF0E-43CE-BD04-92C1ACF589C7}" srcOrd="1" destOrd="0" presId="urn:microsoft.com/office/officeart/2018/2/layout/IconVerticalSolidList"/>
    <dgm:cxn modelId="{03AD7955-3B50-4AD4-B2BD-197EF3375589}" type="presParOf" srcId="{541080D7-2DFC-493D-8528-94DBE3496907}" destId="{3D2C919C-4BB7-426E-9098-18A49A5A5C8A}" srcOrd="2" destOrd="0" presId="urn:microsoft.com/office/officeart/2018/2/layout/IconVerticalSolidList"/>
    <dgm:cxn modelId="{FBBC8A71-293A-4825-B8D2-A5947C034FBC}" type="presParOf" srcId="{541080D7-2DFC-493D-8528-94DBE3496907}" destId="{265329CA-E592-42A3-8060-4A17C96740D1}" srcOrd="3" destOrd="0" presId="urn:microsoft.com/office/officeart/2018/2/layout/IconVerticalSolidList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7B0CB-A217-4CE7-89B6-1EAE3E84AF5E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A3E6E-BE0B-4378-BCE2-7A23FFE9A1A5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Finex</a:t>
          </a:r>
          <a:r>
            <a:rPr lang="en-US" sz="2300" kern="1200" dirty="0"/>
            <a:t> is a leading financial service provider based out of Florida, US. It offers a wide range of products and business services to customers through different channels, ranging from in-person banking and ATMs to online banking. </a:t>
          </a:r>
        </a:p>
      </dsp:txBody>
      <dsp:txXfrm>
        <a:off x="0" y="2703"/>
        <a:ext cx="6900512" cy="1843578"/>
      </dsp:txXfrm>
    </dsp:sp>
    <dsp:sp modelId="{C3D3157D-E494-4BCF-829C-2700A4EBEC0C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40BFA-13B2-4FBB-A927-B2D8ADAE48CF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 recent times, the </a:t>
          </a:r>
          <a:r>
            <a:rPr lang="en-US" sz="2300" b="1" kern="1200" dirty="0"/>
            <a:t>number of fraudulent transactions increased</a:t>
          </a:r>
          <a:r>
            <a:rPr lang="en-US" sz="2300" kern="1200" dirty="0"/>
            <a:t> drastically due to which, the company has been facing a lot of challenges. </a:t>
          </a:r>
        </a:p>
      </dsp:txBody>
      <dsp:txXfrm>
        <a:off x="0" y="1846281"/>
        <a:ext cx="6900512" cy="1843578"/>
      </dsp:txXfrm>
    </dsp:sp>
    <dsp:sp modelId="{D0D7BEC9-F93D-4FDF-BBFD-9A689179BF71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E5C7C-E357-4CB0-A3F5-0B9F034EC449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For Banking companies like Finex, </a:t>
          </a:r>
          <a:r>
            <a:rPr lang="en-US" sz="2300" b="1" kern="1200" dirty="0"/>
            <a:t>retaining highly profitable customers</a:t>
          </a:r>
          <a:r>
            <a:rPr lang="en-US" sz="2300" kern="1200" dirty="0"/>
            <a:t> is the most important business goal. But due to the rise in digital payment channels, banking fraud, however, poses a significant threat to this goal for many banks.</a:t>
          </a:r>
        </a:p>
      </dsp:txBody>
      <dsp:txXfrm>
        <a:off x="0" y="3689859"/>
        <a:ext cx="6900512" cy="1843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E15F72-D597-48E8-A9C0-F0FBE04E2249}">
      <dsp:nvSpPr>
        <dsp:cNvPr id="0" name=""/>
        <dsp:cNvSpPr/>
      </dsp:nvSpPr>
      <dsp:spPr>
        <a:xfrm>
          <a:off x="0" y="424"/>
          <a:ext cx="7730496" cy="58439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E547C-0529-4E3D-B4EE-AA5B94B2FE45}">
      <dsp:nvSpPr>
        <dsp:cNvPr id="0" name=""/>
        <dsp:cNvSpPr/>
      </dsp:nvSpPr>
      <dsp:spPr>
        <a:xfrm>
          <a:off x="176780" y="131914"/>
          <a:ext cx="321419" cy="3214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3A1FBCA-247B-4EBD-B3A2-0FB6FBEC0CA6}">
      <dsp:nvSpPr>
        <dsp:cNvPr id="0" name=""/>
        <dsp:cNvSpPr/>
      </dsp:nvSpPr>
      <dsp:spPr>
        <a:xfrm>
          <a:off x="674980" y="424"/>
          <a:ext cx="7055515" cy="584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49" tIns="61849" rIns="61849" bIns="6184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Understanding data features using plots and tabular aggregations</a:t>
          </a:r>
          <a:endParaRPr lang="en-US" sz="1800" kern="1200" dirty="0"/>
        </a:p>
      </dsp:txBody>
      <dsp:txXfrm>
        <a:off x="674980" y="424"/>
        <a:ext cx="7055515" cy="584398"/>
      </dsp:txXfrm>
    </dsp:sp>
    <dsp:sp modelId="{214B304E-3BC5-43C7-AEBA-27C059C5B1F1}">
      <dsp:nvSpPr>
        <dsp:cNvPr id="0" name=""/>
        <dsp:cNvSpPr/>
      </dsp:nvSpPr>
      <dsp:spPr>
        <a:xfrm>
          <a:off x="0" y="730923"/>
          <a:ext cx="7730496" cy="58439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7FA49-1AA7-4F0C-86ED-5EAF63E78B26}">
      <dsp:nvSpPr>
        <dsp:cNvPr id="0" name=""/>
        <dsp:cNvSpPr/>
      </dsp:nvSpPr>
      <dsp:spPr>
        <a:xfrm>
          <a:off x="176780" y="862412"/>
          <a:ext cx="321419" cy="3214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8F37D55-D7B1-4DA0-A478-68731BD5901E}">
      <dsp:nvSpPr>
        <dsp:cNvPr id="0" name=""/>
        <dsp:cNvSpPr/>
      </dsp:nvSpPr>
      <dsp:spPr>
        <a:xfrm>
          <a:off x="674980" y="730923"/>
          <a:ext cx="7055515" cy="584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49" tIns="61849" rIns="61849" bIns="6184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Deriving new transactional or historical features using existing features.</a:t>
          </a:r>
          <a:endParaRPr lang="en-US" sz="1800" kern="1200" dirty="0"/>
        </a:p>
      </dsp:txBody>
      <dsp:txXfrm>
        <a:off x="674980" y="730923"/>
        <a:ext cx="7055515" cy="584398"/>
      </dsp:txXfrm>
    </dsp:sp>
    <dsp:sp modelId="{104C662D-392E-4076-82D4-1B9FBD6413A7}">
      <dsp:nvSpPr>
        <dsp:cNvPr id="0" name=""/>
        <dsp:cNvSpPr/>
      </dsp:nvSpPr>
      <dsp:spPr>
        <a:xfrm>
          <a:off x="0" y="1461421"/>
          <a:ext cx="7730496" cy="58439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5C5C0-458D-42DF-B8C8-19E9FBC1AF15}">
      <dsp:nvSpPr>
        <dsp:cNvPr id="0" name=""/>
        <dsp:cNvSpPr/>
      </dsp:nvSpPr>
      <dsp:spPr>
        <a:xfrm>
          <a:off x="176780" y="1592911"/>
          <a:ext cx="321419" cy="3214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C225F2A-220C-439F-8649-CEB8815AAABF}">
      <dsp:nvSpPr>
        <dsp:cNvPr id="0" name=""/>
        <dsp:cNvSpPr/>
      </dsp:nvSpPr>
      <dsp:spPr>
        <a:xfrm>
          <a:off x="674980" y="1461421"/>
          <a:ext cx="7055515" cy="584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49" tIns="61849" rIns="61849" bIns="6184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Understanding relations between features</a:t>
          </a:r>
          <a:endParaRPr lang="en-US" sz="1800" kern="1200" dirty="0"/>
        </a:p>
      </dsp:txBody>
      <dsp:txXfrm>
        <a:off x="674980" y="1461421"/>
        <a:ext cx="7055515" cy="584398"/>
      </dsp:txXfrm>
    </dsp:sp>
    <dsp:sp modelId="{FA96A3C8-AE02-4DEC-B6FB-FE264EE93F91}">
      <dsp:nvSpPr>
        <dsp:cNvPr id="0" name=""/>
        <dsp:cNvSpPr/>
      </dsp:nvSpPr>
      <dsp:spPr>
        <a:xfrm>
          <a:off x="0" y="2191920"/>
          <a:ext cx="7730496" cy="58439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1B3701-8D8C-41E2-BA7C-9560887751B3}">
      <dsp:nvSpPr>
        <dsp:cNvPr id="0" name=""/>
        <dsp:cNvSpPr/>
      </dsp:nvSpPr>
      <dsp:spPr>
        <a:xfrm>
          <a:off x="176780" y="2323410"/>
          <a:ext cx="321419" cy="3214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31307C-7C4D-4256-A8CA-9059B8C2A844}">
      <dsp:nvSpPr>
        <dsp:cNvPr id="0" name=""/>
        <dsp:cNvSpPr/>
      </dsp:nvSpPr>
      <dsp:spPr>
        <a:xfrm>
          <a:off x="674980" y="2191920"/>
          <a:ext cx="7055515" cy="584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49" tIns="61849" rIns="61849" bIns="6184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Training different ML models on the data</a:t>
          </a:r>
          <a:endParaRPr lang="en-US" sz="1800" kern="1200" dirty="0"/>
        </a:p>
      </dsp:txBody>
      <dsp:txXfrm>
        <a:off x="674980" y="2191920"/>
        <a:ext cx="7055515" cy="584398"/>
      </dsp:txXfrm>
    </dsp:sp>
    <dsp:sp modelId="{A7F959FE-9FD3-4FE2-B35F-0113DD59EAB6}">
      <dsp:nvSpPr>
        <dsp:cNvPr id="0" name=""/>
        <dsp:cNvSpPr/>
      </dsp:nvSpPr>
      <dsp:spPr>
        <a:xfrm>
          <a:off x="0" y="2922419"/>
          <a:ext cx="7730496" cy="58439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E4D61-272A-422B-82A0-E73DEBB14828}">
      <dsp:nvSpPr>
        <dsp:cNvPr id="0" name=""/>
        <dsp:cNvSpPr/>
      </dsp:nvSpPr>
      <dsp:spPr>
        <a:xfrm>
          <a:off x="176780" y="3053908"/>
          <a:ext cx="321419" cy="32141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2A1C34F-EC75-4934-81B2-C399DD417F9E}">
      <dsp:nvSpPr>
        <dsp:cNvPr id="0" name=""/>
        <dsp:cNvSpPr/>
      </dsp:nvSpPr>
      <dsp:spPr>
        <a:xfrm>
          <a:off x="674980" y="2922419"/>
          <a:ext cx="7055515" cy="584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49" tIns="61849" rIns="61849" bIns="6184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Choosing and evaluating the best model that has the highest precision &amp; recall</a:t>
          </a:r>
          <a:endParaRPr lang="en-US" sz="1700" kern="1200" dirty="0"/>
        </a:p>
      </dsp:txBody>
      <dsp:txXfrm>
        <a:off x="674980" y="2922419"/>
        <a:ext cx="7055515" cy="584398"/>
      </dsp:txXfrm>
    </dsp:sp>
    <dsp:sp modelId="{078ABDCF-C501-437B-A3A0-DEEED2BBD50C}">
      <dsp:nvSpPr>
        <dsp:cNvPr id="0" name=""/>
        <dsp:cNvSpPr/>
      </dsp:nvSpPr>
      <dsp:spPr>
        <a:xfrm>
          <a:off x="0" y="3652917"/>
          <a:ext cx="7730496" cy="58439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A7CAA-B301-4993-BF77-42A3D10670E2}">
      <dsp:nvSpPr>
        <dsp:cNvPr id="0" name=""/>
        <dsp:cNvSpPr/>
      </dsp:nvSpPr>
      <dsp:spPr>
        <a:xfrm>
          <a:off x="176780" y="3784407"/>
          <a:ext cx="321419" cy="32141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47BCD95-2516-4296-8B82-F9A90693898A}">
      <dsp:nvSpPr>
        <dsp:cNvPr id="0" name=""/>
        <dsp:cNvSpPr/>
      </dsp:nvSpPr>
      <dsp:spPr>
        <a:xfrm>
          <a:off x="674980" y="3652917"/>
          <a:ext cx="7055515" cy="584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49" tIns="61849" rIns="61849" bIns="6184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Performing Cost Benefit Analysis on the final model chosen</a:t>
          </a:r>
          <a:endParaRPr lang="en-US" sz="1800" kern="1200" dirty="0"/>
        </a:p>
      </dsp:txBody>
      <dsp:txXfrm>
        <a:off x="674980" y="3652917"/>
        <a:ext cx="7055515" cy="584398"/>
      </dsp:txXfrm>
    </dsp:sp>
    <dsp:sp modelId="{2C010295-EEF8-446B-AAA5-AD1F832FE527}">
      <dsp:nvSpPr>
        <dsp:cNvPr id="0" name=""/>
        <dsp:cNvSpPr/>
      </dsp:nvSpPr>
      <dsp:spPr>
        <a:xfrm>
          <a:off x="0" y="4383416"/>
          <a:ext cx="7730496" cy="58439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52CF6-6632-4101-A5C3-E00C1AF72B69}">
      <dsp:nvSpPr>
        <dsp:cNvPr id="0" name=""/>
        <dsp:cNvSpPr/>
      </dsp:nvSpPr>
      <dsp:spPr>
        <a:xfrm>
          <a:off x="176780" y="4514906"/>
          <a:ext cx="321419" cy="32141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32632B5-3DD1-409B-8BE8-950F8CD7DA8F}">
      <dsp:nvSpPr>
        <dsp:cNvPr id="0" name=""/>
        <dsp:cNvSpPr/>
      </dsp:nvSpPr>
      <dsp:spPr>
        <a:xfrm>
          <a:off x="674980" y="4383416"/>
          <a:ext cx="7055515" cy="584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49" tIns="61849" rIns="61849" bIns="6184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Data Storytelling using insights, modeling results, &amp; Business proposal</a:t>
          </a:r>
          <a:endParaRPr lang="en-US" sz="1700" kern="1200" dirty="0"/>
        </a:p>
      </dsp:txBody>
      <dsp:txXfrm>
        <a:off x="674980" y="4383416"/>
        <a:ext cx="7055515" cy="5843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EF9F1E-2DFB-4DBD-8285-AD8B3FB07337}">
      <dsp:nvSpPr>
        <dsp:cNvPr id="0" name=""/>
        <dsp:cNvSpPr/>
      </dsp:nvSpPr>
      <dsp:spPr>
        <a:xfrm>
          <a:off x="1032157" y="393121"/>
          <a:ext cx="1469574" cy="14695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90CA9-A463-46F2-BAF0-C7A23ABDCAD7}">
      <dsp:nvSpPr>
        <dsp:cNvPr id="0" name=""/>
        <dsp:cNvSpPr/>
      </dsp:nvSpPr>
      <dsp:spPr>
        <a:xfrm>
          <a:off x="120225" y="2707997"/>
          <a:ext cx="3265721" cy="1521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Out of </a:t>
          </a:r>
          <a:r>
            <a:rPr lang="en-US" sz="1800" b="1" kern="1200" dirty="0"/>
            <a:t>77,183</a:t>
          </a:r>
          <a:r>
            <a:rPr lang="en-US" sz="1800" kern="1200" dirty="0"/>
            <a:t> credit card transactions on average every month, an average of </a:t>
          </a:r>
          <a:r>
            <a:rPr lang="en-US" sz="1800" b="1" kern="1200" dirty="0"/>
            <a:t>402 </a:t>
          </a:r>
          <a:r>
            <a:rPr lang="en-US" sz="1800" kern="1200" dirty="0"/>
            <a:t>transactions are flagged as</a:t>
          </a:r>
          <a:r>
            <a:rPr lang="en-US" sz="1800" b="1" kern="1200" dirty="0"/>
            <a:t> fraudulent</a:t>
          </a:r>
          <a:r>
            <a:rPr lang="en-US" sz="1800" kern="1200" dirty="0"/>
            <a:t>.</a:t>
          </a:r>
        </a:p>
      </dsp:txBody>
      <dsp:txXfrm>
        <a:off x="120225" y="2707997"/>
        <a:ext cx="3265721" cy="1521615"/>
      </dsp:txXfrm>
    </dsp:sp>
    <dsp:sp modelId="{CB607AA6-FDDB-47ED-A486-13FDA699A82F}">
      <dsp:nvSpPr>
        <dsp:cNvPr id="0" name=""/>
        <dsp:cNvSpPr/>
      </dsp:nvSpPr>
      <dsp:spPr>
        <a:xfrm>
          <a:off x="4869380" y="419150"/>
          <a:ext cx="1469574" cy="14695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7005C-41F0-4A4E-B631-F97F746B0A3E}">
      <dsp:nvSpPr>
        <dsp:cNvPr id="0" name=""/>
        <dsp:cNvSpPr/>
      </dsp:nvSpPr>
      <dsp:spPr>
        <a:xfrm>
          <a:off x="3957448" y="2786084"/>
          <a:ext cx="3265721" cy="141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Each fraudulent transaction results in an average monetary loss of </a:t>
          </a:r>
          <a:r>
            <a:rPr lang="en-US" sz="2000" b="1" kern="1200" dirty="0"/>
            <a:t>$530.00.</a:t>
          </a:r>
          <a:endParaRPr lang="en-US" sz="2000" kern="1200" dirty="0"/>
        </a:p>
      </dsp:txBody>
      <dsp:txXfrm>
        <a:off x="3957448" y="2786084"/>
        <a:ext cx="3265721" cy="1417500"/>
      </dsp:txXfrm>
    </dsp:sp>
    <dsp:sp modelId="{72E2F599-304B-4FB4-80D2-1BAF86505409}">
      <dsp:nvSpPr>
        <dsp:cNvPr id="0" name=""/>
        <dsp:cNvSpPr/>
      </dsp:nvSpPr>
      <dsp:spPr>
        <a:xfrm>
          <a:off x="8706603" y="419150"/>
          <a:ext cx="1469574" cy="14695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A36F7-97F0-45D4-A826-1B57CB5C6F32}">
      <dsp:nvSpPr>
        <dsp:cNvPr id="0" name=""/>
        <dsp:cNvSpPr/>
      </dsp:nvSpPr>
      <dsp:spPr>
        <a:xfrm>
          <a:off x="7794671" y="2786084"/>
          <a:ext cx="3265721" cy="141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total amount of expenses linked to fraudulent transactions is </a:t>
          </a:r>
          <a:r>
            <a:rPr lang="en-US" sz="2000" b="1" kern="1200" dirty="0"/>
            <a:t>$213,392.</a:t>
          </a:r>
          <a:endParaRPr lang="en-US" sz="2000" kern="1200" dirty="0"/>
        </a:p>
      </dsp:txBody>
      <dsp:txXfrm>
        <a:off x="7794671" y="2786084"/>
        <a:ext cx="3265721" cy="1417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FC238-8D47-434A-8C11-6FA09E0E4485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D9E02A-60DE-4CC6-9EBC-CF41117BEAA1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FDADB-50FE-4FB4-AE43-674043A775C5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detection of 235 fraudulent transactions led to a cumulative customer support cost of $352.50.</a:t>
          </a:r>
        </a:p>
      </dsp:txBody>
      <dsp:txXfrm>
        <a:off x="1834517" y="469890"/>
        <a:ext cx="3148942" cy="1335915"/>
      </dsp:txXfrm>
    </dsp:sp>
    <dsp:sp modelId="{9E31D10B-8B5B-48BB-B368-15ABD72C4BB9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E4586B-4F7C-4582-81F7-D0CCFCBFAD0C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87CAE-2309-4384-A8B6-B8CAB35D387E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Additionally, 70 fraudulent transactions went undetected by the model, resulting in a loss of $37,100.</a:t>
          </a:r>
        </a:p>
      </dsp:txBody>
      <dsp:txXfrm>
        <a:off x="7154322" y="469890"/>
        <a:ext cx="3148942" cy="1335915"/>
      </dsp:txXfrm>
    </dsp:sp>
    <dsp:sp modelId="{B2E345B1-A739-4A5B-BFDB-BB42504D0D7A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8CB36-93F6-46BD-B932-01F4B740E1A9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14914-6482-4C52-8470-E5E361BFBBDC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total cost after deploying the model is $37,452.50.</a:t>
          </a:r>
        </a:p>
      </dsp:txBody>
      <dsp:txXfrm>
        <a:off x="1834517" y="2545532"/>
        <a:ext cx="3148942" cy="1335915"/>
      </dsp:txXfrm>
    </dsp:sp>
    <dsp:sp modelId="{5EB6E7AC-6CDF-4761-9D39-FCB72BCEABFF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EB5D3B-3198-4221-9DCB-D8676F507524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14C41-601E-4CB6-A426-166B35B0CEAE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As a result of implementing the new model, the final savings amount is $1,75,607.00.</a:t>
          </a:r>
        </a:p>
      </dsp:txBody>
      <dsp:txXfrm>
        <a:off x="7154322" y="2545532"/>
        <a:ext cx="3148942" cy="13359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B332A-FFC0-45A1-826E-C2069357B9F6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E6CFF-57AC-4C94-B2EA-F10C9FD436E5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6C580-026C-4C2E-B4D9-ED9F01D41F00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u="sng" kern="1200">
              <a:hlinkClick xmlns:r="http://schemas.openxmlformats.org/officeDocument/2006/relationships" r:id="rId3"/>
            </a:rPr>
            <a:t>Credit Card Fraud</a:t>
          </a:r>
          <a:endParaRPr lang="en-US" sz="2500" kern="1200"/>
        </a:p>
      </dsp:txBody>
      <dsp:txXfrm>
        <a:off x="1435590" y="531"/>
        <a:ext cx="9080009" cy="1242935"/>
      </dsp:txXfrm>
    </dsp:sp>
    <dsp:sp modelId="{CAAFF0B1-7F51-4821-B13B-6B8F0F2D4DB9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02D3D1-15AB-4CC1-A764-79DCB7F4EF85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ABE88-460E-4C6E-8763-7A9F1AA967DA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>
              <a:hlinkClick xmlns:r="http://schemas.openxmlformats.org/officeDocument/2006/relationships" r:id="rId6"/>
            </a:rPr>
            <a:t>How Credit Card Skimming Works</a:t>
          </a:r>
          <a:endParaRPr lang="en-US" sz="2500" kern="1200"/>
        </a:p>
      </dsp:txBody>
      <dsp:txXfrm>
        <a:off x="1435590" y="1554201"/>
        <a:ext cx="9080009" cy="1242935"/>
      </dsp:txXfrm>
    </dsp:sp>
    <dsp:sp modelId="{52B7B91B-6B9A-4E51-AED1-147252876330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B307A5-FF0E-43CE-BD04-92C1ACF589C7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329CA-E592-42A3-8060-4A17C96740D1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>
              <a:hlinkClick xmlns:r="http://schemas.openxmlformats.org/officeDocument/2006/relationships" r:id="rId9"/>
            </a:rPr>
            <a:t>Dataset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36397-0ED4-423E-B76F-115D26B73D50}" type="datetimeFigureOut">
              <a:rPr lang="en-IN" smtClean="0"/>
              <a:pPr/>
              <a:t>15-08-2023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26B33-DE65-4083-A9DB-E21FA19AB3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9069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55CF88-E047-D363-FF0B-DA1B115A0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59C767A-6EB2-3DAE-9C06-51A67A4D4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E25E1F6-A31D-3647-BA21-E39CA8F7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C820-0AAD-4EC1-813D-7F704CCB44AD}" type="datetimeFigureOut">
              <a:rPr lang="en-IN" smtClean="0"/>
              <a:pPr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B07C879-8381-6422-E99B-818FE3ED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E202855-54B0-4617-4B7F-08B0B351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C1E5-3A53-421E-8479-EA43ABF2B4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752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EEE918-AB32-05AA-58CA-FAD4F0AC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239B336-C505-7356-27D8-7B56FAFC4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6A0DBEF-3259-43E0-8CA6-514888A5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C820-0AAD-4EC1-813D-7F704CCB44AD}" type="datetimeFigureOut">
              <a:rPr lang="en-IN" smtClean="0"/>
              <a:pPr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4AC379-C62F-4FFD-E0E0-943EAF30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176A34E-5B63-57F9-0701-20713DE3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C1E5-3A53-421E-8479-EA43ABF2B4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6299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9D1061D-B225-3B9D-9E82-C191C6FCA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20713BF-C12B-D206-BF24-F7BD4BBCE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26F7BFF-4642-B364-A38C-43EE6DD6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C820-0AAD-4EC1-813D-7F704CCB44AD}" type="datetimeFigureOut">
              <a:rPr lang="en-IN" smtClean="0"/>
              <a:pPr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53CF801-94FF-CC0A-7A86-DBC7A517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44DC7-CE10-16E0-CA25-13B2442A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C1E5-3A53-421E-8479-EA43ABF2B4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12244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683CAB4-EB47-4BED-AA13-2EF1242CD3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reeform 17">
            <a:extLst>
              <a:ext uri="{FF2B5EF4-FFF2-40B4-BE49-F238E27FC236}">
                <a16:creationId xmlns="" xmlns:a16="http://schemas.microsoft.com/office/drawing/2014/main" id="{0810F1F6-A47A-4EF1-8F01-04796594B056}"/>
              </a:ext>
            </a:extLst>
          </p:cNvPr>
          <p:cNvSpPr>
            <a:spLocks/>
          </p:cNvSpPr>
          <p:nvPr userDrawn="1"/>
        </p:nvSpPr>
        <p:spPr bwMode="auto">
          <a:xfrm>
            <a:off x="0" y="2451945"/>
            <a:ext cx="5345010" cy="4406056"/>
          </a:xfrm>
          <a:custGeom>
            <a:avLst/>
            <a:gdLst>
              <a:gd name="T0" fmla="*/ 0 w 1045"/>
              <a:gd name="T1" fmla="*/ 83 h 962"/>
              <a:gd name="T2" fmla="*/ 220 w 1045"/>
              <a:gd name="T3" fmla="*/ 217 h 962"/>
              <a:gd name="T4" fmla="*/ 273 w 1045"/>
              <a:gd name="T5" fmla="*/ 462 h 962"/>
              <a:gd name="T6" fmla="*/ 435 w 1045"/>
              <a:gd name="T7" fmla="*/ 397 h 962"/>
              <a:gd name="T8" fmla="*/ 535 w 1045"/>
              <a:gd name="T9" fmla="*/ 510 h 962"/>
              <a:gd name="T10" fmla="*/ 291 w 1045"/>
              <a:gd name="T11" fmla="*/ 626 h 962"/>
              <a:gd name="T12" fmla="*/ 65 w 1045"/>
              <a:gd name="T13" fmla="*/ 685 h 962"/>
              <a:gd name="T14" fmla="*/ 239 w 1045"/>
              <a:gd name="T15" fmla="*/ 790 h 962"/>
              <a:gd name="T16" fmla="*/ 585 w 1045"/>
              <a:gd name="T17" fmla="*/ 794 h 962"/>
              <a:gd name="T18" fmla="*/ 794 w 1045"/>
              <a:gd name="T19" fmla="*/ 807 h 962"/>
              <a:gd name="T20" fmla="*/ 1045 w 1045"/>
              <a:gd name="T21" fmla="*/ 962 h 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45" h="962">
                <a:moveTo>
                  <a:pt x="0" y="83"/>
                </a:moveTo>
                <a:cubicBezTo>
                  <a:pt x="0" y="83"/>
                  <a:pt x="221" y="0"/>
                  <a:pt x="220" y="217"/>
                </a:cubicBezTo>
                <a:cubicBezTo>
                  <a:pt x="214" y="272"/>
                  <a:pt x="179" y="433"/>
                  <a:pt x="273" y="462"/>
                </a:cubicBezTo>
                <a:cubicBezTo>
                  <a:pt x="273" y="462"/>
                  <a:pt x="379" y="485"/>
                  <a:pt x="435" y="397"/>
                </a:cubicBezTo>
                <a:cubicBezTo>
                  <a:pt x="479" y="329"/>
                  <a:pt x="565" y="411"/>
                  <a:pt x="535" y="510"/>
                </a:cubicBezTo>
                <a:cubicBezTo>
                  <a:pt x="535" y="510"/>
                  <a:pt x="479" y="681"/>
                  <a:pt x="291" y="626"/>
                </a:cubicBezTo>
                <a:cubicBezTo>
                  <a:pt x="291" y="626"/>
                  <a:pt x="83" y="558"/>
                  <a:pt x="65" y="685"/>
                </a:cubicBezTo>
                <a:cubicBezTo>
                  <a:pt x="65" y="685"/>
                  <a:pt x="56" y="856"/>
                  <a:pt x="239" y="790"/>
                </a:cubicBezTo>
                <a:cubicBezTo>
                  <a:pt x="239" y="790"/>
                  <a:pt x="508" y="665"/>
                  <a:pt x="585" y="794"/>
                </a:cubicBezTo>
                <a:cubicBezTo>
                  <a:pt x="585" y="794"/>
                  <a:pt x="628" y="882"/>
                  <a:pt x="794" y="807"/>
                </a:cubicBezTo>
                <a:cubicBezTo>
                  <a:pt x="794" y="807"/>
                  <a:pt x="951" y="725"/>
                  <a:pt x="1045" y="962"/>
                </a:cubicBezTo>
              </a:path>
            </a:pathLst>
          </a:custGeom>
          <a:noFill/>
          <a:ln w="317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7">
            <a:extLst>
              <a:ext uri="{FF2B5EF4-FFF2-40B4-BE49-F238E27FC236}">
                <a16:creationId xmlns="" xmlns:a16="http://schemas.microsoft.com/office/drawing/2014/main" id="{E8E4AEEB-4DBD-455B-926D-5CAA93279319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396348" y="4062346"/>
            <a:ext cx="2755626" cy="2835683"/>
          </a:xfrm>
          <a:custGeom>
            <a:avLst/>
            <a:gdLst>
              <a:gd name="T0" fmla="*/ 0 w 1045"/>
              <a:gd name="T1" fmla="*/ 83 h 962"/>
              <a:gd name="T2" fmla="*/ 220 w 1045"/>
              <a:gd name="T3" fmla="*/ 217 h 962"/>
              <a:gd name="T4" fmla="*/ 273 w 1045"/>
              <a:gd name="T5" fmla="*/ 462 h 962"/>
              <a:gd name="T6" fmla="*/ 435 w 1045"/>
              <a:gd name="T7" fmla="*/ 397 h 962"/>
              <a:gd name="T8" fmla="*/ 535 w 1045"/>
              <a:gd name="T9" fmla="*/ 510 h 962"/>
              <a:gd name="T10" fmla="*/ 291 w 1045"/>
              <a:gd name="T11" fmla="*/ 626 h 962"/>
              <a:gd name="T12" fmla="*/ 65 w 1045"/>
              <a:gd name="T13" fmla="*/ 685 h 962"/>
              <a:gd name="T14" fmla="*/ 239 w 1045"/>
              <a:gd name="T15" fmla="*/ 790 h 962"/>
              <a:gd name="T16" fmla="*/ 585 w 1045"/>
              <a:gd name="T17" fmla="*/ 794 h 962"/>
              <a:gd name="T18" fmla="*/ 794 w 1045"/>
              <a:gd name="T19" fmla="*/ 807 h 962"/>
              <a:gd name="T20" fmla="*/ 1045 w 1045"/>
              <a:gd name="T21" fmla="*/ 962 h 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45" h="962">
                <a:moveTo>
                  <a:pt x="0" y="83"/>
                </a:moveTo>
                <a:cubicBezTo>
                  <a:pt x="0" y="83"/>
                  <a:pt x="221" y="0"/>
                  <a:pt x="220" y="217"/>
                </a:cubicBezTo>
                <a:cubicBezTo>
                  <a:pt x="214" y="272"/>
                  <a:pt x="179" y="433"/>
                  <a:pt x="273" y="462"/>
                </a:cubicBezTo>
                <a:cubicBezTo>
                  <a:pt x="273" y="462"/>
                  <a:pt x="379" y="485"/>
                  <a:pt x="435" y="397"/>
                </a:cubicBezTo>
                <a:cubicBezTo>
                  <a:pt x="479" y="329"/>
                  <a:pt x="565" y="411"/>
                  <a:pt x="535" y="510"/>
                </a:cubicBezTo>
                <a:cubicBezTo>
                  <a:pt x="535" y="510"/>
                  <a:pt x="479" y="681"/>
                  <a:pt x="291" y="626"/>
                </a:cubicBezTo>
                <a:cubicBezTo>
                  <a:pt x="291" y="626"/>
                  <a:pt x="83" y="558"/>
                  <a:pt x="65" y="685"/>
                </a:cubicBezTo>
                <a:cubicBezTo>
                  <a:pt x="65" y="685"/>
                  <a:pt x="56" y="856"/>
                  <a:pt x="239" y="790"/>
                </a:cubicBezTo>
                <a:cubicBezTo>
                  <a:pt x="239" y="790"/>
                  <a:pt x="508" y="665"/>
                  <a:pt x="585" y="794"/>
                </a:cubicBezTo>
                <a:cubicBezTo>
                  <a:pt x="585" y="794"/>
                  <a:pt x="628" y="882"/>
                  <a:pt x="794" y="807"/>
                </a:cubicBezTo>
                <a:cubicBezTo>
                  <a:pt x="794" y="807"/>
                  <a:pt x="951" y="725"/>
                  <a:pt x="1045" y="962"/>
                </a:cubicBezTo>
              </a:path>
            </a:pathLst>
          </a:custGeom>
          <a:noFill/>
          <a:ln w="317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7">
            <a:extLst>
              <a:ext uri="{FF2B5EF4-FFF2-40B4-BE49-F238E27FC236}">
                <a16:creationId xmlns="" xmlns:a16="http://schemas.microsoft.com/office/drawing/2014/main" id="{C0D4B43B-B4FC-446B-9598-2A7F561F6B9D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84009" y="84009"/>
            <a:ext cx="2133367" cy="1965349"/>
          </a:xfrm>
          <a:custGeom>
            <a:avLst/>
            <a:gdLst>
              <a:gd name="T0" fmla="*/ 0 w 1045"/>
              <a:gd name="T1" fmla="*/ 83 h 962"/>
              <a:gd name="T2" fmla="*/ 220 w 1045"/>
              <a:gd name="T3" fmla="*/ 217 h 962"/>
              <a:gd name="T4" fmla="*/ 273 w 1045"/>
              <a:gd name="T5" fmla="*/ 462 h 962"/>
              <a:gd name="T6" fmla="*/ 435 w 1045"/>
              <a:gd name="T7" fmla="*/ 397 h 962"/>
              <a:gd name="T8" fmla="*/ 535 w 1045"/>
              <a:gd name="T9" fmla="*/ 510 h 962"/>
              <a:gd name="T10" fmla="*/ 291 w 1045"/>
              <a:gd name="T11" fmla="*/ 626 h 962"/>
              <a:gd name="T12" fmla="*/ 65 w 1045"/>
              <a:gd name="T13" fmla="*/ 685 h 962"/>
              <a:gd name="T14" fmla="*/ 239 w 1045"/>
              <a:gd name="T15" fmla="*/ 790 h 962"/>
              <a:gd name="T16" fmla="*/ 585 w 1045"/>
              <a:gd name="T17" fmla="*/ 794 h 962"/>
              <a:gd name="T18" fmla="*/ 794 w 1045"/>
              <a:gd name="T19" fmla="*/ 807 h 962"/>
              <a:gd name="T20" fmla="*/ 1045 w 1045"/>
              <a:gd name="T21" fmla="*/ 962 h 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45" h="962">
                <a:moveTo>
                  <a:pt x="0" y="83"/>
                </a:moveTo>
                <a:cubicBezTo>
                  <a:pt x="0" y="83"/>
                  <a:pt x="221" y="0"/>
                  <a:pt x="220" y="217"/>
                </a:cubicBezTo>
                <a:cubicBezTo>
                  <a:pt x="214" y="272"/>
                  <a:pt x="179" y="433"/>
                  <a:pt x="273" y="462"/>
                </a:cubicBezTo>
                <a:cubicBezTo>
                  <a:pt x="273" y="462"/>
                  <a:pt x="379" y="485"/>
                  <a:pt x="435" y="397"/>
                </a:cubicBezTo>
                <a:cubicBezTo>
                  <a:pt x="479" y="329"/>
                  <a:pt x="565" y="411"/>
                  <a:pt x="535" y="510"/>
                </a:cubicBezTo>
                <a:cubicBezTo>
                  <a:pt x="535" y="510"/>
                  <a:pt x="479" y="681"/>
                  <a:pt x="291" y="626"/>
                </a:cubicBezTo>
                <a:cubicBezTo>
                  <a:pt x="291" y="626"/>
                  <a:pt x="83" y="558"/>
                  <a:pt x="65" y="685"/>
                </a:cubicBezTo>
                <a:cubicBezTo>
                  <a:pt x="65" y="685"/>
                  <a:pt x="56" y="856"/>
                  <a:pt x="239" y="790"/>
                </a:cubicBezTo>
                <a:cubicBezTo>
                  <a:pt x="239" y="790"/>
                  <a:pt x="508" y="665"/>
                  <a:pt x="585" y="794"/>
                </a:cubicBezTo>
                <a:cubicBezTo>
                  <a:pt x="585" y="794"/>
                  <a:pt x="628" y="882"/>
                  <a:pt x="794" y="807"/>
                </a:cubicBezTo>
                <a:cubicBezTo>
                  <a:pt x="794" y="807"/>
                  <a:pt x="951" y="725"/>
                  <a:pt x="1045" y="962"/>
                </a:cubicBezTo>
              </a:path>
            </a:pathLst>
          </a:custGeom>
          <a:noFill/>
          <a:ln w="317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845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4ED350-F0B7-9DA4-2D6A-B6AB60C29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417C8F-42E8-6362-8A22-13C7BE8AE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F845BD-4593-FDDB-AE7B-5A3054B5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C820-0AAD-4EC1-813D-7F704CCB44AD}" type="datetimeFigureOut">
              <a:rPr lang="en-IN" smtClean="0"/>
              <a:pPr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79BF1CC-5E86-6F2C-5986-4674076F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C6F009-84D0-2D90-48FE-F2B8CE83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C1E5-3A53-421E-8479-EA43ABF2B4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1928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475FAF-6ED0-8A49-BC70-8BAECFE8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5B99682-EA62-D4C3-3210-F37D817AD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FF1742-F194-A393-E9F8-A7AFB09B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C820-0AAD-4EC1-813D-7F704CCB44AD}" type="datetimeFigureOut">
              <a:rPr lang="en-IN" smtClean="0"/>
              <a:pPr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E03807-EE8B-29B5-31C6-9345935A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445D065-F312-F7AD-4040-31EB7023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C1E5-3A53-421E-8479-EA43ABF2B4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8409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379CFC-59F9-C8A6-15D6-890EA1EF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300F99-B50E-9EF9-79EF-04D406832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82CDFDB-C86A-2ACA-9169-8DF66A1F2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6A741EC-E566-AEA9-FC83-6808933D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C820-0AAD-4EC1-813D-7F704CCB44AD}" type="datetimeFigureOut">
              <a:rPr lang="en-IN" smtClean="0"/>
              <a:pPr/>
              <a:t>15-08-2023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3CD9372-31BC-B9BF-FBEA-D6718234E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8E21516-1B83-9544-44C7-554D0BFB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C1E5-3A53-421E-8479-EA43ABF2B4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494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90A8E5-1875-2273-30F3-332578F90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3937FC5-5164-8E6D-76B4-26BA92CF0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4567418-6B55-A2CE-3857-E60768748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C439D4B-D83B-CF19-7C25-D6A5572D6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3BB1A34-032D-0BB6-C79E-C837637BC6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64DD59F-76C7-E43B-456D-4336D7B9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C820-0AAD-4EC1-813D-7F704CCB44AD}" type="datetimeFigureOut">
              <a:rPr lang="en-IN" smtClean="0"/>
              <a:pPr/>
              <a:t>15-08-2023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3EC928C-BB13-8F27-2917-C94B191A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E07796D-1112-189C-7913-8BF9FE10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C1E5-3A53-421E-8479-EA43ABF2B4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2328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CDE3C6-0D01-3692-B4CA-C6520848D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1410D47-DD45-CDEF-7FD4-7ADB89F1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C820-0AAD-4EC1-813D-7F704CCB44AD}" type="datetimeFigureOut">
              <a:rPr lang="en-IN" smtClean="0"/>
              <a:pPr/>
              <a:t>15-08-2023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0E1677D-23BD-520B-0A0D-4128DBB1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69FAA9F-58FC-9FB9-222C-636C21AE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C1E5-3A53-421E-8479-EA43ABF2B4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823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08093FB-16B2-0935-7EC8-307E5728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C820-0AAD-4EC1-813D-7F704CCB44AD}" type="datetimeFigureOut">
              <a:rPr lang="en-IN" smtClean="0"/>
              <a:pPr/>
              <a:t>15-08-2023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751197C-71EC-F96F-B2E7-93A624B83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D1CE218-5AA7-45DE-AE2B-B009DF62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C1E5-3A53-421E-8479-EA43ABF2B4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9585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75E094-01B6-F2E8-2629-22A13BBF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599C16-2A81-4F41-B368-FF97F976E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5A36EBF-F113-CFA9-3301-4497A0C03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C206C9E-E1C1-C79F-DD00-E251782E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C820-0AAD-4EC1-813D-7F704CCB44AD}" type="datetimeFigureOut">
              <a:rPr lang="en-IN" smtClean="0"/>
              <a:pPr/>
              <a:t>15-08-2023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F391210-3831-0DA2-4B60-EEA71D24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5698E55-021B-2D6F-34E0-71FECBF3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C1E5-3A53-421E-8479-EA43ABF2B4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128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82BCFC-753D-A257-868D-4160528D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8B4C22E-B0F3-C6E9-4085-B0B7BB053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AF5A5C8-E3D9-61E3-651B-68CCFBEFD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010DC07-94D2-1AA4-899B-52ECC53F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C820-0AAD-4EC1-813D-7F704CCB44AD}" type="datetimeFigureOut">
              <a:rPr lang="en-IN" smtClean="0"/>
              <a:pPr/>
              <a:t>15-08-2023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4908985-DDD7-0216-19E4-605848AF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32FE5EC-7F8B-E1C7-86C4-25777075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C1E5-3A53-421E-8479-EA43ABF2B4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9463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2DEF4C9-9E42-7B0F-7AD9-02B9B3A3D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CF22EB5-D2AB-2FB3-2FE7-790B6BB97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7144CA-A909-6BA7-DA9A-D5F7689A3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DC820-0AAD-4EC1-813D-7F704CCB44AD}" type="datetimeFigureOut">
              <a:rPr lang="en-IN" smtClean="0"/>
              <a:pPr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789AA68-004D-2C67-18E1-094B7FD93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ED76359-15E7-A044-11AA-D529F586D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AC1E5-3A53-421E-8479-EA43ABF2B4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4607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youtu.be/fl1MG-ffmu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9F58DF-836C-BF94-BC1C-E59B20F1C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3616037" cy="5167745"/>
          </a:xfrm>
        </p:spPr>
        <p:txBody>
          <a:bodyPr anchor="ctr">
            <a:normAutofit/>
          </a:bodyPr>
          <a:lstStyle/>
          <a:p>
            <a:r>
              <a:rPr lang="en-IN" b="1" dirty="0"/>
              <a:t>Credit Card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A02A77C-51AD-C117-5C5E-AA0550783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5167745"/>
            <a:ext cx="3616037" cy="1690255"/>
          </a:xfrm>
        </p:spPr>
        <p:txBody>
          <a:bodyPr>
            <a:normAutofit lnSpcReduction="10000"/>
          </a:bodyPr>
          <a:lstStyle/>
          <a:p>
            <a:r>
              <a:rPr lang="en-IN" sz="3000" b="1" i="1" dirty="0"/>
              <a:t>Submitted By</a:t>
            </a:r>
          </a:p>
          <a:p>
            <a:r>
              <a:rPr lang="en-IN" sz="2000" b="1" dirty="0"/>
              <a:t>Hemant Kondhalkar</a:t>
            </a:r>
          </a:p>
          <a:p>
            <a:r>
              <a:rPr lang="en-IN" sz="2000" b="1" dirty="0"/>
              <a:t> Kiran Ghadigaonkar</a:t>
            </a:r>
          </a:p>
          <a:p>
            <a:r>
              <a:rPr lang="en-IN" sz="2000" b="1" dirty="0"/>
              <a:t> Ria Mukherjee</a:t>
            </a:r>
            <a:endParaRPr lang="en-IN" sz="600" b="1" dirty="0"/>
          </a:p>
        </p:txBody>
      </p:sp>
      <p:pic>
        <p:nvPicPr>
          <p:cNvPr id="1026" name="Picture 2" descr="GitHub - saarques/credit-card-fraud-detection: This repository contains  files which were used to create the web app for credit card fraud detection.">
            <a:extLst>
              <a:ext uri="{FF2B5EF4-FFF2-40B4-BE49-F238E27FC236}">
                <a16:creationId xmlns="" xmlns:a16="http://schemas.microsoft.com/office/drawing/2014/main" id="{222AC55D-ECF6-ABDE-CC92-DBD3CCFCD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036" y="0"/>
            <a:ext cx="8575963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90475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="" xmlns:a16="http://schemas.microsoft.com/office/drawing/2014/main" id="{979E27D9-03C7-44E2-9FF8-15D0C8506A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1A6FA9-80BF-5EB9-4055-F89D0DA5D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2" y="484909"/>
            <a:ext cx="9688296" cy="764772"/>
          </a:xfrm>
        </p:spPr>
        <p:txBody>
          <a:bodyPr anchor="b">
            <a:normAutofit/>
          </a:bodyPr>
          <a:lstStyle/>
          <a:p>
            <a:pPr algn="ctr"/>
            <a:r>
              <a:rPr lang="en-IN" sz="4000" b="1" dirty="0"/>
              <a:t>Model Building and 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7315B6-749D-2DB7-CE44-2EF370AB0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584959"/>
            <a:ext cx="10352253" cy="428780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To create classification models, the below order of algorithms will be used to detect fraudulent transactions: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Logistic Regression</a:t>
            </a:r>
          </a:p>
          <a:p>
            <a:r>
              <a:rPr lang="en-US" sz="2400" dirty="0"/>
              <a:t>Decision Trees</a:t>
            </a:r>
          </a:p>
          <a:p>
            <a:r>
              <a:rPr lang="en-US" sz="2400" dirty="0"/>
              <a:t>Random Forest</a:t>
            </a:r>
          </a:p>
          <a:p>
            <a:r>
              <a:rPr lang="en-US" sz="2400" dirty="0"/>
              <a:t>XGBoost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Each algorithm will have an unsampled model and then it will be compared by using sampling methods - </a:t>
            </a:r>
            <a:r>
              <a:rPr lang="en-US" sz="2400" b="1" dirty="0"/>
              <a:t>SMOTE and ADASYN.</a:t>
            </a:r>
            <a:endParaRPr lang="en-IN" sz="2400" b="1" dirty="0"/>
          </a:p>
        </p:txBody>
      </p:sp>
      <p:sp>
        <p:nvSpPr>
          <p:cNvPr id="23" name="Rectangle 9">
            <a:extLst>
              <a:ext uri="{FF2B5EF4-FFF2-40B4-BE49-F238E27FC236}">
                <a16:creationId xmlns="" xmlns:a16="http://schemas.microsoft.com/office/drawing/2014/main" id="{EEBF1590-3B36-48EE-A89D-3B6F3CB256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="" xmlns:a16="http://schemas.microsoft.com/office/drawing/2014/main" id="{AC8F6C8C-AB5A-4548-942D-E3FD40ACBC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62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979E27D9-03C7-44E2-9FF8-15D0C8506A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62FE-C14D-575E-4C3B-909F7F4B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51" y="308057"/>
            <a:ext cx="9688296" cy="717179"/>
          </a:xfrm>
        </p:spPr>
        <p:txBody>
          <a:bodyPr anchor="b">
            <a:normAutofit/>
          </a:bodyPr>
          <a:lstStyle/>
          <a:p>
            <a:pPr algn="ctr"/>
            <a:r>
              <a:rPr lang="en-IN" sz="4000" b="1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58D930-3B52-6B56-46F1-23EF2CFB3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709" y="1440872"/>
            <a:ext cx="10501746" cy="4915107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400" dirty="0"/>
              <a:t>The metric used to evaluate the models – </a:t>
            </a:r>
            <a:r>
              <a:rPr lang="en-US" sz="2400" b="1" dirty="0"/>
              <a:t>Recall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2400" b="1" dirty="0"/>
              <a:t>Recall</a:t>
            </a:r>
            <a:r>
              <a:rPr lang="en-US" sz="2400" dirty="0"/>
              <a:t> attempts to answer the following question: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i="1" dirty="0"/>
              <a:t>What proportion of actual positives was identified correctly?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2400" dirty="0"/>
              <a:t>The formula for recall (also known as sensitivity or true positive rate) is as follows:</a:t>
            </a:r>
          </a:p>
          <a:p>
            <a:pPr marL="0" indent="0">
              <a:buNone/>
            </a:pPr>
            <a:r>
              <a:rPr lang="en-US" sz="2400" b="1" dirty="0"/>
              <a:t>Recall = True Positives (TP)/(True Positives (TP) + False Negatives (FN))</a:t>
            </a:r>
          </a:p>
          <a:p>
            <a:pPr marL="0" indent="0">
              <a:buNone/>
            </a:pPr>
            <a:endParaRPr lang="en-US" sz="1800" b="1" dirty="0"/>
          </a:p>
          <a:p>
            <a:r>
              <a:rPr lang="en-US" sz="2400" dirty="0"/>
              <a:t>Below algorithms will have an unsampled model and then it will be compared by using sampling methods - </a:t>
            </a:r>
            <a:r>
              <a:rPr lang="en-US" sz="2400" b="1" dirty="0"/>
              <a:t>SMOTE and ADASYN.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/>
              <a:t>Logistic Regression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/>
              <a:t>Decision Trees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/>
              <a:t>Random Forest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/>
              <a:t>XGBoost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EBF1590-3B36-48EE-A89D-3B6F3CB256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C8F6C8C-AB5A-4548-942D-E3FD40ACBC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0131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62FE-C14D-575E-4C3B-909F7F4B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079"/>
            <a:ext cx="10515600" cy="955540"/>
          </a:xfrm>
        </p:spPr>
        <p:txBody>
          <a:bodyPr/>
          <a:lstStyle/>
          <a:p>
            <a:pPr algn="l"/>
            <a:r>
              <a:rPr lang="en-IN" b="1" i="0">
                <a:solidFill>
                  <a:srgbClr val="000000"/>
                </a:solidFill>
                <a:effectLst/>
                <a:latin typeface="Helvetica Neue"/>
              </a:rPr>
              <a:t>Logistic Regression - Unsampled</a:t>
            </a:r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2F14457-82FD-9846-4D58-1E559846C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748" y="1167618"/>
            <a:ext cx="7906044" cy="547830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97355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0A0B96-303F-BEB9-12E6-B35791C8D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38"/>
            <a:ext cx="10515600" cy="619613"/>
          </a:xfrm>
        </p:spPr>
        <p:txBody>
          <a:bodyPr>
            <a:noAutofit/>
          </a:bodyPr>
          <a:lstStyle/>
          <a:p>
            <a:pPr algn="ctr"/>
            <a:r>
              <a:rPr lang="en-IN" sz="3200" b="1" i="0" dirty="0">
                <a:solidFill>
                  <a:srgbClr val="000000"/>
                </a:solidFill>
                <a:effectLst/>
                <a:latin typeface="Helvetica Neue"/>
              </a:rPr>
              <a:t>Logistic Regression – Sampled (SMOTE, ADASYN)</a:t>
            </a: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DED9A99A-5FC0-054F-C700-C59D26593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451" y="1083212"/>
            <a:ext cx="5655213" cy="55989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95E4514-4BA3-4131-3707-B2943D2A6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83212"/>
            <a:ext cx="5777132" cy="56250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76878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F48E45-D791-58AB-CD17-D036FF90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Decision Tree Classifier - Unsampled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9329E07-1A94-2C41-60BC-1E63A3250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358" y="1242451"/>
            <a:ext cx="7849772" cy="5250423"/>
          </a:xfrm>
        </p:spPr>
      </p:pic>
    </p:spTree>
    <p:extLst>
      <p:ext uri="{BB962C8B-B14F-4D97-AF65-F5344CB8AC3E}">
        <p14:creationId xmlns="" xmlns:p14="http://schemas.microsoft.com/office/powerpoint/2010/main" val="719774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0A0B96-303F-BEB9-12E6-B35791C8D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38"/>
            <a:ext cx="10515600" cy="619613"/>
          </a:xfrm>
        </p:spPr>
        <p:txBody>
          <a:bodyPr>
            <a:noAutofit/>
          </a:bodyPr>
          <a:lstStyle/>
          <a:p>
            <a:pPr algn="ctr"/>
            <a:r>
              <a:rPr lang="en-IN" sz="3200" b="1" i="0" dirty="0">
                <a:solidFill>
                  <a:srgbClr val="000000"/>
                </a:solidFill>
                <a:effectLst/>
                <a:latin typeface="Helvetica Neue"/>
              </a:rPr>
              <a:t>Decision Tree – Sampled (SMOTE, ADASYN)</a:t>
            </a:r>
            <a:endParaRPr lang="en-IN" sz="32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251C09EA-F4F5-289B-10EE-E51710F59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095049"/>
            <a:ext cx="5478195" cy="5277616"/>
          </a:xfr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792BEAD7-8F90-2352-E9B8-AF44319BB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582" y="1095050"/>
            <a:ext cx="5478194" cy="52776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55310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F48E45-D791-58AB-CD17-D036FF90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Random Forest - Unsampled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66215C09-3FCD-65BF-3DB0-CA1945AAD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7606" y="1245475"/>
            <a:ext cx="6288259" cy="5247400"/>
          </a:xfrm>
        </p:spPr>
      </p:pic>
    </p:spTree>
    <p:extLst>
      <p:ext uri="{BB962C8B-B14F-4D97-AF65-F5344CB8AC3E}">
        <p14:creationId xmlns="" xmlns:p14="http://schemas.microsoft.com/office/powerpoint/2010/main" val="2068809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0A0B96-303F-BEB9-12E6-B35791C8D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38"/>
            <a:ext cx="10515600" cy="619613"/>
          </a:xfrm>
        </p:spPr>
        <p:txBody>
          <a:bodyPr>
            <a:noAutofit/>
          </a:bodyPr>
          <a:lstStyle/>
          <a:p>
            <a:pPr algn="ctr"/>
            <a:r>
              <a:rPr lang="en-IN" sz="3200" b="1" i="0" dirty="0">
                <a:solidFill>
                  <a:srgbClr val="000000"/>
                </a:solidFill>
                <a:effectLst/>
                <a:latin typeface="Helvetica Neue"/>
              </a:rPr>
              <a:t>Random Forest – Sampled (SMOTE, ADASYN)</a:t>
            </a: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F3340AB-33BB-FCCB-BA14-3DBD8F4AA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055077"/>
            <a:ext cx="5594253" cy="44799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B43A644-B3A8-358A-5FAD-FBBBDFD87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221" y="5534980"/>
            <a:ext cx="4540593" cy="11995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8778819-9FF2-77A6-76B0-6C67BD90C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91" y="1055077"/>
            <a:ext cx="5947364" cy="44799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BF68A472-83B2-BE7D-FE7E-D6A10AD12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121" y="5534980"/>
            <a:ext cx="3919670" cy="12670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44457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F48E45-D791-58AB-CD17-D036FF90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XGBoost- Unsampled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66301CD-9EB5-5042-0D05-9944ED15C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035" y="1209821"/>
            <a:ext cx="7498080" cy="52830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75320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0A0B96-303F-BEB9-12E6-B35791C8D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38"/>
            <a:ext cx="10515600" cy="619613"/>
          </a:xfrm>
        </p:spPr>
        <p:txBody>
          <a:bodyPr>
            <a:noAutofit/>
          </a:bodyPr>
          <a:lstStyle/>
          <a:p>
            <a:pPr algn="ctr"/>
            <a:r>
              <a:rPr lang="en-IN" sz="3200" b="1" i="0" dirty="0">
                <a:solidFill>
                  <a:srgbClr val="000000"/>
                </a:solidFill>
                <a:effectLst/>
                <a:latin typeface="Helvetica Neue"/>
              </a:rPr>
              <a:t>XGBoost – Sampled (SMOTE, ADASYN)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8EA368C-477E-08EC-9CD9-BE2FE0B2D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35" y="933951"/>
            <a:ext cx="5707966" cy="42851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EEDBF96-BAD4-3D23-F276-CBEA6F659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783" y="933951"/>
            <a:ext cx="5707966" cy="42851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C501B3A-7CF9-B57B-295F-D719B3060D52}"/>
              </a:ext>
            </a:extLst>
          </p:cNvPr>
          <p:cNvSpPr txBox="1"/>
          <p:nvPr/>
        </p:nvSpPr>
        <p:spPr>
          <a:xfrm>
            <a:off x="7382435" y="5342878"/>
            <a:ext cx="36138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Metrics for XGBoost - ADASYN</a:t>
            </a:r>
          </a:p>
          <a:p>
            <a:r>
              <a:rPr lang="en-US" dirty="0"/>
              <a:t>- Recall on Train: 0.86</a:t>
            </a:r>
          </a:p>
          <a:p>
            <a:r>
              <a:rPr lang="en-US" dirty="0"/>
              <a:t>- Recall on Test: 0.81</a:t>
            </a:r>
          </a:p>
          <a:p>
            <a:r>
              <a:rPr lang="en-US" dirty="0"/>
              <a:t>- Area Under the Curve: 0.95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99BA19C-37DB-C7A9-CCD0-C900CA788F3E}"/>
              </a:ext>
            </a:extLst>
          </p:cNvPr>
          <p:cNvSpPr txBox="1"/>
          <p:nvPr/>
        </p:nvSpPr>
        <p:spPr>
          <a:xfrm>
            <a:off x="1308070" y="5342878"/>
            <a:ext cx="38152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Metrics for XGBoost - SMOTE</a:t>
            </a:r>
          </a:p>
          <a:p>
            <a:r>
              <a:rPr lang="en-IN" dirty="0"/>
              <a:t>- Recall on Train: 0.86</a:t>
            </a:r>
          </a:p>
          <a:p>
            <a:r>
              <a:rPr lang="en-IN" dirty="0"/>
              <a:t>- Recall on Test: 0.81</a:t>
            </a:r>
          </a:p>
          <a:p>
            <a:r>
              <a:rPr lang="en-IN" dirty="0"/>
              <a:t>- Area Under the Curve: 0.95</a:t>
            </a:r>
          </a:p>
        </p:txBody>
      </p:sp>
    </p:spTree>
    <p:extLst>
      <p:ext uri="{BB962C8B-B14F-4D97-AF65-F5344CB8AC3E}">
        <p14:creationId xmlns="" xmlns:p14="http://schemas.microsoft.com/office/powerpoint/2010/main" val="379966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=""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961749" y="511095"/>
            <a:ext cx="2268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Agenda</a:t>
            </a:r>
          </a:p>
        </p:txBody>
      </p:sp>
      <p:sp>
        <p:nvSpPr>
          <p:cNvPr id="61" name="Freeform 60">
            <a:extLst>
              <a:ext uri="{FF2B5EF4-FFF2-40B4-BE49-F238E27FC236}">
                <a16:creationId xmlns="" xmlns:a16="http://schemas.microsoft.com/office/drawing/2014/main" id="{5EDFE1E9-5609-324F-8277-E26B1CEBC18E}"/>
              </a:ext>
            </a:extLst>
          </p:cNvPr>
          <p:cNvSpPr/>
          <p:nvPr/>
        </p:nvSpPr>
        <p:spPr>
          <a:xfrm>
            <a:off x="1532818" y="2212109"/>
            <a:ext cx="756134" cy="756134"/>
          </a:xfrm>
          <a:custGeom>
            <a:avLst/>
            <a:gdLst>
              <a:gd name="connsiteX0" fmla="*/ 1642641 w 1642682"/>
              <a:gd name="connsiteY0" fmla="*/ 821276 h 1642682"/>
              <a:gd name="connsiteX1" fmla="*/ 821300 w 1642682"/>
              <a:gd name="connsiteY1" fmla="*/ 1642617 h 1642682"/>
              <a:gd name="connsiteX2" fmla="*/ -41 w 1642682"/>
              <a:gd name="connsiteY2" fmla="*/ 821276 h 1642682"/>
              <a:gd name="connsiteX3" fmla="*/ 821300 w 1642682"/>
              <a:gd name="connsiteY3" fmla="*/ -65 h 1642682"/>
              <a:gd name="connsiteX4" fmla="*/ 1642641 w 1642682"/>
              <a:gd name="connsiteY4" fmla="*/ 821276 h 16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682" h="1642682">
                <a:moveTo>
                  <a:pt x="1642641" y="821276"/>
                </a:moveTo>
                <a:cubicBezTo>
                  <a:pt x="1642641" y="1274891"/>
                  <a:pt x="1274913" y="1642617"/>
                  <a:pt x="821300" y="1642617"/>
                </a:cubicBezTo>
                <a:cubicBezTo>
                  <a:pt x="367685" y="1642617"/>
                  <a:pt x="-41" y="1274890"/>
                  <a:pt x="-41" y="821276"/>
                </a:cubicBezTo>
                <a:cubicBezTo>
                  <a:pt x="-41" y="367662"/>
                  <a:pt x="367686" y="-65"/>
                  <a:pt x="821300" y="-65"/>
                </a:cubicBezTo>
                <a:cubicBezTo>
                  <a:pt x="1274914" y="-65"/>
                  <a:pt x="1642641" y="367662"/>
                  <a:pt x="1642641" y="82127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/>
          </a:p>
        </p:txBody>
      </p:sp>
      <p:sp>
        <p:nvSpPr>
          <p:cNvPr id="66" name="Freeform 65">
            <a:extLst>
              <a:ext uri="{FF2B5EF4-FFF2-40B4-BE49-F238E27FC236}">
                <a16:creationId xmlns="" xmlns:a16="http://schemas.microsoft.com/office/drawing/2014/main" id="{933FD161-329C-404B-B432-1D55BF4BB6A6}"/>
              </a:ext>
            </a:extLst>
          </p:cNvPr>
          <p:cNvSpPr/>
          <p:nvPr/>
        </p:nvSpPr>
        <p:spPr>
          <a:xfrm>
            <a:off x="1637453" y="2316731"/>
            <a:ext cx="547085" cy="547085"/>
          </a:xfrm>
          <a:custGeom>
            <a:avLst/>
            <a:gdLst>
              <a:gd name="connsiteX0" fmla="*/ 1188487 w 1188529"/>
              <a:gd name="connsiteY0" fmla="*/ 594200 h 1188529"/>
              <a:gd name="connsiteX1" fmla="*/ 594222 w 1188529"/>
              <a:gd name="connsiteY1" fmla="*/ 1188465 h 1188529"/>
              <a:gd name="connsiteX2" fmla="*/ -43 w 1188529"/>
              <a:gd name="connsiteY2" fmla="*/ 594200 h 1188529"/>
              <a:gd name="connsiteX3" fmla="*/ 594222 w 1188529"/>
              <a:gd name="connsiteY3" fmla="*/ -65 h 1188529"/>
              <a:gd name="connsiteX4" fmla="*/ 1188487 w 1188529"/>
              <a:gd name="connsiteY4" fmla="*/ 594200 h 118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529" h="1188529">
                <a:moveTo>
                  <a:pt x="1188487" y="594200"/>
                </a:moveTo>
                <a:cubicBezTo>
                  <a:pt x="1188487" y="922403"/>
                  <a:pt x="922425" y="1188465"/>
                  <a:pt x="594222" y="1188465"/>
                </a:cubicBezTo>
                <a:cubicBezTo>
                  <a:pt x="266019" y="1188465"/>
                  <a:pt x="-43" y="922403"/>
                  <a:pt x="-43" y="594200"/>
                </a:cubicBezTo>
                <a:cubicBezTo>
                  <a:pt x="-43" y="265997"/>
                  <a:pt x="266019" y="-65"/>
                  <a:pt x="594222" y="-65"/>
                </a:cubicBezTo>
                <a:cubicBezTo>
                  <a:pt x="922425" y="-65"/>
                  <a:pt x="1188487" y="265997"/>
                  <a:pt x="1188487" y="5942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sp>
        <p:nvSpPr>
          <p:cNvPr id="68" name="Freeform 67">
            <a:extLst>
              <a:ext uri="{FF2B5EF4-FFF2-40B4-BE49-F238E27FC236}">
                <a16:creationId xmlns="" xmlns:a16="http://schemas.microsoft.com/office/drawing/2014/main" id="{EFF9B3A0-813B-DC47-87C2-7863A85E9F5C}"/>
              </a:ext>
            </a:extLst>
          </p:cNvPr>
          <p:cNvSpPr/>
          <p:nvPr/>
        </p:nvSpPr>
        <p:spPr>
          <a:xfrm>
            <a:off x="1532818" y="3096308"/>
            <a:ext cx="756134" cy="756134"/>
          </a:xfrm>
          <a:custGeom>
            <a:avLst/>
            <a:gdLst>
              <a:gd name="connsiteX0" fmla="*/ 1642641 w 1642682"/>
              <a:gd name="connsiteY0" fmla="*/ 821276 h 1642682"/>
              <a:gd name="connsiteX1" fmla="*/ 821300 w 1642682"/>
              <a:gd name="connsiteY1" fmla="*/ 1642617 h 1642682"/>
              <a:gd name="connsiteX2" fmla="*/ -41 w 1642682"/>
              <a:gd name="connsiteY2" fmla="*/ 821276 h 1642682"/>
              <a:gd name="connsiteX3" fmla="*/ 821300 w 1642682"/>
              <a:gd name="connsiteY3" fmla="*/ -65 h 1642682"/>
              <a:gd name="connsiteX4" fmla="*/ 1642641 w 1642682"/>
              <a:gd name="connsiteY4" fmla="*/ 821276 h 16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682" h="1642682">
                <a:moveTo>
                  <a:pt x="1642641" y="821276"/>
                </a:moveTo>
                <a:cubicBezTo>
                  <a:pt x="1642641" y="1274891"/>
                  <a:pt x="1274913" y="1642617"/>
                  <a:pt x="821300" y="1642617"/>
                </a:cubicBezTo>
                <a:cubicBezTo>
                  <a:pt x="367685" y="1642617"/>
                  <a:pt x="-41" y="1274890"/>
                  <a:pt x="-41" y="821276"/>
                </a:cubicBezTo>
                <a:cubicBezTo>
                  <a:pt x="-41" y="367662"/>
                  <a:pt x="367686" y="-65"/>
                  <a:pt x="821300" y="-65"/>
                </a:cubicBezTo>
                <a:cubicBezTo>
                  <a:pt x="1274914" y="-65"/>
                  <a:pt x="1642641" y="367662"/>
                  <a:pt x="1642641" y="82127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/>
          </a:p>
        </p:txBody>
      </p:sp>
      <p:sp>
        <p:nvSpPr>
          <p:cNvPr id="69" name="Freeform 68">
            <a:extLst>
              <a:ext uri="{FF2B5EF4-FFF2-40B4-BE49-F238E27FC236}">
                <a16:creationId xmlns="" xmlns:a16="http://schemas.microsoft.com/office/drawing/2014/main" id="{35DC8664-0344-AC44-84E7-F3CD8481EE09}"/>
              </a:ext>
            </a:extLst>
          </p:cNvPr>
          <p:cNvSpPr/>
          <p:nvPr/>
        </p:nvSpPr>
        <p:spPr>
          <a:xfrm>
            <a:off x="1637453" y="3200930"/>
            <a:ext cx="547085" cy="547085"/>
          </a:xfrm>
          <a:custGeom>
            <a:avLst/>
            <a:gdLst>
              <a:gd name="connsiteX0" fmla="*/ 1188487 w 1188529"/>
              <a:gd name="connsiteY0" fmla="*/ 594200 h 1188529"/>
              <a:gd name="connsiteX1" fmla="*/ 594222 w 1188529"/>
              <a:gd name="connsiteY1" fmla="*/ 1188465 h 1188529"/>
              <a:gd name="connsiteX2" fmla="*/ -43 w 1188529"/>
              <a:gd name="connsiteY2" fmla="*/ 594200 h 1188529"/>
              <a:gd name="connsiteX3" fmla="*/ 594222 w 1188529"/>
              <a:gd name="connsiteY3" fmla="*/ -65 h 1188529"/>
              <a:gd name="connsiteX4" fmla="*/ 1188487 w 1188529"/>
              <a:gd name="connsiteY4" fmla="*/ 594200 h 118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529" h="1188529">
                <a:moveTo>
                  <a:pt x="1188487" y="594200"/>
                </a:moveTo>
                <a:cubicBezTo>
                  <a:pt x="1188487" y="922403"/>
                  <a:pt x="922425" y="1188465"/>
                  <a:pt x="594222" y="1188465"/>
                </a:cubicBezTo>
                <a:cubicBezTo>
                  <a:pt x="266019" y="1188465"/>
                  <a:pt x="-43" y="922403"/>
                  <a:pt x="-43" y="594200"/>
                </a:cubicBezTo>
                <a:cubicBezTo>
                  <a:pt x="-43" y="265997"/>
                  <a:pt x="266019" y="-65"/>
                  <a:pt x="594222" y="-65"/>
                </a:cubicBezTo>
                <a:cubicBezTo>
                  <a:pt x="922425" y="-65"/>
                  <a:pt x="1188487" y="265997"/>
                  <a:pt x="1188487" y="5942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71" name="Freeform 70">
            <a:extLst>
              <a:ext uri="{FF2B5EF4-FFF2-40B4-BE49-F238E27FC236}">
                <a16:creationId xmlns="" xmlns:a16="http://schemas.microsoft.com/office/drawing/2014/main" id="{21349A21-88F4-0646-819B-69909A6E830B}"/>
              </a:ext>
            </a:extLst>
          </p:cNvPr>
          <p:cNvSpPr/>
          <p:nvPr/>
        </p:nvSpPr>
        <p:spPr>
          <a:xfrm>
            <a:off x="1532818" y="3980507"/>
            <a:ext cx="756134" cy="756134"/>
          </a:xfrm>
          <a:custGeom>
            <a:avLst/>
            <a:gdLst>
              <a:gd name="connsiteX0" fmla="*/ 1642641 w 1642682"/>
              <a:gd name="connsiteY0" fmla="*/ 821276 h 1642682"/>
              <a:gd name="connsiteX1" fmla="*/ 821300 w 1642682"/>
              <a:gd name="connsiteY1" fmla="*/ 1642617 h 1642682"/>
              <a:gd name="connsiteX2" fmla="*/ -41 w 1642682"/>
              <a:gd name="connsiteY2" fmla="*/ 821276 h 1642682"/>
              <a:gd name="connsiteX3" fmla="*/ 821300 w 1642682"/>
              <a:gd name="connsiteY3" fmla="*/ -65 h 1642682"/>
              <a:gd name="connsiteX4" fmla="*/ 1642641 w 1642682"/>
              <a:gd name="connsiteY4" fmla="*/ 821276 h 16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682" h="1642682">
                <a:moveTo>
                  <a:pt x="1642641" y="821276"/>
                </a:moveTo>
                <a:cubicBezTo>
                  <a:pt x="1642641" y="1274891"/>
                  <a:pt x="1274913" y="1642617"/>
                  <a:pt x="821300" y="1642617"/>
                </a:cubicBezTo>
                <a:cubicBezTo>
                  <a:pt x="367685" y="1642617"/>
                  <a:pt x="-41" y="1274890"/>
                  <a:pt x="-41" y="821276"/>
                </a:cubicBezTo>
                <a:cubicBezTo>
                  <a:pt x="-41" y="367662"/>
                  <a:pt x="367686" y="-65"/>
                  <a:pt x="821300" y="-65"/>
                </a:cubicBezTo>
                <a:cubicBezTo>
                  <a:pt x="1274914" y="-65"/>
                  <a:pt x="1642641" y="367662"/>
                  <a:pt x="1642641" y="82127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/>
          </a:p>
        </p:txBody>
      </p:sp>
      <p:sp>
        <p:nvSpPr>
          <p:cNvPr id="72" name="Freeform 71">
            <a:extLst>
              <a:ext uri="{FF2B5EF4-FFF2-40B4-BE49-F238E27FC236}">
                <a16:creationId xmlns="" xmlns:a16="http://schemas.microsoft.com/office/drawing/2014/main" id="{99E363B9-9848-8B48-B636-66B8176C8DF7}"/>
              </a:ext>
            </a:extLst>
          </p:cNvPr>
          <p:cNvSpPr/>
          <p:nvPr/>
        </p:nvSpPr>
        <p:spPr>
          <a:xfrm>
            <a:off x="1637453" y="4085128"/>
            <a:ext cx="547085" cy="547085"/>
          </a:xfrm>
          <a:custGeom>
            <a:avLst/>
            <a:gdLst>
              <a:gd name="connsiteX0" fmla="*/ 1188487 w 1188529"/>
              <a:gd name="connsiteY0" fmla="*/ 594200 h 1188529"/>
              <a:gd name="connsiteX1" fmla="*/ 594222 w 1188529"/>
              <a:gd name="connsiteY1" fmla="*/ 1188465 h 1188529"/>
              <a:gd name="connsiteX2" fmla="*/ -43 w 1188529"/>
              <a:gd name="connsiteY2" fmla="*/ 594200 h 1188529"/>
              <a:gd name="connsiteX3" fmla="*/ 594222 w 1188529"/>
              <a:gd name="connsiteY3" fmla="*/ -65 h 1188529"/>
              <a:gd name="connsiteX4" fmla="*/ 1188487 w 1188529"/>
              <a:gd name="connsiteY4" fmla="*/ 594200 h 118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529" h="1188529">
                <a:moveTo>
                  <a:pt x="1188487" y="594200"/>
                </a:moveTo>
                <a:cubicBezTo>
                  <a:pt x="1188487" y="922403"/>
                  <a:pt x="922425" y="1188465"/>
                  <a:pt x="594222" y="1188465"/>
                </a:cubicBezTo>
                <a:cubicBezTo>
                  <a:pt x="266019" y="1188465"/>
                  <a:pt x="-43" y="922403"/>
                  <a:pt x="-43" y="594200"/>
                </a:cubicBezTo>
                <a:cubicBezTo>
                  <a:pt x="-43" y="265997"/>
                  <a:pt x="266019" y="-65"/>
                  <a:pt x="594222" y="-65"/>
                </a:cubicBezTo>
                <a:cubicBezTo>
                  <a:pt x="922425" y="-65"/>
                  <a:pt x="1188487" y="265997"/>
                  <a:pt x="1188487" y="5942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</p:txBody>
      </p:sp>
      <p:sp>
        <p:nvSpPr>
          <p:cNvPr id="74" name="Freeform 73">
            <a:extLst>
              <a:ext uri="{FF2B5EF4-FFF2-40B4-BE49-F238E27FC236}">
                <a16:creationId xmlns="" xmlns:a16="http://schemas.microsoft.com/office/drawing/2014/main" id="{77FA563A-E2EA-7548-A6DF-46DDB63D551A}"/>
              </a:ext>
            </a:extLst>
          </p:cNvPr>
          <p:cNvSpPr/>
          <p:nvPr/>
        </p:nvSpPr>
        <p:spPr>
          <a:xfrm>
            <a:off x="1532818" y="4864706"/>
            <a:ext cx="756134" cy="756134"/>
          </a:xfrm>
          <a:custGeom>
            <a:avLst/>
            <a:gdLst>
              <a:gd name="connsiteX0" fmla="*/ 1642641 w 1642682"/>
              <a:gd name="connsiteY0" fmla="*/ 821276 h 1642682"/>
              <a:gd name="connsiteX1" fmla="*/ 821300 w 1642682"/>
              <a:gd name="connsiteY1" fmla="*/ 1642617 h 1642682"/>
              <a:gd name="connsiteX2" fmla="*/ -41 w 1642682"/>
              <a:gd name="connsiteY2" fmla="*/ 821276 h 1642682"/>
              <a:gd name="connsiteX3" fmla="*/ 821300 w 1642682"/>
              <a:gd name="connsiteY3" fmla="*/ -65 h 1642682"/>
              <a:gd name="connsiteX4" fmla="*/ 1642641 w 1642682"/>
              <a:gd name="connsiteY4" fmla="*/ 821276 h 16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682" h="1642682">
                <a:moveTo>
                  <a:pt x="1642641" y="821276"/>
                </a:moveTo>
                <a:cubicBezTo>
                  <a:pt x="1642641" y="1274891"/>
                  <a:pt x="1274913" y="1642617"/>
                  <a:pt x="821300" y="1642617"/>
                </a:cubicBezTo>
                <a:cubicBezTo>
                  <a:pt x="367685" y="1642617"/>
                  <a:pt x="-41" y="1274890"/>
                  <a:pt x="-41" y="821276"/>
                </a:cubicBezTo>
                <a:cubicBezTo>
                  <a:pt x="-41" y="367662"/>
                  <a:pt x="367686" y="-65"/>
                  <a:pt x="821300" y="-65"/>
                </a:cubicBezTo>
                <a:cubicBezTo>
                  <a:pt x="1274914" y="-65"/>
                  <a:pt x="1642641" y="367662"/>
                  <a:pt x="1642641" y="82127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/>
          </a:p>
        </p:txBody>
      </p:sp>
      <p:sp>
        <p:nvSpPr>
          <p:cNvPr id="75" name="Freeform 74">
            <a:extLst>
              <a:ext uri="{FF2B5EF4-FFF2-40B4-BE49-F238E27FC236}">
                <a16:creationId xmlns="" xmlns:a16="http://schemas.microsoft.com/office/drawing/2014/main" id="{3F14CED6-21DC-404A-9438-8DA90C05F503}"/>
              </a:ext>
            </a:extLst>
          </p:cNvPr>
          <p:cNvSpPr/>
          <p:nvPr/>
        </p:nvSpPr>
        <p:spPr>
          <a:xfrm>
            <a:off x="1637453" y="4969327"/>
            <a:ext cx="547085" cy="547085"/>
          </a:xfrm>
          <a:custGeom>
            <a:avLst/>
            <a:gdLst>
              <a:gd name="connsiteX0" fmla="*/ 1188487 w 1188529"/>
              <a:gd name="connsiteY0" fmla="*/ 594200 h 1188529"/>
              <a:gd name="connsiteX1" fmla="*/ 594222 w 1188529"/>
              <a:gd name="connsiteY1" fmla="*/ 1188465 h 1188529"/>
              <a:gd name="connsiteX2" fmla="*/ -43 w 1188529"/>
              <a:gd name="connsiteY2" fmla="*/ 594200 h 1188529"/>
              <a:gd name="connsiteX3" fmla="*/ 594222 w 1188529"/>
              <a:gd name="connsiteY3" fmla="*/ -65 h 1188529"/>
              <a:gd name="connsiteX4" fmla="*/ 1188487 w 1188529"/>
              <a:gd name="connsiteY4" fmla="*/ 594200 h 118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529" h="1188529">
                <a:moveTo>
                  <a:pt x="1188487" y="594200"/>
                </a:moveTo>
                <a:cubicBezTo>
                  <a:pt x="1188487" y="922403"/>
                  <a:pt x="922425" y="1188465"/>
                  <a:pt x="594222" y="1188465"/>
                </a:cubicBezTo>
                <a:cubicBezTo>
                  <a:pt x="266019" y="1188465"/>
                  <a:pt x="-43" y="922403"/>
                  <a:pt x="-43" y="594200"/>
                </a:cubicBezTo>
                <a:cubicBezTo>
                  <a:pt x="-43" y="265997"/>
                  <a:pt x="266019" y="-65"/>
                  <a:pt x="594222" y="-65"/>
                </a:cubicBezTo>
                <a:cubicBezTo>
                  <a:pt x="922425" y="-65"/>
                  <a:pt x="1188487" y="265997"/>
                  <a:pt x="1188487" y="5942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</a:p>
        </p:txBody>
      </p:sp>
      <p:sp>
        <p:nvSpPr>
          <p:cNvPr id="91" name="CuadroTexto 395">
            <a:extLst>
              <a:ext uri="{FF2B5EF4-FFF2-40B4-BE49-F238E27FC236}">
                <a16:creationId xmlns="" xmlns:a16="http://schemas.microsoft.com/office/drawing/2014/main" id="{58842169-0F74-DF44-9103-41E9F09569BC}"/>
              </a:ext>
            </a:extLst>
          </p:cNvPr>
          <p:cNvSpPr txBox="1"/>
          <p:nvPr/>
        </p:nvSpPr>
        <p:spPr>
          <a:xfrm>
            <a:off x="2386442" y="2417769"/>
            <a:ext cx="1794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Credit Card Fraud</a:t>
            </a:r>
          </a:p>
        </p:txBody>
      </p:sp>
      <p:sp>
        <p:nvSpPr>
          <p:cNvPr id="96" name="CuadroTexto 395">
            <a:extLst>
              <a:ext uri="{FF2B5EF4-FFF2-40B4-BE49-F238E27FC236}">
                <a16:creationId xmlns="" xmlns:a16="http://schemas.microsoft.com/office/drawing/2014/main" id="{93DBD624-0727-AE49-88D7-446BC9358F17}"/>
              </a:ext>
            </a:extLst>
          </p:cNvPr>
          <p:cNvSpPr txBox="1"/>
          <p:nvPr/>
        </p:nvSpPr>
        <p:spPr>
          <a:xfrm>
            <a:off x="2386442" y="3289709"/>
            <a:ext cx="2171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Business Background</a:t>
            </a:r>
          </a:p>
        </p:txBody>
      </p:sp>
      <p:sp>
        <p:nvSpPr>
          <p:cNvPr id="99" name="CuadroTexto 395">
            <a:extLst>
              <a:ext uri="{FF2B5EF4-FFF2-40B4-BE49-F238E27FC236}">
                <a16:creationId xmlns="" xmlns:a16="http://schemas.microsoft.com/office/drawing/2014/main" id="{F57922EB-498D-DF45-917F-9BCD6CEC25B5}"/>
              </a:ext>
            </a:extLst>
          </p:cNvPr>
          <p:cNvSpPr txBox="1"/>
          <p:nvPr/>
        </p:nvSpPr>
        <p:spPr>
          <a:xfrm>
            <a:off x="2403150" y="4173907"/>
            <a:ext cx="1160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Objective</a:t>
            </a:r>
          </a:p>
        </p:txBody>
      </p:sp>
      <p:sp>
        <p:nvSpPr>
          <p:cNvPr id="102" name="CuadroTexto 395">
            <a:extLst>
              <a:ext uri="{FF2B5EF4-FFF2-40B4-BE49-F238E27FC236}">
                <a16:creationId xmlns="" xmlns:a16="http://schemas.microsoft.com/office/drawing/2014/main" id="{E509DBAB-F5F7-5F4F-A26D-622DA35537B2}"/>
              </a:ext>
            </a:extLst>
          </p:cNvPr>
          <p:cNvSpPr txBox="1"/>
          <p:nvPr/>
        </p:nvSpPr>
        <p:spPr>
          <a:xfrm>
            <a:off x="2370340" y="5048118"/>
            <a:ext cx="2277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Solution Methodology</a:t>
            </a:r>
          </a:p>
        </p:txBody>
      </p:sp>
      <p:sp>
        <p:nvSpPr>
          <p:cNvPr id="146" name="Freeform 145">
            <a:extLst>
              <a:ext uri="{FF2B5EF4-FFF2-40B4-BE49-F238E27FC236}">
                <a16:creationId xmlns="" xmlns:a16="http://schemas.microsoft.com/office/drawing/2014/main" id="{98CDD472-F425-7545-9011-7CB37B511174}"/>
              </a:ext>
            </a:extLst>
          </p:cNvPr>
          <p:cNvSpPr/>
          <p:nvPr/>
        </p:nvSpPr>
        <p:spPr>
          <a:xfrm>
            <a:off x="4830849" y="2212109"/>
            <a:ext cx="756134" cy="756134"/>
          </a:xfrm>
          <a:custGeom>
            <a:avLst/>
            <a:gdLst>
              <a:gd name="connsiteX0" fmla="*/ 1642641 w 1642682"/>
              <a:gd name="connsiteY0" fmla="*/ 821276 h 1642682"/>
              <a:gd name="connsiteX1" fmla="*/ 821300 w 1642682"/>
              <a:gd name="connsiteY1" fmla="*/ 1642617 h 1642682"/>
              <a:gd name="connsiteX2" fmla="*/ -41 w 1642682"/>
              <a:gd name="connsiteY2" fmla="*/ 821276 h 1642682"/>
              <a:gd name="connsiteX3" fmla="*/ 821300 w 1642682"/>
              <a:gd name="connsiteY3" fmla="*/ -65 h 1642682"/>
              <a:gd name="connsiteX4" fmla="*/ 1642641 w 1642682"/>
              <a:gd name="connsiteY4" fmla="*/ 821276 h 16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682" h="1642682">
                <a:moveTo>
                  <a:pt x="1642641" y="821276"/>
                </a:moveTo>
                <a:cubicBezTo>
                  <a:pt x="1642641" y="1274891"/>
                  <a:pt x="1274913" y="1642617"/>
                  <a:pt x="821300" y="1642617"/>
                </a:cubicBezTo>
                <a:cubicBezTo>
                  <a:pt x="367685" y="1642617"/>
                  <a:pt x="-41" y="1274890"/>
                  <a:pt x="-41" y="821276"/>
                </a:cubicBezTo>
                <a:cubicBezTo>
                  <a:pt x="-41" y="367662"/>
                  <a:pt x="367686" y="-65"/>
                  <a:pt x="821300" y="-65"/>
                </a:cubicBezTo>
                <a:cubicBezTo>
                  <a:pt x="1274914" y="-65"/>
                  <a:pt x="1642641" y="367662"/>
                  <a:pt x="1642641" y="82127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/>
          </a:p>
        </p:txBody>
      </p:sp>
      <p:sp>
        <p:nvSpPr>
          <p:cNvPr id="153" name="Freeform 152">
            <a:extLst>
              <a:ext uri="{FF2B5EF4-FFF2-40B4-BE49-F238E27FC236}">
                <a16:creationId xmlns="" xmlns:a16="http://schemas.microsoft.com/office/drawing/2014/main" id="{B5441993-74FF-FA4D-BCFA-674795E77DD0}"/>
              </a:ext>
            </a:extLst>
          </p:cNvPr>
          <p:cNvSpPr/>
          <p:nvPr/>
        </p:nvSpPr>
        <p:spPr>
          <a:xfrm>
            <a:off x="4935484" y="2316731"/>
            <a:ext cx="547085" cy="547085"/>
          </a:xfrm>
          <a:custGeom>
            <a:avLst/>
            <a:gdLst>
              <a:gd name="connsiteX0" fmla="*/ 1188487 w 1188529"/>
              <a:gd name="connsiteY0" fmla="*/ 594200 h 1188529"/>
              <a:gd name="connsiteX1" fmla="*/ 594222 w 1188529"/>
              <a:gd name="connsiteY1" fmla="*/ 1188465 h 1188529"/>
              <a:gd name="connsiteX2" fmla="*/ -43 w 1188529"/>
              <a:gd name="connsiteY2" fmla="*/ 594200 h 1188529"/>
              <a:gd name="connsiteX3" fmla="*/ 594222 w 1188529"/>
              <a:gd name="connsiteY3" fmla="*/ -65 h 1188529"/>
              <a:gd name="connsiteX4" fmla="*/ 1188487 w 1188529"/>
              <a:gd name="connsiteY4" fmla="*/ 594200 h 118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529" h="1188529">
                <a:moveTo>
                  <a:pt x="1188487" y="594200"/>
                </a:moveTo>
                <a:cubicBezTo>
                  <a:pt x="1188487" y="922403"/>
                  <a:pt x="922425" y="1188465"/>
                  <a:pt x="594222" y="1188465"/>
                </a:cubicBezTo>
                <a:cubicBezTo>
                  <a:pt x="266019" y="1188465"/>
                  <a:pt x="-43" y="922403"/>
                  <a:pt x="-43" y="594200"/>
                </a:cubicBezTo>
                <a:cubicBezTo>
                  <a:pt x="-43" y="265997"/>
                  <a:pt x="266019" y="-65"/>
                  <a:pt x="594222" y="-65"/>
                </a:cubicBezTo>
                <a:cubicBezTo>
                  <a:pt x="922425" y="-65"/>
                  <a:pt x="1188487" y="265997"/>
                  <a:pt x="1188487" y="5942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</a:p>
        </p:txBody>
      </p:sp>
      <p:sp>
        <p:nvSpPr>
          <p:cNvPr id="144" name="Freeform 143">
            <a:extLst>
              <a:ext uri="{FF2B5EF4-FFF2-40B4-BE49-F238E27FC236}">
                <a16:creationId xmlns="" xmlns:a16="http://schemas.microsoft.com/office/drawing/2014/main" id="{9B80DB01-3630-474D-B247-A4876918FEF5}"/>
              </a:ext>
            </a:extLst>
          </p:cNvPr>
          <p:cNvSpPr/>
          <p:nvPr/>
        </p:nvSpPr>
        <p:spPr>
          <a:xfrm>
            <a:off x="4830849" y="3096308"/>
            <a:ext cx="756134" cy="756134"/>
          </a:xfrm>
          <a:custGeom>
            <a:avLst/>
            <a:gdLst>
              <a:gd name="connsiteX0" fmla="*/ 1642641 w 1642682"/>
              <a:gd name="connsiteY0" fmla="*/ 821276 h 1642682"/>
              <a:gd name="connsiteX1" fmla="*/ 821300 w 1642682"/>
              <a:gd name="connsiteY1" fmla="*/ 1642617 h 1642682"/>
              <a:gd name="connsiteX2" fmla="*/ -41 w 1642682"/>
              <a:gd name="connsiteY2" fmla="*/ 821276 h 1642682"/>
              <a:gd name="connsiteX3" fmla="*/ 821300 w 1642682"/>
              <a:gd name="connsiteY3" fmla="*/ -65 h 1642682"/>
              <a:gd name="connsiteX4" fmla="*/ 1642641 w 1642682"/>
              <a:gd name="connsiteY4" fmla="*/ 821276 h 16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682" h="1642682">
                <a:moveTo>
                  <a:pt x="1642641" y="821276"/>
                </a:moveTo>
                <a:cubicBezTo>
                  <a:pt x="1642641" y="1274891"/>
                  <a:pt x="1274913" y="1642617"/>
                  <a:pt x="821300" y="1642617"/>
                </a:cubicBezTo>
                <a:cubicBezTo>
                  <a:pt x="367685" y="1642617"/>
                  <a:pt x="-41" y="1274890"/>
                  <a:pt x="-41" y="821276"/>
                </a:cubicBezTo>
                <a:cubicBezTo>
                  <a:pt x="-41" y="367662"/>
                  <a:pt x="367686" y="-65"/>
                  <a:pt x="821300" y="-65"/>
                </a:cubicBezTo>
                <a:cubicBezTo>
                  <a:pt x="1274914" y="-65"/>
                  <a:pt x="1642641" y="367662"/>
                  <a:pt x="1642641" y="82127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/>
          </a:p>
        </p:txBody>
      </p:sp>
      <p:sp>
        <p:nvSpPr>
          <p:cNvPr id="145" name="Freeform 144">
            <a:extLst>
              <a:ext uri="{FF2B5EF4-FFF2-40B4-BE49-F238E27FC236}">
                <a16:creationId xmlns="" xmlns:a16="http://schemas.microsoft.com/office/drawing/2014/main" id="{98C93D21-40C7-FB41-8A64-5C67F5C5D2AA}"/>
              </a:ext>
            </a:extLst>
          </p:cNvPr>
          <p:cNvSpPr/>
          <p:nvPr/>
        </p:nvSpPr>
        <p:spPr>
          <a:xfrm>
            <a:off x="4935484" y="3200930"/>
            <a:ext cx="547085" cy="547085"/>
          </a:xfrm>
          <a:custGeom>
            <a:avLst/>
            <a:gdLst>
              <a:gd name="connsiteX0" fmla="*/ 1188487 w 1188529"/>
              <a:gd name="connsiteY0" fmla="*/ 594200 h 1188529"/>
              <a:gd name="connsiteX1" fmla="*/ 594222 w 1188529"/>
              <a:gd name="connsiteY1" fmla="*/ 1188465 h 1188529"/>
              <a:gd name="connsiteX2" fmla="*/ -43 w 1188529"/>
              <a:gd name="connsiteY2" fmla="*/ 594200 h 1188529"/>
              <a:gd name="connsiteX3" fmla="*/ 594222 w 1188529"/>
              <a:gd name="connsiteY3" fmla="*/ -65 h 1188529"/>
              <a:gd name="connsiteX4" fmla="*/ 1188487 w 1188529"/>
              <a:gd name="connsiteY4" fmla="*/ 594200 h 118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529" h="1188529">
                <a:moveTo>
                  <a:pt x="1188487" y="594200"/>
                </a:moveTo>
                <a:cubicBezTo>
                  <a:pt x="1188487" y="922403"/>
                  <a:pt x="922425" y="1188465"/>
                  <a:pt x="594222" y="1188465"/>
                </a:cubicBezTo>
                <a:cubicBezTo>
                  <a:pt x="266019" y="1188465"/>
                  <a:pt x="-43" y="922403"/>
                  <a:pt x="-43" y="594200"/>
                </a:cubicBezTo>
                <a:cubicBezTo>
                  <a:pt x="-43" y="265997"/>
                  <a:pt x="266019" y="-65"/>
                  <a:pt x="594222" y="-65"/>
                </a:cubicBezTo>
                <a:cubicBezTo>
                  <a:pt x="922425" y="-65"/>
                  <a:pt x="1188487" y="265997"/>
                  <a:pt x="1188487" y="5942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</a:t>
            </a:r>
          </a:p>
        </p:txBody>
      </p:sp>
      <p:sp>
        <p:nvSpPr>
          <p:cNvPr id="142" name="Freeform 141">
            <a:extLst>
              <a:ext uri="{FF2B5EF4-FFF2-40B4-BE49-F238E27FC236}">
                <a16:creationId xmlns="" xmlns:a16="http://schemas.microsoft.com/office/drawing/2014/main" id="{11884717-71D7-1843-908E-81F9CE6DBFE8}"/>
              </a:ext>
            </a:extLst>
          </p:cNvPr>
          <p:cNvSpPr/>
          <p:nvPr/>
        </p:nvSpPr>
        <p:spPr>
          <a:xfrm>
            <a:off x="4830849" y="3980507"/>
            <a:ext cx="756134" cy="756134"/>
          </a:xfrm>
          <a:custGeom>
            <a:avLst/>
            <a:gdLst>
              <a:gd name="connsiteX0" fmla="*/ 1642641 w 1642682"/>
              <a:gd name="connsiteY0" fmla="*/ 821276 h 1642682"/>
              <a:gd name="connsiteX1" fmla="*/ 821300 w 1642682"/>
              <a:gd name="connsiteY1" fmla="*/ 1642617 h 1642682"/>
              <a:gd name="connsiteX2" fmla="*/ -41 w 1642682"/>
              <a:gd name="connsiteY2" fmla="*/ 821276 h 1642682"/>
              <a:gd name="connsiteX3" fmla="*/ 821300 w 1642682"/>
              <a:gd name="connsiteY3" fmla="*/ -65 h 1642682"/>
              <a:gd name="connsiteX4" fmla="*/ 1642641 w 1642682"/>
              <a:gd name="connsiteY4" fmla="*/ 821276 h 16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682" h="1642682">
                <a:moveTo>
                  <a:pt x="1642641" y="821276"/>
                </a:moveTo>
                <a:cubicBezTo>
                  <a:pt x="1642641" y="1274891"/>
                  <a:pt x="1274913" y="1642617"/>
                  <a:pt x="821300" y="1642617"/>
                </a:cubicBezTo>
                <a:cubicBezTo>
                  <a:pt x="367685" y="1642617"/>
                  <a:pt x="-41" y="1274890"/>
                  <a:pt x="-41" y="821276"/>
                </a:cubicBezTo>
                <a:cubicBezTo>
                  <a:pt x="-41" y="367662"/>
                  <a:pt x="367686" y="-65"/>
                  <a:pt x="821300" y="-65"/>
                </a:cubicBezTo>
                <a:cubicBezTo>
                  <a:pt x="1274914" y="-65"/>
                  <a:pt x="1642641" y="367662"/>
                  <a:pt x="1642641" y="82127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/>
          </a:p>
        </p:txBody>
      </p:sp>
      <p:sp>
        <p:nvSpPr>
          <p:cNvPr id="143" name="Freeform 142">
            <a:extLst>
              <a:ext uri="{FF2B5EF4-FFF2-40B4-BE49-F238E27FC236}">
                <a16:creationId xmlns="" xmlns:a16="http://schemas.microsoft.com/office/drawing/2014/main" id="{B5C37499-DC71-6F40-A279-2869DD034069}"/>
              </a:ext>
            </a:extLst>
          </p:cNvPr>
          <p:cNvSpPr/>
          <p:nvPr/>
        </p:nvSpPr>
        <p:spPr>
          <a:xfrm>
            <a:off x="4935484" y="4085128"/>
            <a:ext cx="547085" cy="547085"/>
          </a:xfrm>
          <a:custGeom>
            <a:avLst/>
            <a:gdLst>
              <a:gd name="connsiteX0" fmla="*/ 1188487 w 1188529"/>
              <a:gd name="connsiteY0" fmla="*/ 594200 h 1188529"/>
              <a:gd name="connsiteX1" fmla="*/ 594222 w 1188529"/>
              <a:gd name="connsiteY1" fmla="*/ 1188465 h 1188529"/>
              <a:gd name="connsiteX2" fmla="*/ -43 w 1188529"/>
              <a:gd name="connsiteY2" fmla="*/ 594200 h 1188529"/>
              <a:gd name="connsiteX3" fmla="*/ 594222 w 1188529"/>
              <a:gd name="connsiteY3" fmla="*/ -65 h 1188529"/>
              <a:gd name="connsiteX4" fmla="*/ 1188487 w 1188529"/>
              <a:gd name="connsiteY4" fmla="*/ 594200 h 118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529" h="1188529">
                <a:moveTo>
                  <a:pt x="1188487" y="594200"/>
                </a:moveTo>
                <a:cubicBezTo>
                  <a:pt x="1188487" y="922403"/>
                  <a:pt x="922425" y="1188465"/>
                  <a:pt x="594222" y="1188465"/>
                </a:cubicBezTo>
                <a:cubicBezTo>
                  <a:pt x="266019" y="1188465"/>
                  <a:pt x="-43" y="922403"/>
                  <a:pt x="-43" y="594200"/>
                </a:cubicBezTo>
                <a:cubicBezTo>
                  <a:pt x="-43" y="265997"/>
                  <a:pt x="266019" y="-65"/>
                  <a:pt x="594222" y="-65"/>
                </a:cubicBezTo>
                <a:cubicBezTo>
                  <a:pt x="922425" y="-65"/>
                  <a:pt x="1188487" y="265997"/>
                  <a:pt x="1188487" y="5942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</a:t>
            </a:r>
          </a:p>
        </p:txBody>
      </p:sp>
      <p:sp>
        <p:nvSpPr>
          <p:cNvPr id="134" name="Freeform 133">
            <a:extLst>
              <a:ext uri="{FF2B5EF4-FFF2-40B4-BE49-F238E27FC236}">
                <a16:creationId xmlns="" xmlns:a16="http://schemas.microsoft.com/office/drawing/2014/main" id="{64398481-A34C-B741-944A-45B848A069BC}"/>
              </a:ext>
            </a:extLst>
          </p:cNvPr>
          <p:cNvSpPr/>
          <p:nvPr/>
        </p:nvSpPr>
        <p:spPr>
          <a:xfrm>
            <a:off x="4830849" y="4864706"/>
            <a:ext cx="756134" cy="756134"/>
          </a:xfrm>
          <a:custGeom>
            <a:avLst/>
            <a:gdLst>
              <a:gd name="connsiteX0" fmla="*/ 1642641 w 1642682"/>
              <a:gd name="connsiteY0" fmla="*/ 821276 h 1642682"/>
              <a:gd name="connsiteX1" fmla="*/ 821300 w 1642682"/>
              <a:gd name="connsiteY1" fmla="*/ 1642617 h 1642682"/>
              <a:gd name="connsiteX2" fmla="*/ -41 w 1642682"/>
              <a:gd name="connsiteY2" fmla="*/ 821276 h 1642682"/>
              <a:gd name="connsiteX3" fmla="*/ 821300 w 1642682"/>
              <a:gd name="connsiteY3" fmla="*/ -65 h 1642682"/>
              <a:gd name="connsiteX4" fmla="*/ 1642641 w 1642682"/>
              <a:gd name="connsiteY4" fmla="*/ 821276 h 16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682" h="1642682">
                <a:moveTo>
                  <a:pt x="1642641" y="821276"/>
                </a:moveTo>
                <a:cubicBezTo>
                  <a:pt x="1642641" y="1274891"/>
                  <a:pt x="1274913" y="1642617"/>
                  <a:pt x="821300" y="1642617"/>
                </a:cubicBezTo>
                <a:cubicBezTo>
                  <a:pt x="367685" y="1642617"/>
                  <a:pt x="-41" y="1274890"/>
                  <a:pt x="-41" y="821276"/>
                </a:cubicBezTo>
                <a:cubicBezTo>
                  <a:pt x="-41" y="367662"/>
                  <a:pt x="367686" y="-65"/>
                  <a:pt x="821300" y="-65"/>
                </a:cubicBezTo>
                <a:cubicBezTo>
                  <a:pt x="1274914" y="-65"/>
                  <a:pt x="1642641" y="367662"/>
                  <a:pt x="1642641" y="82127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/>
          </a:p>
        </p:txBody>
      </p:sp>
      <p:sp>
        <p:nvSpPr>
          <p:cNvPr id="138" name="Freeform 137">
            <a:extLst>
              <a:ext uri="{FF2B5EF4-FFF2-40B4-BE49-F238E27FC236}">
                <a16:creationId xmlns="" xmlns:a16="http://schemas.microsoft.com/office/drawing/2014/main" id="{0F7CC460-32C6-AA44-B9B3-E9E8AEAEF9C5}"/>
              </a:ext>
            </a:extLst>
          </p:cNvPr>
          <p:cNvSpPr/>
          <p:nvPr/>
        </p:nvSpPr>
        <p:spPr>
          <a:xfrm>
            <a:off x="4935484" y="4969327"/>
            <a:ext cx="547085" cy="547085"/>
          </a:xfrm>
          <a:custGeom>
            <a:avLst/>
            <a:gdLst>
              <a:gd name="connsiteX0" fmla="*/ 1188487 w 1188529"/>
              <a:gd name="connsiteY0" fmla="*/ 594200 h 1188529"/>
              <a:gd name="connsiteX1" fmla="*/ 594222 w 1188529"/>
              <a:gd name="connsiteY1" fmla="*/ 1188465 h 1188529"/>
              <a:gd name="connsiteX2" fmla="*/ -43 w 1188529"/>
              <a:gd name="connsiteY2" fmla="*/ 594200 h 1188529"/>
              <a:gd name="connsiteX3" fmla="*/ 594222 w 1188529"/>
              <a:gd name="connsiteY3" fmla="*/ -65 h 1188529"/>
              <a:gd name="connsiteX4" fmla="*/ 1188487 w 1188529"/>
              <a:gd name="connsiteY4" fmla="*/ 594200 h 118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529" h="1188529">
                <a:moveTo>
                  <a:pt x="1188487" y="594200"/>
                </a:moveTo>
                <a:cubicBezTo>
                  <a:pt x="1188487" y="922403"/>
                  <a:pt x="922425" y="1188465"/>
                  <a:pt x="594222" y="1188465"/>
                </a:cubicBezTo>
                <a:cubicBezTo>
                  <a:pt x="266019" y="1188465"/>
                  <a:pt x="-43" y="922403"/>
                  <a:pt x="-43" y="594200"/>
                </a:cubicBezTo>
                <a:cubicBezTo>
                  <a:pt x="-43" y="265997"/>
                  <a:pt x="266019" y="-65"/>
                  <a:pt x="594222" y="-65"/>
                </a:cubicBezTo>
                <a:cubicBezTo>
                  <a:pt x="922425" y="-65"/>
                  <a:pt x="1188487" y="265997"/>
                  <a:pt x="1188487" y="5942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</a:t>
            </a:r>
          </a:p>
        </p:txBody>
      </p:sp>
      <p:sp>
        <p:nvSpPr>
          <p:cNvPr id="132" name="CuadroTexto 395">
            <a:extLst>
              <a:ext uri="{FF2B5EF4-FFF2-40B4-BE49-F238E27FC236}">
                <a16:creationId xmlns="" xmlns:a16="http://schemas.microsoft.com/office/drawing/2014/main" id="{1ADD4C0E-6598-A841-A52E-C297D601738E}"/>
              </a:ext>
            </a:extLst>
          </p:cNvPr>
          <p:cNvSpPr txBox="1"/>
          <p:nvPr/>
        </p:nvSpPr>
        <p:spPr>
          <a:xfrm>
            <a:off x="5689529" y="2393644"/>
            <a:ext cx="2066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Data Understanding</a:t>
            </a:r>
          </a:p>
        </p:txBody>
      </p:sp>
      <p:sp>
        <p:nvSpPr>
          <p:cNvPr id="130" name="CuadroTexto 395">
            <a:extLst>
              <a:ext uri="{FF2B5EF4-FFF2-40B4-BE49-F238E27FC236}">
                <a16:creationId xmlns="" xmlns:a16="http://schemas.microsoft.com/office/drawing/2014/main" id="{1EDEB43B-9E93-2142-829C-139670B8D6FF}"/>
              </a:ext>
            </a:extLst>
          </p:cNvPr>
          <p:cNvSpPr txBox="1"/>
          <p:nvPr/>
        </p:nvSpPr>
        <p:spPr>
          <a:xfrm>
            <a:off x="5691617" y="3289708"/>
            <a:ext cx="2064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EDA</a:t>
            </a:r>
          </a:p>
        </p:txBody>
      </p:sp>
      <p:sp>
        <p:nvSpPr>
          <p:cNvPr id="128" name="CuadroTexto 395">
            <a:extLst>
              <a:ext uri="{FF2B5EF4-FFF2-40B4-BE49-F238E27FC236}">
                <a16:creationId xmlns="" xmlns:a16="http://schemas.microsoft.com/office/drawing/2014/main" id="{629BBA7D-6A25-9F46-B772-C79B32BA43BB}"/>
              </a:ext>
            </a:extLst>
          </p:cNvPr>
          <p:cNvSpPr txBox="1"/>
          <p:nvPr/>
        </p:nvSpPr>
        <p:spPr>
          <a:xfrm>
            <a:off x="5691617" y="4004630"/>
            <a:ext cx="179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Model Building and Evaluation</a:t>
            </a:r>
          </a:p>
        </p:txBody>
      </p:sp>
      <p:sp>
        <p:nvSpPr>
          <p:cNvPr id="126" name="CuadroTexto 395">
            <a:extLst>
              <a:ext uri="{FF2B5EF4-FFF2-40B4-BE49-F238E27FC236}">
                <a16:creationId xmlns="" xmlns:a16="http://schemas.microsoft.com/office/drawing/2014/main" id="{72FB8360-326A-8A44-AAAB-92605C0032CD}"/>
              </a:ext>
            </a:extLst>
          </p:cNvPr>
          <p:cNvSpPr txBox="1"/>
          <p:nvPr/>
        </p:nvSpPr>
        <p:spPr>
          <a:xfrm>
            <a:off x="5691617" y="5073496"/>
            <a:ext cx="1794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Model selection</a:t>
            </a:r>
          </a:p>
        </p:txBody>
      </p:sp>
      <p:sp>
        <p:nvSpPr>
          <p:cNvPr id="189" name="Freeform 188">
            <a:extLst>
              <a:ext uri="{FF2B5EF4-FFF2-40B4-BE49-F238E27FC236}">
                <a16:creationId xmlns="" xmlns:a16="http://schemas.microsoft.com/office/drawing/2014/main" id="{0FC84120-DBC8-8C4E-B69B-A82DDD90F218}"/>
              </a:ext>
            </a:extLst>
          </p:cNvPr>
          <p:cNvSpPr/>
          <p:nvPr/>
        </p:nvSpPr>
        <p:spPr>
          <a:xfrm>
            <a:off x="8136024" y="2212109"/>
            <a:ext cx="756134" cy="756134"/>
          </a:xfrm>
          <a:custGeom>
            <a:avLst/>
            <a:gdLst>
              <a:gd name="connsiteX0" fmla="*/ 1642641 w 1642682"/>
              <a:gd name="connsiteY0" fmla="*/ 821276 h 1642682"/>
              <a:gd name="connsiteX1" fmla="*/ 821300 w 1642682"/>
              <a:gd name="connsiteY1" fmla="*/ 1642617 h 1642682"/>
              <a:gd name="connsiteX2" fmla="*/ -41 w 1642682"/>
              <a:gd name="connsiteY2" fmla="*/ 821276 h 1642682"/>
              <a:gd name="connsiteX3" fmla="*/ 821300 w 1642682"/>
              <a:gd name="connsiteY3" fmla="*/ -65 h 1642682"/>
              <a:gd name="connsiteX4" fmla="*/ 1642641 w 1642682"/>
              <a:gd name="connsiteY4" fmla="*/ 821276 h 16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682" h="1642682">
                <a:moveTo>
                  <a:pt x="1642641" y="821276"/>
                </a:moveTo>
                <a:cubicBezTo>
                  <a:pt x="1642641" y="1274891"/>
                  <a:pt x="1274913" y="1642617"/>
                  <a:pt x="821300" y="1642617"/>
                </a:cubicBezTo>
                <a:cubicBezTo>
                  <a:pt x="367685" y="1642617"/>
                  <a:pt x="-41" y="1274890"/>
                  <a:pt x="-41" y="821276"/>
                </a:cubicBezTo>
                <a:cubicBezTo>
                  <a:pt x="-41" y="367662"/>
                  <a:pt x="367686" y="-65"/>
                  <a:pt x="821300" y="-65"/>
                </a:cubicBezTo>
                <a:cubicBezTo>
                  <a:pt x="1274914" y="-65"/>
                  <a:pt x="1642641" y="367662"/>
                  <a:pt x="1642641" y="82127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200"/>
          </a:p>
        </p:txBody>
      </p:sp>
      <p:sp>
        <p:nvSpPr>
          <p:cNvPr id="190" name="Freeform 189">
            <a:extLst>
              <a:ext uri="{FF2B5EF4-FFF2-40B4-BE49-F238E27FC236}">
                <a16:creationId xmlns="" xmlns:a16="http://schemas.microsoft.com/office/drawing/2014/main" id="{F87126FE-7727-DC49-99B8-8FA9E178AB3D}"/>
              </a:ext>
            </a:extLst>
          </p:cNvPr>
          <p:cNvSpPr/>
          <p:nvPr/>
        </p:nvSpPr>
        <p:spPr>
          <a:xfrm>
            <a:off x="8240659" y="2316731"/>
            <a:ext cx="547085" cy="547085"/>
          </a:xfrm>
          <a:custGeom>
            <a:avLst/>
            <a:gdLst>
              <a:gd name="connsiteX0" fmla="*/ 1188487 w 1188529"/>
              <a:gd name="connsiteY0" fmla="*/ 594200 h 1188529"/>
              <a:gd name="connsiteX1" fmla="*/ 594222 w 1188529"/>
              <a:gd name="connsiteY1" fmla="*/ 1188465 h 1188529"/>
              <a:gd name="connsiteX2" fmla="*/ -43 w 1188529"/>
              <a:gd name="connsiteY2" fmla="*/ 594200 h 1188529"/>
              <a:gd name="connsiteX3" fmla="*/ 594222 w 1188529"/>
              <a:gd name="connsiteY3" fmla="*/ -65 h 1188529"/>
              <a:gd name="connsiteX4" fmla="*/ 1188487 w 1188529"/>
              <a:gd name="connsiteY4" fmla="*/ 594200 h 118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529" h="1188529">
                <a:moveTo>
                  <a:pt x="1188487" y="594200"/>
                </a:moveTo>
                <a:cubicBezTo>
                  <a:pt x="1188487" y="922403"/>
                  <a:pt x="922425" y="1188465"/>
                  <a:pt x="594222" y="1188465"/>
                </a:cubicBezTo>
                <a:cubicBezTo>
                  <a:pt x="266019" y="1188465"/>
                  <a:pt x="-43" y="922403"/>
                  <a:pt x="-43" y="594200"/>
                </a:cubicBezTo>
                <a:cubicBezTo>
                  <a:pt x="-43" y="265997"/>
                  <a:pt x="266019" y="-65"/>
                  <a:pt x="594222" y="-65"/>
                </a:cubicBezTo>
                <a:cubicBezTo>
                  <a:pt x="922425" y="-65"/>
                  <a:pt x="1188487" y="265997"/>
                  <a:pt x="1188487" y="5942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9</a:t>
            </a:r>
          </a:p>
        </p:txBody>
      </p:sp>
      <p:sp>
        <p:nvSpPr>
          <p:cNvPr id="187" name="Freeform 186">
            <a:extLst>
              <a:ext uri="{FF2B5EF4-FFF2-40B4-BE49-F238E27FC236}">
                <a16:creationId xmlns="" xmlns:a16="http://schemas.microsoft.com/office/drawing/2014/main" id="{FDB281C8-6278-AE4E-88FC-6E3AFDC700B1}"/>
              </a:ext>
            </a:extLst>
          </p:cNvPr>
          <p:cNvSpPr/>
          <p:nvPr/>
        </p:nvSpPr>
        <p:spPr>
          <a:xfrm>
            <a:off x="8136024" y="3096308"/>
            <a:ext cx="756134" cy="756134"/>
          </a:xfrm>
          <a:custGeom>
            <a:avLst/>
            <a:gdLst>
              <a:gd name="connsiteX0" fmla="*/ 1642641 w 1642682"/>
              <a:gd name="connsiteY0" fmla="*/ 821276 h 1642682"/>
              <a:gd name="connsiteX1" fmla="*/ 821300 w 1642682"/>
              <a:gd name="connsiteY1" fmla="*/ 1642617 h 1642682"/>
              <a:gd name="connsiteX2" fmla="*/ -41 w 1642682"/>
              <a:gd name="connsiteY2" fmla="*/ 821276 h 1642682"/>
              <a:gd name="connsiteX3" fmla="*/ 821300 w 1642682"/>
              <a:gd name="connsiteY3" fmla="*/ -65 h 1642682"/>
              <a:gd name="connsiteX4" fmla="*/ 1642641 w 1642682"/>
              <a:gd name="connsiteY4" fmla="*/ 821276 h 16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682" h="1642682">
                <a:moveTo>
                  <a:pt x="1642641" y="821276"/>
                </a:moveTo>
                <a:cubicBezTo>
                  <a:pt x="1642641" y="1274891"/>
                  <a:pt x="1274913" y="1642617"/>
                  <a:pt x="821300" y="1642617"/>
                </a:cubicBezTo>
                <a:cubicBezTo>
                  <a:pt x="367685" y="1642617"/>
                  <a:pt x="-41" y="1274890"/>
                  <a:pt x="-41" y="821276"/>
                </a:cubicBezTo>
                <a:cubicBezTo>
                  <a:pt x="-41" y="367662"/>
                  <a:pt x="367686" y="-65"/>
                  <a:pt x="821300" y="-65"/>
                </a:cubicBezTo>
                <a:cubicBezTo>
                  <a:pt x="1274914" y="-65"/>
                  <a:pt x="1642641" y="367662"/>
                  <a:pt x="1642641" y="82127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200"/>
          </a:p>
        </p:txBody>
      </p:sp>
      <p:sp>
        <p:nvSpPr>
          <p:cNvPr id="188" name="Freeform 187">
            <a:extLst>
              <a:ext uri="{FF2B5EF4-FFF2-40B4-BE49-F238E27FC236}">
                <a16:creationId xmlns="" xmlns:a16="http://schemas.microsoft.com/office/drawing/2014/main" id="{7CD2848C-FF04-F747-8B40-99308D993D6C}"/>
              </a:ext>
            </a:extLst>
          </p:cNvPr>
          <p:cNvSpPr/>
          <p:nvPr/>
        </p:nvSpPr>
        <p:spPr>
          <a:xfrm>
            <a:off x="8240659" y="3200930"/>
            <a:ext cx="547085" cy="547085"/>
          </a:xfrm>
          <a:custGeom>
            <a:avLst/>
            <a:gdLst>
              <a:gd name="connsiteX0" fmla="*/ 1188487 w 1188529"/>
              <a:gd name="connsiteY0" fmla="*/ 594200 h 1188529"/>
              <a:gd name="connsiteX1" fmla="*/ 594222 w 1188529"/>
              <a:gd name="connsiteY1" fmla="*/ 1188465 h 1188529"/>
              <a:gd name="connsiteX2" fmla="*/ -43 w 1188529"/>
              <a:gd name="connsiteY2" fmla="*/ 594200 h 1188529"/>
              <a:gd name="connsiteX3" fmla="*/ 594222 w 1188529"/>
              <a:gd name="connsiteY3" fmla="*/ -65 h 1188529"/>
              <a:gd name="connsiteX4" fmla="*/ 1188487 w 1188529"/>
              <a:gd name="connsiteY4" fmla="*/ 594200 h 118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529" h="1188529">
                <a:moveTo>
                  <a:pt x="1188487" y="594200"/>
                </a:moveTo>
                <a:cubicBezTo>
                  <a:pt x="1188487" y="922403"/>
                  <a:pt x="922425" y="1188465"/>
                  <a:pt x="594222" y="1188465"/>
                </a:cubicBezTo>
                <a:cubicBezTo>
                  <a:pt x="266019" y="1188465"/>
                  <a:pt x="-43" y="922403"/>
                  <a:pt x="-43" y="594200"/>
                </a:cubicBezTo>
                <a:cubicBezTo>
                  <a:pt x="-43" y="265997"/>
                  <a:pt x="266019" y="-65"/>
                  <a:pt x="594222" y="-65"/>
                </a:cubicBezTo>
                <a:cubicBezTo>
                  <a:pt x="922425" y="-65"/>
                  <a:pt x="1188487" y="265997"/>
                  <a:pt x="1188487" y="5942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</a:p>
        </p:txBody>
      </p:sp>
      <p:sp>
        <p:nvSpPr>
          <p:cNvPr id="185" name="Freeform 184">
            <a:extLst>
              <a:ext uri="{FF2B5EF4-FFF2-40B4-BE49-F238E27FC236}">
                <a16:creationId xmlns="" xmlns:a16="http://schemas.microsoft.com/office/drawing/2014/main" id="{000785F0-5404-C54F-B121-200D4AC384FD}"/>
              </a:ext>
            </a:extLst>
          </p:cNvPr>
          <p:cNvSpPr/>
          <p:nvPr/>
        </p:nvSpPr>
        <p:spPr>
          <a:xfrm>
            <a:off x="8136024" y="3980507"/>
            <a:ext cx="756134" cy="756134"/>
          </a:xfrm>
          <a:custGeom>
            <a:avLst/>
            <a:gdLst>
              <a:gd name="connsiteX0" fmla="*/ 1642641 w 1642682"/>
              <a:gd name="connsiteY0" fmla="*/ 821276 h 1642682"/>
              <a:gd name="connsiteX1" fmla="*/ 821300 w 1642682"/>
              <a:gd name="connsiteY1" fmla="*/ 1642617 h 1642682"/>
              <a:gd name="connsiteX2" fmla="*/ -41 w 1642682"/>
              <a:gd name="connsiteY2" fmla="*/ 821276 h 1642682"/>
              <a:gd name="connsiteX3" fmla="*/ 821300 w 1642682"/>
              <a:gd name="connsiteY3" fmla="*/ -65 h 1642682"/>
              <a:gd name="connsiteX4" fmla="*/ 1642641 w 1642682"/>
              <a:gd name="connsiteY4" fmla="*/ 821276 h 16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682" h="1642682">
                <a:moveTo>
                  <a:pt x="1642641" y="821276"/>
                </a:moveTo>
                <a:cubicBezTo>
                  <a:pt x="1642641" y="1274891"/>
                  <a:pt x="1274913" y="1642617"/>
                  <a:pt x="821300" y="1642617"/>
                </a:cubicBezTo>
                <a:cubicBezTo>
                  <a:pt x="367685" y="1642617"/>
                  <a:pt x="-41" y="1274890"/>
                  <a:pt x="-41" y="821276"/>
                </a:cubicBezTo>
                <a:cubicBezTo>
                  <a:pt x="-41" y="367662"/>
                  <a:pt x="367686" y="-65"/>
                  <a:pt x="821300" y="-65"/>
                </a:cubicBezTo>
                <a:cubicBezTo>
                  <a:pt x="1274914" y="-65"/>
                  <a:pt x="1642641" y="367662"/>
                  <a:pt x="1642641" y="82127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200"/>
          </a:p>
        </p:txBody>
      </p:sp>
      <p:sp>
        <p:nvSpPr>
          <p:cNvPr id="186" name="Freeform 185">
            <a:extLst>
              <a:ext uri="{FF2B5EF4-FFF2-40B4-BE49-F238E27FC236}">
                <a16:creationId xmlns="" xmlns:a16="http://schemas.microsoft.com/office/drawing/2014/main" id="{2A5455C5-A4FE-C346-B808-EFD761679D25}"/>
              </a:ext>
            </a:extLst>
          </p:cNvPr>
          <p:cNvSpPr/>
          <p:nvPr/>
        </p:nvSpPr>
        <p:spPr>
          <a:xfrm>
            <a:off x="8240659" y="4085128"/>
            <a:ext cx="547085" cy="547085"/>
          </a:xfrm>
          <a:custGeom>
            <a:avLst/>
            <a:gdLst>
              <a:gd name="connsiteX0" fmla="*/ 1188487 w 1188529"/>
              <a:gd name="connsiteY0" fmla="*/ 594200 h 1188529"/>
              <a:gd name="connsiteX1" fmla="*/ 594222 w 1188529"/>
              <a:gd name="connsiteY1" fmla="*/ 1188465 h 1188529"/>
              <a:gd name="connsiteX2" fmla="*/ -43 w 1188529"/>
              <a:gd name="connsiteY2" fmla="*/ 594200 h 1188529"/>
              <a:gd name="connsiteX3" fmla="*/ 594222 w 1188529"/>
              <a:gd name="connsiteY3" fmla="*/ -65 h 1188529"/>
              <a:gd name="connsiteX4" fmla="*/ 1188487 w 1188529"/>
              <a:gd name="connsiteY4" fmla="*/ 594200 h 118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529" h="1188529">
                <a:moveTo>
                  <a:pt x="1188487" y="594200"/>
                </a:moveTo>
                <a:cubicBezTo>
                  <a:pt x="1188487" y="922403"/>
                  <a:pt x="922425" y="1188465"/>
                  <a:pt x="594222" y="1188465"/>
                </a:cubicBezTo>
                <a:cubicBezTo>
                  <a:pt x="266019" y="1188465"/>
                  <a:pt x="-43" y="922403"/>
                  <a:pt x="-43" y="594200"/>
                </a:cubicBezTo>
                <a:cubicBezTo>
                  <a:pt x="-43" y="265997"/>
                  <a:pt x="266019" y="-65"/>
                  <a:pt x="594222" y="-65"/>
                </a:cubicBezTo>
                <a:cubicBezTo>
                  <a:pt x="922425" y="-65"/>
                  <a:pt x="1188487" y="265997"/>
                  <a:pt x="1188487" y="5942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11</a:t>
            </a:r>
          </a:p>
        </p:txBody>
      </p:sp>
      <p:sp>
        <p:nvSpPr>
          <p:cNvPr id="183" name="Freeform 182">
            <a:extLst>
              <a:ext uri="{FF2B5EF4-FFF2-40B4-BE49-F238E27FC236}">
                <a16:creationId xmlns="" xmlns:a16="http://schemas.microsoft.com/office/drawing/2014/main" id="{B5DD5AA2-E721-3041-9E2C-5F8B3B65DECE}"/>
              </a:ext>
            </a:extLst>
          </p:cNvPr>
          <p:cNvSpPr/>
          <p:nvPr/>
        </p:nvSpPr>
        <p:spPr>
          <a:xfrm>
            <a:off x="8136024" y="4864706"/>
            <a:ext cx="756134" cy="756134"/>
          </a:xfrm>
          <a:custGeom>
            <a:avLst/>
            <a:gdLst>
              <a:gd name="connsiteX0" fmla="*/ 1642641 w 1642682"/>
              <a:gd name="connsiteY0" fmla="*/ 821276 h 1642682"/>
              <a:gd name="connsiteX1" fmla="*/ 821300 w 1642682"/>
              <a:gd name="connsiteY1" fmla="*/ 1642617 h 1642682"/>
              <a:gd name="connsiteX2" fmla="*/ -41 w 1642682"/>
              <a:gd name="connsiteY2" fmla="*/ 821276 h 1642682"/>
              <a:gd name="connsiteX3" fmla="*/ 821300 w 1642682"/>
              <a:gd name="connsiteY3" fmla="*/ -65 h 1642682"/>
              <a:gd name="connsiteX4" fmla="*/ 1642641 w 1642682"/>
              <a:gd name="connsiteY4" fmla="*/ 821276 h 16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682" h="1642682">
                <a:moveTo>
                  <a:pt x="1642641" y="821276"/>
                </a:moveTo>
                <a:cubicBezTo>
                  <a:pt x="1642641" y="1274891"/>
                  <a:pt x="1274913" y="1642617"/>
                  <a:pt x="821300" y="1642617"/>
                </a:cubicBezTo>
                <a:cubicBezTo>
                  <a:pt x="367685" y="1642617"/>
                  <a:pt x="-41" y="1274890"/>
                  <a:pt x="-41" y="821276"/>
                </a:cubicBezTo>
                <a:cubicBezTo>
                  <a:pt x="-41" y="367662"/>
                  <a:pt x="367686" y="-65"/>
                  <a:pt x="821300" y="-65"/>
                </a:cubicBezTo>
                <a:cubicBezTo>
                  <a:pt x="1274914" y="-65"/>
                  <a:pt x="1642641" y="367662"/>
                  <a:pt x="1642641" y="82127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200"/>
          </a:p>
        </p:txBody>
      </p:sp>
      <p:sp>
        <p:nvSpPr>
          <p:cNvPr id="184" name="Freeform 183">
            <a:extLst>
              <a:ext uri="{FF2B5EF4-FFF2-40B4-BE49-F238E27FC236}">
                <a16:creationId xmlns="" xmlns:a16="http://schemas.microsoft.com/office/drawing/2014/main" id="{198F37A3-BC02-AC4A-8BC5-E7BCAE4A6257}"/>
              </a:ext>
            </a:extLst>
          </p:cNvPr>
          <p:cNvSpPr/>
          <p:nvPr/>
        </p:nvSpPr>
        <p:spPr>
          <a:xfrm>
            <a:off x="8240659" y="4969327"/>
            <a:ext cx="547085" cy="547085"/>
          </a:xfrm>
          <a:custGeom>
            <a:avLst/>
            <a:gdLst>
              <a:gd name="connsiteX0" fmla="*/ 1188487 w 1188529"/>
              <a:gd name="connsiteY0" fmla="*/ 594200 h 1188529"/>
              <a:gd name="connsiteX1" fmla="*/ 594222 w 1188529"/>
              <a:gd name="connsiteY1" fmla="*/ 1188465 h 1188529"/>
              <a:gd name="connsiteX2" fmla="*/ -43 w 1188529"/>
              <a:gd name="connsiteY2" fmla="*/ 594200 h 1188529"/>
              <a:gd name="connsiteX3" fmla="*/ 594222 w 1188529"/>
              <a:gd name="connsiteY3" fmla="*/ -65 h 1188529"/>
              <a:gd name="connsiteX4" fmla="*/ 1188487 w 1188529"/>
              <a:gd name="connsiteY4" fmla="*/ 594200 h 118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529" h="1188529">
                <a:moveTo>
                  <a:pt x="1188487" y="594200"/>
                </a:moveTo>
                <a:cubicBezTo>
                  <a:pt x="1188487" y="922403"/>
                  <a:pt x="922425" y="1188465"/>
                  <a:pt x="594222" y="1188465"/>
                </a:cubicBezTo>
                <a:cubicBezTo>
                  <a:pt x="266019" y="1188465"/>
                  <a:pt x="-43" y="922403"/>
                  <a:pt x="-43" y="594200"/>
                </a:cubicBezTo>
                <a:cubicBezTo>
                  <a:pt x="-43" y="265997"/>
                  <a:pt x="266019" y="-65"/>
                  <a:pt x="594222" y="-65"/>
                </a:cubicBezTo>
                <a:cubicBezTo>
                  <a:pt x="922425" y="-65"/>
                  <a:pt x="1188487" y="265997"/>
                  <a:pt x="1188487" y="5942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</a:t>
            </a:r>
          </a:p>
        </p:txBody>
      </p:sp>
      <p:sp>
        <p:nvSpPr>
          <p:cNvPr id="181" name="CuadroTexto 395">
            <a:extLst>
              <a:ext uri="{FF2B5EF4-FFF2-40B4-BE49-F238E27FC236}">
                <a16:creationId xmlns="" xmlns:a16="http://schemas.microsoft.com/office/drawing/2014/main" id="{E5AD6A53-DA0D-BC46-AA8B-800AD997D2D7}"/>
              </a:ext>
            </a:extLst>
          </p:cNvPr>
          <p:cNvSpPr txBox="1"/>
          <p:nvPr/>
        </p:nvSpPr>
        <p:spPr>
          <a:xfrm>
            <a:off x="9009401" y="2393644"/>
            <a:ext cx="2444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Current Incurred Losses</a:t>
            </a:r>
          </a:p>
        </p:txBody>
      </p:sp>
      <p:sp>
        <p:nvSpPr>
          <p:cNvPr id="179" name="CuadroTexto 395">
            <a:extLst>
              <a:ext uri="{FF2B5EF4-FFF2-40B4-BE49-F238E27FC236}">
                <a16:creationId xmlns="" xmlns:a16="http://schemas.microsoft.com/office/drawing/2014/main" id="{50B0E2A1-1B6D-3247-AFF4-80D1454FB89E}"/>
              </a:ext>
            </a:extLst>
          </p:cNvPr>
          <p:cNvSpPr txBox="1"/>
          <p:nvPr/>
        </p:nvSpPr>
        <p:spPr>
          <a:xfrm>
            <a:off x="9009401" y="3289708"/>
            <a:ext cx="1794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Business Impact</a:t>
            </a:r>
          </a:p>
        </p:txBody>
      </p:sp>
      <p:sp>
        <p:nvSpPr>
          <p:cNvPr id="177" name="CuadroTexto 395">
            <a:extLst>
              <a:ext uri="{FF2B5EF4-FFF2-40B4-BE49-F238E27FC236}">
                <a16:creationId xmlns="" xmlns:a16="http://schemas.microsoft.com/office/drawing/2014/main" id="{134E8FDE-AECB-CE42-BFF9-D4C7011667DF}"/>
              </a:ext>
            </a:extLst>
          </p:cNvPr>
          <p:cNvSpPr txBox="1"/>
          <p:nvPr/>
        </p:nvSpPr>
        <p:spPr>
          <a:xfrm>
            <a:off x="9009401" y="4189297"/>
            <a:ext cx="2197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Cost Benefit Analysis</a:t>
            </a:r>
          </a:p>
        </p:txBody>
      </p:sp>
      <p:sp>
        <p:nvSpPr>
          <p:cNvPr id="175" name="CuadroTexto 395">
            <a:extLst>
              <a:ext uri="{FF2B5EF4-FFF2-40B4-BE49-F238E27FC236}">
                <a16:creationId xmlns="" xmlns:a16="http://schemas.microsoft.com/office/drawing/2014/main" id="{B4ACCA91-3C71-4449-AF33-902F75E2BFCF}"/>
              </a:ext>
            </a:extLst>
          </p:cNvPr>
          <p:cNvSpPr txBox="1"/>
          <p:nvPr/>
        </p:nvSpPr>
        <p:spPr>
          <a:xfrm>
            <a:off x="9009401" y="5036024"/>
            <a:ext cx="179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Appendix: Data Attributes</a:t>
            </a:r>
          </a:p>
        </p:txBody>
      </p:sp>
    </p:spTree>
    <p:extLst>
      <p:ext uri="{BB962C8B-B14F-4D97-AF65-F5344CB8AC3E}">
        <p14:creationId xmlns="" xmlns:p14="http://schemas.microsoft.com/office/powerpoint/2010/main" val="3630241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="" xmlns:a16="http://schemas.microsoft.com/office/drawing/2014/main" id="{3EEB8ED6-9142-4A11-B029-18DDE98C49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D8840B-CD34-D525-1BFE-F0CE2606D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en-IN" sz="4000" b="1" dirty="0"/>
              <a:t>Model Selection and Model Building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1C21007-48DF-EA9E-441F-58F1A098E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" r="1" b="1445"/>
          <a:stretch/>
        </p:blipFill>
        <p:spPr>
          <a:xfrm>
            <a:off x="592740" y="1653911"/>
            <a:ext cx="6737700" cy="46672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D7F4CA7-AAA3-7D86-595D-E6AE72B1E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7120" y="1825624"/>
            <a:ext cx="4572000" cy="4667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b="1" i="0" dirty="0">
                <a:effectLst/>
              </a:rPr>
              <a:t>summary of all values to help us pick the best model of all </a:t>
            </a:r>
            <a:r>
              <a:rPr lang="en-US" sz="2300" i="0" dirty="0">
                <a:effectLst/>
              </a:rPr>
              <a:t>based on:-</a:t>
            </a:r>
          </a:p>
          <a:p>
            <a:pPr marL="0" indent="0">
              <a:buNone/>
            </a:pPr>
            <a:endParaRPr lang="en-IN" sz="2300" dirty="0"/>
          </a:p>
          <a:p>
            <a:r>
              <a:rPr lang="en-US" sz="2300" i="0" dirty="0">
                <a:effectLst/>
              </a:rPr>
              <a:t>Recall scores</a:t>
            </a:r>
          </a:p>
          <a:p>
            <a:r>
              <a:rPr lang="en-US" sz="2300" i="0" dirty="0">
                <a:effectLst/>
              </a:rPr>
              <a:t>AUC Scores</a:t>
            </a:r>
          </a:p>
          <a:p>
            <a:r>
              <a:rPr lang="en-US" sz="2300" i="0" dirty="0">
                <a:effectLst/>
              </a:rPr>
              <a:t>Confusion Matrices</a:t>
            </a:r>
          </a:p>
          <a:p>
            <a:pPr marL="0" indent="0">
              <a:buNone/>
            </a:pPr>
            <a:endParaRPr lang="en-US" sz="2300" b="1" i="0" dirty="0">
              <a:effectLst/>
            </a:endParaRPr>
          </a:p>
          <a:p>
            <a:pPr marL="0" indent="0">
              <a:buNone/>
            </a:pPr>
            <a:r>
              <a:rPr lang="en-US" sz="2300" b="0" i="0" dirty="0">
                <a:effectLst/>
              </a:rPr>
              <a:t>collected from the </a:t>
            </a:r>
            <a:r>
              <a:rPr lang="en-US" sz="2300" i="0" dirty="0">
                <a:effectLst/>
              </a:rPr>
              <a:t>12 algorithms</a:t>
            </a:r>
          </a:p>
          <a:p>
            <a:pPr marL="0" indent="0">
              <a:buNone/>
            </a:pPr>
            <a:endParaRPr lang="en-US" sz="2300" i="0" dirty="0">
              <a:effectLst/>
            </a:endParaRPr>
          </a:p>
          <a:p>
            <a:pPr marL="0" indent="0">
              <a:buNone/>
            </a:pPr>
            <a:r>
              <a:rPr lang="en-US" sz="2300" b="0" i="0" dirty="0">
                <a:effectLst/>
              </a:rPr>
              <a:t>(</a:t>
            </a:r>
            <a:r>
              <a:rPr lang="en-US" sz="2300" i="0" dirty="0">
                <a:effectLst/>
              </a:rPr>
              <a:t>4 algorithms </a:t>
            </a:r>
            <a:r>
              <a:rPr lang="en-US" sz="2300" b="0" i="0" dirty="0">
                <a:effectLst/>
              </a:rPr>
              <a:t>- unsampled and sampled)</a:t>
            </a:r>
            <a:endParaRPr lang="en-IN" sz="2300" dirty="0"/>
          </a:p>
        </p:txBody>
      </p:sp>
    </p:spTree>
    <p:extLst>
      <p:ext uri="{BB962C8B-B14F-4D97-AF65-F5344CB8AC3E}">
        <p14:creationId xmlns="" xmlns:p14="http://schemas.microsoft.com/office/powerpoint/2010/main" val="2743600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B7BF4C-5901-BABE-7A21-440B807B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0220"/>
          </a:xfrm>
        </p:spPr>
        <p:txBody>
          <a:bodyPr anchor="ctr"/>
          <a:lstStyle/>
          <a:p>
            <a:pPr algn="ctr"/>
            <a:r>
              <a:rPr lang="en-IN" b="1" dirty="0"/>
              <a:t>Current Incurred Losses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161194C3-CCEB-7B55-DDDC-1BAB2763B4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901794633"/>
              </p:ext>
            </p:extLst>
          </p:nvPr>
        </p:nvGraphicFramePr>
        <p:xfrm>
          <a:off x="568036" y="1482436"/>
          <a:ext cx="11180619" cy="5010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705615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CB8846-C4CE-BBB1-A91D-CB5CD993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Business Impact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="" xmlns:a16="http://schemas.microsoft.com/office/drawing/2014/main" id="{67A780B8-237E-1911-9BF9-8251DDA7B6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485691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="" xmlns:a16="http://schemas.microsoft.com/office/drawing/2014/main" id="{924D84CD-5280-4B52-B96E-8EDAA2B20C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6BC8DD5A-2177-6753-E2F9-C07A00190B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34D1A1-3B0E-0FB2-0AE2-7FDA96C8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898" y="396167"/>
            <a:ext cx="9906199" cy="1157242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Cost-Benefit Analysis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F25B7A8E-9076-109E-C4DA-CD30718F2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910133568"/>
              </p:ext>
            </p:extLst>
          </p:nvPr>
        </p:nvGraphicFramePr>
        <p:xfrm>
          <a:off x="1250830" y="2133350"/>
          <a:ext cx="9690341" cy="3853417"/>
        </p:xfrm>
        <a:graphic>
          <a:graphicData uri="http://schemas.openxmlformats.org/drawingml/2006/table">
            <a:tbl>
              <a:tblPr firstRow="1" bandRow="1"/>
              <a:tblGrid>
                <a:gridCol w="8153663">
                  <a:extLst>
                    <a:ext uri="{9D8B030D-6E8A-4147-A177-3AD203B41FA5}">
                      <a16:colId xmlns="" xmlns:a16="http://schemas.microsoft.com/office/drawing/2014/main" val="269205195"/>
                    </a:ext>
                  </a:extLst>
                </a:gridCol>
                <a:gridCol w="1536678">
                  <a:extLst>
                    <a:ext uri="{9D8B030D-6E8A-4147-A177-3AD203B41FA5}">
                      <a16:colId xmlns="" xmlns:a16="http://schemas.microsoft.com/office/drawing/2014/main" val="2625640926"/>
                    </a:ext>
                  </a:extLst>
                </a:gridCol>
              </a:tblGrid>
              <a:tr h="40631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 Benefit Analysis</a:t>
                      </a:r>
                    </a:p>
                  </a:txBody>
                  <a:tcPr marL="9397" marR="9397" marT="9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81151093"/>
                  </a:ext>
                </a:extLst>
              </a:tr>
              <a:tr h="286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number of transactions per month</a:t>
                      </a:r>
                    </a:p>
                  </a:txBody>
                  <a:tcPr marL="9397" marR="9397" marT="9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77183</a:t>
                      </a:r>
                    </a:p>
                  </a:txBody>
                  <a:tcPr marL="9397" marR="9397" marT="9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17277714"/>
                  </a:ext>
                </a:extLst>
              </a:tr>
              <a:tr h="286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number of fraudulent transaction per month</a:t>
                      </a:r>
                    </a:p>
                  </a:txBody>
                  <a:tcPr marL="9397" marR="9397" marT="9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9397" marR="9397" marT="9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76262470"/>
                  </a:ext>
                </a:extLst>
              </a:tr>
              <a:tr h="286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amount per fraud transaction</a:t>
                      </a:r>
                    </a:p>
                  </a:txBody>
                  <a:tcPr marL="9397" marR="9397" marT="9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$530.00 </a:t>
                      </a:r>
                    </a:p>
                  </a:txBody>
                  <a:tcPr marL="9397" marR="9397" marT="9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9500386"/>
                  </a:ext>
                </a:extLst>
              </a:tr>
              <a:tr h="286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 incurred per month before the model was deployed (b*c)</a:t>
                      </a:r>
                    </a:p>
                  </a:txBody>
                  <a:tcPr marL="9397" marR="9397" marT="9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$2,13,060.00 </a:t>
                      </a:r>
                    </a:p>
                  </a:txBody>
                  <a:tcPr marL="9397" marR="9397" marT="9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6572952"/>
                  </a:ext>
                </a:extLst>
              </a:tr>
              <a:tr h="286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number of transactions per month detected as fraudulent by the model (TF)</a:t>
                      </a:r>
                    </a:p>
                  </a:txBody>
                  <a:tcPr marL="9397" marR="9397" marT="9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397" marR="9397" marT="9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245263"/>
                  </a:ext>
                </a:extLst>
              </a:tr>
              <a:tr h="286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 of providing customer executive support per fraudulent transaction detected by the model</a:t>
                      </a:r>
                    </a:p>
                  </a:txBody>
                  <a:tcPr marL="9397" marR="9397" marT="9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$1.50 </a:t>
                      </a:r>
                    </a:p>
                  </a:txBody>
                  <a:tcPr marL="9397" marR="9397" marT="9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0100756"/>
                  </a:ext>
                </a:extLst>
              </a:tr>
              <a:tr h="526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 of providing customer support per month for fraudulent transactions detected by the model (TF*$1.5)</a:t>
                      </a:r>
                    </a:p>
                  </a:txBody>
                  <a:tcPr marL="9397" marR="9397" marT="9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$352.50 </a:t>
                      </a:r>
                    </a:p>
                  </a:txBody>
                  <a:tcPr marL="9397" marR="9397" marT="9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77986977"/>
                  </a:ext>
                </a:extLst>
              </a:tr>
              <a:tr h="286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number of transactions per month that are fraudulent but not detected by the model (FN)</a:t>
                      </a:r>
                    </a:p>
                  </a:txBody>
                  <a:tcPr marL="9397" marR="9397" marT="9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397" marR="9397" marT="9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0128811"/>
                  </a:ext>
                </a:extLst>
              </a:tr>
              <a:tr h="286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 incurred due to fraudulent transactions left undetected by the model (FN*c)</a:t>
                      </a:r>
                    </a:p>
                  </a:txBody>
                  <a:tcPr marL="9397" marR="9397" marT="9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$37,100.00 </a:t>
                      </a:r>
                    </a:p>
                  </a:txBody>
                  <a:tcPr marL="9397" marR="9397" marT="9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37160420"/>
                  </a:ext>
                </a:extLst>
              </a:tr>
              <a:tr h="286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 incurred per month after the model is built and deployed (4+6)</a:t>
                      </a:r>
                    </a:p>
                  </a:txBody>
                  <a:tcPr marL="9397" marR="9397" marT="9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$37,452.50 </a:t>
                      </a:r>
                    </a:p>
                  </a:txBody>
                  <a:tcPr marL="9397" marR="9397" marT="9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5523458"/>
                  </a:ext>
                </a:extLst>
              </a:tr>
              <a:tr h="34617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savings = Cost incurred before - Cost incurred after(1-7)</a:t>
                      </a:r>
                    </a:p>
                  </a:txBody>
                  <a:tcPr marL="9397" marR="9397" marT="93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$1,75,607.00 </a:t>
                      </a:r>
                    </a:p>
                  </a:txBody>
                  <a:tcPr marL="9397" marR="9397" marT="93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78057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27066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="" xmlns:a16="http://schemas.microsoft.com/office/drawing/2014/main" id="{B36F400F-DF28-43BC-8D8E-4929793B39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9D0469-7869-E3EE-3EE2-71F9968B1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9443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Appendix: Data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AB9826-3DC9-3C0C-0F81-E5AB158AC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7360"/>
            <a:ext cx="5097780" cy="457200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dirty="0"/>
              <a:t>index = Unique Identifier for each row</a:t>
            </a:r>
          </a:p>
          <a:p>
            <a:r>
              <a:rPr lang="en-US" sz="1800" dirty="0" err="1"/>
              <a:t>transdatetrans_time</a:t>
            </a:r>
            <a:r>
              <a:rPr lang="en-US" sz="1800" dirty="0"/>
              <a:t> = Transaction Date Time</a:t>
            </a:r>
          </a:p>
          <a:p>
            <a:r>
              <a:rPr lang="en-US" sz="1800" dirty="0" err="1"/>
              <a:t>cc_num</a:t>
            </a:r>
            <a:r>
              <a:rPr lang="en-US" sz="1800" dirty="0"/>
              <a:t> = Credit Card Number of Customer</a:t>
            </a:r>
          </a:p>
          <a:p>
            <a:r>
              <a:rPr lang="en-US" sz="1800" dirty="0"/>
              <a:t>merchant = Merchant Name</a:t>
            </a:r>
          </a:p>
          <a:p>
            <a:r>
              <a:rPr lang="en-US" sz="1800" dirty="0"/>
              <a:t>category = Category of Merchant</a:t>
            </a:r>
          </a:p>
          <a:p>
            <a:r>
              <a:rPr lang="en-US" sz="1800" dirty="0"/>
              <a:t>amt = Amount of Transaction</a:t>
            </a:r>
          </a:p>
          <a:p>
            <a:r>
              <a:rPr lang="en-US" sz="1800" dirty="0"/>
              <a:t>first = First Name of Credit Card Holder</a:t>
            </a:r>
          </a:p>
          <a:p>
            <a:r>
              <a:rPr lang="en-US" sz="1800" dirty="0"/>
              <a:t>last = Last Name of Credit Card Holder</a:t>
            </a:r>
          </a:p>
          <a:p>
            <a:r>
              <a:rPr lang="en-US" sz="1800" dirty="0"/>
              <a:t>gender = Gender of Credit Card Holder</a:t>
            </a:r>
          </a:p>
          <a:p>
            <a:r>
              <a:rPr lang="en-US" sz="1800" dirty="0"/>
              <a:t>street = Street Address of Credit Card Holder</a:t>
            </a:r>
          </a:p>
          <a:p>
            <a:r>
              <a:rPr lang="en-US" sz="1800" dirty="0"/>
              <a:t>city = City of Credit Card Holder</a:t>
            </a:r>
          </a:p>
          <a:p>
            <a:r>
              <a:rPr lang="en-US" sz="1800" dirty="0"/>
              <a:t>state = State of Credit Card Holder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1056FC53-684F-83F6-7F87-DEF25CFBA9C8}"/>
              </a:ext>
            </a:extLst>
          </p:cNvPr>
          <p:cNvSpPr txBox="1">
            <a:spLocks/>
          </p:cNvSpPr>
          <p:nvPr/>
        </p:nvSpPr>
        <p:spPr>
          <a:xfrm>
            <a:off x="6256020" y="1737359"/>
            <a:ext cx="5097780" cy="4571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zip = Zip of Credit Card Holder</a:t>
            </a:r>
          </a:p>
          <a:p>
            <a:r>
              <a:rPr lang="en-US" sz="1800" dirty="0" err="1"/>
              <a:t>lat</a:t>
            </a:r>
            <a:r>
              <a:rPr lang="en-US" sz="1800" dirty="0"/>
              <a:t> = Latitude Location of Credit Card Holder</a:t>
            </a:r>
          </a:p>
          <a:p>
            <a:r>
              <a:rPr lang="en-US" sz="1800" dirty="0"/>
              <a:t>long = Longitude Location of Credit Card Holder</a:t>
            </a:r>
          </a:p>
          <a:p>
            <a:r>
              <a:rPr lang="en-US" sz="1800" dirty="0"/>
              <a:t>city_pop = Credit Card Holder’s City Population</a:t>
            </a:r>
          </a:p>
          <a:p>
            <a:r>
              <a:rPr lang="en-US" sz="1800" dirty="0"/>
              <a:t>job = Job of Credit Card Holder</a:t>
            </a:r>
          </a:p>
          <a:p>
            <a:r>
              <a:rPr lang="en-US" sz="1800" dirty="0"/>
              <a:t>dob = Date of Birth of Credit Card Holder</a:t>
            </a:r>
          </a:p>
          <a:p>
            <a:r>
              <a:rPr lang="en-US" sz="1800" dirty="0" err="1"/>
              <a:t>trans_num</a:t>
            </a:r>
            <a:r>
              <a:rPr lang="en-US" sz="1800" dirty="0"/>
              <a:t> = Transaction Number</a:t>
            </a:r>
          </a:p>
          <a:p>
            <a:r>
              <a:rPr lang="en-US" sz="1800" dirty="0" err="1"/>
              <a:t>unix_time</a:t>
            </a:r>
            <a:r>
              <a:rPr lang="en-US" sz="1800" dirty="0"/>
              <a:t> = UNIX Time of Transaction</a:t>
            </a:r>
          </a:p>
          <a:p>
            <a:r>
              <a:rPr lang="en-US" sz="1800" dirty="0" err="1"/>
              <a:t>merch_lat</a:t>
            </a:r>
            <a:r>
              <a:rPr lang="en-US" sz="1800" dirty="0"/>
              <a:t> = Latitude Location of Merchant</a:t>
            </a:r>
          </a:p>
          <a:p>
            <a:r>
              <a:rPr lang="en-US" sz="1800" dirty="0" err="1"/>
              <a:t>mech_long</a:t>
            </a:r>
            <a:r>
              <a:rPr lang="en-US" sz="1800" dirty="0"/>
              <a:t> = Longitude Location of Merchant</a:t>
            </a:r>
          </a:p>
          <a:p>
            <a:r>
              <a:rPr lang="en-US" sz="1800" b="1" dirty="0"/>
              <a:t>is_fraud = Fraud Flag -&gt; Target Variable</a:t>
            </a:r>
          </a:p>
        </p:txBody>
      </p:sp>
    </p:spTree>
    <p:extLst>
      <p:ext uri="{BB962C8B-B14F-4D97-AF65-F5344CB8AC3E}">
        <p14:creationId xmlns="" xmlns:p14="http://schemas.microsoft.com/office/powerpoint/2010/main" val="3998658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D9F600-D120-F7CB-DDE9-61C9F629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b="1" dirty="0"/>
              <a:t>Reference Links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4265D0EF-17B5-FF7B-B6A1-FC4309DB48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546416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A3363022-C969-41E9-8EB2-E4C94908C1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8D1AD6B3-BE88-4CEB-BA17-790657CC47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028" y="170751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Link For Video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0966" y="3428999"/>
            <a:ext cx="5365507" cy="838831"/>
          </a:xfrm>
        </p:spPr>
        <p:txBody>
          <a:bodyPr vert="horz" lIns="91440" tIns="45720" rIns="91440" bIns="45720" rtlCol="0" anchor="b">
            <a:normAutofit fontScale="92500"/>
          </a:bodyPr>
          <a:lstStyle/>
          <a:p>
            <a:pPr marL="0" indent="0">
              <a:buNone/>
            </a:pPr>
            <a:r>
              <a:rPr lang="en-US" sz="32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  <a:hlinkClick r:id="rId2"/>
              </a:rPr>
              <a:t> https://youtu.be/fl1MG-ffmu8</a:t>
            </a:r>
            <a:endParaRPr lang="en-US" sz="3200" b="1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Graphic 6" descr="Video">
            <a:extLst>
              <a:ext uri="{FF2B5EF4-FFF2-40B4-BE49-F238E27FC236}">
                <a16:creationId xmlns="" xmlns:a16="http://schemas.microsoft.com/office/drawing/2014/main" id="{53C39626-D53C-5081-3D4C-35975581C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89D1390B-7E13-4B4F-9CB2-391063412E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9E720206-AA49-4786-A932-A2650DE091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C72F6EE6-EDE9-45A5-8F6D-02B9B7CB2C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C093DC50-3BD7-46B1-A300-CD207E152F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person, indoor, food, people&#10;&#10;Description automatically generated">
            <a:extLst>
              <a:ext uri="{FF2B5EF4-FFF2-40B4-BE49-F238E27FC236}">
                <a16:creationId xmlns="" xmlns:a16="http://schemas.microsoft.com/office/drawing/2014/main" id="{D5F82B9E-D93E-49CE-91B1-262A4FD36AC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796" b="7796"/>
          <a:stretch>
            <a:fillRect/>
          </a:stretch>
        </p:blipFill>
        <p:spPr/>
      </p:pic>
      <p:sp>
        <p:nvSpPr>
          <p:cNvPr id="13" name="Freeform 5">
            <a:extLst>
              <a:ext uri="{FF2B5EF4-FFF2-40B4-BE49-F238E27FC236}">
                <a16:creationId xmlns="" xmlns:a16="http://schemas.microsoft.com/office/drawing/2014/main" id="{903BAFF2-BF8B-489F-88EE-F67385F71C7F}"/>
              </a:ext>
            </a:extLst>
          </p:cNvPr>
          <p:cNvSpPr>
            <a:spLocks/>
          </p:cNvSpPr>
          <p:nvPr/>
        </p:nvSpPr>
        <p:spPr bwMode="auto">
          <a:xfrm>
            <a:off x="6255327" y="0"/>
            <a:ext cx="5936673" cy="4892489"/>
          </a:xfrm>
          <a:custGeom>
            <a:avLst/>
            <a:gdLst>
              <a:gd name="T0" fmla="*/ 2210 w 2210"/>
              <a:gd name="T1" fmla="*/ 0 h 1821"/>
              <a:gd name="T2" fmla="*/ 2210 w 2210"/>
              <a:gd name="T3" fmla="*/ 1613 h 1821"/>
              <a:gd name="T4" fmla="*/ 1459 w 2210"/>
              <a:gd name="T5" fmla="*/ 1821 h 1821"/>
              <a:gd name="T6" fmla="*/ 0 w 2210"/>
              <a:gd name="T7" fmla="*/ 363 h 1821"/>
              <a:gd name="T8" fmla="*/ 45 w 2210"/>
              <a:gd name="T9" fmla="*/ 0 h 1821"/>
              <a:gd name="T10" fmla="*/ 2210 w 2210"/>
              <a:gd name="T11" fmla="*/ 0 h 1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10" h="1821">
                <a:moveTo>
                  <a:pt x="2210" y="0"/>
                </a:moveTo>
                <a:cubicBezTo>
                  <a:pt x="2210" y="1613"/>
                  <a:pt x="2210" y="1613"/>
                  <a:pt x="2210" y="1613"/>
                </a:cubicBezTo>
                <a:cubicBezTo>
                  <a:pt x="1991" y="1745"/>
                  <a:pt x="1734" y="1821"/>
                  <a:pt x="1459" y="1821"/>
                </a:cubicBezTo>
                <a:cubicBezTo>
                  <a:pt x="653" y="1821"/>
                  <a:pt x="0" y="1168"/>
                  <a:pt x="0" y="363"/>
                </a:cubicBezTo>
                <a:cubicBezTo>
                  <a:pt x="0" y="237"/>
                  <a:pt x="16" y="116"/>
                  <a:pt x="45" y="0"/>
                </a:cubicBezTo>
                <a:lnTo>
                  <a:pt x="2210" y="0"/>
                </a:lnTo>
                <a:close/>
              </a:path>
            </a:pathLst>
          </a:custGeom>
          <a:gradFill flip="none" rotWithShape="1">
            <a:gsLst>
              <a:gs pos="68000">
                <a:srgbClr val="7577BB">
                  <a:alpha val="4000"/>
                </a:srgbClr>
              </a:gs>
              <a:gs pos="0">
                <a:srgbClr val="B7539C">
                  <a:alpha val="84000"/>
                  <a:lumMod val="84000"/>
                  <a:lumOff val="16000"/>
                </a:srgbClr>
              </a:gs>
              <a:gs pos="100000">
                <a:srgbClr val="0576C6">
                  <a:alpha val="54000"/>
                </a:srgbClr>
              </a:gs>
            </a:gsLst>
            <a:lin ang="81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Freeform 5">
            <a:extLst>
              <a:ext uri="{FF2B5EF4-FFF2-40B4-BE49-F238E27FC236}">
                <a16:creationId xmlns="" xmlns:a16="http://schemas.microsoft.com/office/drawing/2014/main" id="{DA7D4CE4-A824-48EB-B6DE-99E908042128}"/>
              </a:ext>
            </a:extLst>
          </p:cNvPr>
          <p:cNvSpPr>
            <a:spLocks/>
          </p:cNvSpPr>
          <p:nvPr/>
        </p:nvSpPr>
        <p:spPr bwMode="auto">
          <a:xfrm rot="10800000">
            <a:off x="0" y="1965511"/>
            <a:ext cx="5936673" cy="4892489"/>
          </a:xfrm>
          <a:custGeom>
            <a:avLst/>
            <a:gdLst>
              <a:gd name="T0" fmla="*/ 2210 w 2210"/>
              <a:gd name="T1" fmla="*/ 0 h 1821"/>
              <a:gd name="T2" fmla="*/ 2210 w 2210"/>
              <a:gd name="T3" fmla="*/ 1613 h 1821"/>
              <a:gd name="T4" fmla="*/ 1459 w 2210"/>
              <a:gd name="T5" fmla="*/ 1821 h 1821"/>
              <a:gd name="T6" fmla="*/ 0 w 2210"/>
              <a:gd name="T7" fmla="*/ 363 h 1821"/>
              <a:gd name="T8" fmla="*/ 45 w 2210"/>
              <a:gd name="T9" fmla="*/ 0 h 1821"/>
              <a:gd name="T10" fmla="*/ 2210 w 2210"/>
              <a:gd name="T11" fmla="*/ 0 h 1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10" h="1821">
                <a:moveTo>
                  <a:pt x="2210" y="0"/>
                </a:moveTo>
                <a:cubicBezTo>
                  <a:pt x="2210" y="1613"/>
                  <a:pt x="2210" y="1613"/>
                  <a:pt x="2210" y="1613"/>
                </a:cubicBezTo>
                <a:cubicBezTo>
                  <a:pt x="1991" y="1745"/>
                  <a:pt x="1734" y="1821"/>
                  <a:pt x="1459" y="1821"/>
                </a:cubicBezTo>
                <a:cubicBezTo>
                  <a:pt x="653" y="1821"/>
                  <a:pt x="0" y="1168"/>
                  <a:pt x="0" y="363"/>
                </a:cubicBezTo>
                <a:cubicBezTo>
                  <a:pt x="0" y="237"/>
                  <a:pt x="16" y="116"/>
                  <a:pt x="45" y="0"/>
                </a:cubicBezTo>
                <a:lnTo>
                  <a:pt x="2210" y="0"/>
                </a:lnTo>
                <a:close/>
              </a:path>
            </a:pathLst>
          </a:custGeom>
          <a:gradFill flip="none" rotWithShape="1">
            <a:gsLst>
              <a:gs pos="68000">
                <a:srgbClr val="7577BB">
                  <a:alpha val="4000"/>
                </a:srgbClr>
              </a:gs>
              <a:gs pos="0">
                <a:srgbClr val="B7539C">
                  <a:alpha val="84000"/>
                  <a:lumMod val="84000"/>
                  <a:lumOff val="16000"/>
                </a:srgbClr>
              </a:gs>
              <a:gs pos="100000">
                <a:srgbClr val="0576C6">
                  <a:alpha val="54000"/>
                </a:srgbClr>
              </a:gs>
            </a:gsLst>
            <a:lin ang="81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90589ED9-4FC5-4DDA-93F0-9EB8C5753803}"/>
              </a:ext>
            </a:extLst>
          </p:cNvPr>
          <p:cNvSpPr/>
          <p:nvPr/>
        </p:nvSpPr>
        <p:spPr>
          <a:xfrm>
            <a:off x="1" y="2588338"/>
            <a:ext cx="5172559" cy="4269663"/>
          </a:xfrm>
          <a:custGeom>
            <a:avLst/>
            <a:gdLst>
              <a:gd name="connsiteX0" fmla="*/ 0 w 5172559"/>
              <a:gd name="connsiteY0" fmla="*/ 4250323 h 4269663"/>
              <a:gd name="connsiteX1" fmla="*/ 11750 w 5172559"/>
              <a:gd name="connsiteY1" fmla="*/ 4269663 h 4269663"/>
              <a:gd name="connsiteX2" fmla="*/ 0 w 5172559"/>
              <a:gd name="connsiteY2" fmla="*/ 4269663 h 4269663"/>
              <a:gd name="connsiteX3" fmla="*/ 2133600 w 5172559"/>
              <a:gd name="connsiteY3" fmla="*/ 0 h 4269663"/>
              <a:gd name="connsiteX4" fmla="*/ 5172559 w 5172559"/>
              <a:gd name="connsiteY4" fmla="*/ 3038960 h 4269663"/>
              <a:gd name="connsiteX5" fmla="*/ 4933743 w 5172559"/>
              <a:gd name="connsiteY5" fmla="*/ 4221860 h 4269663"/>
              <a:gd name="connsiteX6" fmla="*/ 4910715 w 5172559"/>
              <a:gd name="connsiteY6" fmla="*/ 4269663 h 4269663"/>
              <a:gd name="connsiteX7" fmla="*/ 4255447 w 5172559"/>
              <a:gd name="connsiteY7" fmla="*/ 4269663 h 4269663"/>
              <a:gd name="connsiteX8" fmla="*/ 4292227 w 5172559"/>
              <a:gd name="connsiteY8" fmla="*/ 4209121 h 4269663"/>
              <a:gd name="connsiteX9" fmla="*/ 4588523 w 5172559"/>
              <a:gd name="connsiteY9" fmla="*/ 3038958 h 4269663"/>
              <a:gd name="connsiteX10" fmla="*/ 2133598 w 5172559"/>
              <a:gd name="connsiteY10" fmla="*/ 584033 h 4269663"/>
              <a:gd name="connsiteX11" fmla="*/ 97936 w 5172559"/>
              <a:gd name="connsiteY11" fmla="*/ 1666387 h 4269663"/>
              <a:gd name="connsiteX12" fmla="*/ 0 w 5172559"/>
              <a:gd name="connsiteY12" fmla="*/ 1827594 h 4269663"/>
              <a:gd name="connsiteX13" fmla="*/ 0 w 5172559"/>
              <a:gd name="connsiteY13" fmla="*/ 876213 h 4269663"/>
              <a:gd name="connsiteX14" fmla="*/ 200539 w 5172559"/>
              <a:gd name="connsiteY14" fmla="*/ 693951 h 4269663"/>
              <a:gd name="connsiteX15" fmla="*/ 2133600 w 5172559"/>
              <a:gd name="connsiteY15" fmla="*/ 0 h 426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2559" h="4269663">
                <a:moveTo>
                  <a:pt x="0" y="4250323"/>
                </a:moveTo>
                <a:lnTo>
                  <a:pt x="11750" y="4269663"/>
                </a:lnTo>
                <a:lnTo>
                  <a:pt x="0" y="4269663"/>
                </a:lnTo>
                <a:close/>
                <a:moveTo>
                  <a:pt x="2133600" y="0"/>
                </a:moveTo>
                <a:cubicBezTo>
                  <a:pt x="3811971" y="0"/>
                  <a:pt x="5172559" y="1360589"/>
                  <a:pt x="5172559" y="3038960"/>
                </a:cubicBezTo>
                <a:cubicBezTo>
                  <a:pt x="5172559" y="3458552"/>
                  <a:pt x="5087522" y="3858284"/>
                  <a:pt x="4933743" y="4221860"/>
                </a:cubicBezTo>
                <a:lnTo>
                  <a:pt x="4910715" y="4269663"/>
                </a:lnTo>
                <a:lnTo>
                  <a:pt x="4255447" y="4269663"/>
                </a:lnTo>
                <a:lnTo>
                  <a:pt x="4292227" y="4209121"/>
                </a:lnTo>
                <a:cubicBezTo>
                  <a:pt x="4481189" y="3861275"/>
                  <a:pt x="4588523" y="3462651"/>
                  <a:pt x="4588523" y="3038958"/>
                </a:cubicBezTo>
                <a:cubicBezTo>
                  <a:pt x="4588523" y="1683141"/>
                  <a:pt x="3489416" y="584033"/>
                  <a:pt x="2133598" y="584033"/>
                </a:cubicBezTo>
                <a:cubicBezTo>
                  <a:pt x="1286213" y="584033"/>
                  <a:pt x="539104" y="1013372"/>
                  <a:pt x="97936" y="1666387"/>
                </a:cubicBezTo>
                <a:lnTo>
                  <a:pt x="0" y="1827594"/>
                </a:lnTo>
                <a:lnTo>
                  <a:pt x="0" y="876213"/>
                </a:lnTo>
                <a:lnTo>
                  <a:pt x="200539" y="693951"/>
                </a:lnTo>
                <a:cubicBezTo>
                  <a:pt x="725850" y="260425"/>
                  <a:pt x="1399312" y="0"/>
                  <a:pt x="2133600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267DF580-FE1C-4C13-8C0E-A81948FE1763}"/>
              </a:ext>
            </a:extLst>
          </p:cNvPr>
          <p:cNvSpPr/>
          <p:nvPr/>
        </p:nvSpPr>
        <p:spPr>
          <a:xfrm>
            <a:off x="7070240" y="-1"/>
            <a:ext cx="5121759" cy="4233957"/>
          </a:xfrm>
          <a:custGeom>
            <a:avLst/>
            <a:gdLst>
              <a:gd name="connsiteX0" fmla="*/ 244644 w 5121759"/>
              <a:gd name="connsiteY0" fmla="*/ 0 h 4233957"/>
              <a:gd name="connsiteX1" fmla="*/ 895416 w 5121759"/>
              <a:gd name="connsiteY1" fmla="*/ 0 h 4233957"/>
              <a:gd name="connsiteX2" fmla="*/ 880330 w 5121759"/>
              <a:gd name="connsiteY2" fmla="*/ 24833 h 4233957"/>
              <a:gd name="connsiteX3" fmla="*/ 584033 w 5121759"/>
              <a:gd name="connsiteY3" fmla="*/ 1194996 h 4233957"/>
              <a:gd name="connsiteX4" fmla="*/ 3038958 w 5121759"/>
              <a:gd name="connsiteY4" fmla="*/ 3649921 h 4233957"/>
              <a:gd name="connsiteX5" fmla="*/ 5074620 w 5121759"/>
              <a:gd name="connsiteY5" fmla="*/ 2567568 h 4233957"/>
              <a:gd name="connsiteX6" fmla="*/ 5121759 w 5121759"/>
              <a:gd name="connsiteY6" fmla="*/ 2489976 h 4233957"/>
              <a:gd name="connsiteX7" fmla="*/ 5121759 w 5121759"/>
              <a:gd name="connsiteY7" fmla="*/ 3403914 h 4233957"/>
              <a:gd name="connsiteX8" fmla="*/ 4972020 w 5121759"/>
              <a:gd name="connsiteY8" fmla="*/ 3540007 h 4233957"/>
              <a:gd name="connsiteX9" fmla="*/ 3038960 w 5121759"/>
              <a:gd name="connsiteY9" fmla="*/ 4233957 h 4233957"/>
              <a:gd name="connsiteX10" fmla="*/ 0 w 5121759"/>
              <a:gd name="connsiteY10" fmla="*/ 1194998 h 4233957"/>
              <a:gd name="connsiteX11" fmla="*/ 238817 w 5121759"/>
              <a:gd name="connsiteY11" fmla="*/ 12097 h 4233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21759" h="4233957">
                <a:moveTo>
                  <a:pt x="244644" y="0"/>
                </a:moveTo>
                <a:lnTo>
                  <a:pt x="895416" y="0"/>
                </a:lnTo>
                <a:lnTo>
                  <a:pt x="880330" y="24833"/>
                </a:lnTo>
                <a:cubicBezTo>
                  <a:pt x="691368" y="372680"/>
                  <a:pt x="584033" y="771303"/>
                  <a:pt x="584033" y="1194996"/>
                </a:cubicBezTo>
                <a:cubicBezTo>
                  <a:pt x="584033" y="2550814"/>
                  <a:pt x="1683141" y="3649921"/>
                  <a:pt x="3038958" y="3649921"/>
                </a:cubicBezTo>
                <a:cubicBezTo>
                  <a:pt x="3886344" y="3649921"/>
                  <a:pt x="4633453" y="3220582"/>
                  <a:pt x="5074620" y="2567568"/>
                </a:cubicBezTo>
                <a:lnTo>
                  <a:pt x="5121759" y="2489976"/>
                </a:lnTo>
                <a:lnTo>
                  <a:pt x="5121759" y="3403914"/>
                </a:lnTo>
                <a:lnTo>
                  <a:pt x="4972020" y="3540007"/>
                </a:lnTo>
                <a:cubicBezTo>
                  <a:pt x="4446708" y="3973532"/>
                  <a:pt x="3773247" y="4233957"/>
                  <a:pt x="3038960" y="4233957"/>
                </a:cubicBezTo>
                <a:cubicBezTo>
                  <a:pt x="1360588" y="4233957"/>
                  <a:pt x="0" y="2873369"/>
                  <a:pt x="0" y="1194998"/>
                </a:cubicBezTo>
                <a:cubicBezTo>
                  <a:pt x="0" y="775405"/>
                  <a:pt x="85037" y="375673"/>
                  <a:pt x="238817" y="12097"/>
                </a:cubicBezTo>
                <a:close/>
              </a:path>
            </a:pathLst>
          </a:cu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2EB1121-4EFE-470E-AC2B-B6C91E73F27A}"/>
              </a:ext>
            </a:extLst>
          </p:cNvPr>
          <p:cNvSpPr txBox="1"/>
          <p:nvPr/>
        </p:nvSpPr>
        <p:spPr>
          <a:xfrm>
            <a:off x="2624875" y="2767281"/>
            <a:ext cx="69422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19000"/>
                    </a:prstClr>
                  </a:outerShdw>
                </a:effectLst>
                <a:latin typeface="Couture" panose="020B0804020202020204" pitchFamily="34" charset="0"/>
                <a:ea typeface="HGMaruGothicMPRO" panose="020F0400000000000000" pitchFamily="34" charset="-128"/>
              </a:rPr>
              <a:t>THANK YOU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06659C-6F45-4E1B-B2B7-FE600BDEA7A5}"/>
              </a:ext>
            </a:extLst>
          </p:cNvPr>
          <p:cNvCxnSpPr>
            <a:cxnSpLocks/>
          </p:cNvCxnSpPr>
          <p:nvPr/>
        </p:nvCxnSpPr>
        <p:spPr>
          <a:xfrm>
            <a:off x="2809506" y="1965511"/>
            <a:ext cx="0" cy="27672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90A68286-8352-4A04-939C-AC4D5D976A44}"/>
              </a:ext>
            </a:extLst>
          </p:cNvPr>
          <p:cNvCxnSpPr>
            <a:cxnSpLocks/>
          </p:cNvCxnSpPr>
          <p:nvPr/>
        </p:nvCxnSpPr>
        <p:spPr>
          <a:xfrm flipH="1">
            <a:off x="3127006" y="4090720"/>
            <a:ext cx="671549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13C5685B-E0B7-4FC5-8F21-5D560689C54E}"/>
              </a:ext>
            </a:extLst>
          </p:cNvPr>
          <p:cNvCxnSpPr>
            <a:cxnSpLocks/>
          </p:cNvCxnSpPr>
          <p:nvPr/>
        </p:nvCxnSpPr>
        <p:spPr>
          <a:xfrm>
            <a:off x="9366828" y="632449"/>
            <a:ext cx="15506" cy="40907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1958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9DDD50-986C-6A45-2B16-200DC1D17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6" y="999491"/>
            <a:ext cx="5444382" cy="599323"/>
          </a:xfrm>
        </p:spPr>
        <p:txBody>
          <a:bodyPr anchor="t">
            <a:normAutofit fontScale="90000"/>
          </a:bodyPr>
          <a:lstStyle/>
          <a:p>
            <a:r>
              <a:rPr lang="en-IN" sz="4000" b="1" dirty="0"/>
              <a:t>Credit Card Fraud</a:t>
            </a:r>
          </a:p>
        </p:txBody>
      </p:sp>
      <p:pic>
        <p:nvPicPr>
          <p:cNvPr id="5" name="Picture 4" descr="A stack of bank cards">
            <a:extLst>
              <a:ext uri="{FF2B5EF4-FFF2-40B4-BE49-F238E27FC236}">
                <a16:creationId xmlns="" xmlns:a16="http://schemas.microsoft.com/office/drawing/2014/main" id="{16885234-CD05-ACDD-0FA0-09F4A5CC8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62" r="414" b="2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503BFE4-729B-D9D0-C17B-501E6AF112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CC626E-3345-A96D-F688-2E174CF82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6" y="1727158"/>
            <a:ext cx="6060208" cy="4503232"/>
          </a:xfrm>
        </p:spPr>
        <p:txBody>
          <a:bodyPr>
            <a:noAutofit/>
          </a:bodyPr>
          <a:lstStyle/>
          <a:p>
            <a:r>
              <a:rPr lang="en-US" sz="1800" dirty="0">
                <a:latin typeface="freight-text-pro"/>
              </a:rPr>
              <a:t>C</a:t>
            </a:r>
            <a:r>
              <a:rPr lang="en-US" sz="1800" b="0" i="0" dirty="0">
                <a:effectLst/>
                <a:latin typeface="freight-text-pro"/>
              </a:rPr>
              <a:t>redit card fraud is an inclusive term for fraud that is committed using a payment card, such as a credit card or a debit card, by stealing the card information through skimmers.</a:t>
            </a:r>
          </a:p>
          <a:p>
            <a:r>
              <a:rPr lang="en-US" sz="1800" b="1" i="0" dirty="0">
                <a:effectLst/>
                <a:latin typeface="freight-text-pro"/>
              </a:rPr>
              <a:t>Skimming</a:t>
            </a:r>
            <a:r>
              <a:rPr lang="en-US" sz="1800" b="0" i="0" dirty="0">
                <a:effectLst/>
                <a:latin typeface="freight-text-pro"/>
              </a:rPr>
              <a:t> is a method used for duplicating information located on the magnetic stripe of the card.</a:t>
            </a:r>
          </a:p>
          <a:p>
            <a:r>
              <a:rPr lang="en-US" sz="1800" b="0" i="0" dirty="0">
                <a:effectLst/>
                <a:latin typeface="freight-text-pro"/>
              </a:rPr>
              <a:t>Apart from this, other ways of making fraudulent transactions are as follows: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b="0" i="0" dirty="0">
                <a:effectLst/>
                <a:latin typeface="freight-text-pro"/>
              </a:rPr>
              <a:t>Manipulation or alteration of genuine cards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b="0" i="0" dirty="0">
                <a:effectLst/>
                <a:latin typeface="freight-text-pro"/>
              </a:rPr>
              <a:t>Creation of counterfeit cards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b="0" i="0" dirty="0">
                <a:effectLst/>
                <a:latin typeface="freight-text-pro"/>
              </a:rPr>
              <a:t>Stolen or lost credit cards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b="0" i="0" dirty="0">
                <a:effectLst/>
                <a:latin typeface="freight-text-pro"/>
              </a:rPr>
              <a:t>Fraudulent telemarketing</a:t>
            </a:r>
          </a:p>
          <a:p>
            <a:r>
              <a:rPr lang="en-US" sz="1800" b="0" i="0" dirty="0">
                <a:effectLst/>
                <a:latin typeface="freight-text-pro"/>
              </a:rPr>
              <a:t>The </a:t>
            </a:r>
            <a:r>
              <a:rPr lang="en-US" sz="1800" b="1" i="0" dirty="0">
                <a:effectLst/>
                <a:latin typeface="freight-text-pro"/>
              </a:rPr>
              <a:t>Federal Trade Commission (US) </a:t>
            </a:r>
            <a:r>
              <a:rPr lang="en-US" sz="1800" b="0" i="0" dirty="0">
                <a:effectLst/>
                <a:latin typeface="freight-text-pro"/>
              </a:rPr>
              <a:t>has estimated that around </a:t>
            </a:r>
            <a:r>
              <a:rPr lang="en-US" sz="1800" b="1" i="0" dirty="0">
                <a:effectLst/>
                <a:latin typeface="freight-text-pro"/>
              </a:rPr>
              <a:t>10 million</a:t>
            </a:r>
            <a:r>
              <a:rPr lang="en-US" sz="1800" b="0" i="0" dirty="0">
                <a:effectLst/>
                <a:latin typeface="freight-text-pro"/>
              </a:rPr>
              <a:t> people become victims of credit card theft each year. Credit card companies lose close </a:t>
            </a:r>
            <a:r>
              <a:rPr lang="en-US" sz="1800" i="0" dirty="0">
                <a:effectLst/>
                <a:latin typeface="freight-text-pro"/>
              </a:rPr>
              <a:t>to</a:t>
            </a:r>
            <a:r>
              <a:rPr lang="en-US" sz="1800" b="1" i="0" dirty="0">
                <a:effectLst/>
                <a:latin typeface="freight-text-pro"/>
              </a:rPr>
              <a:t> $50 billion per year </a:t>
            </a:r>
            <a:r>
              <a:rPr lang="en-US" sz="1800" b="0" i="0" dirty="0">
                <a:effectLst/>
                <a:latin typeface="freight-text-pro"/>
              </a:rPr>
              <a:t>to fraud.</a:t>
            </a:r>
          </a:p>
        </p:txBody>
      </p:sp>
    </p:spTree>
    <p:extLst>
      <p:ext uri="{BB962C8B-B14F-4D97-AF65-F5344CB8AC3E}">
        <p14:creationId xmlns="" xmlns:p14="http://schemas.microsoft.com/office/powerpoint/2010/main" val="227572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2E442304-DDBD-4F7B-8017-36BCC863FB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D7CA2B-A149-CFDC-265D-38BD85EC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 b="1" dirty="0"/>
              <a:t>Business Background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="" xmlns:a16="http://schemas.microsoft.com/office/drawing/2014/main" id="{5E107275-3853-46FD-A241-DE4355A426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A1061CE8-26CD-6BDB-F7EF-1DD521AF8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83886989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37238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D7CA2B-A149-CFDC-265D-38BD85EC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689" y="277263"/>
            <a:ext cx="4491821" cy="782609"/>
          </a:xfrm>
        </p:spPr>
        <p:txBody>
          <a:bodyPr anchor="b">
            <a:noAutofit/>
          </a:bodyPr>
          <a:lstStyle/>
          <a:p>
            <a:pPr algn="ctr"/>
            <a:r>
              <a:rPr lang="en-IN" sz="5400" b="1" dirty="0"/>
              <a:t>Objective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CA8F164-6B32-6269-0D16-C2744CF02E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21" r="35980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5EFBDE31-BB3E-6CFC-23CD-B5976DA384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180A60EC-72BB-121F-556A-E2837FD99A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F91A2FAE-D41C-FF5D-B0A0-7808248EDC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CDACF0-C768-1BC7-E237-C1EF57494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40" y="1356360"/>
            <a:ext cx="5151120" cy="5074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As a consulting company hired by Finex, our job is:-</a:t>
            </a:r>
          </a:p>
          <a:p>
            <a:pPr marL="0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 To identify the root cause of these unauthorized transactions on credit cards and recommend ways to mitigate this problem.</a:t>
            </a:r>
          </a:p>
          <a:p>
            <a:pPr marL="457200" lvl="1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To create an effective system for detecting credit card fraud in order to reduce financial losses.</a:t>
            </a:r>
          </a:p>
          <a:p>
            <a:pPr marL="457200" lvl="1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Significant costs result from fraudulent activities, compounded by the lack of modern financial technologies for timely detection of data breaches.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62237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="" xmlns:a16="http://schemas.microsoft.com/office/drawing/2014/main" id="{B86AA2DA-281A-4806-8977-D617AEAC83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64185774-6FC0-4B8D-A8DB-A885468896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559988" y="0"/>
            <a:ext cx="2632012" cy="6858000"/>
          </a:xfrm>
          <a:custGeom>
            <a:avLst/>
            <a:gdLst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57677 w 2632012"/>
              <a:gd name="connsiteY27" fmla="*/ 2548608 h 6858000"/>
              <a:gd name="connsiteX28" fmla="*/ 399465 w 2632012"/>
              <a:gd name="connsiteY28" fmla="*/ 2412506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399465 w 2632012"/>
              <a:gd name="connsiteY28" fmla="*/ 2412506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219615 w 2632012"/>
              <a:gd name="connsiteY23" fmla="*/ 5557777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08456 w 2632012"/>
              <a:gd name="connsiteY22" fmla="*/ 5878851 h 6858000"/>
              <a:gd name="connsiteX23" fmla="*/ 219615 w 2632012"/>
              <a:gd name="connsiteY23" fmla="*/ 5557777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632012" h="6858000">
                <a:moveTo>
                  <a:pt x="932173" y="1512545"/>
                </a:moveTo>
                <a:lnTo>
                  <a:pt x="932462" y="1512581"/>
                </a:lnTo>
                <a:lnTo>
                  <a:pt x="932378" y="1512599"/>
                </a:lnTo>
                <a:cubicBezTo>
                  <a:pt x="930618" y="1512681"/>
                  <a:pt x="930202" y="1512462"/>
                  <a:pt x="932173" y="1512545"/>
                </a:cubicBezTo>
                <a:close/>
                <a:moveTo>
                  <a:pt x="1207569" y="0"/>
                </a:moveTo>
                <a:lnTo>
                  <a:pt x="2632012" y="0"/>
                </a:lnTo>
                <a:lnTo>
                  <a:pt x="2632012" y="6858000"/>
                </a:lnTo>
                <a:lnTo>
                  <a:pt x="13514" y="6858000"/>
                </a:lnTo>
                <a:cubicBezTo>
                  <a:pt x="13399" y="6842943"/>
                  <a:pt x="13285" y="6827886"/>
                  <a:pt x="13170" y="6812829"/>
                </a:cubicBezTo>
                <a:cubicBezTo>
                  <a:pt x="12714" y="6794763"/>
                  <a:pt x="13524" y="6777517"/>
                  <a:pt x="20332" y="6760689"/>
                </a:cubicBezTo>
                <a:cubicBezTo>
                  <a:pt x="10828" y="6746468"/>
                  <a:pt x="7794" y="6733277"/>
                  <a:pt x="25596" y="6721251"/>
                </a:cubicBezTo>
                <a:cubicBezTo>
                  <a:pt x="24143" y="6683539"/>
                  <a:pt x="1631" y="6673595"/>
                  <a:pt x="22507" y="6650499"/>
                </a:cubicBezTo>
                <a:cubicBezTo>
                  <a:pt x="-25124" y="6620536"/>
                  <a:pt x="16765" y="6629253"/>
                  <a:pt x="22444" y="6604241"/>
                </a:cubicBezTo>
                <a:cubicBezTo>
                  <a:pt x="28668" y="6588866"/>
                  <a:pt x="29169" y="6574778"/>
                  <a:pt x="31867" y="6559984"/>
                </a:cubicBezTo>
                <a:cubicBezTo>
                  <a:pt x="4443" y="6566661"/>
                  <a:pt x="62924" y="6515664"/>
                  <a:pt x="38635" y="6515473"/>
                </a:cubicBezTo>
                <a:cubicBezTo>
                  <a:pt x="72259" y="6495428"/>
                  <a:pt x="29118" y="6488543"/>
                  <a:pt x="38467" y="6463736"/>
                </a:cubicBezTo>
                <a:cubicBezTo>
                  <a:pt x="50944" y="6451623"/>
                  <a:pt x="52742" y="6443270"/>
                  <a:pt x="38052" y="6432794"/>
                </a:cubicBezTo>
                <a:cubicBezTo>
                  <a:pt x="98939" y="6376824"/>
                  <a:pt x="58603" y="6351821"/>
                  <a:pt x="80445" y="6301309"/>
                </a:cubicBezTo>
                <a:cubicBezTo>
                  <a:pt x="103917" y="6257537"/>
                  <a:pt x="78836" y="6301310"/>
                  <a:pt x="138157" y="6257030"/>
                </a:cubicBezTo>
                <a:cubicBezTo>
                  <a:pt x="155187" y="6248574"/>
                  <a:pt x="166108" y="6186701"/>
                  <a:pt x="170419" y="6171255"/>
                </a:cubicBezTo>
                <a:cubicBezTo>
                  <a:pt x="174731" y="6155809"/>
                  <a:pt x="166522" y="6166390"/>
                  <a:pt x="164027" y="6164357"/>
                </a:cubicBezTo>
                <a:cubicBezTo>
                  <a:pt x="206228" y="6137678"/>
                  <a:pt x="184454" y="6121750"/>
                  <a:pt x="213309" y="6109331"/>
                </a:cubicBezTo>
                <a:cubicBezTo>
                  <a:pt x="224262" y="6067371"/>
                  <a:pt x="183175" y="5890445"/>
                  <a:pt x="208456" y="5878851"/>
                </a:cubicBezTo>
                <a:cubicBezTo>
                  <a:pt x="225886" y="5808435"/>
                  <a:pt x="192379" y="5574013"/>
                  <a:pt x="219615" y="5557777"/>
                </a:cubicBezTo>
                <a:lnTo>
                  <a:pt x="245711" y="5066230"/>
                </a:lnTo>
                <a:cubicBezTo>
                  <a:pt x="117719" y="4582016"/>
                  <a:pt x="230524" y="4647254"/>
                  <a:pt x="276721" y="4162848"/>
                </a:cubicBezTo>
                <a:lnTo>
                  <a:pt x="343082" y="3059377"/>
                </a:lnTo>
                <a:cubicBezTo>
                  <a:pt x="347947" y="2889121"/>
                  <a:pt x="364765" y="2862299"/>
                  <a:pt x="369630" y="2692043"/>
                </a:cubicBezTo>
                <a:cubicBezTo>
                  <a:pt x="369393" y="2690043"/>
                  <a:pt x="435560" y="2522082"/>
                  <a:pt x="435324" y="2520083"/>
                </a:cubicBezTo>
                <a:lnTo>
                  <a:pt x="482259" y="2336178"/>
                </a:lnTo>
                <a:cubicBezTo>
                  <a:pt x="516201" y="2267350"/>
                  <a:pt x="537443" y="2148254"/>
                  <a:pt x="569515" y="2091909"/>
                </a:cubicBezTo>
                <a:cubicBezTo>
                  <a:pt x="629286" y="2030534"/>
                  <a:pt x="622061" y="2045605"/>
                  <a:pt x="638163" y="1994147"/>
                </a:cubicBezTo>
                <a:cubicBezTo>
                  <a:pt x="633178" y="1967912"/>
                  <a:pt x="705417" y="1945185"/>
                  <a:pt x="737312" y="1871408"/>
                </a:cubicBezTo>
                <a:cubicBezTo>
                  <a:pt x="759407" y="1814663"/>
                  <a:pt x="795838" y="1856475"/>
                  <a:pt x="788501" y="1793826"/>
                </a:cubicBezTo>
                <a:cubicBezTo>
                  <a:pt x="796402" y="1792725"/>
                  <a:pt x="813276" y="1750182"/>
                  <a:pt x="819432" y="1746824"/>
                </a:cubicBezTo>
                <a:lnTo>
                  <a:pt x="843936" y="1697348"/>
                </a:lnTo>
                <a:cubicBezTo>
                  <a:pt x="847635" y="1681502"/>
                  <a:pt x="845709" y="1667584"/>
                  <a:pt x="846526" y="1659754"/>
                </a:cubicBezTo>
                <a:lnTo>
                  <a:pt x="873830" y="1628041"/>
                </a:lnTo>
                <a:lnTo>
                  <a:pt x="890626" y="1599883"/>
                </a:lnTo>
                <a:lnTo>
                  <a:pt x="921288" y="1579569"/>
                </a:lnTo>
                <a:cubicBezTo>
                  <a:pt x="921111" y="1565502"/>
                  <a:pt x="920933" y="1551436"/>
                  <a:pt x="920756" y="1537369"/>
                </a:cubicBezTo>
                <a:cubicBezTo>
                  <a:pt x="918173" y="1533598"/>
                  <a:pt x="943194" y="1519497"/>
                  <a:pt x="946290" y="1514308"/>
                </a:cubicBezTo>
                <a:lnTo>
                  <a:pt x="932462" y="1512581"/>
                </a:lnTo>
                <a:lnTo>
                  <a:pt x="940652" y="1510839"/>
                </a:lnTo>
                <a:cubicBezTo>
                  <a:pt x="944059" y="1509546"/>
                  <a:pt x="947769" y="1507347"/>
                  <a:pt x="950739" y="1503635"/>
                </a:cubicBezTo>
                <a:lnTo>
                  <a:pt x="966405" y="1439967"/>
                </a:lnTo>
                <a:cubicBezTo>
                  <a:pt x="966567" y="1437915"/>
                  <a:pt x="970755" y="1392639"/>
                  <a:pt x="973516" y="1389073"/>
                </a:cubicBezTo>
                <a:lnTo>
                  <a:pt x="986960" y="1351857"/>
                </a:lnTo>
                <a:lnTo>
                  <a:pt x="987761" y="1363479"/>
                </a:lnTo>
                <a:cubicBezTo>
                  <a:pt x="987046" y="1391389"/>
                  <a:pt x="991418" y="1341827"/>
                  <a:pt x="989043" y="1346093"/>
                </a:cubicBezTo>
                <a:lnTo>
                  <a:pt x="986960" y="1351857"/>
                </a:lnTo>
                <a:lnTo>
                  <a:pt x="985769" y="1334556"/>
                </a:lnTo>
                <a:cubicBezTo>
                  <a:pt x="983992" y="1300062"/>
                  <a:pt x="982872" y="1251835"/>
                  <a:pt x="982507" y="1216698"/>
                </a:cubicBezTo>
                <a:cubicBezTo>
                  <a:pt x="989105" y="1176777"/>
                  <a:pt x="968656" y="1115073"/>
                  <a:pt x="984836" y="1082381"/>
                </a:cubicBezTo>
                <a:cubicBezTo>
                  <a:pt x="976467" y="1067557"/>
                  <a:pt x="974466" y="1054191"/>
                  <a:pt x="993140" y="1043366"/>
                </a:cubicBezTo>
                <a:cubicBezTo>
                  <a:pt x="994613" y="1005627"/>
                  <a:pt x="972947" y="994211"/>
                  <a:pt x="995544" y="972540"/>
                </a:cubicBezTo>
                <a:cubicBezTo>
                  <a:pt x="1001437" y="952637"/>
                  <a:pt x="1021106" y="938879"/>
                  <a:pt x="1028500" y="923945"/>
                </a:cubicBezTo>
                <a:cubicBezTo>
                  <a:pt x="1032923" y="901661"/>
                  <a:pt x="1022511" y="861628"/>
                  <a:pt x="1022082" y="838835"/>
                </a:cubicBezTo>
                <a:cubicBezTo>
                  <a:pt x="1057150" y="821053"/>
                  <a:pt x="1014683" y="811325"/>
                  <a:pt x="1025925" y="787183"/>
                </a:cubicBezTo>
                <a:cubicBezTo>
                  <a:pt x="1039299" y="775919"/>
                  <a:pt x="1041738" y="767701"/>
                  <a:pt x="1027904" y="756272"/>
                </a:cubicBezTo>
                <a:cubicBezTo>
                  <a:pt x="1092931" y="704439"/>
                  <a:pt x="1063111" y="690611"/>
                  <a:pt x="1088796" y="641639"/>
                </a:cubicBezTo>
                <a:cubicBezTo>
                  <a:pt x="1115586" y="599503"/>
                  <a:pt x="1101832" y="585408"/>
                  <a:pt x="1164389" y="545140"/>
                </a:cubicBezTo>
                <a:cubicBezTo>
                  <a:pt x="1183904" y="515341"/>
                  <a:pt x="1212474" y="444932"/>
                  <a:pt x="1225321" y="413843"/>
                </a:cubicBezTo>
                <a:cubicBezTo>
                  <a:pt x="1235550" y="389613"/>
                  <a:pt x="1230254" y="392779"/>
                  <a:pt x="1241477" y="358607"/>
                </a:cubicBezTo>
                <a:cubicBezTo>
                  <a:pt x="1244505" y="325057"/>
                  <a:pt x="1241891" y="287714"/>
                  <a:pt x="1246119" y="254866"/>
                </a:cubicBezTo>
                <a:cubicBezTo>
                  <a:pt x="1250325" y="233178"/>
                  <a:pt x="1255354" y="194919"/>
                  <a:pt x="1266837" y="161517"/>
                </a:cubicBezTo>
                <a:cubicBezTo>
                  <a:pt x="1312077" y="135871"/>
                  <a:pt x="1280314" y="75805"/>
                  <a:pt x="1315021" y="54455"/>
                </a:cubicBezTo>
                <a:cubicBezTo>
                  <a:pt x="1325412" y="38765"/>
                  <a:pt x="1323873" y="23602"/>
                  <a:pt x="1319335" y="8880"/>
                </a:cubicBezTo>
                <a:lnTo>
                  <a:pt x="1316402" y="852"/>
                </a:lnTo>
                <a:lnTo>
                  <a:pt x="1207569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CB301F-2BAC-5E4F-C734-A9A21FAF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391" y="126149"/>
            <a:ext cx="9770022" cy="1104777"/>
          </a:xfrm>
        </p:spPr>
        <p:txBody>
          <a:bodyPr>
            <a:normAutofit/>
          </a:bodyPr>
          <a:lstStyle/>
          <a:p>
            <a:r>
              <a:rPr lang="en-IN" b="1"/>
              <a:t>Solution Methodology</a:t>
            </a:r>
          </a:p>
        </p:txBody>
      </p:sp>
      <p:sp>
        <p:nvSpPr>
          <p:cNvPr id="26" name="Freeform: Shape 22">
            <a:extLst>
              <a:ext uri="{FF2B5EF4-FFF2-40B4-BE49-F238E27FC236}">
                <a16:creationId xmlns="" xmlns:a16="http://schemas.microsoft.com/office/drawing/2014/main" id="{B7D3B4FC-79F4-47D2-9D79-DA876E6AD8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730496" y="2022496"/>
            <a:ext cx="3795039" cy="4043934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CRM Customer Insights App">
            <a:extLst>
              <a:ext uri="{FF2B5EF4-FFF2-40B4-BE49-F238E27FC236}">
                <a16:creationId xmlns="" xmlns:a16="http://schemas.microsoft.com/office/drawing/2014/main" id="{3D4ADC0B-EF5F-5B11-CB57-46EC53332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1362" y="2308377"/>
            <a:ext cx="3482910" cy="3482910"/>
          </a:xfrm>
          <a:prstGeom prst="rect">
            <a:avLst/>
          </a:prstGeom>
        </p:spPr>
      </p:pic>
      <p:sp>
        <p:nvSpPr>
          <p:cNvPr id="25" name="Rectangle 6">
            <a:extLst>
              <a:ext uri="{FF2B5EF4-FFF2-40B4-BE49-F238E27FC236}">
                <a16:creationId xmlns="" xmlns:a16="http://schemas.microsoft.com/office/drawing/2014/main" id="{2775D660-3127-4688-9782-F7C4639B16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102788" y="5952857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="" xmlns:a16="http://schemas.microsoft.com/office/drawing/2014/main" id="{DF54EDAA-7EAC-C96B-036E-4233A5EB2D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819232812"/>
              </p:ext>
            </p:extLst>
          </p:nvPr>
        </p:nvGraphicFramePr>
        <p:xfrm>
          <a:off x="0" y="1889760"/>
          <a:ext cx="7730496" cy="4968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559098D-1902-9511-934F-D79166065262}"/>
              </a:ext>
            </a:extLst>
          </p:cNvPr>
          <p:cNvSpPr txBox="1"/>
          <p:nvPr/>
        </p:nvSpPr>
        <p:spPr>
          <a:xfrm>
            <a:off x="589128" y="1099166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Build a machine learning model to predict fraudulent transactions using simulated credit transactional Kaggle data set as a proof of concept.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2448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79BB35BC-D5C2-4C8B-A22A-A71E619191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529ACA-AAF0-994B-6DCA-79CEF82F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489" y="160020"/>
            <a:ext cx="4840010" cy="1066801"/>
          </a:xfrm>
        </p:spPr>
        <p:txBody>
          <a:bodyPr>
            <a:normAutofit/>
          </a:bodyPr>
          <a:lstStyle/>
          <a:p>
            <a:r>
              <a:rPr lang="en-IN" b="1" dirty="0"/>
              <a:t>Data Understanding</a:t>
            </a:r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="" xmlns:a16="http://schemas.microsoft.com/office/drawing/2014/main" id="{710C5904-2045-2255-84D0-E20C761727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43" r="21020" b="-1"/>
          <a:stretch/>
        </p:blipFill>
        <p:spPr>
          <a:xfrm>
            <a:off x="21" y="10"/>
            <a:ext cx="5140016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8521C-0458-45BC-705A-1C6088E63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037" y="1386840"/>
            <a:ext cx="7048915" cy="547116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freight-text-pro"/>
              </a:rPr>
              <a:t>C</a:t>
            </a:r>
            <a:r>
              <a:rPr lang="en-US" sz="2400" b="0" i="0" dirty="0">
                <a:effectLst/>
                <a:latin typeface="freight-text-pro"/>
              </a:rPr>
              <a:t>redit card transactions of around </a:t>
            </a:r>
            <a:r>
              <a:rPr lang="en-US" sz="2400" b="1" i="0" dirty="0">
                <a:effectLst/>
                <a:latin typeface="freight-text-pro"/>
              </a:rPr>
              <a:t>1,000</a:t>
            </a:r>
            <a:r>
              <a:rPr lang="en-US" sz="2400" b="0" i="0" dirty="0">
                <a:effectLst/>
                <a:latin typeface="freight-text-pro"/>
              </a:rPr>
              <a:t> cardholders</a:t>
            </a:r>
          </a:p>
          <a:p>
            <a:pPr marL="0" indent="0">
              <a:buNone/>
            </a:pPr>
            <a:endParaRPr lang="en-US" sz="1600" b="0" i="0" dirty="0">
              <a:effectLst/>
              <a:latin typeface="freight-text-pro"/>
            </a:endParaRPr>
          </a:p>
          <a:p>
            <a:r>
              <a:rPr lang="en-US" sz="2400" b="0" i="0" dirty="0">
                <a:effectLst/>
                <a:latin typeface="freight-text-pro"/>
              </a:rPr>
              <a:t>Pool of </a:t>
            </a:r>
            <a:r>
              <a:rPr lang="en-US" sz="2400" b="1" i="0" dirty="0">
                <a:effectLst/>
                <a:latin typeface="freight-text-pro"/>
              </a:rPr>
              <a:t>800</a:t>
            </a:r>
            <a:r>
              <a:rPr lang="en-US" sz="2400" b="0" i="0" dirty="0">
                <a:effectLst/>
                <a:latin typeface="freight-text-pro"/>
              </a:rPr>
              <a:t> merchants</a:t>
            </a:r>
          </a:p>
          <a:p>
            <a:pPr marL="0" indent="0">
              <a:buNone/>
            </a:pPr>
            <a:endParaRPr lang="en-US" sz="1600" b="0" i="0" dirty="0">
              <a:effectLst/>
              <a:latin typeface="freight-text-pro"/>
            </a:endParaRPr>
          </a:p>
          <a:p>
            <a:r>
              <a:rPr lang="en-US" sz="2400" b="1" i="0" dirty="0">
                <a:effectLst/>
                <a:latin typeface="freight-text-pro"/>
              </a:rPr>
              <a:t>Time Period: </a:t>
            </a:r>
            <a:r>
              <a:rPr lang="en-US" sz="2400" b="0" i="0" dirty="0">
                <a:effectLst/>
                <a:latin typeface="freight-text-pro"/>
              </a:rPr>
              <a:t>1 Jan 2019 to 31 Dec 2020</a:t>
            </a:r>
          </a:p>
          <a:p>
            <a:pPr marL="0" indent="0">
              <a:buNone/>
            </a:pPr>
            <a:endParaRPr lang="en-US" sz="1600" b="0" i="0" dirty="0">
              <a:effectLst/>
              <a:latin typeface="freight-text-pro"/>
            </a:endParaRPr>
          </a:p>
          <a:p>
            <a:r>
              <a:rPr lang="en-US" sz="2400" b="0" i="0" dirty="0">
                <a:effectLst/>
                <a:latin typeface="freight-text-pro"/>
              </a:rPr>
              <a:t>Total </a:t>
            </a:r>
            <a:r>
              <a:rPr lang="en-US" sz="2400" b="1" i="0" dirty="0">
                <a:effectLst/>
                <a:latin typeface="freight-text-pro"/>
              </a:rPr>
              <a:t>18,52,394</a:t>
            </a:r>
            <a:r>
              <a:rPr lang="en-US" sz="2400" b="0" i="0" dirty="0">
                <a:effectLst/>
                <a:latin typeface="freight-text-pro"/>
              </a:rPr>
              <a:t> transactions</a:t>
            </a:r>
          </a:p>
          <a:p>
            <a:pPr marL="0" indent="0">
              <a:buNone/>
            </a:pPr>
            <a:endParaRPr lang="en-US" sz="1600" b="0" i="0" dirty="0">
              <a:effectLst/>
              <a:latin typeface="freight-text-pro"/>
            </a:endParaRPr>
          </a:p>
          <a:p>
            <a:r>
              <a:rPr lang="en-US" sz="2400" b="0" i="0" dirty="0">
                <a:effectLst/>
                <a:latin typeface="freight-text-pro"/>
              </a:rPr>
              <a:t>Out of which </a:t>
            </a:r>
            <a:r>
              <a:rPr lang="en-US" sz="2400" b="1" i="0" dirty="0">
                <a:effectLst/>
                <a:latin typeface="freight-text-pro"/>
              </a:rPr>
              <a:t>9,651</a:t>
            </a:r>
            <a:r>
              <a:rPr lang="en-US" sz="2400" b="0" i="0" dirty="0">
                <a:effectLst/>
                <a:latin typeface="freight-text-pro"/>
              </a:rPr>
              <a:t> are </a:t>
            </a:r>
            <a:r>
              <a:rPr lang="en-US" sz="2400" b="1" i="0" dirty="0">
                <a:effectLst/>
                <a:latin typeface="freight-text-pro"/>
              </a:rPr>
              <a:t>fraudulent</a:t>
            </a:r>
            <a:r>
              <a:rPr lang="en-US" sz="2400" b="0" i="0" dirty="0">
                <a:effectLst/>
                <a:latin typeface="freight-text-pro"/>
              </a:rPr>
              <a:t> transactions.</a:t>
            </a:r>
          </a:p>
          <a:p>
            <a:pPr marL="0" indent="0">
              <a:buNone/>
            </a:pPr>
            <a:endParaRPr lang="en-US" sz="1600" b="0" i="0" dirty="0">
              <a:effectLst/>
              <a:latin typeface="freight-text-pro"/>
            </a:endParaRPr>
          </a:p>
          <a:p>
            <a:r>
              <a:rPr lang="en-US" sz="2400" b="1" dirty="0">
                <a:latin typeface="freight-text-pro"/>
              </a:rPr>
              <a:t>H</a:t>
            </a:r>
            <a:r>
              <a:rPr lang="en-US" sz="2400" b="1" i="0" dirty="0">
                <a:effectLst/>
                <a:latin typeface="freight-text-pro"/>
              </a:rPr>
              <a:t>ighly imbalanced</a:t>
            </a:r>
            <a:r>
              <a:rPr lang="en-US" sz="2400" b="0" i="0" dirty="0">
                <a:effectLst/>
                <a:latin typeface="freight-text-pro"/>
              </a:rPr>
              <a:t>, with the positive class (frauds) accounting for </a:t>
            </a:r>
            <a:r>
              <a:rPr lang="en-US" sz="2400" b="1" i="0" dirty="0">
                <a:effectLst/>
                <a:latin typeface="freight-text-pro"/>
              </a:rPr>
              <a:t>0.52%</a:t>
            </a:r>
            <a:r>
              <a:rPr lang="en-US" sz="2400" b="0" i="0" dirty="0">
                <a:effectLst/>
                <a:latin typeface="freight-text-pro"/>
              </a:rPr>
              <a:t> of the total transactions. </a:t>
            </a:r>
          </a:p>
          <a:p>
            <a:pPr marL="0" indent="0">
              <a:buNone/>
            </a:pPr>
            <a:endParaRPr lang="en-US" sz="1500" b="0" i="0" dirty="0">
              <a:effectLst/>
              <a:latin typeface="freight-text-pro"/>
            </a:endParaRPr>
          </a:p>
          <a:p>
            <a:r>
              <a:rPr lang="en-US" sz="2400" b="0" i="0" dirty="0">
                <a:effectLst/>
                <a:latin typeface="freight-text-pro"/>
              </a:rPr>
              <a:t>The feature </a:t>
            </a:r>
            <a:r>
              <a:rPr lang="en-US" sz="2400" b="1" i="0" dirty="0">
                <a:effectLst/>
                <a:latin typeface="freight-text-pro"/>
              </a:rPr>
              <a:t>'amt</a:t>
            </a:r>
            <a:r>
              <a:rPr lang="en-US" sz="2400" b="0" i="0" dirty="0">
                <a:effectLst/>
                <a:latin typeface="freight-text-pro"/>
              </a:rPr>
              <a:t>' represents the transaction amount.</a:t>
            </a:r>
          </a:p>
          <a:p>
            <a:pPr marL="0" indent="0">
              <a:buNone/>
            </a:pPr>
            <a:endParaRPr lang="en-US" sz="1500" b="0" i="0" dirty="0">
              <a:effectLst/>
              <a:latin typeface="freight-text-pro"/>
            </a:endParaRPr>
          </a:p>
          <a:p>
            <a:r>
              <a:rPr lang="en-US" sz="2400" b="1" i="0" dirty="0">
                <a:effectLst/>
                <a:latin typeface="freight-text-pro"/>
              </a:rPr>
              <a:t>Target Variable: </a:t>
            </a:r>
            <a:r>
              <a:rPr lang="en-US" sz="2400" b="0" i="0" dirty="0">
                <a:effectLst/>
                <a:latin typeface="freight-text-pro"/>
              </a:rPr>
              <a:t>The feature </a:t>
            </a:r>
            <a:r>
              <a:rPr lang="en-US" sz="2400" b="1" i="0" dirty="0">
                <a:effectLst/>
                <a:latin typeface="freight-text-pro"/>
              </a:rPr>
              <a:t>'is_fraud' </a:t>
            </a:r>
            <a:r>
              <a:rPr lang="en-US" sz="2400" b="0" i="0" dirty="0">
                <a:effectLst/>
                <a:latin typeface="freight-text-pro"/>
              </a:rPr>
              <a:t>represents class labeling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4028199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="" xmlns:a16="http://schemas.microsoft.com/office/drawing/2014/main" id="{C0763A76-9F1C-4FC5-82B7-DD475DA461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E81BF4F6-F2CF-4984-9D14-D6966D92F9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91EB57-01A8-CEC7-A667-68A4CB5D5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41" y="152076"/>
            <a:ext cx="5654237" cy="1250004"/>
          </a:xfrm>
        </p:spPr>
        <p:txBody>
          <a:bodyPr anchor="ctr">
            <a:normAutofit/>
          </a:bodyPr>
          <a:lstStyle/>
          <a:p>
            <a:r>
              <a:rPr lang="en-IN" sz="4000" b="1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A29E94-FF21-CEE9-F523-669306881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0239"/>
            <a:ext cx="6783295" cy="4937761"/>
          </a:xfrm>
        </p:spPr>
        <p:txBody>
          <a:bodyPr anchor="ctr">
            <a:normAutofit fontScale="92500"/>
          </a:bodyPr>
          <a:lstStyle/>
          <a:p>
            <a:r>
              <a:rPr lang="en-IN" sz="2400" dirty="0"/>
              <a:t>Performed </a:t>
            </a:r>
            <a:r>
              <a:rPr lang="en-IN" sz="2400" b="1" dirty="0"/>
              <a:t>univariate analysis</a:t>
            </a:r>
            <a:r>
              <a:rPr lang="en-IN" sz="2400" dirty="0"/>
              <a:t> on ‘amt’, ‘city_pop’, ‘Age’, ‘Dist’, ‘Gender’.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US" sz="2400" dirty="0"/>
              <a:t>As the kernel density function clearly shows </a:t>
            </a:r>
            <a:r>
              <a:rPr lang="en-US" sz="2400" b="1" dirty="0"/>
              <a:t>major skewness </a:t>
            </a:r>
            <a:r>
              <a:rPr lang="en-US" sz="2400" dirty="0"/>
              <a:t>for </a:t>
            </a:r>
            <a:r>
              <a:rPr lang="en-US" sz="2400" b="1" dirty="0"/>
              <a:t>‘amt’, </a:t>
            </a:r>
            <a:r>
              <a:rPr lang="en-US" sz="2400" dirty="0"/>
              <a:t>and </a:t>
            </a:r>
            <a:r>
              <a:rPr lang="en-US" sz="2400" b="1" dirty="0"/>
              <a:t>‘city_pop’ </a:t>
            </a:r>
            <a:r>
              <a:rPr lang="en-US" sz="2400" dirty="0"/>
              <a:t>variables. Hence, treated those variables with log transformations.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No major skewness</a:t>
            </a:r>
            <a:r>
              <a:rPr lang="en-US" sz="2400" dirty="0"/>
              <a:t> was found in the </a:t>
            </a:r>
            <a:r>
              <a:rPr lang="en-US" sz="2400" b="1" dirty="0"/>
              <a:t>‘Dist’ </a:t>
            </a:r>
            <a:r>
              <a:rPr lang="en-US" sz="2400" dirty="0"/>
              <a:t>and</a:t>
            </a:r>
            <a:r>
              <a:rPr lang="en-US" sz="2400" b="1" dirty="0"/>
              <a:t> ‘Age’ </a:t>
            </a:r>
            <a:r>
              <a:rPr lang="en-US" sz="2400" dirty="0"/>
              <a:t>variables.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US" sz="2400" dirty="0"/>
              <a:t>The data shows a </a:t>
            </a:r>
            <a:r>
              <a:rPr lang="en-US" sz="2400" b="1" dirty="0"/>
              <a:t>clear imbalance</a:t>
            </a:r>
            <a:r>
              <a:rPr lang="en-US" sz="2400" dirty="0"/>
              <a:t> in the </a:t>
            </a:r>
            <a:r>
              <a:rPr lang="en-US" sz="2400" b="1" dirty="0"/>
              <a:t>target variable ‘is_fraud’ </a:t>
            </a:r>
            <a:r>
              <a:rPr lang="en-US" sz="2400" dirty="0"/>
              <a:t>which needs to be handled by </a:t>
            </a:r>
            <a:r>
              <a:rPr lang="en-US" sz="2400" b="1" dirty="0"/>
              <a:t>sampling methods.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="" xmlns:a16="http://schemas.microsoft.com/office/drawing/2014/main" id="{07164268-FDFB-F087-05C1-16D34E1715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8" r="35581" b="-2"/>
          <a:stretch/>
        </p:blipFill>
        <p:spPr>
          <a:xfrm>
            <a:off x="6783295" y="1"/>
            <a:ext cx="541553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52674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788E54-1896-7213-7CBE-75166F7B8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Exploratory 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64DDE2-2622-66A3-6ACC-313D1ACB5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3114DF8-8999-CE18-721A-2F0AE0525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48" y="1825625"/>
            <a:ext cx="5154363" cy="4667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502C420-649E-2D35-30A2-F0EC32280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812" y="1825624"/>
            <a:ext cx="5463988" cy="46672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23601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</TotalTime>
  <Words>1227</Words>
  <Application>Microsoft Office PowerPoint</Application>
  <PresentationFormat>Custom</PresentationFormat>
  <Paragraphs>198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Credit Card Fraud Detection</vt:lpstr>
      <vt:lpstr>Slide 2</vt:lpstr>
      <vt:lpstr>Credit Card Fraud</vt:lpstr>
      <vt:lpstr>Business Background</vt:lpstr>
      <vt:lpstr>Objective</vt:lpstr>
      <vt:lpstr>Solution Methodology</vt:lpstr>
      <vt:lpstr>Data Understanding</vt:lpstr>
      <vt:lpstr>Exploratory Data Analysis</vt:lpstr>
      <vt:lpstr>Exploratory Data Analysis</vt:lpstr>
      <vt:lpstr>Model Building and Hyperparameter Tuning</vt:lpstr>
      <vt:lpstr>Model Evaluation</vt:lpstr>
      <vt:lpstr>Logistic Regression - Unsampled</vt:lpstr>
      <vt:lpstr>Logistic Regression – Sampled (SMOTE, ADASYN)</vt:lpstr>
      <vt:lpstr>Decision Tree Classifier - Unsampled</vt:lpstr>
      <vt:lpstr>Decision Tree – Sampled (SMOTE, ADASYN)</vt:lpstr>
      <vt:lpstr>Random Forest - Unsampled</vt:lpstr>
      <vt:lpstr>Random Forest – Sampled (SMOTE, ADASYN)</vt:lpstr>
      <vt:lpstr>XGBoost- Unsampled</vt:lpstr>
      <vt:lpstr>XGBoost – Sampled (SMOTE, ADASYN)</vt:lpstr>
      <vt:lpstr>Model Selection and Model Building</vt:lpstr>
      <vt:lpstr>Current Incurred Losses</vt:lpstr>
      <vt:lpstr>Business Impact</vt:lpstr>
      <vt:lpstr>Cost-Benefit Analysis</vt:lpstr>
      <vt:lpstr>Appendix: Data Attributes</vt:lpstr>
      <vt:lpstr>Reference Links</vt:lpstr>
      <vt:lpstr>Link For Video Presentation</vt:lpstr>
      <vt:lpstr>Slide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MS586</dc:creator>
  <cp:lastModifiedBy>HP</cp:lastModifiedBy>
  <cp:revision>17</cp:revision>
  <dcterms:created xsi:type="dcterms:W3CDTF">2023-08-12T07:16:11Z</dcterms:created>
  <dcterms:modified xsi:type="dcterms:W3CDTF">2023-08-15T08:49:50Z</dcterms:modified>
</cp:coreProperties>
</file>