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2" r:id="rId7"/>
    <p:sldId id="263" r:id="rId8"/>
    <p:sldId id="265" r:id="rId9"/>
    <p:sldId id="266" r:id="rId10"/>
    <p:sldId id="264"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75" r:id="rId25"/>
    <p:sldId id="26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p:restoredTop sz="94694"/>
  </p:normalViewPr>
  <p:slideViewPr>
    <p:cSldViewPr snapToGrid="0" snapToObjects="1">
      <p:cViewPr varScale="1">
        <p:scale>
          <a:sx n="105" d="100"/>
          <a:sy n="105" d="100"/>
        </p:scale>
        <p:origin x="2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s.google.com/chart/interactive/docs/galler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ORN7toUfgOtJlH8FAwuVn88PmSkO2_NmCwD6WMSw0Hs/edit?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372C-D2C6-CC45-9162-B885F0D5FB6E}"/>
              </a:ext>
            </a:extLst>
          </p:cNvPr>
          <p:cNvSpPr>
            <a:spLocks noGrp="1"/>
          </p:cNvSpPr>
          <p:nvPr>
            <p:ph type="ctrTitle"/>
          </p:nvPr>
        </p:nvSpPr>
        <p:spPr/>
        <p:txBody>
          <a:bodyPr/>
          <a:lstStyle/>
          <a:p>
            <a:r>
              <a:rPr lang="en-US" dirty="0"/>
              <a:t>THE SPENDING BEHAVIOR OF TOP 10 COUNTRIES</a:t>
            </a:r>
          </a:p>
        </p:txBody>
      </p:sp>
      <p:sp>
        <p:nvSpPr>
          <p:cNvPr id="3" name="Subtitle 2">
            <a:extLst>
              <a:ext uri="{FF2B5EF4-FFF2-40B4-BE49-F238E27FC236}">
                <a16:creationId xmlns:a16="http://schemas.microsoft.com/office/drawing/2014/main" id="{5A2DD287-E109-ED4C-80D0-5831C65C0368}"/>
              </a:ext>
            </a:extLst>
          </p:cNvPr>
          <p:cNvSpPr>
            <a:spLocks noGrp="1"/>
          </p:cNvSpPr>
          <p:nvPr>
            <p:ph type="subTitle" idx="1"/>
          </p:nvPr>
        </p:nvSpPr>
        <p:spPr/>
        <p:txBody>
          <a:bodyPr/>
          <a:lstStyle/>
          <a:p>
            <a:pPr algn="l"/>
            <a:r>
              <a:rPr lang="en-US" dirty="0"/>
              <a:t>SUBMITTED BY: KANCHAN GHIMIRE</a:t>
            </a:r>
          </a:p>
          <a:p>
            <a:pPr algn="l"/>
            <a:r>
              <a:rPr lang="en-US" dirty="0"/>
              <a:t>DATE: MARCH 7, 2019</a:t>
            </a:r>
          </a:p>
        </p:txBody>
      </p:sp>
    </p:spTree>
    <p:extLst>
      <p:ext uri="{BB962C8B-B14F-4D97-AF65-F5344CB8AC3E}">
        <p14:creationId xmlns:p14="http://schemas.microsoft.com/office/powerpoint/2010/main" val="106807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8699-3BC6-EB4B-98ED-2588BFF8EE56}"/>
              </a:ext>
            </a:extLst>
          </p:cNvPr>
          <p:cNvSpPr>
            <a:spLocks noGrp="1"/>
          </p:cNvSpPr>
          <p:nvPr>
            <p:ph type="title"/>
          </p:nvPr>
        </p:nvSpPr>
        <p:spPr/>
        <p:txBody>
          <a:bodyPr/>
          <a:lstStyle/>
          <a:p>
            <a:r>
              <a:rPr lang="en-US" dirty="0"/>
              <a:t>KEY FINDINGS AND ANALYSIS</a:t>
            </a:r>
          </a:p>
        </p:txBody>
      </p:sp>
      <p:sp>
        <p:nvSpPr>
          <p:cNvPr id="3" name="Content Placeholder 2">
            <a:extLst>
              <a:ext uri="{FF2B5EF4-FFF2-40B4-BE49-F238E27FC236}">
                <a16:creationId xmlns:a16="http://schemas.microsoft.com/office/drawing/2014/main" id="{711A0528-59BC-E54F-8343-DE4F44EA6A4B}"/>
              </a:ext>
            </a:extLst>
          </p:cNvPr>
          <p:cNvSpPr>
            <a:spLocks noGrp="1"/>
          </p:cNvSpPr>
          <p:nvPr>
            <p:ph idx="1"/>
          </p:nvPr>
        </p:nvSpPr>
        <p:spPr/>
        <p:txBody>
          <a:bodyPr/>
          <a:lstStyle/>
          <a:p>
            <a:r>
              <a:rPr lang="en-US" dirty="0"/>
              <a:t>For the education sector, United States spends the most compared to other 9 countries. </a:t>
            </a:r>
          </a:p>
          <a:p>
            <a:r>
              <a:rPr lang="en-US" dirty="0"/>
              <a:t>For education sector, Saudi Arabia spends almost the least amount compared to other 9 countries. However, Saudi Arabia spends the most as a percentage of the country’s GDP (about 7% of their GDP)</a:t>
            </a:r>
          </a:p>
        </p:txBody>
      </p:sp>
    </p:spTree>
    <p:extLst>
      <p:ext uri="{BB962C8B-B14F-4D97-AF65-F5344CB8AC3E}">
        <p14:creationId xmlns:p14="http://schemas.microsoft.com/office/powerpoint/2010/main" val="384401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819-2978-9347-A3A7-3F95C6D1C50A}"/>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28FB09DC-17E4-43D2-AED3-BE24A6411E40}"/>
              </a:ext>
            </a:extLst>
          </p:cNvPr>
          <p:cNvSpPr>
            <a:spLocks noGrp="1"/>
          </p:cNvSpPr>
          <p:nvPr>
            <p:ph idx="1"/>
          </p:nvPr>
        </p:nvSpPr>
        <p:spPr>
          <a:xfrm>
            <a:off x="6336287" y="2160589"/>
            <a:ext cx="2934714" cy="3880773"/>
          </a:xfrm>
        </p:spPr>
        <p:txBody>
          <a:bodyPr>
            <a:normAutofit/>
          </a:bodyPr>
          <a:lstStyle/>
          <a:p>
            <a:r>
              <a:rPr lang="en-US" dirty="0"/>
              <a:t>There seems to be a positive linear correlation between Education Expenditure per capita and GDP Per Capita</a:t>
            </a:r>
          </a:p>
        </p:txBody>
      </p:sp>
      <p:pic>
        <p:nvPicPr>
          <p:cNvPr id="8" name="Content Placeholder 4">
            <a:extLst>
              <a:ext uri="{FF2B5EF4-FFF2-40B4-BE49-F238E27FC236}">
                <a16:creationId xmlns:a16="http://schemas.microsoft.com/office/drawing/2014/main" id="{8B74A422-BEE2-E34D-8B98-43ED47EF007D}"/>
              </a:ext>
            </a:extLst>
          </p:cNvPr>
          <p:cNvPicPr>
            <a:picLocks noChangeAspect="1"/>
          </p:cNvPicPr>
          <p:nvPr/>
        </p:nvPicPr>
        <p:blipFill rotWithShape="1">
          <a:blip r:embed="rId2"/>
          <a:srcRect l="11158" r="2431" b="-5"/>
          <a:stretch/>
        </p:blipFill>
        <p:spPr>
          <a:xfrm>
            <a:off x="677334" y="1606378"/>
            <a:ext cx="5423429" cy="4435315"/>
          </a:xfrm>
          <a:prstGeom prst="rect">
            <a:avLst/>
          </a:prstGeom>
        </p:spPr>
      </p:pic>
    </p:spTree>
    <p:extLst>
      <p:ext uri="{BB962C8B-B14F-4D97-AF65-F5344CB8AC3E}">
        <p14:creationId xmlns:p14="http://schemas.microsoft.com/office/powerpoint/2010/main" val="194821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CB2F-EEED-1844-B01A-3BCE1B672A67}"/>
              </a:ext>
            </a:extLst>
          </p:cNvPr>
          <p:cNvSpPr>
            <a:spLocks noGrp="1"/>
          </p:cNvSpPr>
          <p:nvPr>
            <p:ph type="title"/>
          </p:nvPr>
        </p:nvSpPr>
        <p:spPr>
          <a:xfrm>
            <a:off x="787457" y="609600"/>
            <a:ext cx="8486544" cy="1320800"/>
          </a:xfrm>
        </p:spPr>
        <p:txBody>
          <a:bodyPr anchor="ctr">
            <a:normAutofit/>
          </a:bodyPr>
          <a:lstStyle/>
          <a:p>
            <a:r>
              <a:rPr lang="en-US" dirty="0"/>
              <a:t>KEY FINDINGS AND ANALYSIS</a:t>
            </a:r>
          </a:p>
        </p:txBody>
      </p:sp>
      <p:sp>
        <p:nvSpPr>
          <p:cNvPr id="10" name="Content Placeholder 9">
            <a:extLst>
              <a:ext uri="{FF2B5EF4-FFF2-40B4-BE49-F238E27FC236}">
                <a16:creationId xmlns:a16="http://schemas.microsoft.com/office/drawing/2014/main" id="{8889C883-665A-4880-9DA4-2D840E1C4A5C}"/>
              </a:ext>
            </a:extLst>
          </p:cNvPr>
          <p:cNvSpPr>
            <a:spLocks noGrp="1"/>
          </p:cNvSpPr>
          <p:nvPr>
            <p:ph idx="1"/>
          </p:nvPr>
        </p:nvSpPr>
        <p:spPr>
          <a:xfrm>
            <a:off x="7265773" y="2160589"/>
            <a:ext cx="2005226" cy="3880773"/>
          </a:xfrm>
        </p:spPr>
        <p:txBody>
          <a:bodyPr>
            <a:normAutofit/>
          </a:bodyPr>
          <a:lstStyle/>
          <a:p>
            <a:r>
              <a:rPr lang="en-US" dirty="0"/>
              <a:t>Fig: Percentage Growth in Education Expenditure from 2011 to 2015</a:t>
            </a:r>
          </a:p>
        </p:txBody>
      </p:sp>
      <p:pic>
        <p:nvPicPr>
          <p:cNvPr id="8" name="Content Placeholder 4">
            <a:extLst>
              <a:ext uri="{FF2B5EF4-FFF2-40B4-BE49-F238E27FC236}">
                <a16:creationId xmlns:a16="http://schemas.microsoft.com/office/drawing/2014/main" id="{3657AA29-FD09-7143-9BA6-0E9B2A3E4376}"/>
              </a:ext>
            </a:extLst>
          </p:cNvPr>
          <p:cNvPicPr>
            <a:picLocks noChangeAspect="1"/>
          </p:cNvPicPr>
          <p:nvPr/>
        </p:nvPicPr>
        <p:blipFill>
          <a:blip r:embed="rId2"/>
          <a:stretch>
            <a:fillRect/>
          </a:stretch>
        </p:blipFill>
        <p:spPr>
          <a:xfrm>
            <a:off x="787457" y="2542612"/>
            <a:ext cx="5971689" cy="3498750"/>
          </a:xfrm>
          <a:prstGeom prst="rect">
            <a:avLst/>
          </a:prstGeom>
        </p:spPr>
      </p:pic>
    </p:spTree>
    <p:extLst>
      <p:ext uri="{BB962C8B-B14F-4D97-AF65-F5344CB8AC3E}">
        <p14:creationId xmlns:p14="http://schemas.microsoft.com/office/powerpoint/2010/main" val="301571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A0A1-FDE0-6246-AC92-150831963846}"/>
              </a:ext>
            </a:extLst>
          </p:cNvPr>
          <p:cNvSpPr>
            <a:spLocks noGrp="1"/>
          </p:cNvSpPr>
          <p:nvPr>
            <p:ph type="title"/>
          </p:nvPr>
        </p:nvSpPr>
        <p:spPr/>
        <p:txBody>
          <a:bodyPr/>
          <a:lstStyle/>
          <a:p>
            <a:r>
              <a:rPr lang="en-US" dirty="0"/>
              <a:t>KEY FINDINGS AND ANALYSIS</a:t>
            </a:r>
          </a:p>
        </p:txBody>
      </p:sp>
      <p:sp>
        <p:nvSpPr>
          <p:cNvPr id="3" name="Content Placeholder 2">
            <a:extLst>
              <a:ext uri="{FF2B5EF4-FFF2-40B4-BE49-F238E27FC236}">
                <a16:creationId xmlns:a16="http://schemas.microsoft.com/office/drawing/2014/main" id="{1BCB2AEE-FFD7-6949-A737-D785D29DD7A8}"/>
              </a:ext>
            </a:extLst>
          </p:cNvPr>
          <p:cNvSpPr>
            <a:spLocks noGrp="1"/>
          </p:cNvSpPr>
          <p:nvPr>
            <p:ph idx="1"/>
          </p:nvPr>
        </p:nvSpPr>
        <p:spPr/>
        <p:txBody>
          <a:bodyPr/>
          <a:lstStyle/>
          <a:p>
            <a:r>
              <a:rPr lang="en-US" dirty="0"/>
              <a:t>Education expenditure growth from 2011 to 2015 were highest for china with a growth of about 46%. Other positive growth countries were United Kingdom (17%), India(14%), United States (11%) and South Korea (8%)</a:t>
            </a:r>
          </a:p>
          <a:p>
            <a:r>
              <a:rPr lang="en-US" dirty="0"/>
              <a:t>However, Russia (-33%), Brazil (-28%) and Japan (-30%) had highest negative growths or expenditure cuts. Other negative growth countries were Germany (-11%) and Saudi Arabia (-1%)</a:t>
            </a:r>
          </a:p>
          <a:p>
            <a:r>
              <a:rPr lang="en-US" dirty="0"/>
              <a:t>The range in differences between countries was 79%</a:t>
            </a:r>
          </a:p>
        </p:txBody>
      </p:sp>
    </p:spTree>
    <p:extLst>
      <p:ext uri="{BB962C8B-B14F-4D97-AF65-F5344CB8AC3E}">
        <p14:creationId xmlns:p14="http://schemas.microsoft.com/office/powerpoint/2010/main" val="192724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A0A1-FDE0-6246-AC92-150831963846}"/>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11534F7F-CC5A-4BBD-B212-FF5C06ED4B4A}"/>
              </a:ext>
            </a:extLst>
          </p:cNvPr>
          <p:cNvSpPr>
            <a:spLocks noGrp="1"/>
          </p:cNvSpPr>
          <p:nvPr>
            <p:ph idx="1"/>
          </p:nvPr>
        </p:nvSpPr>
        <p:spPr>
          <a:xfrm>
            <a:off x="7414053" y="2160590"/>
            <a:ext cx="2296477" cy="2767012"/>
          </a:xfrm>
        </p:spPr>
        <p:txBody>
          <a:bodyPr>
            <a:normAutofit/>
          </a:bodyPr>
          <a:lstStyle/>
          <a:p>
            <a:r>
              <a:rPr lang="en-US" sz="1600" dirty="0"/>
              <a:t>United States spends the most, whereas Saudi Arabia spends the least amount</a:t>
            </a:r>
          </a:p>
          <a:p>
            <a:endParaRPr lang="en-US" dirty="0"/>
          </a:p>
        </p:txBody>
      </p:sp>
      <p:pic>
        <p:nvPicPr>
          <p:cNvPr id="8" name="Content Placeholder 4">
            <a:extLst>
              <a:ext uri="{FF2B5EF4-FFF2-40B4-BE49-F238E27FC236}">
                <a16:creationId xmlns:a16="http://schemas.microsoft.com/office/drawing/2014/main" id="{0DC29064-D236-8C47-952A-36B979A176BC}"/>
              </a:ext>
            </a:extLst>
          </p:cNvPr>
          <p:cNvPicPr>
            <a:picLocks noChangeAspect="1"/>
          </p:cNvPicPr>
          <p:nvPr/>
        </p:nvPicPr>
        <p:blipFill rotWithShape="1">
          <a:blip r:embed="rId2"/>
          <a:srcRect r="13616" b="-1"/>
          <a:stretch/>
        </p:blipFill>
        <p:spPr>
          <a:xfrm>
            <a:off x="677334" y="1470454"/>
            <a:ext cx="6168309" cy="4571239"/>
          </a:xfrm>
          <a:prstGeom prst="rect">
            <a:avLst/>
          </a:prstGeom>
        </p:spPr>
      </p:pic>
    </p:spTree>
    <p:extLst>
      <p:ext uri="{BB962C8B-B14F-4D97-AF65-F5344CB8AC3E}">
        <p14:creationId xmlns:p14="http://schemas.microsoft.com/office/powerpoint/2010/main" val="218667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EA46-343A-1F49-9BFF-750AD8AE7996}"/>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pic>
        <p:nvPicPr>
          <p:cNvPr id="8" name="Content Placeholder 4">
            <a:extLst>
              <a:ext uri="{FF2B5EF4-FFF2-40B4-BE49-F238E27FC236}">
                <a16:creationId xmlns:a16="http://schemas.microsoft.com/office/drawing/2014/main" id="{C62CD0DA-F9DB-9B4B-9569-90666C41F35C}"/>
              </a:ext>
            </a:extLst>
          </p:cNvPr>
          <p:cNvPicPr>
            <a:picLocks noChangeAspect="1"/>
          </p:cNvPicPr>
          <p:nvPr/>
        </p:nvPicPr>
        <p:blipFill>
          <a:blip r:embed="rId2"/>
          <a:stretch>
            <a:fillRect/>
          </a:stretch>
        </p:blipFill>
        <p:spPr>
          <a:xfrm>
            <a:off x="677334" y="1633072"/>
            <a:ext cx="6489585" cy="4615328"/>
          </a:xfrm>
          <a:prstGeom prst="rect">
            <a:avLst/>
          </a:prstGeom>
        </p:spPr>
      </p:pic>
      <p:sp>
        <p:nvSpPr>
          <p:cNvPr id="10" name="Content Placeholder 9">
            <a:extLst>
              <a:ext uri="{FF2B5EF4-FFF2-40B4-BE49-F238E27FC236}">
                <a16:creationId xmlns:a16="http://schemas.microsoft.com/office/drawing/2014/main" id="{1E49FBA8-F546-49FC-BC85-731E0C900E7D}"/>
              </a:ext>
            </a:extLst>
          </p:cNvPr>
          <p:cNvSpPr>
            <a:spLocks noGrp="1"/>
          </p:cNvSpPr>
          <p:nvPr>
            <p:ph idx="1"/>
          </p:nvPr>
        </p:nvSpPr>
        <p:spPr>
          <a:xfrm>
            <a:off x="7512908" y="2160589"/>
            <a:ext cx="1830316" cy="3880773"/>
          </a:xfrm>
        </p:spPr>
        <p:txBody>
          <a:bodyPr>
            <a:normAutofit/>
          </a:bodyPr>
          <a:lstStyle/>
          <a:p>
            <a:r>
              <a:rPr lang="en-US" sz="1500" dirty="0"/>
              <a:t>United States spends the most in healthcare (as a % of GDP), as compared to other countries, whereas India spends the least</a:t>
            </a:r>
          </a:p>
        </p:txBody>
      </p:sp>
    </p:spTree>
    <p:extLst>
      <p:ext uri="{BB962C8B-B14F-4D97-AF65-F5344CB8AC3E}">
        <p14:creationId xmlns:p14="http://schemas.microsoft.com/office/powerpoint/2010/main" val="328686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819-2978-9347-A3A7-3F95C6D1C50A}"/>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28FB09DC-17E4-43D2-AED3-BE24A6411E40}"/>
              </a:ext>
            </a:extLst>
          </p:cNvPr>
          <p:cNvSpPr>
            <a:spLocks noGrp="1"/>
          </p:cNvSpPr>
          <p:nvPr>
            <p:ph idx="1"/>
          </p:nvPr>
        </p:nvSpPr>
        <p:spPr>
          <a:xfrm>
            <a:off x="6336287" y="2160589"/>
            <a:ext cx="2934714" cy="3880773"/>
          </a:xfrm>
        </p:spPr>
        <p:txBody>
          <a:bodyPr>
            <a:normAutofit/>
          </a:bodyPr>
          <a:lstStyle/>
          <a:p>
            <a:r>
              <a:rPr lang="en-US" dirty="0"/>
              <a:t>There seems to be a positive linear correlation between Healthcare Expenditure per capita and GDP Per Capita</a:t>
            </a:r>
          </a:p>
        </p:txBody>
      </p:sp>
      <p:pic>
        <p:nvPicPr>
          <p:cNvPr id="4" name="Picture 3">
            <a:extLst>
              <a:ext uri="{FF2B5EF4-FFF2-40B4-BE49-F238E27FC236}">
                <a16:creationId xmlns:a16="http://schemas.microsoft.com/office/drawing/2014/main" id="{8943B33F-B101-AA40-96D4-359D5AF0D800}"/>
              </a:ext>
            </a:extLst>
          </p:cNvPr>
          <p:cNvPicPr>
            <a:picLocks noChangeAspect="1"/>
          </p:cNvPicPr>
          <p:nvPr/>
        </p:nvPicPr>
        <p:blipFill>
          <a:blip r:embed="rId2"/>
          <a:stretch>
            <a:fillRect/>
          </a:stretch>
        </p:blipFill>
        <p:spPr>
          <a:xfrm>
            <a:off x="244406" y="1515762"/>
            <a:ext cx="6091881" cy="4419600"/>
          </a:xfrm>
          <a:prstGeom prst="rect">
            <a:avLst/>
          </a:prstGeom>
        </p:spPr>
      </p:pic>
    </p:spTree>
    <p:extLst>
      <p:ext uri="{BB962C8B-B14F-4D97-AF65-F5344CB8AC3E}">
        <p14:creationId xmlns:p14="http://schemas.microsoft.com/office/powerpoint/2010/main" val="347101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BC31-9361-2141-86EA-7FBD5C28F77B}"/>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E166D327-00DE-4EF6-8982-FFBA60144EA0}"/>
              </a:ext>
            </a:extLst>
          </p:cNvPr>
          <p:cNvSpPr>
            <a:spLocks noGrp="1"/>
          </p:cNvSpPr>
          <p:nvPr>
            <p:ph idx="1"/>
          </p:nvPr>
        </p:nvSpPr>
        <p:spPr>
          <a:xfrm>
            <a:off x="7129849" y="2160589"/>
            <a:ext cx="2141152" cy="3880773"/>
          </a:xfrm>
        </p:spPr>
        <p:txBody>
          <a:bodyPr>
            <a:normAutofit/>
          </a:bodyPr>
          <a:lstStyle/>
          <a:p>
            <a:r>
              <a:rPr lang="en-US" dirty="0"/>
              <a:t>Fig: Percentage Growth in Healthcare Expenditure from 2011 to 2015</a:t>
            </a:r>
          </a:p>
          <a:p>
            <a:endParaRPr lang="en-US" dirty="0"/>
          </a:p>
        </p:txBody>
      </p:sp>
      <p:pic>
        <p:nvPicPr>
          <p:cNvPr id="9" name="Picture 8">
            <a:extLst>
              <a:ext uri="{FF2B5EF4-FFF2-40B4-BE49-F238E27FC236}">
                <a16:creationId xmlns:a16="http://schemas.microsoft.com/office/drawing/2014/main" id="{3D46547A-19E4-2A48-B36F-E2081D232AFA}"/>
              </a:ext>
            </a:extLst>
          </p:cNvPr>
          <p:cNvPicPr>
            <a:picLocks noChangeAspect="1"/>
          </p:cNvPicPr>
          <p:nvPr/>
        </p:nvPicPr>
        <p:blipFill>
          <a:blip r:embed="rId2"/>
          <a:stretch>
            <a:fillRect/>
          </a:stretch>
        </p:blipFill>
        <p:spPr>
          <a:xfrm>
            <a:off x="677334" y="1643448"/>
            <a:ext cx="6328947" cy="4275438"/>
          </a:xfrm>
          <a:prstGeom prst="rect">
            <a:avLst/>
          </a:prstGeom>
        </p:spPr>
      </p:pic>
    </p:spTree>
    <p:extLst>
      <p:ext uri="{BB962C8B-B14F-4D97-AF65-F5344CB8AC3E}">
        <p14:creationId xmlns:p14="http://schemas.microsoft.com/office/powerpoint/2010/main" val="44221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A0A1-FDE0-6246-AC92-150831963846}"/>
              </a:ext>
            </a:extLst>
          </p:cNvPr>
          <p:cNvSpPr>
            <a:spLocks noGrp="1"/>
          </p:cNvSpPr>
          <p:nvPr>
            <p:ph type="title"/>
          </p:nvPr>
        </p:nvSpPr>
        <p:spPr/>
        <p:txBody>
          <a:bodyPr/>
          <a:lstStyle/>
          <a:p>
            <a:r>
              <a:rPr lang="en-US" dirty="0"/>
              <a:t>KEY FINDINGS AND ANALYSIS</a:t>
            </a:r>
          </a:p>
        </p:txBody>
      </p:sp>
      <p:sp>
        <p:nvSpPr>
          <p:cNvPr id="3" name="Content Placeholder 2">
            <a:extLst>
              <a:ext uri="{FF2B5EF4-FFF2-40B4-BE49-F238E27FC236}">
                <a16:creationId xmlns:a16="http://schemas.microsoft.com/office/drawing/2014/main" id="{1BCB2AEE-FFD7-6949-A737-D785D29DD7A8}"/>
              </a:ext>
            </a:extLst>
          </p:cNvPr>
          <p:cNvSpPr>
            <a:spLocks noGrp="1"/>
          </p:cNvSpPr>
          <p:nvPr>
            <p:ph idx="1"/>
          </p:nvPr>
        </p:nvSpPr>
        <p:spPr/>
        <p:txBody>
          <a:bodyPr/>
          <a:lstStyle/>
          <a:p>
            <a:r>
              <a:rPr lang="en-US" dirty="0"/>
              <a:t>Healthcare expenditure growth from 2011 to 2015 were highest for china with a growth of about 70%. Other positive growth countries were Saudi Arabia (55%), India (36%), South Korea (29%), United Kingdom (28%) and United States (20%)</a:t>
            </a:r>
          </a:p>
          <a:p>
            <a:r>
              <a:rPr lang="en-US" dirty="0"/>
              <a:t>However, Japan (-27%) had highest negative growths or expenditure cuts. Other negative growth countries were Russia (-22%), Brazil (-21%) and Germany (-7%)</a:t>
            </a:r>
          </a:p>
          <a:p>
            <a:r>
              <a:rPr lang="en-US" dirty="0"/>
              <a:t>The range in differences between countries was about 98%</a:t>
            </a:r>
          </a:p>
          <a:p>
            <a:r>
              <a:rPr lang="en-US" dirty="0"/>
              <a:t>As compared to Education, countries are spending more on Healthcare over the years</a:t>
            </a:r>
          </a:p>
        </p:txBody>
      </p:sp>
    </p:spTree>
    <p:extLst>
      <p:ext uri="{BB962C8B-B14F-4D97-AF65-F5344CB8AC3E}">
        <p14:creationId xmlns:p14="http://schemas.microsoft.com/office/powerpoint/2010/main" val="98661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7B4B-D3A2-BA4F-A7D3-AF0BEB691CF7}"/>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pic>
        <p:nvPicPr>
          <p:cNvPr id="8" name="Content Placeholder 4">
            <a:extLst>
              <a:ext uri="{FF2B5EF4-FFF2-40B4-BE49-F238E27FC236}">
                <a16:creationId xmlns:a16="http://schemas.microsoft.com/office/drawing/2014/main" id="{5ECBF240-064A-3D4C-8E03-C2417F701A16}"/>
              </a:ext>
            </a:extLst>
          </p:cNvPr>
          <p:cNvPicPr>
            <a:picLocks noChangeAspect="1"/>
          </p:cNvPicPr>
          <p:nvPr/>
        </p:nvPicPr>
        <p:blipFill>
          <a:blip r:embed="rId2"/>
          <a:stretch>
            <a:fillRect/>
          </a:stretch>
        </p:blipFill>
        <p:spPr>
          <a:xfrm>
            <a:off x="1013791" y="1463040"/>
            <a:ext cx="6182536" cy="4578653"/>
          </a:xfrm>
          <a:prstGeom prst="rect">
            <a:avLst/>
          </a:prstGeom>
        </p:spPr>
      </p:pic>
      <p:sp>
        <p:nvSpPr>
          <p:cNvPr id="10" name="Content Placeholder 9">
            <a:extLst>
              <a:ext uri="{FF2B5EF4-FFF2-40B4-BE49-F238E27FC236}">
                <a16:creationId xmlns:a16="http://schemas.microsoft.com/office/drawing/2014/main" id="{0C8E9C3D-C7C8-4573-B7D6-285B0CB5F833}"/>
              </a:ext>
            </a:extLst>
          </p:cNvPr>
          <p:cNvSpPr>
            <a:spLocks noGrp="1"/>
          </p:cNvSpPr>
          <p:nvPr>
            <p:ph idx="1"/>
          </p:nvPr>
        </p:nvSpPr>
        <p:spPr>
          <a:xfrm>
            <a:off x="7668768" y="2160921"/>
            <a:ext cx="2454744" cy="1825864"/>
          </a:xfrm>
        </p:spPr>
        <p:txBody>
          <a:bodyPr>
            <a:normAutofit/>
          </a:bodyPr>
          <a:lstStyle/>
          <a:p>
            <a:r>
              <a:rPr lang="en-US" sz="1600" dirty="0"/>
              <a:t>United states spends the most in Military, whereas South Korea and Brazil spend around the lowest</a:t>
            </a:r>
          </a:p>
          <a:p>
            <a:endParaRPr lang="en-US" sz="1500" dirty="0"/>
          </a:p>
        </p:txBody>
      </p:sp>
    </p:spTree>
    <p:extLst>
      <p:ext uri="{BB962C8B-B14F-4D97-AF65-F5344CB8AC3E}">
        <p14:creationId xmlns:p14="http://schemas.microsoft.com/office/powerpoint/2010/main" val="4286284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9720-9F6C-CA49-9453-A45DC9970EB1}"/>
              </a:ext>
            </a:extLst>
          </p:cNvPr>
          <p:cNvSpPr>
            <a:spLocks noGrp="1"/>
          </p:cNvSpPr>
          <p:nvPr>
            <p:ph type="title"/>
          </p:nvPr>
        </p:nvSpPr>
        <p:spPr/>
        <p:txBody>
          <a:bodyPr/>
          <a:lstStyle/>
          <a:p>
            <a:r>
              <a:rPr lang="en-US" dirty="0"/>
              <a:t>RAW DATA</a:t>
            </a:r>
          </a:p>
        </p:txBody>
      </p:sp>
      <p:sp>
        <p:nvSpPr>
          <p:cNvPr id="3" name="Content Placeholder 2">
            <a:extLst>
              <a:ext uri="{FF2B5EF4-FFF2-40B4-BE49-F238E27FC236}">
                <a16:creationId xmlns:a16="http://schemas.microsoft.com/office/drawing/2014/main" id="{3DF50273-51BE-BE4D-9DDD-DD624A7A975D}"/>
              </a:ext>
            </a:extLst>
          </p:cNvPr>
          <p:cNvSpPr>
            <a:spLocks noGrp="1"/>
          </p:cNvSpPr>
          <p:nvPr>
            <p:ph idx="1"/>
          </p:nvPr>
        </p:nvSpPr>
        <p:spPr/>
        <p:txBody>
          <a:bodyPr>
            <a:normAutofit/>
          </a:bodyPr>
          <a:lstStyle/>
          <a:p>
            <a:r>
              <a:rPr lang="en-US" sz="2000" u="sng" dirty="0"/>
              <a:t>Source of Data</a:t>
            </a:r>
            <a:r>
              <a:rPr lang="en-US" sz="2000" dirty="0"/>
              <a:t>: The World Bank (“https://</a:t>
            </a:r>
            <a:r>
              <a:rPr lang="en-US" sz="2000" dirty="0" err="1"/>
              <a:t>data.worldbank.org</a:t>
            </a:r>
            <a:r>
              <a:rPr lang="en-US" sz="2000" dirty="0"/>
              <a:t>/indicator”)</a:t>
            </a:r>
          </a:p>
          <a:p>
            <a:r>
              <a:rPr lang="en-US" sz="2000" u="sng" dirty="0"/>
              <a:t>Raw data file</a:t>
            </a:r>
            <a:r>
              <a:rPr lang="en-US" sz="2000" dirty="0"/>
              <a:t>: “Raw Data” sheet and “Definition and Source” sheet on “SpendingData_4.xlsx”</a:t>
            </a:r>
          </a:p>
          <a:p>
            <a:r>
              <a:rPr lang="en-US" sz="2000" dirty="0"/>
              <a:t>19 G20 countries’ data on Population, GDP (current US$), Education Expenditure (current US$), Healthcare Per Capita Expenditure (current US$),and  Military Expenditure (current US$)</a:t>
            </a:r>
          </a:p>
          <a:p>
            <a:r>
              <a:rPr lang="en-US" sz="2000" dirty="0"/>
              <a:t>Data with years 2010 to 2017</a:t>
            </a:r>
          </a:p>
        </p:txBody>
      </p:sp>
    </p:spTree>
    <p:extLst>
      <p:ext uri="{BB962C8B-B14F-4D97-AF65-F5344CB8AC3E}">
        <p14:creationId xmlns:p14="http://schemas.microsoft.com/office/powerpoint/2010/main" val="220543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4EA46-343A-1F49-9BFF-750AD8AE7996}"/>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1E49FBA8-F546-49FC-BC85-731E0C900E7D}"/>
              </a:ext>
            </a:extLst>
          </p:cNvPr>
          <p:cNvSpPr>
            <a:spLocks noGrp="1"/>
          </p:cNvSpPr>
          <p:nvPr>
            <p:ph idx="1"/>
          </p:nvPr>
        </p:nvSpPr>
        <p:spPr>
          <a:xfrm>
            <a:off x="7512908" y="2160589"/>
            <a:ext cx="1830316" cy="3880773"/>
          </a:xfrm>
        </p:spPr>
        <p:txBody>
          <a:bodyPr>
            <a:normAutofit/>
          </a:bodyPr>
          <a:lstStyle/>
          <a:p>
            <a:r>
              <a:rPr lang="en-US" sz="1500" dirty="0"/>
              <a:t>Saudi Arabia spends the most in military (as a % of GDP), as compared to other countries, whereas Japan spends the least</a:t>
            </a:r>
          </a:p>
        </p:txBody>
      </p:sp>
      <p:pic>
        <p:nvPicPr>
          <p:cNvPr id="4" name="Picture 3">
            <a:extLst>
              <a:ext uri="{FF2B5EF4-FFF2-40B4-BE49-F238E27FC236}">
                <a16:creationId xmlns:a16="http://schemas.microsoft.com/office/drawing/2014/main" id="{04731D03-2804-EC4F-A026-824E22215C03}"/>
              </a:ext>
            </a:extLst>
          </p:cNvPr>
          <p:cNvPicPr>
            <a:picLocks noChangeAspect="1"/>
          </p:cNvPicPr>
          <p:nvPr/>
        </p:nvPicPr>
        <p:blipFill>
          <a:blip r:embed="rId2"/>
          <a:stretch>
            <a:fillRect/>
          </a:stretch>
        </p:blipFill>
        <p:spPr>
          <a:xfrm>
            <a:off x="780288" y="1270000"/>
            <a:ext cx="6266688" cy="4978400"/>
          </a:xfrm>
          <a:prstGeom prst="rect">
            <a:avLst/>
          </a:prstGeom>
        </p:spPr>
      </p:pic>
    </p:spTree>
    <p:extLst>
      <p:ext uri="{BB962C8B-B14F-4D97-AF65-F5344CB8AC3E}">
        <p14:creationId xmlns:p14="http://schemas.microsoft.com/office/powerpoint/2010/main" val="74370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D819-2978-9347-A3A7-3F95C6D1C50A}"/>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28FB09DC-17E4-43D2-AED3-BE24A6411E40}"/>
              </a:ext>
            </a:extLst>
          </p:cNvPr>
          <p:cNvSpPr>
            <a:spLocks noGrp="1"/>
          </p:cNvSpPr>
          <p:nvPr>
            <p:ph idx="1"/>
          </p:nvPr>
        </p:nvSpPr>
        <p:spPr>
          <a:xfrm>
            <a:off x="6336287" y="2160589"/>
            <a:ext cx="2934714" cy="3880773"/>
          </a:xfrm>
        </p:spPr>
        <p:txBody>
          <a:bodyPr>
            <a:normAutofit/>
          </a:bodyPr>
          <a:lstStyle/>
          <a:p>
            <a:r>
              <a:rPr lang="en-US" dirty="0"/>
              <a:t>There seems to be a somewhat positive linear correlation between Military Expenditure per capita and GDP Per Capita</a:t>
            </a:r>
          </a:p>
        </p:txBody>
      </p:sp>
      <p:pic>
        <p:nvPicPr>
          <p:cNvPr id="5" name="Picture 4">
            <a:extLst>
              <a:ext uri="{FF2B5EF4-FFF2-40B4-BE49-F238E27FC236}">
                <a16:creationId xmlns:a16="http://schemas.microsoft.com/office/drawing/2014/main" id="{C9AFA6DA-6BF0-474B-B16B-1E9105B3C8F0}"/>
              </a:ext>
            </a:extLst>
          </p:cNvPr>
          <p:cNvPicPr>
            <a:picLocks noChangeAspect="1"/>
          </p:cNvPicPr>
          <p:nvPr/>
        </p:nvPicPr>
        <p:blipFill>
          <a:blip r:embed="rId2"/>
          <a:stretch>
            <a:fillRect/>
          </a:stretch>
        </p:blipFill>
        <p:spPr>
          <a:xfrm>
            <a:off x="829056" y="1270000"/>
            <a:ext cx="5266944" cy="4597400"/>
          </a:xfrm>
          <a:prstGeom prst="rect">
            <a:avLst/>
          </a:prstGeom>
        </p:spPr>
      </p:pic>
    </p:spTree>
    <p:extLst>
      <p:ext uri="{BB962C8B-B14F-4D97-AF65-F5344CB8AC3E}">
        <p14:creationId xmlns:p14="http://schemas.microsoft.com/office/powerpoint/2010/main" val="330657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4E97-B38D-FD40-9CDF-EA8CF5CE1568}"/>
              </a:ext>
            </a:extLst>
          </p:cNvPr>
          <p:cNvSpPr>
            <a:spLocks noGrp="1"/>
          </p:cNvSpPr>
          <p:nvPr>
            <p:ph type="title"/>
          </p:nvPr>
        </p:nvSpPr>
        <p:spPr/>
        <p:txBody>
          <a:bodyPr/>
          <a:lstStyle/>
          <a:p>
            <a:r>
              <a:rPr lang="en-US" dirty="0"/>
              <a:t>KEY FINDINGS AND ANALYSIS</a:t>
            </a:r>
          </a:p>
        </p:txBody>
      </p:sp>
      <p:pic>
        <p:nvPicPr>
          <p:cNvPr id="5" name="Content Placeholder 4">
            <a:extLst>
              <a:ext uri="{FF2B5EF4-FFF2-40B4-BE49-F238E27FC236}">
                <a16:creationId xmlns:a16="http://schemas.microsoft.com/office/drawing/2014/main" id="{29291A9E-512C-7C44-A47A-A7A0FC0D08BE}"/>
              </a:ext>
            </a:extLst>
          </p:cNvPr>
          <p:cNvPicPr>
            <a:picLocks noGrp="1" noChangeAspect="1"/>
          </p:cNvPicPr>
          <p:nvPr>
            <p:ph idx="1"/>
          </p:nvPr>
        </p:nvPicPr>
        <p:blipFill>
          <a:blip r:embed="rId2"/>
          <a:stretch>
            <a:fillRect/>
          </a:stretch>
        </p:blipFill>
        <p:spPr>
          <a:xfrm>
            <a:off x="791552" y="1584960"/>
            <a:ext cx="7462431" cy="4663440"/>
          </a:xfrm>
        </p:spPr>
      </p:pic>
    </p:spTree>
    <p:extLst>
      <p:ext uri="{BB962C8B-B14F-4D97-AF65-F5344CB8AC3E}">
        <p14:creationId xmlns:p14="http://schemas.microsoft.com/office/powerpoint/2010/main" val="2296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F136-314D-A04F-8743-185665EA1B49}"/>
              </a:ext>
            </a:extLst>
          </p:cNvPr>
          <p:cNvSpPr>
            <a:spLocks noGrp="1"/>
          </p:cNvSpPr>
          <p:nvPr>
            <p:ph type="title"/>
          </p:nvPr>
        </p:nvSpPr>
        <p:spPr/>
        <p:txBody>
          <a:bodyPr/>
          <a:lstStyle/>
          <a:p>
            <a:r>
              <a:rPr lang="en-US" dirty="0"/>
              <a:t>KEY FINDINGS AND ANALYSIS</a:t>
            </a:r>
          </a:p>
        </p:txBody>
      </p:sp>
      <p:pic>
        <p:nvPicPr>
          <p:cNvPr id="5" name="Content Placeholder 4">
            <a:extLst>
              <a:ext uri="{FF2B5EF4-FFF2-40B4-BE49-F238E27FC236}">
                <a16:creationId xmlns:a16="http://schemas.microsoft.com/office/drawing/2014/main" id="{B7F592F6-E3A0-C84D-8935-ADFE311F1824}"/>
              </a:ext>
            </a:extLst>
          </p:cNvPr>
          <p:cNvPicPr>
            <a:picLocks noGrp="1" noChangeAspect="1"/>
          </p:cNvPicPr>
          <p:nvPr>
            <p:ph idx="1"/>
          </p:nvPr>
        </p:nvPicPr>
        <p:blipFill>
          <a:blip r:embed="rId2"/>
          <a:stretch>
            <a:fillRect/>
          </a:stretch>
        </p:blipFill>
        <p:spPr>
          <a:xfrm>
            <a:off x="677334" y="1511808"/>
            <a:ext cx="7911665" cy="4530217"/>
          </a:xfrm>
        </p:spPr>
      </p:pic>
    </p:spTree>
    <p:extLst>
      <p:ext uri="{BB962C8B-B14F-4D97-AF65-F5344CB8AC3E}">
        <p14:creationId xmlns:p14="http://schemas.microsoft.com/office/powerpoint/2010/main" val="2312920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45A2-6F94-884B-B016-1B7C4A4FCF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2E61F59-DB90-B94D-B6C2-F7CE0FC391BA}"/>
              </a:ext>
            </a:extLst>
          </p:cNvPr>
          <p:cNvSpPr>
            <a:spLocks noGrp="1"/>
          </p:cNvSpPr>
          <p:nvPr>
            <p:ph idx="1"/>
          </p:nvPr>
        </p:nvSpPr>
        <p:spPr/>
        <p:txBody>
          <a:bodyPr/>
          <a:lstStyle/>
          <a:p>
            <a:r>
              <a:rPr lang="en-US" dirty="0"/>
              <a:t>As a combined Expenditure of top 10 countries, the expenditure on healthcare (63%) were more than education (22.4%) and military (14.6%) together in 2015</a:t>
            </a:r>
          </a:p>
          <a:p>
            <a:r>
              <a:rPr lang="en-US" dirty="0"/>
              <a:t>There seems to somewhat linear positive correlation between GDP Per Capita and Per Capita Expenditures on either of the three sectors (Education, Healthcare and Military)</a:t>
            </a:r>
          </a:p>
          <a:p>
            <a:r>
              <a:rPr lang="en-US" dirty="0"/>
              <a:t>There seems to be a higher positive increase in spending in healthcare than education</a:t>
            </a:r>
          </a:p>
          <a:p>
            <a:r>
              <a:rPr lang="en-US" dirty="0"/>
              <a:t>Top 10 countries spend less in military than in education or healthcare</a:t>
            </a:r>
          </a:p>
          <a:p>
            <a:endParaRPr lang="en-US" dirty="0"/>
          </a:p>
        </p:txBody>
      </p:sp>
    </p:spTree>
    <p:extLst>
      <p:ext uri="{BB962C8B-B14F-4D97-AF65-F5344CB8AC3E}">
        <p14:creationId xmlns:p14="http://schemas.microsoft.com/office/powerpoint/2010/main" val="230831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A543-9616-A44E-A8A7-7E6D287055DD}"/>
              </a:ext>
            </a:extLst>
          </p:cNvPr>
          <p:cNvSpPr>
            <a:spLocks noGrp="1"/>
          </p:cNvSpPr>
          <p:nvPr>
            <p:ph type="title"/>
          </p:nvPr>
        </p:nvSpPr>
        <p:spPr/>
        <p:txBody>
          <a:bodyPr/>
          <a:lstStyle/>
          <a:p>
            <a:r>
              <a:rPr lang="en-US" dirty="0"/>
              <a:t>LEARNING PROCESSES</a:t>
            </a:r>
          </a:p>
        </p:txBody>
      </p:sp>
      <p:sp>
        <p:nvSpPr>
          <p:cNvPr id="3" name="Content Placeholder 2">
            <a:extLst>
              <a:ext uri="{FF2B5EF4-FFF2-40B4-BE49-F238E27FC236}">
                <a16:creationId xmlns:a16="http://schemas.microsoft.com/office/drawing/2014/main" id="{FF5365D4-8862-734A-8C27-52A662A787AC}"/>
              </a:ext>
            </a:extLst>
          </p:cNvPr>
          <p:cNvSpPr>
            <a:spLocks noGrp="1"/>
          </p:cNvSpPr>
          <p:nvPr>
            <p:ph idx="1"/>
          </p:nvPr>
        </p:nvSpPr>
        <p:spPr/>
        <p:txBody>
          <a:bodyPr/>
          <a:lstStyle/>
          <a:p>
            <a:r>
              <a:rPr lang="en-US" dirty="0"/>
              <a:t>Learning processes for the project was mostly revision of in-class labs and learning</a:t>
            </a:r>
          </a:p>
          <a:p>
            <a:r>
              <a:rPr lang="en-US" dirty="0"/>
              <a:t>“w3schools.com” on HTML/ CSS</a:t>
            </a:r>
          </a:p>
          <a:p>
            <a:r>
              <a:rPr lang="en-US" dirty="0">
                <a:hlinkClick r:id="rId2"/>
              </a:rPr>
              <a:t>https://developers.google.com/chart/interactive/docs/gallery</a:t>
            </a:r>
            <a:r>
              <a:rPr lang="en-US" dirty="0"/>
              <a:t> on using Google API and chart/ graph selections</a:t>
            </a:r>
          </a:p>
          <a:p>
            <a:r>
              <a:rPr lang="en-US" dirty="0"/>
              <a:t>Prior knowledge of Data Pre-Processing, Excel, and Statistics </a:t>
            </a:r>
          </a:p>
          <a:p>
            <a:endParaRPr lang="en-US" dirty="0"/>
          </a:p>
        </p:txBody>
      </p:sp>
    </p:spTree>
    <p:extLst>
      <p:ext uri="{BB962C8B-B14F-4D97-AF65-F5344CB8AC3E}">
        <p14:creationId xmlns:p14="http://schemas.microsoft.com/office/powerpoint/2010/main" val="175935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18CA-1D5D-D94F-8FE2-9E24CB89542C}"/>
              </a:ext>
            </a:extLst>
          </p:cNvPr>
          <p:cNvSpPr>
            <a:spLocks noGrp="1"/>
          </p:cNvSpPr>
          <p:nvPr>
            <p:ph type="title"/>
          </p:nvPr>
        </p:nvSpPr>
        <p:spPr/>
        <p:txBody>
          <a:bodyPr/>
          <a:lstStyle/>
          <a:p>
            <a:r>
              <a:rPr lang="en-US" dirty="0"/>
              <a:t>PUBLISHED PROJECT LINKS</a:t>
            </a:r>
          </a:p>
        </p:txBody>
      </p:sp>
      <p:sp>
        <p:nvSpPr>
          <p:cNvPr id="3" name="Content Placeholder 2">
            <a:extLst>
              <a:ext uri="{FF2B5EF4-FFF2-40B4-BE49-F238E27FC236}">
                <a16:creationId xmlns:a16="http://schemas.microsoft.com/office/drawing/2014/main" id="{6A9D73EE-3A77-F34E-8C43-D436D60ACE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224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01C0-16C4-FC45-83D6-CE51158CBD11}"/>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55D0F95-3C54-2F46-B1E0-4F95A545B049}"/>
              </a:ext>
            </a:extLst>
          </p:cNvPr>
          <p:cNvSpPr>
            <a:spLocks noGrp="1"/>
          </p:cNvSpPr>
          <p:nvPr>
            <p:ph idx="1"/>
          </p:nvPr>
        </p:nvSpPr>
        <p:spPr/>
        <p:txBody>
          <a:bodyPr/>
          <a:lstStyle/>
          <a:p>
            <a:r>
              <a:rPr lang="en-US" dirty="0"/>
              <a:t>Tools used for data cleaning: Excel (formulas in excel)</a:t>
            </a:r>
          </a:p>
          <a:p>
            <a:r>
              <a:rPr lang="en-US" u="sng" dirty="0"/>
              <a:t>Tasks (Calculations): </a:t>
            </a:r>
            <a:r>
              <a:rPr lang="en-US" dirty="0"/>
              <a:t>GDP Per Capita from GDP and Population, Education Expenditure Per Capita from Education Expenditure and Population, Healthcare Expenditure from Healthcare Expenditure Per Capita and Population, Military Expenditure Per Capita from Military Expenditure, Education Expenditure Growth from Education Expenditure, Healthcare Expenditure Growth from Healthcare Expenditure, Average Expenditures across each sector (2011-2015)</a:t>
            </a:r>
          </a:p>
        </p:txBody>
      </p:sp>
    </p:spTree>
    <p:extLst>
      <p:ext uri="{BB962C8B-B14F-4D97-AF65-F5344CB8AC3E}">
        <p14:creationId xmlns:p14="http://schemas.microsoft.com/office/powerpoint/2010/main" val="3305824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A6BA-019F-5043-958C-03AF55A033A3}"/>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3B901466-CF7A-434E-AA98-D8C78267C52C}"/>
              </a:ext>
            </a:extLst>
          </p:cNvPr>
          <p:cNvSpPr>
            <a:spLocks noGrp="1"/>
          </p:cNvSpPr>
          <p:nvPr>
            <p:ph idx="1"/>
          </p:nvPr>
        </p:nvSpPr>
        <p:spPr/>
        <p:txBody>
          <a:bodyPr>
            <a:normAutofit fontScale="85000" lnSpcReduction="10000"/>
          </a:bodyPr>
          <a:lstStyle/>
          <a:p>
            <a:r>
              <a:rPr lang="en-US" sz="1900" u="sng" dirty="0"/>
              <a:t>Cleaned data</a:t>
            </a:r>
            <a:r>
              <a:rPr lang="en-US" sz="1900" dirty="0"/>
              <a:t>: “SpendingData_4.xlsx”</a:t>
            </a:r>
          </a:p>
          <a:p>
            <a:r>
              <a:rPr lang="en-US" sz="1900" u="sng" dirty="0"/>
              <a:t>Link to the data</a:t>
            </a:r>
            <a:r>
              <a:rPr lang="en-US" sz="1900" dirty="0"/>
              <a:t>: </a:t>
            </a:r>
            <a:r>
              <a:rPr lang="en-US" sz="1900" u="sng" dirty="0">
                <a:hlinkClick r:id="rId2"/>
              </a:rPr>
              <a:t>https://docs.google.com/spreadsheets/d/1ORN7toUfgOtJlH8FAwuVn88PmSkO2_NmCwD6WMSw0Hs/edit?usp=sharing</a:t>
            </a:r>
            <a:endParaRPr lang="en-US" sz="1900" dirty="0"/>
          </a:p>
          <a:p>
            <a:r>
              <a:rPr lang="en-US" sz="1900" u="sng" dirty="0"/>
              <a:t>10 Countries used</a:t>
            </a:r>
            <a:r>
              <a:rPr lang="en-US" sz="1900" dirty="0"/>
              <a:t>: Brazil, China, Germany, India, Japan, South Korea, Russia, Saudi Arabia, United Kingdom, United States</a:t>
            </a:r>
          </a:p>
          <a:p>
            <a:r>
              <a:rPr lang="en-US" sz="1900" u="sng" dirty="0"/>
              <a:t>5 Years used</a:t>
            </a:r>
            <a:r>
              <a:rPr lang="en-US" sz="1900" dirty="0"/>
              <a:t>: 2011, 2012, 2013, 2014, 2015</a:t>
            </a:r>
          </a:p>
          <a:p>
            <a:r>
              <a:rPr lang="en-US" sz="1900" u="sng" dirty="0"/>
              <a:t>Data used</a:t>
            </a:r>
            <a:r>
              <a:rPr lang="en-US" sz="1900" dirty="0"/>
              <a:t>: Population, GDP, GDP Per Capita, Education Expenditure, Education Expenditure Per Capita, Healthcare Expenditure, Healthcare Expenditure Per Capita, Military Expenditure, Military Expenditure Per Capita, Education Expenditure Growth, Healthcare Expenditure Growth, Average Expenditure for countries (2011 to 2015)</a:t>
            </a:r>
            <a:br>
              <a:rPr lang="en-US" sz="1900" dirty="0"/>
            </a:br>
            <a:br>
              <a:rPr lang="en-US" sz="1900" dirty="0"/>
            </a:br>
            <a:br>
              <a:rPr lang="en-US" dirty="0"/>
            </a:br>
            <a:br>
              <a:rPr lang="en-US" dirty="0"/>
            </a:br>
            <a:endParaRPr lang="en-US" dirty="0"/>
          </a:p>
        </p:txBody>
      </p:sp>
    </p:spTree>
    <p:extLst>
      <p:ext uri="{BB962C8B-B14F-4D97-AF65-F5344CB8AC3E}">
        <p14:creationId xmlns:p14="http://schemas.microsoft.com/office/powerpoint/2010/main" val="318493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D2A1-6450-494D-A0B8-9EE8E575CFA2}"/>
              </a:ext>
            </a:extLst>
          </p:cNvPr>
          <p:cNvSpPr>
            <a:spLocks noGrp="1"/>
          </p:cNvSpPr>
          <p:nvPr>
            <p:ph type="title"/>
          </p:nvPr>
        </p:nvSpPr>
        <p:spPr/>
        <p:txBody>
          <a:bodyPr/>
          <a:lstStyle/>
          <a:p>
            <a:r>
              <a:rPr lang="en-US" dirty="0"/>
              <a:t>PROCESSES AND TOOLS USED</a:t>
            </a:r>
          </a:p>
        </p:txBody>
      </p:sp>
      <p:sp>
        <p:nvSpPr>
          <p:cNvPr id="3" name="Content Placeholder 2">
            <a:extLst>
              <a:ext uri="{FF2B5EF4-FFF2-40B4-BE49-F238E27FC236}">
                <a16:creationId xmlns:a16="http://schemas.microsoft.com/office/drawing/2014/main" id="{8550013B-2801-5848-89C2-78581C4FAD80}"/>
              </a:ext>
            </a:extLst>
          </p:cNvPr>
          <p:cNvSpPr>
            <a:spLocks noGrp="1"/>
          </p:cNvSpPr>
          <p:nvPr>
            <p:ph idx="1"/>
          </p:nvPr>
        </p:nvSpPr>
        <p:spPr/>
        <p:txBody>
          <a:bodyPr/>
          <a:lstStyle/>
          <a:p>
            <a:r>
              <a:rPr lang="en-US" u="sng" dirty="0"/>
              <a:t>Tools Used</a:t>
            </a:r>
            <a:r>
              <a:rPr lang="en-US" dirty="0"/>
              <a:t>: HTML, CSS, JavaScript, Google API</a:t>
            </a:r>
          </a:p>
          <a:p>
            <a:r>
              <a:rPr lang="en-US" dirty="0"/>
              <a:t>HTML used for basic webpage layout for each page (”</a:t>
            </a:r>
            <a:r>
              <a:rPr lang="en-US" dirty="0" err="1"/>
              <a:t>index.html</a:t>
            </a:r>
            <a:r>
              <a:rPr lang="en-US" dirty="0"/>
              <a:t>”, “</a:t>
            </a:r>
            <a:r>
              <a:rPr lang="en-US" dirty="0" err="1"/>
              <a:t>education.html</a:t>
            </a:r>
            <a:r>
              <a:rPr lang="en-US" dirty="0"/>
              <a:t>”, “</a:t>
            </a:r>
            <a:r>
              <a:rPr lang="en-US" dirty="0" err="1"/>
              <a:t>healthcare.html</a:t>
            </a:r>
            <a:r>
              <a:rPr lang="en-US" dirty="0"/>
              <a:t>”, ”</a:t>
            </a:r>
            <a:r>
              <a:rPr lang="en-US" dirty="0" err="1"/>
              <a:t>military.html</a:t>
            </a:r>
            <a:r>
              <a:rPr lang="en-US" dirty="0"/>
              <a:t>”)</a:t>
            </a:r>
          </a:p>
          <a:p>
            <a:r>
              <a:rPr lang="en-US" dirty="0" err="1"/>
              <a:t>Css</a:t>
            </a:r>
            <a:r>
              <a:rPr lang="en-US" dirty="0"/>
              <a:t> file used for design/ layout of the webpages (“</a:t>
            </a:r>
            <a:r>
              <a:rPr lang="en-US" dirty="0" err="1"/>
              <a:t>css.css</a:t>
            </a:r>
            <a:r>
              <a:rPr lang="en-US" dirty="0"/>
              <a:t>”)</a:t>
            </a:r>
          </a:p>
          <a:p>
            <a:r>
              <a:rPr lang="en-US" dirty="0"/>
              <a:t>JavaScript (.</a:t>
            </a:r>
            <a:r>
              <a:rPr lang="en-US" dirty="0" err="1"/>
              <a:t>js</a:t>
            </a:r>
            <a:r>
              <a:rPr lang="en-US" dirty="0"/>
              <a:t>) files used to make Google API calls to graph charts for each web pages  (“</a:t>
            </a:r>
            <a:r>
              <a:rPr lang="en-US" dirty="0" err="1"/>
              <a:t>index.js</a:t>
            </a:r>
            <a:r>
              <a:rPr lang="en-US" dirty="0"/>
              <a:t>”, “</a:t>
            </a:r>
            <a:r>
              <a:rPr lang="en-US" dirty="0" err="1"/>
              <a:t>education.js</a:t>
            </a:r>
            <a:r>
              <a:rPr lang="en-US" dirty="0"/>
              <a:t>”, “</a:t>
            </a:r>
            <a:r>
              <a:rPr lang="en-US" dirty="0" err="1"/>
              <a:t>healthcare.js</a:t>
            </a:r>
            <a:r>
              <a:rPr lang="en-US" dirty="0"/>
              <a:t>”, “</a:t>
            </a:r>
            <a:r>
              <a:rPr lang="en-US" dirty="0" err="1"/>
              <a:t>military.js</a:t>
            </a:r>
            <a:r>
              <a:rPr lang="en-US" dirty="0"/>
              <a:t>”)</a:t>
            </a:r>
          </a:p>
          <a:p>
            <a:r>
              <a:rPr lang="en-US" u="sng" dirty="0"/>
              <a:t>Types of charts used</a:t>
            </a:r>
            <a:r>
              <a:rPr lang="en-US" dirty="0"/>
              <a:t>: Column chart, Stacked bar chart, Bubble chart and Geo chart, Line chart, Pie chart</a:t>
            </a:r>
          </a:p>
          <a:p>
            <a:r>
              <a:rPr lang="en-US" u="sng" dirty="0"/>
              <a:t>Expenditure for Sectors</a:t>
            </a:r>
            <a:r>
              <a:rPr lang="en-US" dirty="0"/>
              <a:t>: Education, Healthcare and Military</a:t>
            </a:r>
          </a:p>
        </p:txBody>
      </p:sp>
    </p:spTree>
    <p:extLst>
      <p:ext uri="{BB962C8B-B14F-4D97-AF65-F5344CB8AC3E}">
        <p14:creationId xmlns:p14="http://schemas.microsoft.com/office/powerpoint/2010/main" val="60366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E93-A0CB-7844-813C-AF271274C29A}"/>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780F9B64-B4F0-7B42-B718-912C84F1BF97}"/>
              </a:ext>
            </a:extLst>
          </p:cNvPr>
          <p:cNvSpPr>
            <a:spLocks noGrp="1"/>
          </p:cNvSpPr>
          <p:nvPr>
            <p:ph idx="1"/>
          </p:nvPr>
        </p:nvSpPr>
        <p:spPr/>
        <p:txBody>
          <a:bodyPr/>
          <a:lstStyle/>
          <a:p>
            <a:r>
              <a:rPr lang="en-US" dirty="0"/>
              <a:t>Understanding the spending behavior (on education, healthcare and military) of the top 10 countries</a:t>
            </a:r>
          </a:p>
          <a:p>
            <a:r>
              <a:rPr lang="en-US" dirty="0"/>
              <a:t>Comparison of expenditure on different sectors compared to the country’s GDP (expenditure on a certain sector as a % of their GDP)</a:t>
            </a:r>
          </a:p>
          <a:p>
            <a:r>
              <a:rPr lang="en-US" dirty="0"/>
              <a:t>Comparison of military expenditure to the countries’ education and healthcare expenditure</a:t>
            </a:r>
          </a:p>
          <a:p>
            <a:r>
              <a:rPr lang="en-US" dirty="0"/>
              <a:t>Comparison (to see if there is a correlation) between per capita expenditure on each of the sectors and per capita GDP</a:t>
            </a:r>
          </a:p>
          <a:p>
            <a:r>
              <a:rPr lang="en-US" dirty="0"/>
              <a:t>Identify the fastest growing countries in education and healthcare spending</a:t>
            </a:r>
          </a:p>
          <a:p>
            <a:endParaRPr lang="en-US" dirty="0"/>
          </a:p>
        </p:txBody>
      </p:sp>
    </p:spTree>
    <p:extLst>
      <p:ext uri="{BB962C8B-B14F-4D97-AF65-F5344CB8AC3E}">
        <p14:creationId xmlns:p14="http://schemas.microsoft.com/office/powerpoint/2010/main" val="107799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07E2-52EA-284F-BADD-702F3AAEF1F5}"/>
              </a:ext>
            </a:extLst>
          </p:cNvPr>
          <p:cNvSpPr>
            <a:spLocks noGrp="1"/>
          </p:cNvSpPr>
          <p:nvPr>
            <p:ph type="title"/>
          </p:nvPr>
        </p:nvSpPr>
        <p:spPr>
          <a:xfrm>
            <a:off x="677334" y="609600"/>
            <a:ext cx="8596668" cy="1320800"/>
          </a:xfrm>
        </p:spPr>
        <p:txBody>
          <a:bodyPr anchor="t">
            <a:normAutofit/>
          </a:bodyPr>
          <a:lstStyle/>
          <a:p>
            <a:r>
              <a:rPr lang="en-US" dirty="0"/>
              <a:t>KEY FINDINGS AND ANALYSIS</a:t>
            </a:r>
          </a:p>
        </p:txBody>
      </p:sp>
      <p:sp>
        <p:nvSpPr>
          <p:cNvPr id="10" name="Content Placeholder 9">
            <a:extLst>
              <a:ext uri="{FF2B5EF4-FFF2-40B4-BE49-F238E27FC236}">
                <a16:creationId xmlns:a16="http://schemas.microsoft.com/office/drawing/2014/main" id="{8C2AF608-FDD3-4690-A6E5-140412DF480C}"/>
              </a:ext>
            </a:extLst>
          </p:cNvPr>
          <p:cNvSpPr>
            <a:spLocks noGrp="1"/>
          </p:cNvSpPr>
          <p:nvPr>
            <p:ph idx="1"/>
          </p:nvPr>
        </p:nvSpPr>
        <p:spPr>
          <a:xfrm>
            <a:off x="6336287" y="2160589"/>
            <a:ext cx="2934714" cy="3880773"/>
          </a:xfrm>
        </p:spPr>
        <p:txBody>
          <a:bodyPr>
            <a:normAutofit/>
          </a:bodyPr>
          <a:lstStyle/>
          <a:p>
            <a:r>
              <a:rPr lang="en-US" dirty="0"/>
              <a:t>Of the combined Expenditure of all 10 countries for 2015, 63% was spent on healthcare, 22.4% on education and 14.6% on military</a:t>
            </a:r>
          </a:p>
        </p:txBody>
      </p:sp>
      <p:pic>
        <p:nvPicPr>
          <p:cNvPr id="8" name="Content Placeholder 4">
            <a:extLst>
              <a:ext uri="{FF2B5EF4-FFF2-40B4-BE49-F238E27FC236}">
                <a16:creationId xmlns:a16="http://schemas.microsoft.com/office/drawing/2014/main" id="{8E31254D-5463-804E-990A-8EE79EC20876}"/>
              </a:ext>
            </a:extLst>
          </p:cNvPr>
          <p:cNvPicPr>
            <a:picLocks noChangeAspect="1"/>
          </p:cNvPicPr>
          <p:nvPr/>
        </p:nvPicPr>
        <p:blipFill rotWithShape="1">
          <a:blip r:embed="rId2"/>
          <a:srcRect l="4402" r="5997" b="-4"/>
          <a:stretch/>
        </p:blipFill>
        <p:spPr>
          <a:xfrm>
            <a:off x="677334" y="2159331"/>
            <a:ext cx="5423429" cy="3882362"/>
          </a:xfrm>
          <a:prstGeom prst="rect">
            <a:avLst/>
          </a:prstGeom>
        </p:spPr>
      </p:pic>
    </p:spTree>
    <p:extLst>
      <p:ext uri="{BB962C8B-B14F-4D97-AF65-F5344CB8AC3E}">
        <p14:creationId xmlns:p14="http://schemas.microsoft.com/office/powerpoint/2010/main" val="159949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F5A7-045F-4D45-A506-234C9F48F82A}"/>
              </a:ext>
            </a:extLst>
          </p:cNvPr>
          <p:cNvSpPr>
            <a:spLocks noGrp="1"/>
          </p:cNvSpPr>
          <p:nvPr>
            <p:ph type="title"/>
          </p:nvPr>
        </p:nvSpPr>
        <p:spPr/>
        <p:txBody>
          <a:bodyPr/>
          <a:lstStyle/>
          <a:p>
            <a:r>
              <a:rPr lang="en-US" dirty="0"/>
              <a:t>KEY FINDINGS AND ANALYSIS</a:t>
            </a:r>
          </a:p>
        </p:txBody>
      </p:sp>
      <p:pic>
        <p:nvPicPr>
          <p:cNvPr id="5" name="Content Placeholder 4">
            <a:extLst>
              <a:ext uri="{FF2B5EF4-FFF2-40B4-BE49-F238E27FC236}">
                <a16:creationId xmlns:a16="http://schemas.microsoft.com/office/drawing/2014/main" id="{BFB72D26-525D-C349-9BF2-B1867E26012D}"/>
              </a:ext>
            </a:extLst>
          </p:cNvPr>
          <p:cNvPicPr>
            <a:picLocks noGrp="1" noChangeAspect="1"/>
          </p:cNvPicPr>
          <p:nvPr>
            <p:ph idx="1"/>
          </p:nvPr>
        </p:nvPicPr>
        <p:blipFill>
          <a:blip r:embed="rId2"/>
          <a:stretch>
            <a:fillRect/>
          </a:stretch>
        </p:blipFill>
        <p:spPr>
          <a:xfrm>
            <a:off x="1495169" y="1495168"/>
            <a:ext cx="7778834" cy="4584356"/>
          </a:xfrm>
        </p:spPr>
      </p:pic>
    </p:spTree>
    <p:extLst>
      <p:ext uri="{BB962C8B-B14F-4D97-AF65-F5344CB8AC3E}">
        <p14:creationId xmlns:p14="http://schemas.microsoft.com/office/powerpoint/2010/main" val="135843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510-9DF7-D74D-9E0E-DE072CC90FE3}"/>
              </a:ext>
            </a:extLst>
          </p:cNvPr>
          <p:cNvSpPr>
            <a:spLocks noGrp="1"/>
          </p:cNvSpPr>
          <p:nvPr>
            <p:ph type="title"/>
          </p:nvPr>
        </p:nvSpPr>
        <p:spPr/>
        <p:txBody>
          <a:bodyPr/>
          <a:lstStyle/>
          <a:p>
            <a:r>
              <a:rPr lang="en-US" dirty="0"/>
              <a:t>KEY FINDINGS AND ANALYSIS</a:t>
            </a:r>
          </a:p>
        </p:txBody>
      </p:sp>
      <p:pic>
        <p:nvPicPr>
          <p:cNvPr id="5" name="Content Placeholder 4">
            <a:extLst>
              <a:ext uri="{FF2B5EF4-FFF2-40B4-BE49-F238E27FC236}">
                <a16:creationId xmlns:a16="http://schemas.microsoft.com/office/drawing/2014/main" id="{72AD5351-DF4B-6545-B5A7-FC1F74EE5543}"/>
              </a:ext>
            </a:extLst>
          </p:cNvPr>
          <p:cNvPicPr>
            <a:picLocks noGrp="1" noChangeAspect="1"/>
          </p:cNvPicPr>
          <p:nvPr>
            <p:ph idx="1"/>
          </p:nvPr>
        </p:nvPicPr>
        <p:blipFill>
          <a:blip r:embed="rId2"/>
          <a:stretch>
            <a:fillRect/>
          </a:stretch>
        </p:blipFill>
        <p:spPr>
          <a:xfrm>
            <a:off x="1235676" y="1408670"/>
            <a:ext cx="7747685" cy="4633355"/>
          </a:xfrm>
        </p:spPr>
      </p:pic>
    </p:spTree>
    <p:extLst>
      <p:ext uri="{BB962C8B-B14F-4D97-AF65-F5344CB8AC3E}">
        <p14:creationId xmlns:p14="http://schemas.microsoft.com/office/powerpoint/2010/main" val="522763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25</TotalTime>
  <Words>1170</Words>
  <Application>Microsoft Macintosh PowerPoint</Application>
  <PresentationFormat>Widescreen</PresentationFormat>
  <Paragraphs>77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THE SPENDING BEHAVIOR OF TOP 10 COUNTRIES</vt:lpstr>
      <vt:lpstr>RAW DATA</vt:lpstr>
      <vt:lpstr>DATA PRE-PROCESSING</vt:lpstr>
      <vt:lpstr>CLEANED DATA</vt:lpstr>
      <vt:lpstr>PROCESSES AND TOOLS USED</vt:lpstr>
      <vt:lpstr>PROJECT OVERVIEW</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KEY FINDINGS AND ANALYSIS</vt:lpstr>
      <vt:lpstr>CONCLUSION</vt:lpstr>
      <vt:lpstr>LEARNING PROCESSES</vt:lpstr>
      <vt:lpstr>PUBLISHED PROJECT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SPENDING BEHAVIOR OF TOP 10 COUNTRIES</dc:title>
  <dc:creator>Ghimire, Kanchan</dc:creator>
  <cp:lastModifiedBy>Ghimire, Kanchan</cp:lastModifiedBy>
  <cp:revision>20</cp:revision>
  <dcterms:created xsi:type="dcterms:W3CDTF">2019-03-07T14:25:09Z</dcterms:created>
  <dcterms:modified xsi:type="dcterms:W3CDTF">2019-03-07T14:51:53Z</dcterms:modified>
</cp:coreProperties>
</file>