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57" r:id="rId3"/>
    <p:sldId id="258" r:id="rId4"/>
    <p:sldId id="260" r:id="rId5"/>
    <p:sldId id="261" r:id="rId6"/>
    <p:sldId id="265" r:id="rId7"/>
    <p:sldId id="267" r:id="rId8"/>
    <p:sldId id="281" r:id="rId9"/>
    <p:sldId id="266" r:id="rId10"/>
    <p:sldId id="270" r:id="rId11"/>
    <p:sldId id="282" r:id="rId12"/>
    <p:sldId id="268" r:id="rId13"/>
    <p:sldId id="271" r:id="rId14"/>
    <p:sldId id="277" r:id="rId15"/>
    <p:sldId id="280" r:id="rId16"/>
    <p:sldId id="272" r:id="rId17"/>
    <p:sldId id="273" r:id="rId18"/>
    <p:sldId id="262" r:id="rId19"/>
    <p:sldId id="274" r:id="rId20"/>
    <p:sldId id="275" r:id="rId21"/>
    <p:sldId id="263" r:id="rId22"/>
    <p:sldId id="278"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therine Howitt" initials="KH" lastIdx="1" clrIdx="0">
    <p:extLst>
      <p:ext uri="{19B8F6BF-5375-455C-9EA6-DF929625EA0E}">
        <p15:presenceInfo xmlns:p15="http://schemas.microsoft.com/office/powerpoint/2012/main" userId="5d46a54f3b18e0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434" autoAdjust="0"/>
  </p:normalViewPr>
  <p:slideViewPr>
    <p:cSldViewPr snapToGrid="0">
      <p:cViewPr>
        <p:scale>
          <a:sx n="62" d="100"/>
          <a:sy n="62" d="100"/>
        </p:scale>
        <p:origin x="42"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97013C-3F33-45F9-875B-35229509C6D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5AC03B41-28D9-4938-87F4-7944925C5377}">
      <dgm:prSet phldrT="[Text]"/>
      <dgm:spPr/>
      <dgm:t>
        <a:bodyPr/>
        <a:lstStyle/>
        <a:p>
          <a:r>
            <a:rPr lang="en-US" dirty="0" smtClean="0"/>
            <a:t>Data Acquisition</a:t>
          </a:r>
          <a:endParaRPr lang="en-US" dirty="0"/>
        </a:p>
      </dgm:t>
    </dgm:pt>
    <dgm:pt modelId="{A56A49E4-8A7E-4EE6-BFF2-64DDBDAE846B}" type="parTrans" cxnId="{F92B1D17-2119-4C75-A097-72CA7E116052}">
      <dgm:prSet/>
      <dgm:spPr/>
      <dgm:t>
        <a:bodyPr/>
        <a:lstStyle/>
        <a:p>
          <a:endParaRPr lang="en-US"/>
        </a:p>
      </dgm:t>
    </dgm:pt>
    <dgm:pt modelId="{C0152895-1787-4E6C-B96B-642AFF05C254}" type="sibTrans" cxnId="{F92B1D17-2119-4C75-A097-72CA7E116052}">
      <dgm:prSet/>
      <dgm:spPr/>
      <dgm:t>
        <a:bodyPr/>
        <a:lstStyle/>
        <a:p>
          <a:endParaRPr lang="en-US"/>
        </a:p>
      </dgm:t>
    </dgm:pt>
    <dgm:pt modelId="{1FACAFFE-0499-4781-9619-AC1EAD0051DC}">
      <dgm:prSet phldrT="[Text]" custT="1"/>
      <dgm:spPr/>
      <dgm:t>
        <a:bodyPr/>
        <a:lstStyle/>
        <a:p>
          <a:r>
            <a:rPr lang="en-US" sz="1600" dirty="0" smtClean="0"/>
            <a:t>Urllib</a:t>
          </a:r>
          <a:endParaRPr lang="en-US" sz="1600" dirty="0"/>
        </a:p>
      </dgm:t>
    </dgm:pt>
    <dgm:pt modelId="{423D4F84-49C8-4E2E-B7E4-19463A7D5194}" type="parTrans" cxnId="{B37230FC-982E-41C5-A46A-A62A28AC95AD}">
      <dgm:prSet/>
      <dgm:spPr/>
      <dgm:t>
        <a:bodyPr/>
        <a:lstStyle/>
        <a:p>
          <a:endParaRPr lang="en-US"/>
        </a:p>
      </dgm:t>
    </dgm:pt>
    <dgm:pt modelId="{FD85ACFB-8115-4A64-83F5-069D05E498B6}" type="sibTrans" cxnId="{B37230FC-982E-41C5-A46A-A62A28AC95AD}">
      <dgm:prSet/>
      <dgm:spPr/>
      <dgm:t>
        <a:bodyPr/>
        <a:lstStyle/>
        <a:p>
          <a:endParaRPr lang="en-US"/>
        </a:p>
      </dgm:t>
    </dgm:pt>
    <dgm:pt modelId="{0F66F88A-906F-48BF-9C13-6449FE857596}">
      <dgm:prSet phldrT="[Text]" custT="1"/>
      <dgm:spPr/>
      <dgm:t>
        <a:bodyPr/>
        <a:lstStyle/>
        <a:p>
          <a:r>
            <a:rPr lang="en-US" sz="1600" dirty="0" smtClean="0"/>
            <a:t>glob</a:t>
          </a:r>
          <a:endParaRPr lang="en-US" sz="1600" dirty="0"/>
        </a:p>
      </dgm:t>
    </dgm:pt>
    <dgm:pt modelId="{2D9D2179-68DB-460F-8AF2-569B4C1238E1}" type="parTrans" cxnId="{CE7FC92D-0FCD-4155-9B39-CCF6362F6F34}">
      <dgm:prSet/>
      <dgm:spPr/>
      <dgm:t>
        <a:bodyPr/>
        <a:lstStyle/>
        <a:p>
          <a:endParaRPr lang="en-US"/>
        </a:p>
      </dgm:t>
    </dgm:pt>
    <dgm:pt modelId="{C3CD48CB-EB9F-4BBE-B930-FE0848F786A8}" type="sibTrans" cxnId="{CE7FC92D-0FCD-4155-9B39-CCF6362F6F34}">
      <dgm:prSet/>
      <dgm:spPr/>
      <dgm:t>
        <a:bodyPr/>
        <a:lstStyle/>
        <a:p>
          <a:endParaRPr lang="en-US"/>
        </a:p>
      </dgm:t>
    </dgm:pt>
    <dgm:pt modelId="{B1C5DFB4-3F8B-43E6-9AAC-01ECFE5C3320}">
      <dgm:prSet phldrT="[Text]"/>
      <dgm:spPr/>
      <dgm:t>
        <a:bodyPr/>
        <a:lstStyle/>
        <a:p>
          <a:r>
            <a:rPr lang="en-US" dirty="0" smtClean="0"/>
            <a:t>Feature Extraction</a:t>
          </a:r>
          <a:endParaRPr lang="en-US" dirty="0"/>
        </a:p>
      </dgm:t>
    </dgm:pt>
    <dgm:pt modelId="{27500FB9-0D2E-4864-83DB-BE7AABD6210E}" type="parTrans" cxnId="{E453ABD2-9A52-4316-A584-7E43D5F66128}">
      <dgm:prSet/>
      <dgm:spPr/>
      <dgm:t>
        <a:bodyPr/>
        <a:lstStyle/>
        <a:p>
          <a:endParaRPr lang="en-US"/>
        </a:p>
      </dgm:t>
    </dgm:pt>
    <dgm:pt modelId="{42EEC31D-28ED-4410-AE22-971E806A21D1}" type="sibTrans" cxnId="{E453ABD2-9A52-4316-A584-7E43D5F66128}">
      <dgm:prSet/>
      <dgm:spPr/>
      <dgm:t>
        <a:bodyPr/>
        <a:lstStyle/>
        <a:p>
          <a:endParaRPr lang="en-US"/>
        </a:p>
      </dgm:t>
    </dgm:pt>
    <dgm:pt modelId="{9A445EA5-1D29-4985-A7C0-C57E8F992952}">
      <dgm:prSet phldrT="[Text]" custT="1"/>
      <dgm:spPr/>
      <dgm:t>
        <a:bodyPr/>
        <a:lstStyle/>
        <a:p>
          <a:r>
            <a:rPr lang="en-US" sz="1600" dirty="0" smtClean="0"/>
            <a:t>Regex</a:t>
          </a:r>
          <a:endParaRPr lang="en-US" sz="1600" dirty="0"/>
        </a:p>
      </dgm:t>
    </dgm:pt>
    <dgm:pt modelId="{136D6476-174F-4C6F-B0BD-1ED26D0BEDD8}" type="parTrans" cxnId="{F9159430-60E3-4E8F-B314-B1A56EE175C4}">
      <dgm:prSet/>
      <dgm:spPr/>
      <dgm:t>
        <a:bodyPr/>
        <a:lstStyle/>
        <a:p>
          <a:endParaRPr lang="en-US"/>
        </a:p>
      </dgm:t>
    </dgm:pt>
    <dgm:pt modelId="{696FD362-6FA2-4BF7-90D2-43D4FA9C3437}" type="sibTrans" cxnId="{F9159430-60E3-4E8F-B314-B1A56EE175C4}">
      <dgm:prSet/>
      <dgm:spPr/>
      <dgm:t>
        <a:bodyPr/>
        <a:lstStyle/>
        <a:p>
          <a:endParaRPr lang="en-US"/>
        </a:p>
      </dgm:t>
    </dgm:pt>
    <dgm:pt modelId="{3BE79599-A2F1-40D4-BDAF-10EDBBF9DE01}">
      <dgm:prSet phldrT="[Text]"/>
      <dgm:spPr/>
      <dgm:t>
        <a:bodyPr/>
        <a:lstStyle/>
        <a:p>
          <a:r>
            <a:rPr lang="en-US" dirty="0" smtClean="0"/>
            <a:t>Classification and Scoring</a:t>
          </a:r>
          <a:endParaRPr lang="en-US" dirty="0"/>
        </a:p>
      </dgm:t>
    </dgm:pt>
    <dgm:pt modelId="{2BBB5479-0D30-4093-965C-B038C136F253}" type="parTrans" cxnId="{93ED5BF3-7B6A-4FF2-9850-283A288DF20E}">
      <dgm:prSet/>
      <dgm:spPr/>
      <dgm:t>
        <a:bodyPr/>
        <a:lstStyle/>
        <a:p>
          <a:endParaRPr lang="en-US"/>
        </a:p>
      </dgm:t>
    </dgm:pt>
    <dgm:pt modelId="{47F826B4-B80D-4264-991A-B08458DC1DDF}" type="sibTrans" cxnId="{93ED5BF3-7B6A-4FF2-9850-283A288DF20E}">
      <dgm:prSet/>
      <dgm:spPr/>
      <dgm:t>
        <a:bodyPr/>
        <a:lstStyle/>
        <a:p>
          <a:endParaRPr lang="en-US"/>
        </a:p>
      </dgm:t>
    </dgm:pt>
    <dgm:pt modelId="{36638496-2C9E-4787-B6DE-29F0DD7D603F}">
      <dgm:prSet phldrT="[Text]" custT="1"/>
      <dgm:spPr/>
      <dgm:t>
        <a:bodyPr/>
        <a:lstStyle/>
        <a:p>
          <a:r>
            <a:rPr lang="en-US" sz="1600" dirty="0" smtClean="0"/>
            <a:t>Sklearn SVM</a:t>
          </a:r>
          <a:endParaRPr lang="en-US" sz="1600" dirty="0"/>
        </a:p>
      </dgm:t>
    </dgm:pt>
    <dgm:pt modelId="{85060CE2-4B16-4DBE-A2E4-23AFA96E5813}" type="parTrans" cxnId="{12BE7D00-0F6E-460F-A44E-C2C3D022BEF8}">
      <dgm:prSet/>
      <dgm:spPr/>
      <dgm:t>
        <a:bodyPr/>
        <a:lstStyle/>
        <a:p>
          <a:endParaRPr lang="en-US"/>
        </a:p>
      </dgm:t>
    </dgm:pt>
    <dgm:pt modelId="{8C2CFA97-A02D-40F8-BE40-0BCC013F2F19}" type="sibTrans" cxnId="{12BE7D00-0F6E-460F-A44E-C2C3D022BEF8}">
      <dgm:prSet/>
      <dgm:spPr/>
      <dgm:t>
        <a:bodyPr/>
        <a:lstStyle/>
        <a:p>
          <a:endParaRPr lang="en-US"/>
        </a:p>
      </dgm:t>
    </dgm:pt>
    <dgm:pt modelId="{C76E75D6-3E8B-4D7A-96F7-A1B8FC1A5B91}">
      <dgm:prSet phldrT="[Text]" custT="1"/>
      <dgm:spPr/>
      <dgm:t>
        <a:bodyPr/>
        <a:lstStyle/>
        <a:p>
          <a:r>
            <a:rPr lang="en-US" sz="1600" dirty="0" smtClean="0"/>
            <a:t>beautifulsoup</a:t>
          </a:r>
          <a:endParaRPr lang="en-US" sz="1600" dirty="0"/>
        </a:p>
      </dgm:t>
    </dgm:pt>
    <dgm:pt modelId="{6F4D6985-3B76-463D-BF80-DDFC55E0D82B}" type="parTrans" cxnId="{FD414835-31F8-4F91-9A0D-84A610FB4152}">
      <dgm:prSet/>
      <dgm:spPr/>
      <dgm:t>
        <a:bodyPr/>
        <a:lstStyle/>
        <a:p>
          <a:endParaRPr lang="en-US"/>
        </a:p>
      </dgm:t>
    </dgm:pt>
    <dgm:pt modelId="{CA084E01-1D13-4325-8EA3-770435EBF49F}" type="sibTrans" cxnId="{FD414835-31F8-4F91-9A0D-84A610FB4152}">
      <dgm:prSet/>
      <dgm:spPr/>
      <dgm:t>
        <a:bodyPr/>
        <a:lstStyle/>
        <a:p>
          <a:endParaRPr lang="en-US"/>
        </a:p>
      </dgm:t>
    </dgm:pt>
    <dgm:pt modelId="{52C3C1A8-8571-4810-856E-516CCC56778B}">
      <dgm:prSet phldrT="[Text]" custT="1"/>
      <dgm:spPr/>
      <dgm:t>
        <a:bodyPr/>
        <a:lstStyle/>
        <a:p>
          <a:r>
            <a:rPr lang="en-US" sz="1600" dirty="0" smtClean="0"/>
            <a:t>Sklearn count vectorizer</a:t>
          </a:r>
          <a:endParaRPr lang="en-US" sz="1600" dirty="0"/>
        </a:p>
      </dgm:t>
    </dgm:pt>
    <dgm:pt modelId="{5CB9E67E-1A73-481D-9AED-18CE730AA33C}" type="parTrans" cxnId="{DC37FEC3-8A30-4CB7-A828-9CF4988B5AF5}">
      <dgm:prSet/>
      <dgm:spPr/>
      <dgm:t>
        <a:bodyPr/>
        <a:lstStyle/>
        <a:p>
          <a:endParaRPr lang="en-US"/>
        </a:p>
      </dgm:t>
    </dgm:pt>
    <dgm:pt modelId="{A64F8046-5488-460A-AEC6-13F093449598}" type="sibTrans" cxnId="{DC37FEC3-8A30-4CB7-A828-9CF4988B5AF5}">
      <dgm:prSet/>
      <dgm:spPr/>
      <dgm:t>
        <a:bodyPr/>
        <a:lstStyle/>
        <a:p>
          <a:endParaRPr lang="en-US"/>
        </a:p>
      </dgm:t>
    </dgm:pt>
    <dgm:pt modelId="{330EE347-BBEB-4D2F-81DB-4B9FD037AA12}">
      <dgm:prSet phldrT="[Text]" custT="1"/>
      <dgm:spPr/>
      <dgm:t>
        <a:bodyPr/>
        <a:lstStyle/>
        <a:p>
          <a:r>
            <a:rPr lang="en-US" sz="1600" dirty="0" smtClean="0"/>
            <a:t>Python functions</a:t>
          </a:r>
          <a:endParaRPr lang="en-US" sz="1600" dirty="0"/>
        </a:p>
      </dgm:t>
    </dgm:pt>
    <dgm:pt modelId="{A9FF1660-7A5E-42DD-8CA3-5536DC21B865}" type="parTrans" cxnId="{F19BB8ED-A610-43DB-80D3-EC39270EC858}">
      <dgm:prSet/>
      <dgm:spPr/>
      <dgm:t>
        <a:bodyPr/>
        <a:lstStyle/>
        <a:p>
          <a:endParaRPr lang="en-US"/>
        </a:p>
      </dgm:t>
    </dgm:pt>
    <dgm:pt modelId="{4DA2F3D1-3404-4770-8A85-BE4ACA25B3EB}" type="sibTrans" cxnId="{F19BB8ED-A610-43DB-80D3-EC39270EC858}">
      <dgm:prSet/>
      <dgm:spPr/>
      <dgm:t>
        <a:bodyPr/>
        <a:lstStyle/>
        <a:p>
          <a:endParaRPr lang="en-US"/>
        </a:p>
      </dgm:t>
    </dgm:pt>
    <dgm:pt modelId="{D91D4DB4-1625-447A-8A8D-54717BF115AD}">
      <dgm:prSet phldrT="[Text]" custT="1"/>
      <dgm:spPr/>
      <dgm:t>
        <a:bodyPr/>
        <a:lstStyle/>
        <a:p>
          <a:r>
            <a:rPr lang="en-US" sz="1600" dirty="0" smtClean="0"/>
            <a:t>NLTK</a:t>
          </a:r>
          <a:endParaRPr lang="en-US" sz="1600" dirty="0"/>
        </a:p>
      </dgm:t>
    </dgm:pt>
    <dgm:pt modelId="{6604D2DA-B5A2-409F-A22A-654D6F0D3420}" type="parTrans" cxnId="{89A0498B-A0F5-4AEE-A749-8560A934E6FA}">
      <dgm:prSet/>
      <dgm:spPr/>
      <dgm:t>
        <a:bodyPr/>
        <a:lstStyle/>
        <a:p>
          <a:endParaRPr lang="en-US"/>
        </a:p>
      </dgm:t>
    </dgm:pt>
    <dgm:pt modelId="{65868C9A-0AF1-434F-8A8E-E3B6F31B89F4}" type="sibTrans" cxnId="{89A0498B-A0F5-4AEE-A749-8560A934E6FA}">
      <dgm:prSet/>
      <dgm:spPr/>
      <dgm:t>
        <a:bodyPr/>
        <a:lstStyle/>
        <a:p>
          <a:endParaRPr lang="en-US"/>
        </a:p>
      </dgm:t>
    </dgm:pt>
    <dgm:pt modelId="{050F7828-2D39-4C04-AE0B-EB7C6E4D3F9B}">
      <dgm:prSet phldrT="[Text]" custT="1"/>
      <dgm:spPr/>
      <dgm:t>
        <a:bodyPr/>
        <a:lstStyle/>
        <a:p>
          <a:r>
            <a:rPr lang="en-US" sz="1600" dirty="0" smtClean="0"/>
            <a:t>Sklearn Naïve Bayes</a:t>
          </a:r>
          <a:endParaRPr lang="en-US" sz="1600" dirty="0"/>
        </a:p>
      </dgm:t>
    </dgm:pt>
    <dgm:pt modelId="{1FF910CB-73D3-4CAB-8F38-239B1F6F8E93}" type="parTrans" cxnId="{E1EDE097-02A8-41B4-87DD-F38BE6843690}">
      <dgm:prSet/>
      <dgm:spPr/>
      <dgm:t>
        <a:bodyPr/>
        <a:lstStyle/>
        <a:p>
          <a:endParaRPr lang="en-US"/>
        </a:p>
      </dgm:t>
    </dgm:pt>
    <dgm:pt modelId="{C2BB76ED-D8B3-4DBC-8858-3F36F643A9C8}" type="sibTrans" cxnId="{E1EDE097-02A8-41B4-87DD-F38BE6843690}">
      <dgm:prSet/>
      <dgm:spPr/>
      <dgm:t>
        <a:bodyPr/>
        <a:lstStyle/>
        <a:p>
          <a:endParaRPr lang="en-US"/>
        </a:p>
      </dgm:t>
    </dgm:pt>
    <dgm:pt modelId="{A3A3105E-ECEA-4C2C-9059-D23E684B9C8A}">
      <dgm:prSet phldrT="[Text]" custT="1"/>
      <dgm:spPr/>
      <dgm:t>
        <a:bodyPr/>
        <a:lstStyle/>
        <a:p>
          <a:r>
            <a:rPr lang="en-US" sz="1600" dirty="0" smtClean="0"/>
            <a:t>Sklearn Linear Regression</a:t>
          </a:r>
          <a:endParaRPr lang="en-US" sz="1600" dirty="0"/>
        </a:p>
      </dgm:t>
    </dgm:pt>
    <dgm:pt modelId="{015FE4A8-EE44-41F6-A0F7-ED13EC9BBCE7}" type="parTrans" cxnId="{81BA6E71-A8B2-4AB6-BB6A-3FF58B4CB57E}">
      <dgm:prSet/>
      <dgm:spPr/>
      <dgm:t>
        <a:bodyPr/>
        <a:lstStyle/>
        <a:p>
          <a:endParaRPr lang="en-US"/>
        </a:p>
      </dgm:t>
    </dgm:pt>
    <dgm:pt modelId="{ED0A9C40-1C4E-4CF2-BE1A-E1171606EC18}" type="sibTrans" cxnId="{81BA6E71-A8B2-4AB6-BB6A-3FF58B4CB57E}">
      <dgm:prSet/>
      <dgm:spPr/>
      <dgm:t>
        <a:bodyPr/>
        <a:lstStyle/>
        <a:p>
          <a:endParaRPr lang="en-US"/>
        </a:p>
      </dgm:t>
    </dgm:pt>
    <dgm:pt modelId="{9AD02C5C-B9E3-4A44-A95E-C032B1058048}">
      <dgm:prSet phldrT="[Text]" custT="1"/>
      <dgm:spPr/>
      <dgm:t>
        <a:bodyPr/>
        <a:lstStyle/>
        <a:p>
          <a:r>
            <a:rPr lang="en-US" sz="1600" dirty="0" smtClean="0"/>
            <a:t>Stanford POS</a:t>
          </a:r>
          <a:endParaRPr lang="en-US" sz="1600" dirty="0"/>
        </a:p>
      </dgm:t>
    </dgm:pt>
    <dgm:pt modelId="{F532FC7A-9F2F-4AB1-9339-58E44E9C21FF}" type="parTrans" cxnId="{340B6DFE-A113-4BFE-892D-D6E9016A3FEB}">
      <dgm:prSet/>
      <dgm:spPr/>
      <dgm:t>
        <a:bodyPr/>
        <a:lstStyle/>
        <a:p>
          <a:endParaRPr lang="en-US"/>
        </a:p>
      </dgm:t>
    </dgm:pt>
    <dgm:pt modelId="{1157872C-DE65-4C45-BEC5-7A812B4BD8B7}" type="sibTrans" cxnId="{340B6DFE-A113-4BFE-892D-D6E9016A3FEB}">
      <dgm:prSet/>
      <dgm:spPr/>
      <dgm:t>
        <a:bodyPr/>
        <a:lstStyle/>
        <a:p>
          <a:endParaRPr lang="en-US"/>
        </a:p>
      </dgm:t>
    </dgm:pt>
    <dgm:pt modelId="{0EC53F9F-2DA0-478D-96AC-7217A6D5DF8F}" type="pres">
      <dgm:prSet presAssocID="{DA97013C-3F33-45F9-875B-35229509C6D0}" presName="linearFlow" presStyleCnt="0">
        <dgm:presLayoutVars>
          <dgm:dir/>
          <dgm:animLvl val="lvl"/>
          <dgm:resizeHandles val="exact"/>
        </dgm:presLayoutVars>
      </dgm:prSet>
      <dgm:spPr/>
      <dgm:t>
        <a:bodyPr/>
        <a:lstStyle/>
        <a:p>
          <a:endParaRPr lang="en-US"/>
        </a:p>
      </dgm:t>
    </dgm:pt>
    <dgm:pt modelId="{47F3D59C-E1E6-4DFB-BE81-B8FFABE6643A}" type="pres">
      <dgm:prSet presAssocID="{5AC03B41-28D9-4938-87F4-7944925C5377}" presName="composite" presStyleCnt="0"/>
      <dgm:spPr/>
    </dgm:pt>
    <dgm:pt modelId="{A8F78E2D-7C5C-4F58-B77E-A7CB7927B70C}" type="pres">
      <dgm:prSet presAssocID="{5AC03B41-28D9-4938-87F4-7944925C5377}" presName="parentText" presStyleLbl="alignNode1" presStyleIdx="0" presStyleCnt="3">
        <dgm:presLayoutVars>
          <dgm:chMax val="1"/>
          <dgm:bulletEnabled val="1"/>
        </dgm:presLayoutVars>
      </dgm:prSet>
      <dgm:spPr/>
      <dgm:t>
        <a:bodyPr/>
        <a:lstStyle/>
        <a:p>
          <a:endParaRPr lang="en-US"/>
        </a:p>
      </dgm:t>
    </dgm:pt>
    <dgm:pt modelId="{325F5E04-8AC0-41C9-A5F6-324C407223BA}" type="pres">
      <dgm:prSet presAssocID="{5AC03B41-28D9-4938-87F4-7944925C5377}" presName="descendantText" presStyleLbl="alignAcc1" presStyleIdx="0" presStyleCnt="3">
        <dgm:presLayoutVars>
          <dgm:bulletEnabled val="1"/>
        </dgm:presLayoutVars>
      </dgm:prSet>
      <dgm:spPr/>
      <dgm:t>
        <a:bodyPr/>
        <a:lstStyle/>
        <a:p>
          <a:endParaRPr lang="en-US"/>
        </a:p>
      </dgm:t>
    </dgm:pt>
    <dgm:pt modelId="{505A8B4D-2659-4D25-8769-92577576C6E8}" type="pres">
      <dgm:prSet presAssocID="{C0152895-1787-4E6C-B96B-642AFF05C254}" presName="sp" presStyleCnt="0"/>
      <dgm:spPr/>
    </dgm:pt>
    <dgm:pt modelId="{5739BAE1-0291-4E5F-B40E-F6F1DD89A0A0}" type="pres">
      <dgm:prSet presAssocID="{B1C5DFB4-3F8B-43E6-9AAC-01ECFE5C3320}" presName="composite" presStyleCnt="0"/>
      <dgm:spPr/>
    </dgm:pt>
    <dgm:pt modelId="{C6735A49-5CA4-460E-A14B-9E21C38D477D}" type="pres">
      <dgm:prSet presAssocID="{B1C5DFB4-3F8B-43E6-9AAC-01ECFE5C3320}" presName="parentText" presStyleLbl="alignNode1" presStyleIdx="1" presStyleCnt="3">
        <dgm:presLayoutVars>
          <dgm:chMax val="1"/>
          <dgm:bulletEnabled val="1"/>
        </dgm:presLayoutVars>
      </dgm:prSet>
      <dgm:spPr/>
      <dgm:t>
        <a:bodyPr/>
        <a:lstStyle/>
        <a:p>
          <a:endParaRPr lang="en-US"/>
        </a:p>
      </dgm:t>
    </dgm:pt>
    <dgm:pt modelId="{06B08EEE-63FB-4877-A332-532704BB9C8C}" type="pres">
      <dgm:prSet presAssocID="{B1C5DFB4-3F8B-43E6-9AAC-01ECFE5C3320}" presName="descendantText" presStyleLbl="alignAcc1" presStyleIdx="1" presStyleCnt="3" custScaleY="115370">
        <dgm:presLayoutVars>
          <dgm:bulletEnabled val="1"/>
        </dgm:presLayoutVars>
      </dgm:prSet>
      <dgm:spPr/>
      <dgm:t>
        <a:bodyPr/>
        <a:lstStyle/>
        <a:p>
          <a:endParaRPr lang="en-US"/>
        </a:p>
      </dgm:t>
    </dgm:pt>
    <dgm:pt modelId="{95B811C7-35EA-437D-B1A4-FA079FC446BC}" type="pres">
      <dgm:prSet presAssocID="{42EEC31D-28ED-4410-AE22-971E806A21D1}" presName="sp" presStyleCnt="0"/>
      <dgm:spPr/>
    </dgm:pt>
    <dgm:pt modelId="{2133F5EE-D727-44EB-B6D4-19FB211C19F8}" type="pres">
      <dgm:prSet presAssocID="{3BE79599-A2F1-40D4-BDAF-10EDBBF9DE01}" presName="composite" presStyleCnt="0"/>
      <dgm:spPr/>
    </dgm:pt>
    <dgm:pt modelId="{B26AABFE-8126-474A-8E5B-175A8D16817F}" type="pres">
      <dgm:prSet presAssocID="{3BE79599-A2F1-40D4-BDAF-10EDBBF9DE01}" presName="parentText" presStyleLbl="alignNode1" presStyleIdx="2" presStyleCnt="3">
        <dgm:presLayoutVars>
          <dgm:chMax val="1"/>
          <dgm:bulletEnabled val="1"/>
        </dgm:presLayoutVars>
      </dgm:prSet>
      <dgm:spPr/>
      <dgm:t>
        <a:bodyPr/>
        <a:lstStyle/>
        <a:p>
          <a:endParaRPr lang="en-US"/>
        </a:p>
      </dgm:t>
    </dgm:pt>
    <dgm:pt modelId="{10059844-EDBD-4E90-8911-4706FF015699}" type="pres">
      <dgm:prSet presAssocID="{3BE79599-A2F1-40D4-BDAF-10EDBBF9DE01}" presName="descendantText" presStyleLbl="alignAcc1" presStyleIdx="2" presStyleCnt="3" custLinFactNeighborX="1683" custLinFactNeighborY="-3403">
        <dgm:presLayoutVars>
          <dgm:bulletEnabled val="1"/>
        </dgm:presLayoutVars>
      </dgm:prSet>
      <dgm:spPr/>
      <dgm:t>
        <a:bodyPr/>
        <a:lstStyle/>
        <a:p>
          <a:endParaRPr lang="en-US"/>
        </a:p>
      </dgm:t>
    </dgm:pt>
  </dgm:ptLst>
  <dgm:cxnLst>
    <dgm:cxn modelId="{53D61139-15CE-433E-8E62-971A6EB1468D}" type="presOf" srcId="{B1C5DFB4-3F8B-43E6-9AAC-01ECFE5C3320}" destId="{C6735A49-5CA4-460E-A14B-9E21C38D477D}" srcOrd="0" destOrd="0" presId="urn:microsoft.com/office/officeart/2005/8/layout/chevron2"/>
    <dgm:cxn modelId="{93ED5BF3-7B6A-4FF2-9850-283A288DF20E}" srcId="{DA97013C-3F33-45F9-875B-35229509C6D0}" destId="{3BE79599-A2F1-40D4-BDAF-10EDBBF9DE01}" srcOrd="2" destOrd="0" parTransId="{2BBB5479-0D30-4093-965C-B038C136F253}" sibTransId="{47F826B4-B80D-4264-991A-B08458DC1DDF}"/>
    <dgm:cxn modelId="{340B6DFE-A113-4BFE-892D-D6E9016A3FEB}" srcId="{B1C5DFB4-3F8B-43E6-9AAC-01ECFE5C3320}" destId="{9AD02C5C-B9E3-4A44-A95E-C032B1058048}" srcOrd="3" destOrd="0" parTransId="{F532FC7A-9F2F-4AB1-9339-58E44E9C21FF}" sibTransId="{1157872C-DE65-4C45-BEC5-7A812B4BD8B7}"/>
    <dgm:cxn modelId="{CE7FC92D-0FCD-4155-9B39-CCF6362F6F34}" srcId="{5AC03B41-28D9-4938-87F4-7944925C5377}" destId="{0F66F88A-906F-48BF-9C13-6449FE857596}" srcOrd="2" destOrd="0" parTransId="{2D9D2179-68DB-460F-8AF2-569B4C1238E1}" sibTransId="{C3CD48CB-EB9F-4BBE-B930-FE0848F786A8}"/>
    <dgm:cxn modelId="{E453ABD2-9A52-4316-A584-7E43D5F66128}" srcId="{DA97013C-3F33-45F9-875B-35229509C6D0}" destId="{B1C5DFB4-3F8B-43E6-9AAC-01ECFE5C3320}" srcOrd="1" destOrd="0" parTransId="{27500FB9-0D2E-4864-83DB-BE7AABD6210E}" sibTransId="{42EEC31D-28ED-4410-AE22-971E806A21D1}"/>
    <dgm:cxn modelId="{EE0B347D-29D0-4578-96E7-324E73B4E1E4}" type="presOf" srcId="{1FACAFFE-0499-4781-9619-AC1EAD0051DC}" destId="{325F5E04-8AC0-41C9-A5F6-324C407223BA}" srcOrd="0" destOrd="0" presId="urn:microsoft.com/office/officeart/2005/8/layout/chevron2"/>
    <dgm:cxn modelId="{89A0498B-A0F5-4AEE-A749-8560A934E6FA}" srcId="{B1C5DFB4-3F8B-43E6-9AAC-01ECFE5C3320}" destId="{D91D4DB4-1625-447A-8A8D-54717BF115AD}" srcOrd="4" destOrd="0" parTransId="{6604D2DA-B5A2-409F-A22A-654D6F0D3420}" sibTransId="{65868C9A-0AF1-434F-8A8E-E3B6F31B89F4}"/>
    <dgm:cxn modelId="{7D911D66-DF13-4260-977F-32222CFCD2E2}" type="presOf" srcId="{9A445EA5-1D29-4985-A7C0-C57E8F992952}" destId="{06B08EEE-63FB-4877-A332-532704BB9C8C}" srcOrd="0" destOrd="0" presId="urn:microsoft.com/office/officeart/2005/8/layout/chevron2"/>
    <dgm:cxn modelId="{E1EDE097-02A8-41B4-87DD-F38BE6843690}" srcId="{3BE79599-A2F1-40D4-BDAF-10EDBBF9DE01}" destId="{050F7828-2D39-4C04-AE0B-EB7C6E4D3F9B}" srcOrd="1" destOrd="0" parTransId="{1FF910CB-73D3-4CAB-8F38-239B1F6F8E93}" sibTransId="{C2BB76ED-D8B3-4DBC-8858-3F36F643A9C8}"/>
    <dgm:cxn modelId="{8F4334DC-47E5-4110-90DE-C45CC34273D8}" type="presOf" srcId="{0F66F88A-906F-48BF-9C13-6449FE857596}" destId="{325F5E04-8AC0-41C9-A5F6-324C407223BA}" srcOrd="0" destOrd="2" presId="urn:microsoft.com/office/officeart/2005/8/layout/chevron2"/>
    <dgm:cxn modelId="{068F4260-F132-4301-B564-BF524C9CF3E4}" type="presOf" srcId="{36638496-2C9E-4787-B6DE-29F0DD7D603F}" destId="{10059844-EDBD-4E90-8911-4706FF015699}" srcOrd="0" destOrd="0" presId="urn:microsoft.com/office/officeart/2005/8/layout/chevron2"/>
    <dgm:cxn modelId="{74592B9E-E7AF-4731-B492-57AB3EC64D31}" type="presOf" srcId="{5AC03B41-28D9-4938-87F4-7944925C5377}" destId="{A8F78E2D-7C5C-4F58-B77E-A7CB7927B70C}" srcOrd="0" destOrd="0" presId="urn:microsoft.com/office/officeart/2005/8/layout/chevron2"/>
    <dgm:cxn modelId="{87C1648C-331F-4ABF-A063-7D73653C1A27}" type="presOf" srcId="{3BE79599-A2F1-40D4-BDAF-10EDBBF9DE01}" destId="{B26AABFE-8126-474A-8E5B-175A8D16817F}" srcOrd="0" destOrd="0" presId="urn:microsoft.com/office/officeart/2005/8/layout/chevron2"/>
    <dgm:cxn modelId="{BBC13FE2-AA32-411D-9314-7183C5646AFB}" type="presOf" srcId="{52C3C1A8-8571-4810-856E-516CCC56778B}" destId="{06B08EEE-63FB-4877-A332-532704BB9C8C}" srcOrd="0" destOrd="1" presId="urn:microsoft.com/office/officeart/2005/8/layout/chevron2"/>
    <dgm:cxn modelId="{12BE7D00-0F6E-460F-A44E-C2C3D022BEF8}" srcId="{3BE79599-A2F1-40D4-BDAF-10EDBBF9DE01}" destId="{36638496-2C9E-4787-B6DE-29F0DD7D603F}" srcOrd="0" destOrd="0" parTransId="{85060CE2-4B16-4DBE-A2E4-23AFA96E5813}" sibTransId="{8C2CFA97-A02D-40F8-BE40-0BCC013F2F19}"/>
    <dgm:cxn modelId="{F19BB8ED-A610-43DB-80D3-EC39270EC858}" srcId="{B1C5DFB4-3F8B-43E6-9AAC-01ECFE5C3320}" destId="{330EE347-BBEB-4D2F-81DB-4B9FD037AA12}" srcOrd="2" destOrd="0" parTransId="{A9FF1660-7A5E-42DD-8CA3-5536DC21B865}" sibTransId="{4DA2F3D1-3404-4770-8A85-BE4ACA25B3EB}"/>
    <dgm:cxn modelId="{AB5FE68A-EE45-48E9-B6CC-1EE459E9C907}" type="presOf" srcId="{C76E75D6-3E8B-4D7A-96F7-A1B8FC1A5B91}" destId="{325F5E04-8AC0-41C9-A5F6-324C407223BA}" srcOrd="0" destOrd="1" presId="urn:microsoft.com/office/officeart/2005/8/layout/chevron2"/>
    <dgm:cxn modelId="{31007963-7DC0-461B-BAC5-C8749EC35C38}" type="presOf" srcId="{DA97013C-3F33-45F9-875B-35229509C6D0}" destId="{0EC53F9F-2DA0-478D-96AC-7217A6D5DF8F}" srcOrd="0" destOrd="0" presId="urn:microsoft.com/office/officeart/2005/8/layout/chevron2"/>
    <dgm:cxn modelId="{5546D09C-2226-4C17-AFAC-AE868F3F647E}" type="presOf" srcId="{A3A3105E-ECEA-4C2C-9059-D23E684B9C8A}" destId="{10059844-EDBD-4E90-8911-4706FF015699}" srcOrd="0" destOrd="2" presId="urn:microsoft.com/office/officeart/2005/8/layout/chevron2"/>
    <dgm:cxn modelId="{F9CA5589-6C9A-4174-97E3-69CE1B99CDE4}" type="presOf" srcId="{9AD02C5C-B9E3-4A44-A95E-C032B1058048}" destId="{06B08EEE-63FB-4877-A332-532704BB9C8C}" srcOrd="0" destOrd="3" presId="urn:microsoft.com/office/officeart/2005/8/layout/chevron2"/>
    <dgm:cxn modelId="{F16AB734-F975-410D-886D-C97CBE4CE7C2}" type="presOf" srcId="{050F7828-2D39-4C04-AE0B-EB7C6E4D3F9B}" destId="{10059844-EDBD-4E90-8911-4706FF015699}" srcOrd="0" destOrd="1" presId="urn:microsoft.com/office/officeart/2005/8/layout/chevron2"/>
    <dgm:cxn modelId="{46835B4F-15DF-4951-BE92-7102AC484F74}" type="presOf" srcId="{330EE347-BBEB-4D2F-81DB-4B9FD037AA12}" destId="{06B08EEE-63FB-4877-A332-532704BB9C8C}" srcOrd="0" destOrd="2" presId="urn:microsoft.com/office/officeart/2005/8/layout/chevron2"/>
    <dgm:cxn modelId="{81BA6E71-A8B2-4AB6-BB6A-3FF58B4CB57E}" srcId="{3BE79599-A2F1-40D4-BDAF-10EDBBF9DE01}" destId="{A3A3105E-ECEA-4C2C-9059-D23E684B9C8A}" srcOrd="2" destOrd="0" parTransId="{015FE4A8-EE44-41F6-A0F7-ED13EC9BBCE7}" sibTransId="{ED0A9C40-1C4E-4CF2-BE1A-E1171606EC18}"/>
    <dgm:cxn modelId="{F92B1D17-2119-4C75-A097-72CA7E116052}" srcId="{DA97013C-3F33-45F9-875B-35229509C6D0}" destId="{5AC03B41-28D9-4938-87F4-7944925C5377}" srcOrd="0" destOrd="0" parTransId="{A56A49E4-8A7E-4EE6-BFF2-64DDBDAE846B}" sibTransId="{C0152895-1787-4E6C-B96B-642AFF05C254}"/>
    <dgm:cxn modelId="{FD414835-31F8-4F91-9A0D-84A610FB4152}" srcId="{5AC03B41-28D9-4938-87F4-7944925C5377}" destId="{C76E75D6-3E8B-4D7A-96F7-A1B8FC1A5B91}" srcOrd="1" destOrd="0" parTransId="{6F4D6985-3B76-463D-BF80-DDFC55E0D82B}" sibTransId="{CA084E01-1D13-4325-8EA3-770435EBF49F}"/>
    <dgm:cxn modelId="{F9159430-60E3-4E8F-B314-B1A56EE175C4}" srcId="{B1C5DFB4-3F8B-43E6-9AAC-01ECFE5C3320}" destId="{9A445EA5-1D29-4985-A7C0-C57E8F992952}" srcOrd="0" destOrd="0" parTransId="{136D6476-174F-4C6F-B0BD-1ED26D0BEDD8}" sibTransId="{696FD362-6FA2-4BF7-90D2-43D4FA9C3437}"/>
    <dgm:cxn modelId="{DC37FEC3-8A30-4CB7-A828-9CF4988B5AF5}" srcId="{B1C5DFB4-3F8B-43E6-9AAC-01ECFE5C3320}" destId="{52C3C1A8-8571-4810-856E-516CCC56778B}" srcOrd="1" destOrd="0" parTransId="{5CB9E67E-1A73-481D-9AED-18CE730AA33C}" sibTransId="{A64F8046-5488-460A-AEC6-13F093449598}"/>
    <dgm:cxn modelId="{B37230FC-982E-41C5-A46A-A62A28AC95AD}" srcId="{5AC03B41-28D9-4938-87F4-7944925C5377}" destId="{1FACAFFE-0499-4781-9619-AC1EAD0051DC}" srcOrd="0" destOrd="0" parTransId="{423D4F84-49C8-4E2E-B7E4-19463A7D5194}" sibTransId="{FD85ACFB-8115-4A64-83F5-069D05E498B6}"/>
    <dgm:cxn modelId="{02932007-14BD-4651-A2F2-AA643E10ACE6}" type="presOf" srcId="{D91D4DB4-1625-447A-8A8D-54717BF115AD}" destId="{06B08EEE-63FB-4877-A332-532704BB9C8C}" srcOrd="0" destOrd="4" presId="urn:microsoft.com/office/officeart/2005/8/layout/chevron2"/>
    <dgm:cxn modelId="{A4A57444-9A39-44FF-B399-CD5325F5B6EB}" type="presParOf" srcId="{0EC53F9F-2DA0-478D-96AC-7217A6D5DF8F}" destId="{47F3D59C-E1E6-4DFB-BE81-B8FFABE6643A}" srcOrd="0" destOrd="0" presId="urn:microsoft.com/office/officeart/2005/8/layout/chevron2"/>
    <dgm:cxn modelId="{4E6A9AFC-374C-49FA-BFC5-560F992AFBA2}" type="presParOf" srcId="{47F3D59C-E1E6-4DFB-BE81-B8FFABE6643A}" destId="{A8F78E2D-7C5C-4F58-B77E-A7CB7927B70C}" srcOrd="0" destOrd="0" presId="urn:microsoft.com/office/officeart/2005/8/layout/chevron2"/>
    <dgm:cxn modelId="{F0C9E2F2-C05D-47CA-902C-3C8CD49A8D3C}" type="presParOf" srcId="{47F3D59C-E1E6-4DFB-BE81-B8FFABE6643A}" destId="{325F5E04-8AC0-41C9-A5F6-324C407223BA}" srcOrd="1" destOrd="0" presId="urn:microsoft.com/office/officeart/2005/8/layout/chevron2"/>
    <dgm:cxn modelId="{9A0486EC-066F-4045-95B6-EBB5076E1A3E}" type="presParOf" srcId="{0EC53F9F-2DA0-478D-96AC-7217A6D5DF8F}" destId="{505A8B4D-2659-4D25-8769-92577576C6E8}" srcOrd="1" destOrd="0" presId="urn:microsoft.com/office/officeart/2005/8/layout/chevron2"/>
    <dgm:cxn modelId="{FA23E770-CB84-4534-B210-BA94D9F1B3E7}" type="presParOf" srcId="{0EC53F9F-2DA0-478D-96AC-7217A6D5DF8F}" destId="{5739BAE1-0291-4E5F-B40E-F6F1DD89A0A0}" srcOrd="2" destOrd="0" presId="urn:microsoft.com/office/officeart/2005/8/layout/chevron2"/>
    <dgm:cxn modelId="{B3666229-FF2C-47FC-97C8-B5E8304BA718}" type="presParOf" srcId="{5739BAE1-0291-4E5F-B40E-F6F1DD89A0A0}" destId="{C6735A49-5CA4-460E-A14B-9E21C38D477D}" srcOrd="0" destOrd="0" presId="urn:microsoft.com/office/officeart/2005/8/layout/chevron2"/>
    <dgm:cxn modelId="{D947DFC2-741D-4A9E-BE3B-5B48578D2F8D}" type="presParOf" srcId="{5739BAE1-0291-4E5F-B40E-F6F1DD89A0A0}" destId="{06B08EEE-63FB-4877-A332-532704BB9C8C}" srcOrd="1" destOrd="0" presId="urn:microsoft.com/office/officeart/2005/8/layout/chevron2"/>
    <dgm:cxn modelId="{48F1413F-E0B0-482D-ADF3-31FD1DA4B03F}" type="presParOf" srcId="{0EC53F9F-2DA0-478D-96AC-7217A6D5DF8F}" destId="{95B811C7-35EA-437D-B1A4-FA079FC446BC}" srcOrd="3" destOrd="0" presId="urn:microsoft.com/office/officeart/2005/8/layout/chevron2"/>
    <dgm:cxn modelId="{05D59621-61F1-499F-9C0B-CCDC14B5F318}" type="presParOf" srcId="{0EC53F9F-2DA0-478D-96AC-7217A6D5DF8F}" destId="{2133F5EE-D727-44EB-B6D4-19FB211C19F8}" srcOrd="4" destOrd="0" presId="urn:microsoft.com/office/officeart/2005/8/layout/chevron2"/>
    <dgm:cxn modelId="{A96B3FFF-50B6-41BC-95A9-DB374F8327A2}" type="presParOf" srcId="{2133F5EE-D727-44EB-B6D4-19FB211C19F8}" destId="{B26AABFE-8126-474A-8E5B-175A8D16817F}" srcOrd="0" destOrd="0" presId="urn:microsoft.com/office/officeart/2005/8/layout/chevron2"/>
    <dgm:cxn modelId="{9AE6F422-1FBF-4255-A838-0C0E0B76CD6E}" type="presParOf" srcId="{2133F5EE-D727-44EB-B6D4-19FB211C19F8}" destId="{10059844-EDBD-4E90-8911-4706FF01569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B2A88A-D08C-4FE2-AB82-019EA58619A3}"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954C0256-FFE6-4AED-B75A-56C7A419050C}">
      <dgm:prSet phldrT="[Text]"/>
      <dgm:spPr/>
      <dgm:t>
        <a:bodyPr/>
        <a:lstStyle/>
        <a:p>
          <a:r>
            <a:rPr lang="en-US" dirty="0" smtClean="0"/>
            <a:t>Clean data of unknown characters and html</a:t>
          </a:r>
          <a:endParaRPr lang="en-US" dirty="0"/>
        </a:p>
      </dgm:t>
    </dgm:pt>
    <dgm:pt modelId="{150DF7D5-BBE8-449E-B42A-5BEC00ADEA71}" type="parTrans" cxnId="{972E1877-4D63-4EC4-A30D-E9D2E2FA1C8E}">
      <dgm:prSet/>
      <dgm:spPr/>
      <dgm:t>
        <a:bodyPr/>
        <a:lstStyle/>
        <a:p>
          <a:endParaRPr lang="en-US"/>
        </a:p>
      </dgm:t>
    </dgm:pt>
    <dgm:pt modelId="{FB9F5E93-B92B-4F80-A723-DEC85919FF12}" type="sibTrans" cxnId="{972E1877-4D63-4EC4-A30D-E9D2E2FA1C8E}">
      <dgm:prSet/>
      <dgm:spPr/>
      <dgm:t>
        <a:bodyPr/>
        <a:lstStyle/>
        <a:p>
          <a:endParaRPr lang="en-US"/>
        </a:p>
      </dgm:t>
    </dgm:pt>
    <dgm:pt modelId="{C3B8AB7E-EB6A-41F0-9A65-248EBBC53F61}">
      <dgm:prSet phldrT="[Text]"/>
      <dgm:spPr/>
      <dgm:t>
        <a:bodyPr/>
        <a:lstStyle/>
        <a:p>
          <a:r>
            <a:rPr lang="en-US" dirty="0" smtClean="0"/>
            <a:t>Challenges included UTF/ASCII issues</a:t>
          </a:r>
          <a:endParaRPr lang="en-US" dirty="0"/>
        </a:p>
      </dgm:t>
    </dgm:pt>
    <dgm:pt modelId="{0F4B7E5B-2794-4CEA-BE76-556FE89F074D}" type="parTrans" cxnId="{2131B1A1-A1FD-4E2C-9CBA-07B3597FA57A}">
      <dgm:prSet/>
      <dgm:spPr/>
      <dgm:t>
        <a:bodyPr/>
        <a:lstStyle/>
        <a:p>
          <a:endParaRPr lang="en-US"/>
        </a:p>
      </dgm:t>
    </dgm:pt>
    <dgm:pt modelId="{9424DF13-261F-4A62-A5D4-878714FD7792}" type="sibTrans" cxnId="{2131B1A1-A1FD-4E2C-9CBA-07B3597FA57A}">
      <dgm:prSet/>
      <dgm:spPr/>
      <dgm:t>
        <a:bodyPr/>
        <a:lstStyle/>
        <a:p>
          <a:endParaRPr lang="en-US"/>
        </a:p>
      </dgm:t>
    </dgm:pt>
    <dgm:pt modelId="{58D878B2-4ED4-4116-B225-BA1B6F6C0F9E}">
      <dgm:prSet phldrT="[Text]"/>
      <dgm:spPr/>
      <dgm:t>
        <a:bodyPr/>
        <a:lstStyle/>
        <a:p>
          <a:r>
            <a:rPr lang="en-US" dirty="0" smtClean="0"/>
            <a:t>Defining features as categorical, counts or binary</a:t>
          </a:r>
          <a:endParaRPr lang="en-US" dirty="0"/>
        </a:p>
      </dgm:t>
    </dgm:pt>
    <dgm:pt modelId="{D03BA59B-8071-4E8B-B05C-78EDDE444CD0}" type="parTrans" cxnId="{3F6E3DDA-87AE-40B5-9D4B-DAF5F1937377}">
      <dgm:prSet/>
      <dgm:spPr/>
      <dgm:t>
        <a:bodyPr/>
        <a:lstStyle/>
        <a:p>
          <a:endParaRPr lang="en-US"/>
        </a:p>
      </dgm:t>
    </dgm:pt>
    <dgm:pt modelId="{EE16B087-A4D6-403E-9394-1894742FA69F}" type="sibTrans" cxnId="{3F6E3DDA-87AE-40B5-9D4B-DAF5F1937377}">
      <dgm:prSet/>
      <dgm:spPr/>
      <dgm:t>
        <a:bodyPr/>
        <a:lstStyle/>
        <a:p>
          <a:endParaRPr lang="en-US"/>
        </a:p>
      </dgm:t>
    </dgm:pt>
    <dgm:pt modelId="{E9714AFA-0BBE-4B1E-866A-80BF00A2B2DE}">
      <dgm:prSet phldrT="[Text]"/>
      <dgm:spPr/>
      <dgm:t>
        <a:bodyPr/>
        <a:lstStyle/>
        <a:p>
          <a:r>
            <a:rPr lang="en-US" dirty="0" smtClean="0"/>
            <a:t>Challenges included controlling for article size</a:t>
          </a:r>
          <a:endParaRPr lang="en-US" dirty="0"/>
        </a:p>
      </dgm:t>
    </dgm:pt>
    <dgm:pt modelId="{73C8906E-37F7-49D0-97EF-492F851469A5}" type="parTrans" cxnId="{0CA6A8AD-A5FF-49D9-82EF-CEEA1AC3AC87}">
      <dgm:prSet/>
      <dgm:spPr/>
      <dgm:t>
        <a:bodyPr/>
        <a:lstStyle/>
        <a:p>
          <a:endParaRPr lang="en-US"/>
        </a:p>
      </dgm:t>
    </dgm:pt>
    <dgm:pt modelId="{C7F90F1D-62E1-4E07-879A-1FBF5187E13B}" type="sibTrans" cxnId="{0CA6A8AD-A5FF-49D9-82EF-CEEA1AC3AC87}">
      <dgm:prSet/>
      <dgm:spPr/>
      <dgm:t>
        <a:bodyPr/>
        <a:lstStyle/>
        <a:p>
          <a:endParaRPr lang="en-US"/>
        </a:p>
      </dgm:t>
    </dgm:pt>
    <dgm:pt modelId="{BE21A3CF-464D-4E26-89C5-61D5B6800303}">
      <dgm:prSet phldrT="[Text]"/>
      <dgm:spPr/>
      <dgm:t>
        <a:bodyPr/>
        <a:lstStyle/>
        <a:p>
          <a:r>
            <a:rPr lang="en-US" dirty="0" smtClean="0"/>
            <a:t>Model included one target form at a time</a:t>
          </a:r>
          <a:endParaRPr lang="en-US" dirty="0"/>
        </a:p>
      </dgm:t>
    </dgm:pt>
    <dgm:pt modelId="{AE076104-F0BD-4C6A-9AC6-38E58360AEE7}" type="parTrans" cxnId="{75EC59E8-267F-4BA7-BE7D-0587FFB3DBB2}">
      <dgm:prSet/>
      <dgm:spPr/>
      <dgm:t>
        <a:bodyPr/>
        <a:lstStyle/>
        <a:p>
          <a:endParaRPr lang="en-US"/>
        </a:p>
      </dgm:t>
    </dgm:pt>
    <dgm:pt modelId="{C579258F-1354-429C-8F56-7E4825FA65A4}" type="sibTrans" cxnId="{75EC59E8-267F-4BA7-BE7D-0587FFB3DBB2}">
      <dgm:prSet/>
      <dgm:spPr/>
      <dgm:t>
        <a:bodyPr/>
        <a:lstStyle/>
        <a:p>
          <a:endParaRPr lang="en-US"/>
        </a:p>
      </dgm:t>
    </dgm:pt>
    <dgm:pt modelId="{87972C0F-1C82-4381-AD0B-F000DC119E33}">
      <dgm:prSet phldrT="[Text]"/>
      <dgm:spPr/>
      <dgm:t>
        <a:bodyPr/>
        <a:lstStyle/>
        <a:p>
          <a:r>
            <a:rPr lang="en-US" dirty="0" smtClean="0"/>
            <a:t>Plans for expansion</a:t>
          </a:r>
          <a:endParaRPr lang="en-US" dirty="0"/>
        </a:p>
      </dgm:t>
    </dgm:pt>
    <dgm:pt modelId="{4F4F9A25-9EC8-484A-BFDC-D860DC909EC1}" type="parTrans" cxnId="{595BBC10-D167-4BD1-8B16-EC3E6FC54287}">
      <dgm:prSet/>
      <dgm:spPr/>
      <dgm:t>
        <a:bodyPr/>
        <a:lstStyle/>
        <a:p>
          <a:endParaRPr lang="en-US"/>
        </a:p>
      </dgm:t>
    </dgm:pt>
    <dgm:pt modelId="{C1ECD0EA-BD9A-4A46-A5AD-5365F3D2E09C}" type="sibTrans" cxnId="{595BBC10-D167-4BD1-8B16-EC3E6FC54287}">
      <dgm:prSet/>
      <dgm:spPr/>
      <dgm:t>
        <a:bodyPr/>
        <a:lstStyle/>
        <a:p>
          <a:endParaRPr lang="en-US"/>
        </a:p>
      </dgm:t>
    </dgm:pt>
    <dgm:pt modelId="{00240EBA-1C77-4DBD-A65B-CCBC89938F76}" type="pres">
      <dgm:prSet presAssocID="{32B2A88A-D08C-4FE2-AB82-019EA58619A3}" presName="rootnode" presStyleCnt="0">
        <dgm:presLayoutVars>
          <dgm:chMax/>
          <dgm:chPref/>
          <dgm:dir/>
          <dgm:animLvl val="lvl"/>
        </dgm:presLayoutVars>
      </dgm:prSet>
      <dgm:spPr/>
      <dgm:t>
        <a:bodyPr/>
        <a:lstStyle/>
        <a:p>
          <a:endParaRPr lang="en-US"/>
        </a:p>
      </dgm:t>
    </dgm:pt>
    <dgm:pt modelId="{F94977D4-6B75-4087-B058-B25BF1096683}" type="pres">
      <dgm:prSet presAssocID="{954C0256-FFE6-4AED-B75A-56C7A419050C}" presName="composite" presStyleCnt="0"/>
      <dgm:spPr/>
    </dgm:pt>
    <dgm:pt modelId="{9A63B1A6-1454-43A7-AA24-F5ADAAB81955}" type="pres">
      <dgm:prSet presAssocID="{954C0256-FFE6-4AED-B75A-56C7A419050C}" presName="bentUpArrow1" presStyleLbl="alignImgPlace1" presStyleIdx="0" presStyleCnt="2"/>
      <dgm:spPr/>
    </dgm:pt>
    <dgm:pt modelId="{4F1B5BD8-36E7-411A-8A93-23DE01F8B5B7}" type="pres">
      <dgm:prSet presAssocID="{954C0256-FFE6-4AED-B75A-56C7A419050C}" presName="ParentText" presStyleLbl="node1" presStyleIdx="0" presStyleCnt="3">
        <dgm:presLayoutVars>
          <dgm:chMax val="1"/>
          <dgm:chPref val="1"/>
          <dgm:bulletEnabled val="1"/>
        </dgm:presLayoutVars>
      </dgm:prSet>
      <dgm:spPr/>
      <dgm:t>
        <a:bodyPr/>
        <a:lstStyle/>
        <a:p>
          <a:endParaRPr lang="en-US"/>
        </a:p>
      </dgm:t>
    </dgm:pt>
    <dgm:pt modelId="{1BD4B882-0660-4318-8D79-1538D3A2F916}" type="pres">
      <dgm:prSet presAssocID="{954C0256-FFE6-4AED-B75A-56C7A419050C}" presName="ChildText" presStyleLbl="revTx" presStyleIdx="0" presStyleCnt="3">
        <dgm:presLayoutVars>
          <dgm:chMax val="0"/>
          <dgm:chPref val="0"/>
          <dgm:bulletEnabled val="1"/>
        </dgm:presLayoutVars>
      </dgm:prSet>
      <dgm:spPr/>
      <dgm:t>
        <a:bodyPr/>
        <a:lstStyle/>
        <a:p>
          <a:endParaRPr lang="en-US"/>
        </a:p>
      </dgm:t>
    </dgm:pt>
    <dgm:pt modelId="{CF4A9483-792A-4C8C-AA08-4D1DFF3844D7}" type="pres">
      <dgm:prSet presAssocID="{FB9F5E93-B92B-4F80-A723-DEC85919FF12}" presName="sibTrans" presStyleCnt="0"/>
      <dgm:spPr/>
    </dgm:pt>
    <dgm:pt modelId="{A622ADAC-37FC-48ED-A88B-F681FD66E6A6}" type="pres">
      <dgm:prSet presAssocID="{58D878B2-4ED4-4116-B225-BA1B6F6C0F9E}" presName="composite" presStyleCnt="0"/>
      <dgm:spPr/>
    </dgm:pt>
    <dgm:pt modelId="{83BCF1A2-DA5A-4F63-A569-1C6C6873C0D5}" type="pres">
      <dgm:prSet presAssocID="{58D878B2-4ED4-4116-B225-BA1B6F6C0F9E}" presName="bentUpArrow1" presStyleLbl="alignImgPlace1" presStyleIdx="1" presStyleCnt="2"/>
      <dgm:spPr/>
    </dgm:pt>
    <dgm:pt modelId="{9194300B-F681-4930-9C6C-F1437AB338B9}" type="pres">
      <dgm:prSet presAssocID="{58D878B2-4ED4-4116-B225-BA1B6F6C0F9E}" presName="ParentText" presStyleLbl="node1" presStyleIdx="1" presStyleCnt="3">
        <dgm:presLayoutVars>
          <dgm:chMax val="1"/>
          <dgm:chPref val="1"/>
          <dgm:bulletEnabled val="1"/>
        </dgm:presLayoutVars>
      </dgm:prSet>
      <dgm:spPr/>
      <dgm:t>
        <a:bodyPr/>
        <a:lstStyle/>
        <a:p>
          <a:endParaRPr lang="en-US"/>
        </a:p>
      </dgm:t>
    </dgm:pt>
    <dgm:pt modelId="{FAE13949-9BA4-4EBF-9F33-3E93ECC598C0}" type="pres">
      <dgm:prSet presAssocID="{58D878B2-4ED4-4116-B225-BA1B6F6C0F9E}" presName="ChildText" presStyleLbl="revTx" presStyleIdx="1" presStyleCnt="3">
        <dgm:presLayoutVars>
          <dgm:chMax val="0"/>
          <dgm:chPref val="0"/>
          <dgm:bulletEnabled val="1"/>
        </dgm:presLayoutVars>
      </dgm:prSet>
      <dgm:spPr/>
      <dgm:t>
        <a:bodyPr/>
        <a:lstStyle/>
        <a:p>
          <a:endParaRPr lang="en-US"/>
        </a:p>
      </dgm:t>
    </dgm:pt>
    <dgm:pt modelId="{3E4173DE-A739-440D-A748-E2FF4F280B0A}" type="pres">
      <dgm:prSet presAssocID="{EE16B087-A4D6-403E-9394-1894742FA69F}" presName="sibTrans" presStyleCnt="0"/>
      <dgm:spPr/>
    </dgm:pt>
    <dgm:pt modelId="{560B44B9-B764-4875-873C-5AE338CA08C0}" type="pres">
      <dgm:prSet presAssocID="{BE21A3CF-464D-4E26-89C5-61D5B6800303}" presName="composite" presStyleCnt="0"/>
      <dgm:spPr/>
    </dgm:pt>
    <dgm:pt modelId="{DBB0471F-6316-4080-B79B-797E5BA5F9BC}" type="pres">
      <dgm:prSet presAssocID="{BE21A3CF-464D-4E26-89C5-61D5B6800303}" presName="ParentText" presStyleLbl="node1" presStyleIdx="2" presStyleCnt="3">
        <dgm:presLayoutVars>
          <dgm:chMax val="1"/>
          <dgm:chPref val="1"/>
          <dgm:bulletEnabled val="1"/>
        </dgm:presLayoutVars>
      </dgm:prSet>
      <dgm:spPr/>
      <dgm:t>
        <a:bodyPr/>
        <a:lstStyle/>
        <a:p>
          <a:endParaRPr lang="en-US"/>
        </a:p>
      </dgm:t>
    </dgm:pt>
    <dgm:pt modelId="{58FD797E-EA69-4F61-97EA-142E20AC72DE}" type="pres">
      <dgm:prSet presAssocID="{BE21A3CF-464D-4E26-89C5-61D5B6800303}" presName="FinalChildText" presStyleLbl="revTx" presStyleIdx="2" presStyleCnt="3">
        <dgm:presLayoutVars>
          <dgm:chMax val="0"/>
          <dgm:chPref val="0"/>
          <dgm:bulletEnabled val="1"/>
        </dgm:presLayoutVars>
      </dgm:prSet>
      <dgm:spPr/>
      <dgm:t>
        <a:bodyPr/>
        <a:lstStyle/>
        <a:p>
          <a:endParaRPr lang="en-US"/>
        </a:p>
      </dgm:t>
    </dgm:pt>
  </dgm:ptLst>
  <dgm:cxnLst>
    <dgm:cxn modelId="{9A2080FF-FE93-46DC-B8F1-6FA3882DEFF3}" type="presOf" srcId="{E9714AFA-0BBE-4B1E-866A-80BF00A2B2DE}" destId="{FAE13949-9BA4-4EBF-9F33-3E93ECC598C0}" srcOrd="0" destOrd="0" presId="urn:microsoft.com/office/officeart/2005/8/layout/StepDownProcess"/>
    <dgm:cxn modelId="{0CA6A8AD-A5FF-49D9-82EF-CEEA1AC3AC87}" srcId="{58D878B2-4ED4-4116-B225-BA1B6F6C0F9E}" destId="{E9714AFA-0BBE-4B1E-866A-80BF00A2B2DE}" srcOrd="0" destOrd="0" parTransId="{73C8906E-37F7-49D0-97EF-492F851469A5}" sibTransId="{C7F90F1D-62E1-4E07-879A-1FBF5187E13B}"/>
    <dgm:cxn modelId="{75EC59E8-267F-4BA7-BE7D-0587FFB3DBB2}" srcId="{32B2A88A-D08C-4FE2-AB82-019EA58619A3}" destId="{BE21A3CF-464D-4E26-89C5-61D5B6800303}" srcOrd="2" destOrd="0" parTransId="{AE076104-F0BD-4C6A-9AC6-38E58360AEE7}" sibTransId="{C579258F-1354-429C-8F56-7E4825FA65A4}"/>
    <dgm:cxn modelId="{E9830173-8583-4D77-9B4D-89253619CA77}" type="presOf" srcId="{BE21A3CF-464D-4E26-89C5-61D5B6800303}" destId="{DBB0471F-6316-4080-B79B-797E5BA5F9BC}" srcOrd="0" destOrd="0" presId="urn:microsoft.com/office/officeart/2005/8/layout/StepDownProcess"/>
    <dgm:cxn modelId="{7C6A5298-D252-400D-8FA9-7B99BF6274D9}" type="presOf" srcId="{C3B8AB7E-EB6A-41F0-9A65-248EBBC53F61}" destId="{1BD4B882-0660-4318-8D79-1538D3A2F916}" srcOrd="0" destOrd="0" presId="urn:microsoft.com/office/officeart/2005/8/layout/StepDownProcess"/>
    <dgm:cxn modelId="{F88734EE-FD65-491A-884A-890E56AE0C0A}" type="presOf" srcId="{954C0256-FFE6-4AED-B75A-56C7A419050C}" destId="{4F1B5BD8-36E7-411A-8A93-23DE01F8B5B7}" srcOrd="0" destOrd="0" presId="urn:microsoft.com/office/officeart/2005/8/layout/StepDownProcess"/>
    <dgm:cxn modelId="{595BBC10-D167-4BD1-8B16-EC3E6FC54287}" srcId="{BE21A3CF-464D-4E26-89C5-61D5B6800303}" destId="{87972C0F-1C82-4381-AD0B-F000DC119E33}" srcOrd="0" destOrd="0" parTransId="{4F4F9A25-9EC8-484A-BFDC-D860DC909EC1}" sibTransId="{C1ECD0EA-BD9A-4A46-A5AD-5365F3D2E09C}"/>
    <dgm:cxn modelId="{3F6E3DDA-87AE-40B5-9D4B-DAF5F1937377}" srcId="{32B2A88A-D08C-4FE2-AB82-019EA58619A3}" destId="{58D878B2-4ED4-4116-B225-BA1B6F6C0F9E}" srcOrd="1" destOrd="0" parTransId="{D03BA59B-8071-4E8B-B05C-78EDDE444CD0}" sibTransId="{EE16B087-A4D6-403E-9394-1894742FA69F}"/>
    <dgm:cxn modelId="{BA973422-F5B7-4AD7-81DE-A40D69CF6936}" type="presOf" srcId="{58D878B2-4ED4-4116-B225-BA1B6F6C0F9E}" destId="{9194300B-F681-4930-9C6C-F1437AB338B9}" srcOrd="0" destOrd="0" presId="urn:microsoft.com/office/officeart/2005/8/layout/StepDownProcess"/>
    <dgm:cxn modelId="{972E1877-4D63-4EC4-A30D-E9D2E2FA1C8E}" srcId="{32B2A88A-D08C-4FE2-AB82-019EA58619A3}" destId="{954C0256-FFE6-4AED-B75A-56C7A419050C}" srcOrd="0" destOrd="0" parTransId="{150DF7D5-BBE8-449E-B42A-5BEC00ADEA71}" sibTransId="{FB9F5E93-B92B-4F80-A723-DEC85919FF12}"/>
    <dgm:cxn modelId="{16AB1329-B87E-4696-8E2D-82331B3B0621}" type="presOf" srcId="{32B2A88A-D08C-4FE2-AB82-019EA58619A3}" destId="{00240EBA-1C77-4DBD-A65B-CCBC89938F76}" srcOrd="0" destOrd="0" presId="urn:microsoft.com/office/officeart/2005/8/layout/StepDownProcess"/>
    <dgm:cxn modelId="{C735CE99-81AC-4BC1-8882-92C38D0347A4}" type="presOf" srcId="{87972C0F-1C82-4381-AD0B-F000DC119E33}" destId="{58FD797E-EA69-4F61-97EA-142E20AC72DE}" srcOrd="0" destOrd="0" presId="urn:microsoft.com/office/officeart/2005/8/layout/StepDownProcess"/>
    <dgm:cxn modelId="{2131B1A1-A1FD-4E2C-9CBA-07B3597FA57A}" srcId="{954C0256-FFE6-4AED-B75A-56C7A419050C}" destId="{C3B8AB7E-EB6A-41F0-9A65-248EBBC53F61}" srcOrd="0" destOrd="0" parTransId="{0F4B7E5B-2794-4CEA-BE76-556FE89F074D}" sibTransId="{9424DF13-261F-4A62-A5D4-878714FD7792}"/>
    <dgm:cxn modelId="{6D02807F-60DD-4900-9539-DE0D23475993}" type="presParOf" srcId="{00240EBA-1C77-4DBD-A65B-CCBC89938F76}" destId="{F94977D4-6B75-4087-B058-B25BF1096683}" srcOrd="0" destOrd="0" presId="urn:microsoft.com/office/officeart/2005/8/layout/StepDownProcess"/>
    <dgm:cxn modelId="{D25BC4C6-7F46-4437-8220-16A9F8B64371}" type="presParOf" srcId="{F94977D4-6B75-4087-B058-B25BF1096683}" destId="{9A63B1A6-1454-43A7-AA24-F5ADAAB81955}" srcOrd="0" destOrd="0" presId="urn:microsoft.com/office/officeart/2005/8/layout/StepDownProcess"/>
    <dgm:cxn modelId="{EF50BB31-6C36-47F3-831C-0A9029927873}" type="presParOf" srcId="{F94977D4-6B75-4087-B058-B25BF1096683}" destId="{4F1B5BD8-36E7-411A-8A93-23DE01F8B5B7}" srcOrd="1" destOrd="0" presId="urn:microsoft.com/office/officeart/2005/8/layout/StepDownProcess"/>
    <dgm:cxn modelId="{2EE25A10-1621-464E-88C6-6237165F5648}" type="presParOf" srcId="{F94977D4-6B75-4087-B058-B25BF1096683}" destId="{1BD4B882-0660-4318-8D79-1538D3A2F916}" srcOrd="2" destOrd="0" presId="urn:microsoft.com/office/officeart/2005/8/layout/StepDownProcess"/>
    <dgm:cxn modelId="{71B12462-B511-44E6-BD51-E71E973131AA}" type="presParOf" srcId="{00240EBA-1C77-4DBD-A65B-CCBC89938F76}" destId="{CF4A9483-792A-4C8C-AA08-4D1DFF3844D7}" srcOrd="1" destOrd="0" presId="urn:microsoft.com/office/officeart/2005/8/layout/StepDownProcess"/>
    <dgm:cxn modelId="{DF30A8CF-89D8-43F8-95BF-8C47DF49A7BB}" type="presParOf" srcId="{00240EBA-1C77-4DBD-A65B-CCBC89938F76}" destId="{A622ADAC-37FC-48ED-A88B-F681FD66E6A6}" srcOrd="2" destOrd="0" presId="urn:microsoft.com/office/officeart/2005/8/layout/StepDownProcess"/>
    <dgm:cxn modelId="{E5D2C237-E747-4372-A830-4DC973F0CA9B}" type="presParOf" srcId="{A622ADAC-37FC-48ED-A88B-F681FD66E6A6}" destId="{83BCF1A2-DA5A-4F63-A569-1C6C6873C0D5}" srcOrd="0" destOrd="0" presId="urn:microsoft.com/office/officeart/2005/8/layout/StepDownProcess"/>
    <dgm:cxn modelId="{627C14D1-B9D7-4D4C-A51B-515A328F6F42}" type="presParOf" srcId="{A622ADAC-37FC-48ED-A88B-F681FD66E6A6}" destId="{9194300B-F681-4930-9C6C-F1437AB338B9}" srcOrd="1" destOrd="0" presId="urn:microsoft.com/office/officeart/2005/8/layout/StepDownProcess"/>
    <dgm:cxn modelId="{DA82B2C9-03B4-4FD3-AFA5-73AB76951539}" type="presParOf" srcId="{A622ADAC-37FC-48ED-A88B-F681FD66E6A6}" destId="{FAE13949-9BA4-4EBF-9F33-3E93ECC598C0}" srcOrd="2" destOrd="0" presId="urn:microsoft.com/office/officeart/2005/8/layout/StepDownProcess"/>
    <dgm:cxn modelId="{3622BD2F-577B-4411-8552-9D1FF8755874}" type="presParOf" srcId="{00240EBA-1C77-4DBD-A65B-CCBC89938F76}" destId="{3E4173DE-A739-440D-A748-E2FF4F280B0A}" srcOrd="3" destOrd="0" presId="urn:microsoft.com/office/officeart/2005/8/layout/StepDownProcess"/>
    <dgm:cxn modelId="{0C8A78F9-331E-4C18-93D2-9506D431AA90}" type="presParOf" srcId="{00240EBA-1C77-4DBD-A65B-CCBC89938F76}" destId="{560B44B9-B764-4875-873C-5AE338CA08C0}" srcOrd="4" destOrd="0" presId="urn:microsoft.com/office/officeart/2005/8/layout/StepDownProcess"/>
    <dgm:cxn modelId="{0EE21BD1-2330-428B-8E66-C9FA02C683A4}" type="presParOf" srcId="{560B44B9-B764-4875-873C-5AE338CA08C0}" destId="{DBB0471F-6316-4080-B79B-797E5BA5F9BC}" srcOrd="0" destOrd="0" presId="urn:microsoft.com/office/officeart/2005/8/layout/StepDownProcess"/>
    <dgm:cxn modelId="{B2D57F8B-934D-45D8-8BCD-DA3764B67D95}" type="presParOf" srcId="{560B44B9-B764-4875-873C-5AE338CA08C0}" destId="{58FD797E-EA69-4F61-97EA-142E20AC72DE}" srcOrd="1" destOrd="0" presId="urn:microsoft.com/office/officeart/2005/8/layout/StepDown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F78E2D-7C5C-4F58-B77E-A7CB7927B70C}">
      <dsp:nvSpPr>
        <dsp:cNvPr id="0" name=""/>
        <dsp:cNvSpPr/>
      </dsp:nvSpPr>
      <dsp:spPr>
        <a:xfrm rot="5400000">
          <a:off x="-271170" y="289398"/>
          <a:ext cx="1807801" cy="1265460"/>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Data Acquisition</a:t>
          </a:r>
          <a:endParaRPr lang="en-US" sz="1500" kern="1200" dirty="0"/>
        </a:p>
      </dsp:txBody>
      <dsp:txXfrm rot="-5400000">
        <a:off x="1" y="650957"/>
        <a:ext cx="1265460" cy="542341"/>
      </dsp:txXfrm>
    </dsp:sp>
    <dsp:sp modelId="{325F5E04-8AC0-41C9-A5F6-324C407223BA}">
      <dsp:nvSpPr>
        <dsp:cNvPr id="0" name=""/>
        <dsp:cNvSpPr/>
      </dsp:nvSpPr>
      <dsp:spPr>
        <a:xfrm rot="5400000">
          <a:off x="2249383" y="-965694"/>
          <a:ext cx="1175070" cy="3142915"/>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Urllib</a:t>
          </a:r>
          <a:endParaRPr lang="en-US" sz="1600" kern="1200" dirty="0"/>
        </a:p>
        <a:p>
          <a:pPr marL="171450" lvl="1" indent="-171450" algn="l" defTabSz="711200">
            <a:lnSpc>
              <a:spcPct val="90000"/>
            </a:lnSpc>
            <a:spcBef>
              <a:spcPct val="0"/>
            </a:spcBef>
            <a:spcAft>
              <a:spcPct val="15000"/>
            </a:spcAft>
            <a:buChar char="••"/>
          </a:pPr>
          <a:r>
            <a:rPr lang="en-US" sz="1600" kern="1200" dirty="0" smtClean="0"/>
            <a:t>beautifulsoup</a:t>
          </a:r>
          <a:endParaRPr lang="en-US" sz="1600" kern="1200" dirty="0"/>
        </a:p>
        <a:p>
          <a:pPr marL="171450" lvl="1" indent="-171450" algn="l" defTabSz="711200">
            <a:lnSpc>
              <a:spcPct val="90000"/>
            </a:lnSpc>
            <a:spcBef>
              <a:spcPct val="0"/>
            </a:spcBef>
            <a:spcAft>
              <a:spcPct val="15000"/>
            </a:spcAft>
            <a:buChar char="••"/>
          </a:pPr>
          <a:r>
            <a:rPr lang="en-US" sz="1600" kern="1200" dirty="0" smtClean="0"/>
            <a:t>glob</a:t>
          </a:r>
          <a:endParaRPr lang="en-US" sz="1600" kern="1200" dirty="0"/>
        </a:p>
      </dsp:txBody>
      <dsp:txXfrm rot="-5400000">
        <a:off x="1265461" y="75590"/>
        <a:ext cx="3085553" cy="1060346"/>
      </dsp:txXfrm>
    </dsp:sp>
    <dsp:sp modelId="{C6735A49-5CA4-460E-A14B-9E21C38D477D}">
      <dsp:nvSpPr>
        <dsp:cNvPr id="0" name=""/>
        <dsp:cNvSpPr/>
      </dsp:nvSpPr>
      <dsp:spPr>
        <a:xfrm rot="5400000">
          <a:off x="-271170" y="2000407"/>
          <a:ext cx="1807801" cy="1265460"/>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Feature Extraction</a:t>
          </a:r>
          <a:endParaRPr lang="en-US" sz="1500" kern="1200" dirty="0"/>
        </a:p>
      </dsp:txBody>
      <dsp:txXfrm rot="-5400000">
        <a:off x="1" y="2361966"/>
        <a:ext cx="1265460" cy="542341"/>
      </dsp:txXfrm>
    </dsp:sp>
    <dsp:sp modelId="{06B08EEE-63FB-4877-A332-532704BB9C8C}">
      <dsp:nvSpPr>
        <dsp:cNvPr id="0" name=""/>
        <dsp:cNvSpPr/>
      </dsp:nvSpPr>
      <dsp:spPr>
        <a:xfrm rot="5400000">
          <a:off x="2159078" y="745315"/>
          <a:ext cx="1355679" cy="3142915"/>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Regex</a:t>
          </a:r>
          <a:endParaRPr lang="en-US" sz="1600" kern="1200" dirty="0"/>
        </a:p>
        <a:p>
          <a:pPr marL="171450" lvl="1" indent="-171450" algn="l" defTabSz="711200">
            <a:lnSpc>
              <a:spcPct val="90000"/>
            </a:lnSpc>
            <a:spcBef>
              <a:spcPct val="0"/>
            </a:spcBef>
            <a:spcAft>
              <a:spcPct val="15000"/>
            </a:spcAft>
            <a:buChar char="••"/>
          </a:pPr>
          <a:r>
            <a:rPr lang="en-US" sz="1600" kern="1200" dirty="0" smtClean="0"/>
            <a:t>Sklearn count vectorizer</a:t>
          </a:r>
          <a:endParaRPr lang="en-US" sz="1600" kern="1200" dirty="0"/>
        </a:p>
        <a:p>
          <a:pPr marL="171450" lvl="1" indent="-171450" algn="l" defTabSz="711200">
            <a:lnSpc>
              <a:spcPct val="90000"/>
            </a:lnSpc>
            <a:spcBef>
              <a:spcPct val="0"/>
            </a:spcBef>
            <a:spcAft>
              <a:spcPct val="15000"/>
            </a:spcAft>
            <a:buChar char="••"/>
          </a:pPr>
          <a:r>
            <a:rPr lang="en-US" sz="1600" kern="1200" dirty="0" smtClean="0"/>
            <a:t>Python functions</a:t>
          </a:r>
          <a:endParaRPr lang="en-US" sz="1600" kern="1200" dirty="0"/>
        </a:p>
        <a:p>
          <a:pPr marL="171450" lvl="1" indent="-171450" algn="l" defTabSz="711200">
            <a:lnSpc>
              <a:spcPct val="90000"/>
            </a:lnSpc>
            <a:spcBef>
              <a:spcPct val="0"/>
            </a:spcBef>
            <a:spcAft>
              <a:spcPct val="15000"/>
            </a:spcAft>
            <a:buChar char="••"/>
          </a:pPr>
          <a:r>
            <a:rPr lang="en-US" sz="1600" kern="1200" dirty="0" smtClean="0"/>
            <a:t>Stanford POS</a:t>
          </a:r>
          <a:endParaRPr lang="en-US" sz="1600" kern="1200" dirty="0"/>
        </a:p>
        <a:p>
          <a:pPr marL="171450" lvl="1" indent="-171450" algn="l" defTabSz="711200">
            <a:lnSpc>
              <a:spcPct val="90000"/>
            </a:lnSpc>
            <a:spcBef>
              <a:spcPct val="0"/>
            </a:spcBef>
            <a:spcAft>
              <a:spcPct val="15000"/>
            </a:spcAft>
            <a:buChar char="••"/>
          </a:pPr>
          <a:r>
            <a:rPr lang="en-US" sz="1600" kern="1200" dirty="0" smtClean="0"/>
            <a:t>NLTK</a:t>
          </a:r>
          <a:endParaRPr lang="en-US" sz="1600" kern="1200" dirty="0"/>
        </a:p>
      </dsp:txBody>
      <dsp:txXfrm rot="-5400000">
        <a:off x="1265461" y="1705112"/>
        <a:ext cx="3076736" cy="1223321"/>
      </dsp:txXfrm>
    </dsp:sp>
    <dsp:sp modelId="{B26AABFE-8126-474A-8E5B-175A8D16817F}">
      <dsp:nvSpPr>
        <dsp:cNvPr id="0" name=""/>
        <dsp:cNvSpPr/>
      </dsp:nvSpPr>
      <dsp:spPr>
        <a:xfrm rot="5400000">
          <a:off x="-271170" y="3621113"/>
          <a:ext cx="1807801" cy="1265460"/>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Classification and Scoring</a:t>
          </a:r>
          <a:endParaRPr lang="en-US" sz="1500" kern="1200" dirty="0"/>
        </a:p>
      </dsp:txBody>
      <dsp:txXfrm rot="-5400000">
        <a:off x="1" y="3982672"/>
        <a:ext cx="1265460" cy="542341"/>
      </dsp:txXfrm>
    </dsp:sp>
    <dsp:sp modelId="{10059844-EDBD-4E90-8911-4706FF015699}">
      <dsp:nvSpPr>
        <dsp:cNvPr id="0" name=""/>
        <dsp:cNvSpPr/>
      </dsp:nvSpPr>
      <dsp:spPr>
        <a:xfrm rot="5400000">
          <a:off x="2249383" y="2326032"/>
          <a:ext cx="1175070" cy="3142915"/>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Sklearn SVM</a:t>
          </a:r>
          <a:endParaRPr lang="en-US" sz="1600" kern="1200" dirty="0"/>
        </a:p>
        <a:p>
          <a:pPr marL="171450" lvl="1" indent="-171450" algn="l" defTabSz="711200">
            <a:lnSpc>
              <a:spcPct val="90000"/>
            </a:lnSpc>
            <a:spcBef>
              <a:spcPct val="0"/>
            </a:spcBef>
            <a:spcAft>
              <a:spcPct val="15000"/>
            </a:spcAft>
            <a:buChar char="••"/>
          </a:pPr>
          <a:r>
            <a:rPr lang="en-US" sz="1600" kern="1200" dirty="0" smtClean="0"/>
            <a:t>Sklearn Naïve Bayes</a:t>
          </a:r>
          <a:endParaRPr lang="en-US" sz="1600" kern="1200" dirty="0"/>
        </a:p>
        <a:p>
          <a:pPr marL="171450" lvl="1" indent="-171450" algn="l" defTabSz="711200">
            <a:lnSpc>
              <a:spcPct val="90000"/>
            </a:lnSpc>
            <a:spcBef>
              <a:spcPct val="0"/>
            </a:spcBef>
            <a:spcAft>
              <a:spcPct val="15000"/>
            </a:spcAft>
            <a:buChar char="••"/>
          </a:pPr>
          <a:r>
            <a:rPr lang="en-US" sz="1600" kern="1200" dirty="0" smtClean="0"/>
            <a:t>Sklearn Linear Regression</a:t>
          </a:r>
          <a:endParaRPr lang="en-US" sz="1600" kern="1200" dirty="0"/>
        </a:p>
      </dsp:txBody>
      <dsp:txXfrm rot="-5400000">
        <a:off x="1265461" y="3367316"/>
        <a:ext cx="3085553" cy="10603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63B1A6-1454-43A7-AA24-F5ADAAB81955}">
      <dsp:nvSpPr>
        <dsp:cNvPr id="0" name=""/>
        <dsp:cNvSpPr/>
      </dsp:nvSpPr>
      <dsp:spPr>
        <a:xfrm rot="5400000">
          <a:off x="267027" y="2043977"/>
          <a:ext cx="1005164" cy="1144344"/>
        </a:xfrm>
        <a:prstGeom prst="bentUpArrow">
          <a:avLst>
            <a:gd name="adj1" fmla="val 32840"/>
            <a:gd name="adj2" fmla="val 25000"/>
            <a:gd name="adj3" fmla="val 35780"/>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1B5BD8-36E7-411A-8A93-23DE01F8B5B7}">
      <dsp:nvSpPr>
        <dsp:cNvPr id="0" name=""/>
        <dsp:cNvSpPr/>
      </dsp:nvSpPr>
      <dsp:spPr>
        <a:xfrm>
          <a:off x="720" y="929732"/>
          <a:ext cx="1692105" cy="1184418"/>
        </a:xfrm>
        <a:prstGeom prst="roundRect">
          <a:avLst>
            <a:gd name="adj" fmla="val 166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Clean data of unknown characters and html</a:t>
          </a:r>
          <a:endParaRPr lang="en-US" sz="1400" kern="1200" dirty="0"/>
        </a:p>
      </dsp:txBody>
      <dsp:txXfrm>
        <a:off x="58549" y="987561"/>
        <a:ext cx="1576447" cy="1068760"/>
      </dsp:txXfrm>
    </dsp:sp>
    <dsp:sp modelId="{1BD4B882-0660-4318-8D79-1538D3A2F916}">
      <dsp:nvSpPr>
        <dsp:cNvPr id="0" name=""/>
        <dsp:cNvSpPr/>
      </dsp:nvSpPr>
      <dsp:spPr>
        <a:xfrm>
          <a:off x="1692825" y="1042693"/>
          <a:ext cx="1230676" cy="957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Challenges included UTF/ASCII issues</a:t>
          </a:r>
          <a:endParaRPr lang="en-US" sz="1100" kern="1200" dirty="0"/>
        </a:p>
      </dsp:txBody>
      <dsp:txXfrm>
        <a:off x="1692825" y="1042693"/>
        <a:ext cx="1230676" cy="957299"/>
      </dsp:txXfrm>
    </dsp:sp>
    <dsp:sp modelId="{83BCF1A2-DA5A-4F63-A569-1C6C6873C0D5}">
      <dsp:nvSpPr>
        <dsp:cNvPr id="0" name=""/>
        <dsp:cNvSpPr/>
      </dsp:nvSpPr>
      <dsp:spPr>
        <a:xfrm rot="5400000">
          <a:off x="1669962" y="3374470"/>
          <a:ext cx="1005164" cy="1144344"/>
        </a:xfrm>
        <a:prstGeom prst="bentUpArrow">
          <a:avLst>
            <a:gd name="adj1" fmla="val 32840"/>
            <a:gd name="adj2" fmla="val 25000"/>
            <a:gd name="adj3" fmla="val 35780"/>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194300B-F681-4930-9C6C-F1437AB338B9}">
      <dsp:nvSpPr>
        <dsp:cNvPr id="0" name=""/>
        <dsp:cNvSpPr/>
      </dsp:nvSpPr>
      <dsp:spPr>
        <a:xfrm>
          <a:off x="1403655" y="2260225"/>
          <a:ext cx="1692105" cy="1184418"/>
        </a:xfrm>
        <a:prstGeom prst="roundRect">
          <a:avLst>
            <a:gd name="adj" fmla="val 166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Defining features as categorical, counts or binary</a:t>
          </a:r>
          <a:endParaRPr lang="en-US" sz="1400" kern="1200" dirty="0"/>
        </a:p>
      </dsp:txBody>
      <dsp:txXfrm>
        <a:off x="1461484" y="2318054"/>
        <a:ext cx="1576447" cy="1068760"/>
      </dsp:txXfrm>
    </dsp:sp>
    <dsp:sp modelId="{FAE13949-9BA4-4EBF-9F33-3E93ECC598C0}">
      <dsp:nvSpPr>
        <dsp:cNvPr id="0" name=""/>
        <dsp:cNvSpPr/>
      </dsp:nvSpPr>
      <dsp:spPr>
        <a:xfrm>
          <a:off x="3095760" y="2373186"/>
          <a:ext cx="1230676" cy="957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Challenges included controlling for article size</a:t>
          </a:r>
          <a:endParaRPr lang="en-US" sz="1100" kern="1200" dirty="0"/>
        </a:p>
      </dsp:txBody>
      <dsp:txXfrm>
        <a:off x="3095760" y="2373186"/>
        <a:ext cx="1230676" cy="957299"/>
      </dsp:txXfrm>
    </dsp:sp>
    <dsp:sp modelId="{DBB0471F-6316-4080-B79B-797E5BA5F9BC}">
      <dsp:nvSpPr>
        <dsp:cNvPr id="0" name=""/>
        <dsp:cNvSpPr/>
      </dsp:nvSpPr>
      <dsp:spPr>
        <a:xfrm>
          <a:off x="2806590" y="3590718"/>
          <a:ext cx="1692105" cy="1184418"/>
        </a:xfrm>
        <a:prstGeom prst="roundRect">
          <a:avLst>
            <a:gd name="adj" fmla="val 166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Model included one target form at a time</a:t>
          </a:r>
          <a:endParaRPr lang="en-US" sz="1400" kern="1200" dirty="0"/>
        </a:p>
      </dsp:txBody>
      <dsp:txXfrm>
        <a:off x="2864419" y="3648547"/>
        <a:ext cx="1576447" cy="1068760"/>
      </dsp:txXfrm>
    </dsp:sp>
    <dsp:sp modelId="{58FD797E-EA69-4F61-97EA-142E20AC72DE}">
      <dsp:nvSpPr>
        <dsp:cNvPr id="0" name=""/>
        <dsp:cNvSpPr/>
      </dsp:nvSpPr>
      <dsp:spPr>
        <a:xfrm>
          <a:off x="4498695" y="3703680"/>
          <a:ext cx="1230676" cy="957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Plans for expansion</a:t>
          </a:r>
          <a:endParaRPr lang="en-US" sz="1500" kern="1200" dirty="0"/>
        </a:p>
      </dsp:txBody>
      <dsp:txXfrm>
        <a:off x="4498695" y="3703680"/>
        <a:ext cx="1230676" cy="95729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1973F0-EDCC-4103-9064-E6F22DAF66F9}" type="datetimeFigureOut">
              <a:rPr lang="en-US" smtClean="0"/>
              <a:t>5/16/2016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578E8B-E7BB-4B30-9B56-DC36D49A1F17}" type="slidenum">
              <a:rPr lang="en-US" smtClean="0"/>
              <a:t>‹#›</a:t>
            </a:fld>
            <a:endParaRPr lang="en-US"/>
          </a:p>
        </p:txBody>
      </p:sp>
    </p:spTree>
    <p:extLst>
      <p:ext uri="{BB962C8B-B14F-4D97-AF65-F5344CB8AC3E}">
        <p14:creationId xmlns:p14="http://schemas.microsoft.com/office/powerpoint/2010/main" val="2437799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78E8B-E7BB-4B30-9B56-DC36D49A1F17}" type="slidenum">
              <a:rPr lang="en-US" smtClean="0"/>
              <a:t>2</a:t>
            </a:fld>
            <a:endParaRPr lang="en-US"/>
          </a:p>
        </p:txBody>
      </p:sp>
    </p:spTree>
    <p:extLst>
      <p:ext uri="{BB962C8B-B14F-4D97-AF65-F5344CB8AC3E}">
        <p14:creationId xmlns:p14="http://schemas.microsoft.com/office/powerpoint/2010/main" val="2923976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Emergent meanings of words In sociopolitical news articles take on novel connotations and implications in distinct contexts.</a:t>
            </a:r>
          </a:p>
          <a:p>
            <a:r>
              <a:rPr lang="en-US" dirty="0" smtClean="0"/>
              <a:t>Social media has played an integral role in socially conscious movements of the past decade. With the advent of movements like the Arab Spring and Occupy Wall Street, language is readily adopted to facilitate those communities. </a:t>
            </a:r>
          </a:p>
          <a:p>
            <a:endParaRPr lang="en-US" dirty="0"/>
          </a:p>
        </p:txBody>
      </p:sp>
      <p:sp>
        <p:nvSpPr>
          <p:cNvPr id="4" name="Slide Number Placeholder 3"/>
          <p:cNvSpPr>
            <a:spLocks noGrp="1"/>
          </p:cNvSpPr>
          <p:nvPr>
            <p:ph type="sldNum" sz="quarter" idx="10"/>
          </p:nvPr>
        </p:nvSpPr>
        <p:spPr/>
        <p:txBody>
          <a:bodyPr/>
          <a:lstStyle/>
          <a:p>
            <a:fld id="{5C578E8B-E7BB-4B30-9B56-DC36D49A1F17}" type="slidenum">
              <a:rPr lang="en-US" smtClean="0"/>
              <a:t>3</a:t>
            </a:fld>
            <a:endParaRPr lang="en-US"/>
          </a:p>
        </p:txBody>
      </p:sp>
    </p:spTree>
    <p:extLst>
      <p:ext uri="{BB962C8B-B14F-4D97-AF65-F5344CB8AC3E}">
        <p14:creationId xmlns:p14="http://schemas.microsoft.com/office/powerpoint/2010/main" val="4290688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smtClean="0"/>
              <a:t>Machines are then faced with the task of “understanding” the language of the movement in predominantly context-sensitive environments.</a:t>
            </a:r>
          </a:p>
          <a:p>
            <a:r>
              <a:rPr lang="en-US" sz="1600" dirty="0" smtClean="0"/>
              <a:t>By extracting features that generally lend themselves to language used in these contexts, one can teach a machine to rapidly learn and utilize emergent definitions – potentially as they are emerging. </a:t>
            </a:r>
          </a:p>
          <a:p>
            <a:r>
              <a:rPr lang="en-US" sz="1600" dirty="0" smtClean="0"/>
              <a:t>This analysis seeks to use three target forms to create and refine features that can be generalized across contexts. </a:t>
            </a:r>
          </a:p>
          <a:p>
            <a:pPr lvl="1"/>
            <a:r>
              <a:rPr lang="en-US" sz="1400" b="1" dirty="0" smtClean="0"/>
              <a:t>PRIVILEGE</a:t>
            </a:r>
            <a:r>
              <a:rPr lang="en-US" sz="1400" dirty="0" smtClean="0"/>
              <a:t> </a:t>
            </a:r>
            <a:br>
              <a:rPr lang="en-US" sz="1400" dirty="0" smtClean="0"/>
            </a:br>
            <a:r>
              <a:rPr lang="en-US" sz="1400" dirty="0" smtClean="0"/>
              <a:t>Appears as a synonym for honor or right with generally positive connotation, or as a synonym for societal advantage, often referenced negatively. </a:t>
            </a:r>
          </a:p>
          <a:p>
            <a:pPr lvl="1"/>
            <a:r>
              <a:rPr lang="en-US" sz="1400" b="1" dirty="0" smtClean="0"/>
              <a:t>PHOBIC</a:t>
            </a:r>
            <a:r>
              <a:rPr lang="en-US" sz="1400" b="1" i="1" dirty="0" smtClean="0"/>
              <a:t> </a:t>
            </a:r>
            <a:br>
              <a:rPr lang="en-US" sz="1400" b="1" i="1" dirty="0" smtClean="0"/>
            </a:br>
            <a:r>
              <a:rPr lang="en-US" sz="1400" dirty="0" smtClean="0"/>
              <a:t>Used to reference fears, both clinically and casually, but in other instances can modify groups or ideologies with the intent to mean x-hating. Both sense serve as productive suffixes </a:t>
            </a:r>
          </a:p>
          <a:p>
            <a:pPr lvl="1"/>
            <a:r>
              <a:rPr lang="en-US" sz="1400" b="1" dirty="0" smtClean="0"/>
              <a:t>OCCUPY</a:t>
            </a:r>
            <a:r>
              <a:rPr lang="en-US" sz="1400" dirty="0" smtClean="0"/>
              <a:t/>
            </a:r>
            <a:br>
              <a:rPr lang="en-US" sz="1400" dirty="0" smtClean="0"/>
            </a:br>
            <a:r>
              <a:rPr lang="en-US" sz="1400" dirty="0" smtClean="0"/>
              <a:t>Traditionally meant to inhabit or fill space, has been extended through its use in the Occupy Wall Street movement to mean to gather in a place for the purpose of protesting x. </a:t>
            </a:r>
          </a:p>
          <a:p>
            <a:pPr lvl="1"/>
            <a:r>
              <a:rPr lang="en-US" sz="1400" dirty="0" smtClean="0"/>
              <a:t>Like </a:t>
            </a:r>
            <a:r>
              <a:rPr lang="en-US" sz="1400" b="1" dirty="0" smtClean="0"/>
              <a:t>x</a:t>
            </a:r>
            <a:r>
              <a:rPr lang="en-US" sz="1400" dirty="0" smtClean="0"/>
              <a:t> </a:t>
            </a:r>
            <a:r>
              <a:rPr lang="en-US" sz="1400" b="1" dirty="0" smtClean="0"/>
              <a:t>phobic </a:t>
            </a:r>
            <a:r>
              <a:rPr lang="en-US" sz="1400" dirty="0" smtClean="0"/>
              <a:t>constructions, </a:t>
            </a:r>
            <a:r>
              <a:rPr lang="en-US" sz="1400" b="1" dirty="0" smtClean="0"/>
              <a:t>Occupy x </a:t>
            </a:r>
            <a:r>
              <a:rPr lang="en-US" sz="1400" dirty="0" smtClean="0"/>
              <a:t>constructions are highly productive.  </a:t>
            </a:r>
          </a:p>
          <a:p>
            <a:endParaRPr lang="en-US" sz="1600" dirty="0" smtClean="0"/>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5C578E8B-E7BB-4B30-9B56-DC36D49A1F17}" type="slidenum">
              <a:rPr lang="en-US" smtClean="0"/>
              <a:t>4</a:t>
            </a:fld>
            <a:endParaRPr lang="en-US"/>
          </a:p>
        </p:txBody>
      </p:sp>
    </p:spTree>
    <p:extLst>
      <p:ext uri="{BB962C8B-B14F-4D97-AF65-F5344CB8AC3E}">
        <p14:creationId xmlns:p14="http://schemas.microsoft.com/office/powerpoint/2010/main" val="80569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78E8B-E7BB-4B30-9B56-DC36D49A1F17}" type="slidenum">
              <a:rPr lang="en-US" smtClean="0"/>
              <a:t>9</a:t>
            </a:fld>
            <a:endParaRPr lang="en-US"/>
          </a:p>
        </p:txBody>
      </p:sp>
    </p:spTree>
    <p:extLst>
      <p:ext uri="{BB962C8B-B14F-4D97-AF65-F5344CB8AC3E}">
        <p14:creationId xmlns:p14="http://schemas.microsoft.com/office/powerpoint/2010/main" val="736952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A07FD6A-0F31-4F07-A2DD-1917A68276B8}" type="datetime1">
              <a:rPr lang="en-US" smtClean="0"/>
              <a:t>5/16/2016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FE3D07-033B-497C-A74C-F9B37A548E23}" type="datetime1">
              <a:rPr lang="en-US" smtClean="0"/>
              <a:t>5/16/2016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DFB237-81DD-4F9D-8253-C98865EC7E53}" type="datetime1">
              <a:rPr lang="en-US" smtClean="0"/>
              <a:t>5/16/2016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ED21BC9-3E59-4F45-8FC3-64888F12B7C2}" type="datetime1">
              <a:rPr lang="en-US" smtClean="0"/>
              <a:t>5/16/2016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2F1132C-9977-44C2-8F28-11050005B086}" type="datetime1">
              <a:rPr lang="en-US" smtClean="0"/>
              <a:t>5/16/2016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3832F5C-CEC5-4397-AEDA-5273A3C710E0}" type="datetime1">
              <a:rPr lang="en-US" smtClean="0"/>
              <a:t>5/16/2016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3E5EDE-E42C-402F-BB72-796326AE1C3A}" type="datetime1">
              <a:rPr lang="en-US" smtClean="0"/>
              <a:t>5/16/2016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7A23AB-4228-46F9-A14C-343FCC4F85D5}" type="datetime1">
              <a:rPr lang="en-US" smtClean="0"/>
              <a:t>5/16/2016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BD66CB-B11F-4CA4-B22F-0AB6F5B6D484}" type="datetime1">
              <a:rPr lang="en-US" smtClean="0"/>
              <a:t>5/16/2016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10724845" y="613982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D48ECE-193D-4B53-89F7-83F7CDE50354}" type="datetime1">
              <a:rPr lang="en-US" smtClean="0"/>
              <a:t>5/16/2016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7E2FD4-D91D-411A-8DEB-85D188562EB4}" type="datetime1">
              <a:rPr lang="en-US" smtClean="0"/>
              <a:t>5/16/2016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382D919-0428-42A3-8418-E6DC2A1EA6C7}" type="datetime1">
              <a:rPr lang="en-US" smtClean="0"/>
              <a:t>5/16/2016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FE2BD7-7757-4352-9D62-65B1C7A4C9DB}" type="datetime1">
              <a:rPr lang="en-US" smtClean="0"/>
              <a:t>5/16/2016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72E69A-1C34-4AFC-B99A-403D4912AEC7}" type="datetime1">
              <a:rPr lang="en-US" smtClean="0"/>
              <a:t>5/16/2016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6FEB22-1A2F-4A8C-992A-F769E79C5212}" type="datetime1">
              <a:rPr lang="en-US" smtClean="0"/>
              <a:t>5/16/2016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49E4B8-4A69-4A14-B16C-EC6E5D1ABEC5}" type="datetime1">
              <a:rPr lang="en-US" smtClean="0"/>
              <a:t>5/16/2016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D623E74-4DA8-4955-A8B4-F0D678B30431}" type="datetime1">
              <a:rPr lang="en-US" smtClean="0"/>
              <a:t>5/16/2016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slate.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Emergent Word Senses </a:t>
            </a:r>
            <a:r>
              <a:rPr lang="en-US" dirty="0" smtClean="0"/>
              <a:t>in </a:t>
            </a:r>
            <a:r>
              <a:rPr lang="en-US" dirty="0"/>
              <a:t>Online Media</a:t>
            </a:r>
          </a:p>
        </p:txBody>
      </p:sp>
      <p:sp>
        <p:nvSpPr>
          <p:cNvPr id="3" name="Subtitle 2"/>
          <p:cNvSpPr>
            <a:spLocks noGrp="1"/>
          </p:cNvSpPr>
          <p:nvPr>
            <p:ph type="subTitle" idx="1"/>
          </p:nvPr>
        </p:nvSpPr>
        <p:spPr>
          <a:xfrm>
            <a:off x="2589213" y="4906168"/>
            <a:ext cx="8915399" cy="1546148"/>
          </a:xfrm>
        </p:spPr>
        <p:txBody>
          <a:bodyPr>
            <a:normAutofit fontScale="85000" lnSpcReduction="20000"/>
          </a:bodyPr>
          <a:lstStyle/>
          <a:p>
            <a:r>
              <a:rPr lang="en-US" sz="3800" dirty="0" smtClean="0"/>
              <a:t>Katherine Howitt</a:t>
            </a:r>
          </a:p>
          <a:p>
            <a:pPr algn="r"/>
            <a:r>
              <a:rPr lang="en-US" sz="2000" dirty="0" smtClean="0"/>
              <a:t>May 2016</a:t>
            </a:r>
          </a:p>
          <a:p>
            <a:pPr algn="r"/>
            <a:r>
              <a:rPr lang="en-US" sz="2000" dirty="0" smtClean="0"/>
              <a:t>Methods </a:t>
            </a:r>
            <a:r>
              <a:rPr lang="en-US" sz="2000" dirty="0"/>
              <a:t>in Computational Linguistics </a:t>
            </a:r>
            <a:r>
              <a:rPr lang="en-US" sz="2000" dirty="0" smtClean="0"/>
              <a:t>II</a:t>
            </a:r>
          </a:p>
          <a:p>
            <a:pPr algn="r"/>
            <a:r>
              <a:rPr lang="en-US" sz="2000" dirty="0" smtClean="0"/>
              <a:t>CUNY Graduate Center</a:t>
            </a:r>
          </a:p>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494933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Capitalization and Frequency</a:t>
            </a:r>
            <a:endParaRPr lang="en-US" dirty="0"/>
          </a:p>
        </p:txBody>
      </p:sp>
      <p:sp>
        <p:nvSpPr>
          <p:cNvPr id="3" name="Content Placeholder 2"/>
          <p:cNvSpPr>
            <a:spLocks noGrp="1"/>
          </p:cNvSpPr>
          <p:nvPr>
            <p:ph idx="1"/>
          </p:nvPr>
        </p:nvSpPr>
        <p:spPr>
          <a:xfrm>
            <a:off x="1820192" y="2090782"/>
            <a:ext cx="8915400" cy="3777622"/>
          </a:xfrm>
        </p:spPr>
        <p:txBody>
          <a:bodyPr/>
          <a:lstStyle/>
          <a:p>
            <a:r>
              <a:rPr lang="en-US" dirty="0" smtClean="0"/>
              <a:t>Regex allowed me to capture and count</a:t>
            </a:r>
          </a:p>
          <a:p>
            <a:pPr marL="0" indent="0">
              <a:buNone/>
            </a:pPr>
            <a:r>
              <a:rPr lang="en-US" dirty="0"/>
              <a:t>f</a:t>
            </a:r>
            <a:r>
              <a:rPr lang="en-US" dirty="0" smtClean="0"/>
              <a:t>requency of occurrence</a:t>
            </a:r>
            <a:endParaRPr lang="en-US" dirty="0"/>
          </a:p>
          <a:p>
            <a:r>
              <a:rPr lang="en-US" dirty="0" smtClean="0"/>
              <a:t>Also counted frequency of capital occurrences</a:t>
            </a:r>
          </a:p>
          <a:p>
            <a:r>
              <a:rPr lang="en-US" dirty="0" smtClean="0"/>
              <a:t>Capitalization was extremely predictive for </a:t>
            </a:r>
          </a:p>
          <a:p>
            <a:pPr marL="0" indent="0">
              <a:buNone/>
            </a:pPr>
            <a:r>
              <a:rPr lang="en-US" dirty="0" smtClean="0"/>
              <a:t>“Occupy” but not for other forms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5" name="Picture 4"/>
          <p:cNvPicPr>
            <a:picLocks noChangeAspect="1"/>
          </p:cNvPicPr>
          <p:nvPr/>
        </p:nvPicPr>
        <p:blipFill rotWithShape="1">
          <a:blip r:embed="rId2"/>
          <a:srcRect r="11733"/>
          <a:stretch/>
        </p:blipFill>
        <p:spPr>
          <a:xfrm>
            <a:off x="7716724" y="1606947"/>
            <a:ext cx="3487895" cy="4261457"/>
          </a:xfrm>
          <a:prstGeom prst="rect">
            <a:avLst/>
          </a:prstGeom>
        </p:spPr>
      </p:pic>
    </p:spTree>
    <p:extLst>
      <p:ext uri="{BB962C8B-B14F-4D97-AF65-F5344CB8AC3E}">
        <p14:creationId xmlns:p14="http://schemas.microsoft.com/office/powerpoint/2010/main" val="27007817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a:t>
            </a:r>
            <a:r>
              <a:rPr lang="en-US" dirty="0" smtClean="0"/>
              <a:t>Token Counts in Training Data</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09508851"/>
              </p:ext>
            </p:extLst>
          </p:nvPr>
        </p:nvGraphicFramePr>
        <p:xfrm>
          <a:off x="2589209" y="1905000"/>
          <a:ext cx="8915403" cy="2682240"/>
        </p:xfrm>
        <a:graphic>
          <a:graphicData uri="http://schemas.openxmlformats.org/drawingml/2006/table">
            <a:tbl>
              <a:tblPr firstRow="1">
                <a:tableStyleId>{5C22544A-7EE6-4342-B048-85BDC9FD1C3A}</a:tableStyleId>
              </a:tblPr>
              <a:tblGrid>
                <a:gridCol w="1273629"/>
                <a:gridCol w="1273629"/>
                <a:gridCol w="1273629"/>
                <a:gridCol w="1273629"/>
                <a:gridCol w="1273629"/>
                <a:gridCol w="1273629"/>
                <a:gridCol w="1273629"/>
              </a:tblGrid>
              <a:tr h="370840">
                <a:tc>
                  <a:txBody>
                    <a:bodyPr/>
                    <a:lstStyle/>
                    <a:p>
                      <a:pPr algn="ctr"/>
                      <a:endParaRPr lang="en-US" dirty="0"/>
                    </a:p>
                  </a:txBody>
                  <a:tcPr/>
                </a:tc>
                <a:tc gridSpan="2">
                  <a:txBody>
                    <a:bodyPr/>
                    <a:lstStyle/>
                    <a:p>
                      <a:pPr algn="ctr"/>
                      <a:r>
                        <a:rPr lang="en-US" dirty="0" smtClean="0"/>
                        <a:t>Occupy</a:t>
                      </a:r>
                      <a:endParaRPr lang="en-US" dirty="0"/>
                    </a:p>
                  </a:txBody>
                  <a:tcPr/>
                </a:tc>
                <a:tc hMerge="1">
                  <a:txBody>
                    <a:bodyPr/>
                    <a:lstStyle/>
                    <a:p>
                      <a:endParaRPr lang="en-US" dirty="0"/>
                    </a:p>
                  </a:txBody>
                  <a:tcPr/>
                </a:tc>
                <a:tc gridSpan="2">
                  <a:txBody>
                    <a:bodyPr/>
                    <a:lstStyle/>
                    <a:p>
                      <a:pPr algn="ctr"/>
                      <a:r>
                        <a:rPr lang="en-US" dirty="0" smtClean="0"/>
                        <a:t>Privilege</a:t>
                      </a:r>
                      <a:endParaRPr lang="en-US" dirty="0"/>
                    </a:p>
                  </a:txBody>
                  <a:tcPr/>
                </a:tc>
                <a:tc hMerge="1">
                  <a:txBody>
                    <a:bodyPr/>
                    <a:lstStyle/>
                    <a:p>
                      <a:endParaRPr lang="en-US" dirty="0"/>
                    </a:p>
                  </a:txBody>
                  <a:tcPr/>
                </a:tc>
                <a:tc gridSpan="2">
                  <a:txBody>
                    <a:bodyPr/>
                    <a:lstStyle/>
                    <a:p>
                      <a:pPr algn="ctr"/>
                      <a:r>
                        <a:rPr lang="en-US" dirty="0" smtClean="0"/>
                        <a:t>Phobic</a:t>
                      </a:r>
                      <a:endParaRPr lang="en-US" dirty="0"/>
                    </a:p>
                  </a:txBody>
                  <a:tcPr/>
                </a:tc>
                <a:tc hMerge="1">
                  <a:txBody>
                    <a:bodyPr/>
                    <a:lstStyle/>
                    <a:p>
                      <a:endParaRPr lang="en-US" dirty="0"/>
                    </a:p>
                  </a:txBody>
                  <a:tcPr/>
                </a:tc>
              </a:tr>
              <a:tr h="370840">
                <a:tc>
                  <a:txBody>
                    <a:bodyPr/>
                    <a:lstStyle/>
                    <a:p>
                      <a:pPr algn="ctr"/>
                      <a:endParaRPr lang="en-US" sz="1200" b="1" dirty="0"/>
                    </a:p>
                  </a:txBody>
                  <a:tcPr/>
                </a:tc>
                <a:tc>
                  <a:txBody>
                    <a:bodyPr/>
                    <a:lstStyle/>
                    <a:p>
                      <a:pPr algn="ctr"/>
                      <a:r>
                        <a:rPr lang="en-US" sz="1200" b="1" dirty="0" smtClean="0"/>
                        <a:t>Occurrences</a:t>
                      </a:r>
                      <a:endParaRPr lang="en-US" sz="1200" b="1" dirty="0"/>
                    </a:p>
                  </a:txBody>
                  <a:tcPr>
                    <a:solidFill>
                      <a:schemeClr val="bg2">
                        <a:lumMod val="75000"/>
                      </a:schemeClr>
                    </a:solidFill>
                  </a:tcPr>
                </a:tc>
                <a:tc>
                  <a:txBody>
                    <a:bodyPr/>
                    <a:lstStyle/>
                    <a:p>
                      <a:pPr algn="ctr"/>
                      <a:r>
                        <a:rPr lang="en-US" sz="1200" b="1" dirty="0" smtClean="0"/>
                        <a:t>Capitalized</a:t>
                      </a:r>
                      <a:r>
                        <a:rPr lang="en-US" sz="1200" b="1" baseline="0" dirty="0" smtClean="0"/>
                        <a:t> Occurrences</a:t>
                      </a:r>
                      <a:endParaRPr lang="en-US" sz="1200" b="1" dirty="0"/>
                    </a:p>
                  </a:txBody>
                  <a:tcPr/>
                </a:tc>
                <a:tc>
                  <a:txBody>
                    <a:bodyPr/>
                    <a:lstStyle/>
                    <a:p>
                      <a:pPr algn="ctr"/>
                      <a:r>
                        <a:rPr lang="en-US" sz="1200" b="1" dirty="0" smtClean="0"/>
                        <a:t>Occurrences</a:t>
                      </a:r>
                      <a:endParaRPr lang="en-US" sz="1200" b="1" dirty="0"/>
                    </a:p>
                  </a:txBody>
                  <a:tcPr>
                    <a:solidFill>
                      <a:schemeClr val="bg2">
                        <a:lumMod val="75000"/>
                      </a:schemeClr>
                    </a:solidFill>
                  </a:tcPr>
                </a:tc>
                <a:tc>
                  <a:txBody>
                    <a:bodyPr/>
                    <a:lstStyle/>
                    <a:p>
                      <a:pPr algn="ctr"/>
                      <a:r>
                        <a:rPr lang="en-US" sz="1200" b="1" dirty="0" smtClean="0"/>
                        <a:t>Capitalized</a:t>
                      </a:r>
                      <a:r>
                        <a:rPr lang="en-US" sz="1200" b="1" baseline="0" dirty="0" smtClean="0"/>
                        <a:t> Occurrences</a:t>
                      </a:r>
                      <a:endParaRPr lang="en-US" sz="1200" b="1" dirty="0"/>
                    </a:p>
                  </a:txBody>
                  <a:tcPr/>
                </a:tc>
                <a:tc>
                  <a:txBody>
                    <a:bodyPr/>
                    <a:lstStyle/>
                    <a:p>
                      <a:pPr algn="ctr"/>
                      <a:r>
                        <a:rPr lang="en-US" sz="1200" b="1" dirty="0" smtClean="0"/>
                        <a:t>Occurrences</a:t>
                      </a:r>
                      <a:endParaRPr lang="en-US" sz="1200" b="1" dirty="0"/>
                    </a:p>
                  </a:txBody>
                  <a:tcPr>
                    <a:solidFill>
                      <a:schemeClr val="bg2">
                        <a:lumMod val="75000"/>
                      </a:schemeClr>
                    </a:solidFill>
                  </a:tcPr>
                </a:tc>
                <a:tc>
                  <a:txBody>
                    <a:bodyPr/>
                    <a:lstStyle/>
                    <a:p>
                      <a:pPr algn="ctr"/>
                      <a:r>
                        <a:rPr lang="en-US" sz="1200" b="1" dirty="0" smtClean="0"/>
                        <a:t>Capitalized</a:t>
                      </a:r>
                      <a:r>
                        <a:rPr lang="en-US" sz="1200" b="1" baseline="0" dirty="0" smtClean="0"/>
                        <a:t> </a:t>
                      </a:r>
                      <a:r>
                        <a:rPr lang="en-US" sz="1200" b="1" baseline="0" dirty="0" smtClean="0"/>
                        <a:t>Occurrences</a:t>
                      </a:r>
                      <a:endParaRPr lang="en-US" sz="1200" b="1" dirty="0"/>
                    </a:p>
                  </a:txBody>
                  <a:tcPr/>
                </a:tc>
              </a:tr>
              <a:tr h="370840">
                <a:tc>
                  <a:txBody>
                    <a:bodyPr/>
                    <a:lstStyle/>
                    <a:p>
                      <a:pPr algn="ctr"/>
                      <a:r>
                        <a:rPr lang="en-US" b="1" dirty="0" smtClean="0"/>
                        <a:t>Emergent</a:t>
                      </a:r>
                      <a:endParaRPr lang="en-US" b="1" dirty="0"/>
                    </a:p>
                  </a:txBody>
                  <a:tcPr/>
                </a:tc>
                <a:tc>
                  <a:txBody>
                    <a:bodyPr/>
                    <a:lstStyle/>
                    <a:p>
                      <a:pPr algn="ctr"/>
                      <a:r>
                        <a:rPr lang="en-US" dirty="0" smtClean="0"/>
                        <a:t>72</a:t>
                      </a:r>
                      <a:endParaRPr lang="en-US" dirty="0"/>
                    </a:p>
                  </a:txBody>
                  <a:tcPr>
                    <a:solidFill>
                      <a:schemeClr val="bg2">
                        <a:lumMod val="75000"/>
                      </a:schemeClr>
                    </a:solidFill>
                  </a:tcPr>
                </a:tc>
                <a:tc>
                  <a:txBody>
                    <a:bodyPr/>
                    <a:lstStyle/>
                    <a:p>
                      <a:pPr algn="ctr"/>
                      <a:r>
                        <a:rPr lang="en-US" dirty="0" smtClean="0"/>
                        <a:t>69</a:t>
                      </a:r>
                      <a:endParaRPr lang="en-US" dirty="0"/>
                    </a:p>
                  </a:txBody>
                  <a:tcPr/>
                </a:tc>
                <a:tc>
                  <a:txBody>
                    <a:bodyPr/>
                    <a:lstStyle/>
                    <a:p>
                      <a:pPr algn="ctr"/>
                      <a:r>
                        <a:rPr lang="en-US" dirty="0" smtClean="0"/>
                        <a:t>37</a:t>
                      </a:r>
                      <a:endParaRPr lang="en-US" dirty="0"/>
                    </a:p>
                  </a:txBody>
                  <a:tcPr>
                    <a:solidFill>
                      <a:schemeClr val="bg2">
                        <a:lumMod val="75000"/>
                      </a:schemeClr>
                    </a:solidFill>
                  </a:tcPr>
                </a:tc>
                <a:tc>
                  <a:txBody>
                    <a:bodyPr/>
                    <a:lstStyle/>
                    <a:p>
                      <a:pPr algn="ctr"/>
                      <a:r>
                        <a:rPr lang="en-US" dirty="0" smtClean="0"/>
                        <a:t>1</a:t>
                      </a:r>
                      <a:endParaRPr lang="en-US" dirty="0"/>
                    </a:p>
                  </a:txBody>
                  <a:tcPr/>
                </a:tc>
                <a:tc>
                  <a:txBody>
                    <a:bodyPr/>
                    <a:lstStyle/>
                    <a:p>
                      <a:pPr algn="ctr"/>
                      <a:r>
                        <a:rPr lang="en-US" dirty="0" smtClean="0"/>
                        <a:t>40</a:t>
                      </a:r>
                      <a:endParaRPr lang="en-US" dirty="0"/>
                    </a:p>
                  </a:txBody>
                  <a:tcPr>
                    <a:solidFill>
                      <a:schemeClr val="bg2">
                        <a:lumMod val="75000"/>
                      </a:schemeClr>
                    </a:solidFill>
                  </a:tcPr>
                </a:tc>
                <a:tc>
                  <a:txBody>
                    <a:bodyPr/>
                    <a:lstStyle/>
                    <a:p>
                      <a:pPr algn="ctr"/>
                      <a:r>
                        <a:rPr lang="en-US" dirty="0" smtClean="0"/>
                        <a:t>0</a:t>
                      </a:r>
                      <a:endParaRPr lang="en-US" dirty="0"/>
                    </a:p>
                  </a:txBody>
                  <a:tcPr/>
                </a:tc>
              </a:tr>
              <a:tr h="370840">
                <a:tc>
                  <a:txBody>
                    <a:bodyPr/>
                    <a:lstStyle/>
                    <a:p>
                      <a:pPr algn="ctr"/>
                      <a:r>
                        <a:rPr lang="en-US" b="1" dirty="0" smtClean="0"/>
                        <a:t>Standard</a:t>
                      </a:r>
                      <a:endParaRPr lang="en-US" b="1" dirty="0"/>
                    </a:p>
                  </a:txBody>
                  <a:tcPr/>
                </a:tc>
                <a:tc>
                  <a:txBody>
                    <a:bodyPr/>
                    <a:lstStyle/>
                    <a:p>
                      <a:pPr algn="ctr"/>
                      <a:r>
                        <a:rPr lang="en-US" dirty="0" smtClean="0"/>
                        <a:t>19</a:t>
                      </a:r>
                      <a:endParaRPr lang="en-US" dirty="0"/>
                    </a:p>
                  </a:txBody>
                  <a:tcPr>
                    <a:solidFill>
                      <a:schemeClr val="bg2">
                        <a:lumMod val="75000"/>
                      </a:schemeClr>
                    </a:solidFill>
                  </a:tcPr>
                </a:tc>
                <a:tc>
                  <a:txBody>
                    <a:bodyPr/>
                    <a:lstStyle/>
                    <a:p>
                      <a:pPr algn="ctr"/>
                      <a:r>
                        <a:rPr lang="en-US" dirty="0" smtClean="0"/>
                        <a:t>0</a:t>
                      </a:r>
                      <a:endParaRPr lang="en-US" dirty="0"/>
                    </a:p>
                  </a:txBody>
                  <a:tcPr/>
                </a:tc>
                <a:tc>
                  <a:txBody>
                    <a:bodyPr/>
                    <a:lstStyle/>
                    <a:p>
                      <a:pPr algn="ctr"/>
                      <a:r>
                        <a:rPr lang="en-US" dirty="0" smtClean="0"/>
                        <a:t>88</a:t>
                      </a:r>
                      <a:endParaRPr lang="en-US" dirty="0"/>
                    </a:p>
                  </a:txBody>
                  <a:tcPr>
                    <a:solidFill>
                      <a:schemeClr val="bg2">
                        <a:lumMod val="75000"/>
                      </a:schemeClr>
                    </a:solidFill>
                  </a:tcPr>
                </a:tc>
                <a:tc>
                  <a:txBody>
                    <a:bodyPr/>
                    <a:lstStyle/>
                    <a:p>
                      <a:pPr algn="ctr"/>
                      <a:r>
                        <a:rPr lang="en-US" dirty="0" smtClean="0"/>
                        <a:t>0</a:t>
                      </a:r>
                      <a:endParaRPr lang="en-US" dirty="0"/>
                    </a:p>
                  </a:txBody>
                  <a:tcPr/>
                </a:tc>
                <a:tc>
                  <a:txBody>
                    <a:bodyPr/>
                    <a:lstStyle/>
                    <a:p>
                      <a:pPr algn="ctr"/>
                      <a:r>
                        <a:rPr lang="en-US" dirty="0" smtClean="0"/>
                        <a:t>51</a:t>
                      </a:r>
                      <a:endParaRPr lang="en-US" dirty="0"/>
                    </a:p>
                  </a:txBody>
                  <a:tcPr>
                    <a:solidFill>
                      <a:schemeClr val="bg2">
                        <a:lumMod val="75000"/>
                      </a:schemeClr>
                    </a:solidFill>
                  </a:tcPr>
                </a:tc>
                <a:tc>
                  <a:txBody>
                    <a:bodyPr/>
                    <a:lstStyle/>
                    <a:p>
                      <a:pPr algn="ctr"/>
                      <a:r>
                        <a:rPr lang="en-US" dirty="0" smtClean="0"/>
                        <a:t>8</a:t>
                      </a:r>
                      <a:endParaRPr lang="en-US" dirty="0"/>
                    </a:p>
                  </a:txBody>
                  <a:tcPr/>
                </a:tc>
              </a:tr>
              <a:tr h="370840">
                <a:tc>
                  <a:txBody>
                    <a:bodyPr/>
                    <a:lstStyle/>
                    <a:p>
                      <a:pPr algn="ctr"/>
                      <a:endParaRPr lang="en-US" b="1" dirty="0"/>
                    </a:p>
                  </a:txBody>
                  <a:tcPr>
                    <a:solidFill>
                      <a:schemeClr val="tx1">
                        <a:lumMod val="75000"/>
                        <a:lumOff val="25000"/>
                      </a:schemeClr>
                    </a:solidFill>
                  </a:tcPr>
                </a:tc>
                <a:tc>
                  <a:txBody>
                    <a:bodyPr/>
                    <a:lstStyle/>
                    <a:p>
                      <a:pPr algn="ctr"/>
                      <a:endParaRPr lang="en-US" dirty="0"/>
                    </a:p>
                  </a:txBody>
                  <a:tcPr>
                    <a:solidFill>
                      <a:schemeClr val="tx1">
                        <a:lumMod val="75000"/>
                        <a:lumOff val="25000"/>
                      </a:schemeClr>
                    </a:solidFill>
                  </a:tcPr>
                </a:tc>
                <a:tc>
                  <a:txBody>
                    <a:bodyPr/>
                    <a:lstStyle/>
                    <a:p>
                      <a:pPr algn="ctr"/>
                      <a:endParaRPr lang="en-US" dirty="0"/>
                    </a:p>
                  </a:txBody>
                  <a:tcPr>
                    <a:solidFill>
                      <a:schemeClr val="tx1">
                        <a:lumMod val="75000"/>
                        <a:lumOff val="25000"/>
                      </a:schemeClr>
                    </a:solidFill>
                  </a:tcPr>
                </a:tc>
                <a:tc>
                  <a:txBody>
                    <a:bodyPr/>
                    <a:lstStyle/>
                    <a:p>
                      <a:pPr algn="ctr"/>
                      <a:endParaRPr lang="en-US" dirty="0"/>
                    </a:p>
                  </a:txBody>
                  <a:tcPr>
                    <a:solidFill>
                      <a:schemeClr val="tx1">
                        <a:lumMod val="75000"/>
                        <a:lumOff val="25000"/>
                      </a:schemeClr>
                    </a:solidFill>
                  </a:tcPr>
                </a:tc>
                <a:tc>
                  <a:txBody>
                    <a:bodyPr/>
                    <a:lstStyle/>
                    <a:p>
                      <a:pPr algn="ctr"/>
                      <a:endParaRPr lang="en-US" dirty="0"/>
                    </a:p>
                  </a:txBody>
                  <a:tcPr>
                    <a:solidFill>
                      <a:schemeClr val="tx1">
                        <a:lumMod val="75000"/>
                        <a:lumOff val="25000"/>
                      </a:schemeClr>
                    </a:solidFill>
                  </a:tcPr>
                </a:tc>
                <a:tc>
                  <a:txBody>
                    <a:bodyPr/>
                    <a:lstStyle/>
                    <a:p>
                      <a:pPr algn="ctr"/>
                      <a:endParaRPr lang="en-US" dirty="0"/>
                    </a:p>
                  </a:txBody>
                  <a:tcPr>
                    <a:solidFill>
                      <a:schemeClr val="tx1">
                        <a:lumMod val="75000"/>
                        <a:lumOff val="25000"/>
                      </a:schemeClr>
                    </a:solidFill>
                  </a:tcPr>
                </a:tc>
                <a:tc>
                  <a:txBody>
                    <a:bodyPr/>
                    <a:lstStyle/>
                    <a:p>
                      <a:pPr algn="ctr"/>
                      <a:endParaRPr lang="en-US" dirty="0"/>
                    </a:p>
                  </a:txBody>
                  <a:tcPr>
                    <a:solidFill>
                      <a:schemeClr val="tx1">
                        <a:lumMod val="75000"/>
                        <a:lumOff val="25000"/>
                      </a:schemeClr>
                    </a:solidFill>
                  </a:tcPr>
                </a:tc>
              </a:tr>
              <a:tr h="370840">
                <a:tc>
                  <a:txBody>
                    <a:bodyPr/>
                    <a:lstStyle/>
                    <a:p>
                      <a:pPr algn="ctr"/>
                      <a:r>
                        <a:rPr lang="en-US" b="1" dirty="0" smtClean="0"/>
                        <a:t>Emergent</a:t>
                      </a:r>
                      <a:endParaRPr lang="en-US" b="1" dirty="0"/>
                    </a:p>
                  </a:txBody>
                  <a:tcPr/>
                </a:tc>
                <a:tc>
                  <a:txBody>
                    <a:bodyPr/>
                    <a:lstStyle/>
                    <a:p>
                      <a:pPr algn="ctr"/>
                      <a:r>
                        <a:rPr lang="en-US" dirty="0" smtClean="0"/>
                        <a:t>37</a:t>
                      </a:r>
                      <a:endParaRPr lang="en-US" dirty="0"/>
                    </a:p>
                  </a:txBody>
                  <a:tcPr>
                    <a:solidFill>
                      <a:schemeClr val="bg2">
                        <a:lumMod val="75000"/>
                      </a:schemeClr>
                    </a:solidFill>
                  </a:tcPr>
                </a:tc>
                <a:tc>
                  <a:txBody>
                    <a:bodyPr/>
                    <a:lstStyle/>
                    <a:p>
                      <a:pPr algn="ctr"/>
                      <a:r>
                        <a:rPr lang="en-US" dirty="0" smtClean="0"/>
                        <a:t>34</a:t>
                      </a:r>
                      <a:endParaRPr lang="en-US" dirty="0"/>
                    </a:p>
                  </a:txBody>
                  <a:tcPr/>
                </a:tc>
                <a:tc>
                  <a:txBody>
                    <a:bodyPr/>
                    <a:lstStyle/>
                    <a:p>
                      <a:pPr algn="ctr"/>
                      <a:r>
                        <a:rPr lang="en-US" dirty="0" smtClean="0"/>
                        <a:t>41</a:t>
                      </a:r>
                      <a:endParaRPr lang="en-US" dirty="0"/>
                    </a:p>
                  </a:txBody>
                  <a:tcPr>
                    <a:solidFill>
                      <a:schemeClr val="bg2">
                        <a:lumMod val="75000"/>
                      </a:schemeClr>
                    </a:solidFill>
                  </a:tcPr>
                </a:tc>
                <a:tc>
                  <a:txBody>
                    <a:bodyPr/>
                    <a:lstStyle/>
                    <a:p>
                      <a:pPr algn="ctr"/>
                      <a:r>
                        <a:rPr lang="en-US" dirty="0" smtClean="0"/>
                        <a:t>6</a:t>
                      </a:r>
                      <a:endParaRPr lang="en-US" dirty="0"/>
                    </a:p>
                  </a:txBody>
                  <a:tcPr/>
                </a:tc>
                <a:tc>
                  <a:txBody>
                    <a:bodyPr/>
                    <a:lstStyle/>
                    <a:p>
                      <a:pPr algn="ctr"/>
                      <a:r>
                        <a:rPr lang="en-US" dirty="0" smtClean="0"/>
                        <a:t>31</a:t>
                      </a:r>
                      <a:endParaRPr lang="en-US" dirty="0"/>
                    </a:p>
                  </a:txBody>
                  <a:tcPr>
                    <a:solidFill>
                      <a:schemeClr val="bg2">
                        <a:lumMod val="75000"/>
                      </a:schemeClr>
                    </a:solidFill>
                  </a:tcPr>
                </a:tc>
                <a:tc>
                  <a:txBody>
                    <a:bodyPr/>
                    <a:lstStyle/>
                    <a:p>
                      <a:pPr algn="ctr"/>
                      <a:r>
                        <a:rPr lang="en-US" dirty="0" smtClean="0"/>
                        <a:t>1</a:t>
                      </a:r>
                      <a:endParaRPr lang="en-US" dirty="0"/>
                    </a:p>
                  </a:txBody>
                  <a:tcPr/>
                </a:tc>
              </a:tr>
              <a:tr h="370840">
                <a:tc>
                  <a:txBody>
                    <a:bodyPr/>
                    <a:lstStyle/>
                    <a:p>
                      <a:pPr algn="ctr"/>
                      <a:r>
                        <a:rPr lang="en-US" b="1" dirty="0" smtClean="0"/>
                        <a:t>Standard</a:t>
                      </a:r>
                      <a:endParaRPr lang="en-US" b="1" dirty="0"/>
                    </a:p>
                  </a:txBody>
                  <a:tcPr/>
                </a:tc>
                <a:tc>
                  <a:txBody>
                    <a:bodyPr/>
                    <a:lstStyle/>
                    <a:p>
                      <a:pPr algn="ctr"/>
                      <a:r>
                        <a:rPr lang="en-US" dirty="0" smtClean="0"/>
                        <a:t>5</a:t>
                      </a:r>
                      <a:endParaRPr lang="en-US" dirty="0"/>
                    </a:p>
                  </a:txBody>
                  <a:tcPr>
                    <a:solidFill>
                      <a:schemeClr val="bg2">
                        <a:lumMod val="75000"/>
                      </a:schemeClr>
                    </a:solidFill>
                  </a:tcPr>
                </a:tc>
                <a:tc>
                  <a:txBody>
                    <a:bodyPr/>
                    <a:lstStyle/>
                    <a:p>
                      <a:pPr algn="ctr"/>
                      <a:r>
                        <a:rPr lang="en-US" dirty="0" smtClean="0"/>
                        <a:t>0</a:t>
                      </a:r>
                      <a:endParaRPr lang="en-US" dirty="0"/>
                    </a:p>
                  </a:txBody>
                  <a:tcPr/>
                </a:tc>
                <a:tc>
                  <a:txBody>
                    <a:bodyPr/>
                    <a:lstStyle/>
                    <a:p>
                      <a:pPr algn="ctr"/>
                      <a:r>
                        <a:rPr lang="en-US" dirty="0" smtClean="0"/>
                        <a:t>39</a:t>
                      </a:r>
                      <a:endParaRPr lang="en-US" dirty="0"/>
                    </a:p>
                  </a:txBody>
                  <a:tcPr>
                    <a:solidFill>
                      <a:schemeClr val="bg2">
                        <a:lumMod val="75000"/>
                      </a:schemeClr>
                    </a:solidFill>
                  </a:tcPr>
                </a:tc>
                <a:tc>
                  <a:txBody>
                    <a:bodyPr/>
                    <a:lstStyle/>
                    <a:p>
                      <a:pPr algn="ctr"/>
                      <a:r>
                        <a:rPr lang="en-US" dirty="0" smtClean="0"/>
                        <a:t>0</a:t>
                      </a:r>
                      <a:endParaRPr lang="en-US" dirty="0"/>
                    </a:p>
                  </a:txBody>
                  <a:tcPr/>
                </a:tc>
                <a:tc>
                  <a:txBody>
                    <a:bodyPr/>
                    <a:lstStyle/>
                    <a:p>
                      <a:pPr algn="ctr"/>
                      <a:r>
                        <a:rPr lang="en-US" dirty="0" smtClean="0"/>
                        <a:t>22</a:t>
                      </a:r>
                      <a:endParaRPr lang="en-US" dirty="0"/>
                    </a:p>
                  </a:txBody>
                  <a:tcPr>
                    <a:solidFill>
                      <a:schemeClr val="bg2">
                        <a:lumMod val="75000"/>
                      </a:schemeClr>
                    </a:solidFill>
                  </a:tcPr>
                </a:tc>
                <a:tc>
                  <a:txBody>
                    <a:bodyPr/>
                    <a:lstStyle/>
                    <a:p>
                      <a:pPr algn="ctr"/>
                      <a:r>
                        <a:rPr lang="en-US" dirty="0" smtClean="0"/>
                        <a:t>1</a:t>
                      </a:r>
                      <a:endParaRPr lang="en-US" dirty="0"/>
                    </a:p>
                  </a:txBody>
                  <a:tcPr/>
                </a:tc>
              </a:tr>
            </a:tbl>
          </a:graphicData>
        </a:graphic>
      </p:graphicFrame>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sp>
        <p:nvSpPr>
          <p:cNvPr id="7" name="Oval 6"/>
          <p:cNvSpPr/>
          <p:nvPr/>
        </p:nvSpPr>
        <p:spPr>
          <a:xfrm>
            <a:off x="1117863" y="2759818"/>
            <a:ext cx="1471346" cy="549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Training</a:t>
            </a:r>
            <a:endParaRPr lang="en-US" dirty="0"/>
          </a:p>
        </p:txBody>
      </p:sp>
      <p:sp>
        <p:nvSpPr>
          <p:cNvPr id="8" name="Oval 7"/>
          <p:cNvSpPr/>
          <p:nvPr/>
        </p:nvSpPr>
        <p:spPr>
          <a:xfrm>
            <a:off x="1117863" y="3946555"/>
            <a:ext cx="1471346" cy="549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a:t>
            </a:r>
            <a:endParaRPr lang="en-US" dirty="0"/>
          </a:p>
        </p:txBody>
      </p:sp>
    </p:spTree>
    <p:extLst>
      <p:ext uri="{BB962C8B-B14F-4D97-AF65-F5344CB8AC3E}">
        <p14:creationId xmlns:p14="http://schemas.microsoft.com/office/powerpoint/2010/main" val="4209439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Bag of Words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sp>
        <p:nvSpPr>
          <p:cNvPr id="6" name="Content Placeholder 5"/>
          <p:cNvSpPr>
            <a:spLocks noGrp="1"/>
          </p:cNvSpPr>
          <p:nvPr>
            <p:ph idx="1"/>
          </p:nvPr>
        </p:nvSpPr>
        <p:spPr>
          <a:xfrm>
            <a:off x="5499539" y="1993988"/>
            <a:ext cx="5424965" cy="3777622"/>
          </a:xfrm>
        </p:spPr>
        <p:txBody>
          <a:bodyPr>
            <a:normAutofit/>
          </a:bodyPr>
          <a:lstStyle/>
          <a:p>
            <a:r>
              <a:rPr lang="en-US" dirty="0" smtClean="0"/>
              <a:t>Sklearn Count Vectorizer was used to create Bag of Words representation</a:t>
            </a:r>
            <a:endParaRPr lang="en-US" dirty="0"/>
          </a:p>
          <a:p>
            <a:endParaRPr lang="en-US" dirty="0" smtClean="0"/>
          </a:p>
          <a:p>
            <a:r>
              <a:rPr lang="en-US" dirty="0" smtClean="0"/>
              <a:t>Bag of Words motivated by the context-sensitive quality of target articles</a:t>
            </a:r>
          </a:p>
          <a:p>
            <a:pPr marL="0" indent="0">
              <a:buNone/>
            </a:pPr>
            <a:endParaRPr lang="en-US" dirty="0"/>
          </a:p>
          <a:p>
            <a:r>
              <a:rPr lang="en-US" dirty="0" smtClean="0"/>
              <a:t>BOW greatly improved Logistic Regression classifier but had a negative effect on SVM</a:t>
            </a:r>
          </a:p>
          <a:p>
            <a:pPr marL="0" indent="0">
              <a:buNone/>
            </a:pPr>
            <a:endParaRPr lang="en-US" dirty="0"/>
          </a:p>
          <a:p>
            <a:pPr marL="0" indent="0">
              <a:buNone/>
            </a:pPr>
            <a:endParaRPr lang="en-US" dirty="0" smtClean="0"/>
          </a:p>
        </p:txBody>
      </p:sp>
      <p:pic>
        <p:nvPicPr>
          <p:cNvPr id="1026" name="Picture 2" descr="http://i.huffpost.com/gen/375841/OCCUPY-WORD-CLOUD.jpg"/>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60718" y="1360534"/>
            <a:ext cx="3238821" cy="49618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805319" y="6547782"/>
            <a:ext cx="8285409" cy="253916"/>
          </a:xfrm>
          <a:prstGeom prst="rect">
            <a:avLst/>
          </a:prstGeom>
        </p:spPr>
        <p:txBody>
          <a:bodyPr wrap="square">
            <a:spAutoFit/>
          </a:bodyPr>
          <a:lstStyle/>
          <a:p>
            <a:r>
              <a:rPr lang="en-US" sz="1050" i="1" dirty="0">
                <a:solidFill>
                  <a:srgbClr val="222222"/>
                </a:solidFill>
                <a:latin typeface="NotoNashkArabic"/>
              </a:rPr>
              <a:t>List of </a:t>
            </a:r>
            <a:r>
              <a:rPr lang="en-US" sz="1050" i="1" dirty="0">
                <a:solidFill>
                  <a:srgbClr val="2E7061"/>
                </a:solidFill>
                <a:latin typeface="NotoNashkArabic"/>
              </a:rPr>
              <a:t>groups comes from Chris Bowers on </a:t>
            </a:r>
            <a:r>
              <a:rPr lang="en-US" sz="1050" i="1" dirty="0" err="1">
                <a:solidFill>
                  <a:srgbClr val="2E7061"/>
                </a:solidFill>
                <a:latin typeface="NotoNashkArabic"/>
              </a:rPr>
              <a:t>DailyKos</a:t>
            </a:r>
            <a:r>
              <a:rPr lang="en-US" sz="1050" i="1" dirty="0">
                <a:solidFill>
                  <a:srgbClr val="222222"/>
                </a:solidFill>
                <a:latin typeface="NotoNashkArabic"/>
              </a:rPr>
              <a:t>. The descriptions were retrieved from Facebook on October 12 using their API.</a:t>
            </a:r>
            <a:endParaRPr lang="en-US" sz="1050" dirty="0"/>
          </a:p>
        </p:txBody>
      </p:sp>
    </p:spTree>
    <p:extLst>
      <p:ext uri="{BB962C8B-B14F-4D97-AF65-F5344CB8AC3E}">
        <p14:creationId xmlns:p14="http://schemas.microsoft.com/office/powerpoint/2010/main" val="25526048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Part of Speech</a:t>
            </a:r>
            <a:endParaRPr lang="en-US" dirty="0"/>
          </a:p>
        </p:txBody>
      </p:sp>
      <p:sp>
        <p:nvSpPr>
          <p:cNvPr id="3" name="Content Placeholder 2"/>
          <p:cNvSpPr>
            <a:spLocks noGrp="1"/>
          </p:cNvSpPr>
          <p:nvPr>
            <p:ph idx="1"/>
          </p:nvPr>
        </p:nvSpPr>
        <p:spPr/>
        <p:txBody>
          <a:bodyPr/>
          <a:lstStyle/>
          <a:p>
            <a:r>
              <a:rPr lang="en-US" dirty="0" smtClean="0"/>
              <a:t>Stanford POS tagger presented many immediate issues to process</a:t>
            </a:r>
          </a:p>
          <a:p>
            <a:pPr lvl="1"/>
            <a:r>
              <a:rPr lang="en-US" dirty="0" smtClean="0"/>
              <a:t>JAVA problems</a:t>
            </a:r>
          </a:p>
          <a:p>
            <a:pPr lvl="1"/>
            <a:r>
              <a:rPr lang="en-US" dirty="0" smtClean="0"/>
              <a:t>Memory issues</a:t>
            </a:r>
          </a:p>
          <a:p>
            <a:pPr lvl="2"/>
            <a:r>
              <a:rPr lang="en-US" dirty="0" smtClean="0"/>
              <a:t>Solution: chunking</a:t>
            </a:r>
          </a:p>
          <a:p>
            <a:pPr lvl="2"/>
            <a:r>
              <a:rPr lang="en-US" dirty="0" smtClean="0"/>
              <a:t>Solution: </a:t>
            </a:r>
            <a:r>
              <a:rPr lang="en-US" dirty="0" err="1" smtClean="0"/>
              <a:t>bidist</a:t>
            </a:r>
            <a:r>
              <a:rPr lang="en-US" dirty="0" smtClean="0"/>
              <a:t> to left3word</a:t>
            </a:r>
            <a:endParaRPr lang="en-US" dirty="0"/>
          </a:p>
          <a:p>
            <a:pPr marL="400050" indent="-285750"/>
            <a:r>
              <a:rPr lang="en-US" dirty="0" smtClean="0"/>
              <a:t>Part of Speech informative for standard vs. emergent uses of Occupy.</a:t>
            </a:r>
          </a:p>
          <a:p>
            <a:pPr marL="800100" lvl="1"/>
            <a:r>
              <a:rPr lang="en-US" dirty="0" smtClean="0"/>
              <a:t>Noun vs verb</a:t>
            </a:r>
            <a:endParaRPr lang="en-US" dirty="0"/>
          </a:p>
          <a:p>
            <a:pPr marL="400050" indent="-285750"/>
            <a:r>
              <a:rPr lang="en-US" dirty="0" smtClean="0"/>
              <a:t>Stored as BOW representation for each target form</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4181759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Implementation and Storage</a:t>
            </a:r>
            <a:endParaRPr lang="en-US" dirty="0"/>
          </a:p>
        </p:txBody>
      </p:sp>
      <p:sp>
        <p:nvSpPr>
          <p:cNvPr id="3" name="Content Placeholder 2"/>
          <p:cNvSpPr>
            <a:spLocks noGrp="1"/>
          </p:cNvSpPr>
          <p:nvPr>
            <p:ph idx="1"/>
          </p:nvPr>
        </p:nvSpPr>
        <p:spPr/>
        <p:txBody>
          <a:bodyPr/>
          <a:lstStyle/>
          <a:p>
            <a:r>
              <a:rPr lang="en-US" dirty="0" smtClean="0"/>
              <a:t>Each feature represented by a function that stored a list</a:t>
            </a:r>
          </a:p>
          <a:p>
            <a:r>
              <a:rPr lang="en-US" dirty="0" smtClean="0"/>
              <a:t>Pandas data frame: issues with arrays</a:t>
            </a:r>
          </a:p>
          <a:p>
            <a:r>
              <a:rPr lang="en-US" dirty="0" smtClean="0"/>
              <a:t>Vector conversion and addition</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9263699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2589212" y="1798750"/>
            <a:ext cx="8915400" cy="3777622"/>
          </a:xfrm>
        </p:spPr>
        <p:txBody>
          <a:bodyPr>
            <a:normAutofit fontScale="92500" lnSpcReduction="10000"/>
          </a:bodyPr>
          <a:lstStyle/>
          <a:p>
            <a:r>
              <a:rPr lang="en-US" dirty="0" smtClean="0"/>
              <a:t>Agenda and Introduction</a:t>
            </a:r>
          </a:p>
          <a:p>
            <a:pPr lvl="1"/>
            <a:r>
              <a:rPr lang="en-US" dirty="0" smtClean="0"/>
              <a:t>Theoretical Motivation</a:t>
            </a:r>
          </a:p>
          <a:p>
            <a:pPr lvl="1"/>
            <a:r>
              <a:rPr lang="en-US" dirty="0" smtClean="0"/>
              <a:t>Example Cases</a:t>
            </a:r>
          </a:p>
          <a:p>
            <a:r>
              <a:rPr lang="en-US" dirty="0" smtClean="0"/>
              <a:t>Task and Implementation Outline</a:t>
            </a:r>
          </a:p>
          <a:p>
            <a:r>
              <a:rPr lang="en-US" dirty="0"/>
              <a:t>Implementation:</a:t>
            </a:r>
          </a:p>
          <a:p>
            <a:pPr lvl="1"/>
            <a:r>
              <a:rPr lang="en-US" dirty="0"/>
              <a:t>Data Acquisition</a:t>
            </a:r>
          </a:p>
          <a:p>
            <a:pPr lvl="1"/>
            <a:r>
              <a:rPr lang="en-US" dirty="0"/>
              <a:t>Feature Extraction</a:t>
            </a:r>
          </a:p>
          <a:p>
            <a:pPr lvl="1"/>
            <a:r>
              <a:rPr lang="en-US" dirty="0"/>
              <a:t>Training </a:t>
            </a:r>
            <a:endParaRPr lang="en-US" dirty="0" smtClean="0"/>
          </a:p>
          <a:p>
            <a:pPr lvl="1"/>
            <a:r>
              <a:rPr lang="en-US" b="1" dirty="0" smtClean="0"/>
              <a:t>Results</a:t>
            </a:r>
            <a:endParaRPr lang="en-US" b="1" dirty="0"/>
          </a:p>
          <a:p>
            <a:r>
              <a:rPr lang="en-US" dirty="0" smtClean="0"/>
              <a:t>Challenges and Methodological Issues</a:t>
            </a:r>
          </a:p>
          <a:p>
            <a:r>
              <a:rPr lang="en-US" dirty="0" smtClean="0"/>
              <a:t>Conclusions</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755967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5" name="Picture 4"/>
          <p:cNvPicPr>
            <a:picLocks noChangeAspect="1"/>
          </p:cNvPicPr>
          <p:nvPr/>
        </p:nvPicPr>
        <p:blipFill>
          <a:blip r:embed="rId2"/>
          <a:stretch>
            <a:fillRect/>
          </a:stretch>
        </p:blipFill>
        <p:spPr>
          <a:xfrm>
            <a:off x="2592925" y="1492876"/>
            <a:ext cx="7105345" cy="3894276"/>
          </a:xfrm>
          <a:prstGeom prst="rect">
            <a:avLst/>
          </a:prstGeom>
        </p:spPr>
      </p:pic>
      <p:sp>
        <p:nvSpPr>
          <p:cNvPr id="3" name="TextBox 2"/>
          <p:cNvSpPr txBox="1"/>
          <p:nvPr/>
        </p:nvSpPr>
        <p:spPr>
          <a:xfrm>
            <a:off x="1481070" y="5387152"/>
            <a:ext cx="9813702" cy="1077218"/>
          </a:xfrm>
          <a:prstGeom prst="rect">
            <a:avLst/>
          </a:prstGeom>
          <a:noFill/>
        </p:spPr>
        <p:txBody>
          <a:bodyPr wrap="square" rtlCol="0">
            <a:spAutoFit/>
          </a:bodyPr>
          <a:lstStyle/>
          <a:p>
            <a:r>
              <a:rPr lang="en-US" sz="1600" dirty="0" smtClean="0"/>
              <a:t>Without Bag of Words and Part of Speech, Classifiers behave at or below chance, with the exception of Occupy in the LR. </a:t>
            </a:r>
          </a:p>
          <a:p>
            <a:r>
              <a:rPr lang="en-US" sz="1600" dirty="0" smtClean="0"/>
              <a:t>This is likely due to Capitalization and Occurrence frequencies which were &gt;1 in all train and test data for emergent forms and =1 for standard.</a:t>
            </a:r>
            <a:endParaRPr lang="en-US" sz="1600" dirty="0"/>
          </a:p>
        </p:txBody>
      </p:sp>
    </p:spTree>
    <p:extLst>
      <p:ext uri="{BB962C8B-B14F-4D97-AF65-F5344CB8AC3E}">
        <p14:creationId xmlns:p14="http://schemas.microsoft.com/office/powerpoint/2010/main" val="15018672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5" name="Picture 4"/>
          <p:cNvPicPr>
            <a:picLocks noChangeAspect="1"/>
          </p:cNvPicPr>
          <p:nvPr/>
        </p:nvPicPr>
        <p:blipFill>
          <a:blip r:embed="rId2"/>
          <a:stretch>
            <a:fillRect/>
          </a:stretch>
        </p:blipFill>
        <p:spPr>
          <a:xfrm>
            <a:off x="2592925" y="1264555"/>
            <a:ext cx="7037416" cy="3832391"/>
          </a:xfrm>
          <a:prstGeom prst="rect">
            <a:avLst/>
          </a:prstGeom>
        </p:spPr>
      </p:pic>
      <p:sp>
        <p:nvSpPr>
          <p:cNvPr id="6" name="TextBox 5"/>
          <p:cNvSpPr txBox="1"/>
          <p:nvPr/>
        </p:nvSpPr>
        <p:spPr>
          <a:xfrm>
            <a:off x="1481070" y="5387152"/>
            <a:ext cx="9813702" cy="830997"/>
          </a:xfrm>
          <a:prstGeom prst="rect">
            <a:avLst/>
          </a:prstGeom>
          <a:noFill/>
        </p:spPr>
        <p:txBody>
          <a:bodyPr wrap="square" rtlCol="0">
            <a:spAutoFit/>
          </a:bodyPr>
          <a:lstStyle/>
          <a:p>
            <a:r>
              <a:rPr lang="en-US" sz="1600" dirty="0" smtClean="0"/>
              <a:t>With the addition of Bag of Words and Part of Speech, SVM scores below chance for Occupy,  with the exception of Occupy but improves for phobic. </a:t>
            </a:r>
          </a:p>
          <a:p>
            <a:r>
              <a:rPr lang="en-US" sz="1600" dirty="0" smtClean="0"/>
              <a:t>Both Logistic Regression and Naïve Bayes perform above chance.  </a:t>
            </a:r>
          </a:p>
        </p:txBody>
      </p:sp>
    </p:spTree>
    <p:extLst>
      <p:ext uri="{BB962C8B-B14F-4D97-AF65-F5344CB8AC3E}">
        <p14:creationId xmlns:p14="http://schemas.microsoft.com/office/powerpoint/2010/main" val="39490223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2589212" y="1798750"/>
            <a:ext cx="8915400" cy="3777622"/>
          </a:xfrm>
        </p:spPr>
        <p:txBody>
          <a:bodyPr>
            <a:normAutofit lnSpcReduction="10000"/>
          </a:bodyPr>
          <a:lstStyle/>
          <a:p>
            <a:r>
              <a:rPr lang="en-US" dirty="0" smtClean="0"/>
              <a:t>Agenda and Introduction</a:t>
            </a:r>
          </a:p>
          <a:p>
            <a:pPr lvl="1"/>
            <a:r>
              <a:rPr lang="en-US" dirty="0" smtClean="0"/>
              <a:t>Theoretical Motivation</a:t>
            </a:r>
          </a:p>
          <a:p>
            <a:pPr lvl="1"/>
            <a:r>
              <a:rPr lang="en-US" dirty="0" smtClean="0"/>
              <a:t>Example Cases</a:t>
            </a:r>
          </a:p>
          <a:p>
            <a:r>
              <a:rPr lang="en-US" dirty="0" smtClean="0"/>
              <a:t>Task and Implementation Outline</a:t>
            </a:r>
          </a:p>
          <a:p>
            <a:r>
              <a:rPr lang="en-US" dirty="0"/>
              <a:t>Implementation:</a:t>
            </a:r>
          </a:p>
          <a:p>
            <a:pPr lvl="1"/>
            <a:r>
              <a:rPr lang="en-US" dirty="0"/>
              <a:t>Data Acquisition</a:t>
            </a:r>
          </a:p>
          <a:p>
            <a:pPr lvl="1"/>
            <a:r>
              <a:rPr lang="en-US" dirty="0"/>
              <a:t>Feature Extraction</a:t>
            </a:r>
          </a:p>
          <a:p>
            <a:pPr lvl="1"/>
            <a:r>
              <a:rPr lang="en-US" dirty="0"/>
              <a:t>Training and Results</a:t>
            </a:r>
          </a:p>
          <a:p>
            <a:r>
              <a:rPr lang="en-US" b="1" dirty="0" smtClean="0"/>
              <a:t>Challenges and Methodological Issues</a:t>
            </a:r>
          </a:p>
          <a:p>
            <a:r>
              <a:rPr lang="en-US" dirty="0" smtClean="0"/>
              <a:t>Conclusions</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9018024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Acquisition Challenges</a:t>
            </a:r>
            <a:endParaRPr lang="en-US" dirty="0"/>
          </a:p>
        </p:txBody>
      </p:sp>
      <p:sp>
        <p:nvSpPr>
          <p:cNvPr id="3" name="Content Placeholder 2"/>
          <p:cNvSpPr>
            <a:spLocks noGrp="1"/>
          </p:cNvSpPr>
          <p:nvPr>
            <p:ph idx="1"/>
          </p:nvPr>
        </p:nvSpPr>
        <p:spPr/>
        <p:txBody>
          <a:bodyPr/>
          <a:lstStyle/>
          <a:p>
            <a:r>
              <a:rPr lang="en-US" dirty="0" smtClean="0"/>
              <a:t>Source material</a:t>
            </a:r>
          </a:p>
          <a:p>
            <a:r>
              <a:rPr lang="en-US" dirty="0" smtClean="0"/>
              <a:t>Data set size too small for reliable results</a:t>
            </a:r>
          </a:p>
          <a:p>
            <a:r>
              <a:rPr lang="en-US" dirty="0" smtClean="0"/>
              <a:t>ASCII / Unicode Issues</a:t>
            </a:r>
          </a:p>
          <a:p>
            <a:r>
              <a:rPr lang="en-US" dirty="0" smtClean="0"/>
              <a:t>Memory problems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31989122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2589212" y="1798750"/>
            <a:ext cx="8915400" cy="3777622"/>
          </a:xfrm>
        </p:spPr>
        <p:txBody>
          <a:bodyPr>
            <a:normAutofit lnSpcReduction="10000"/>
          </a:bodyPr>
          <a:lstStyle/>
          <a:p>
            <a:r>
              <a:rPr lang="en-US" b="1" dirty="0" smtClean="0"/>
              <a:t>Agenda and Introduction</a:t>
            </a:r>
          </a:p>
          <a:p>
            <a:pPr lvl="1"/>
            <a:r>
              <a:rPr lang="en-US" dirty="0" smtClean="0"/>
              <a:t>Theoretical Motivation</a:t>
            </a:r>
          </a:p>
          <a:p>
            <a:pPr lvl="1"/>
            <a:r>
              <a:rPr lang="en-US" dirty="0" smtClean="0"/>
              <a:t>Examples</a:t>
            </a:r>
          </a:p>
          <a:p>
            <a:r>
              <a:rPr lang="en-US" dirty="0" smtClean="0"/>
              <a:t>Task and Implementation Outline</a:t>
            </a:r>
          </a:p>
          <a:p>
            <a:r>
              <a:rPr lang="en-US" dirty="0"/>
              <a:t>Implementation:</a:t>
            </a:r>
          </a:p>
          <a:p>
            <a:pPr lvl="1"/>
            <a:r>
              <a:rPr lang="en-US" dirty="0"/>
              <a:t>Data Acquisition</a:t>
            </a:r>
          </a:p>
          <a:p>
            <a:pPr lvl="1"/>
            <a:r>
              <a:rPr lang="en-US" dirty="0"/>
              <a:t>Feature Extraction</a:t>
            </a:r>
          </a:p>
          <a:p>
            <a:pPr lvl="1"/>
            <a:r>
              <a:rPr lang="en-US" dirty="0"/>
              <a:t>Training and Results</a:t>
            </a:r>
          </a:p>
          <a:p>
            <a:r>
              <a:rPr lang="en-US" dirty="0" smtClean="0"/>
              <a:t>Challenges and Methodological Issues</a:t>
            </a:r>
          </a:p>
          <a:p>
            <a:r>
              <a:rPr lang="en-US" dirty="0" smtClean="0"/>
              <a:t>Conclusions</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41194637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Challenges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20</a:t>
            </a:fld>
            <a:endParaRPr lang="en-US" dirty="0"/>
          </a:p>
        </p:txBody>
      </p:sp>
      <p:grpSp>
        <p:nvGrpSpPr>
          <p:cNvPr id="7" name="Group 6"/>
          <p:cNvGrpSpPr/>
          <p:nvPr/>
        </p:nvGrpSpPr>
        <p:grpSpPr>
          <a:xfrm>
            <a:off x="2064626" y="1422187"/>
            <a:ext cx="9439986" cy="4717635"/>
            <a:chOff x="950510" y="674059"/>
            <a:chExt cx="10782300" cy="5648325"/>
          </a:xfrm>
        </p:grpSpPr>
        <p:pic>
          <p:nvPicPr>
            <p:cNvPr id="5" name="Picture 4"/>
            <p:cNvPicPr>
              <a:picLocks noChangeAspect="1"/>
            </p:cNvPicPr>
            <p:nvPr/>
          </p:nvPicPr>
          <p:blipFill>
            <a:blip r:embed="rId2"/>
            <a:stretch>
              <a:fillRect/>
            </a:stretch>
          </p:blipFill>
          <p:spPr>
            <a:xfrm>
              <a:off x="950510" y="674059"/>
              <a:ext cx="10782300" cy="5648325"/>
            </a:xfrm>
            <a:prstGeom prst="rect">
              <a:avLst/>
            </a:prstGeom>
          </p:spPr>
        </p:pic>
        <p:sp>
          <p:nvSpPr>
            <p:cNvPr id="6" name="Rectangle 5"/>
            <p:cNvSpPr/>
            <p:nvPr/>
          </p:nvSpPr>
          <p:spPr>
            <a:xfrm>
              <a:off x="1214651" y="5911222"/>
              <a:ext cx="1624083" cy="41116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8" name="Rectangle 7"/>
          <p:cNvSpPr/>
          <p:nvPr/>
        </p:nvSpPr>
        <p:spPr>
          <a:xfrm>
            <a:off x="6203949" y="2233764"/>
            <a:ext cx="1685925" cy="1076325"/>
          </a:xfrm>
          <a:prstGeom prst="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1528428" y="6570904"/>
            <a:ext cx="6096000" cy="261610"/>
          </a:xfrm>
          <a:prstGeom prst="rect">
            <a:avLst/>
          </a:prstGeom>
        </p:spPr>
        <p:txBody>
          <a:bodyPr>
            <a:spAutoFit/>
          </a:bodyPr>
          <a:lstStyle/>
          <a:p>
            <a:r>
              <a:rPr lang="en-US" sz="1100" dirty="0"/>
              <a:t>http://scikit-learn.org/stable/tutorial/machine_learning_map/</a:t>
            </a:r>
          </a:p>
        </p:txBody>
      </p:sp>
    </p:spTree>
    <p:extLst>
      <p:ext uri="{BB962C8B-B14F-4D97-AF65-F5344CB8AC3E}">
        <p14:creationId xmlns:p14="http://schemas.microsoft.com/office/powerpoint/2010/main" val="15637049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2589212" y="1798750"/>
            <a:ext cx="8915400" cy="3777622"/>
          </a:xfrm>
        </p:spPr>
        <p:txBody>
          <a:bodyPr>
            <a:normAutofit lnSpcReduction="10000"/>
          </a:bodyPr>
          <a:lstStyle/>
          <a:p>
            <a:r>
              <a:rPr lang="en-US" dirty="0" smtClean="0"/>
              <a:t>Agenda and Introduction</a:t>
            </a:r>
          </a:p>
          <a:p>
            <a:pPr lvl="1"/>
            <a:r>
              <a:rPr lang="en-US" dirty="0" smtClean="0"/>
              <a:t>Theoretical Motivation</a:t>
            </a:r>
          </a:p>
          <a:p>
            <a:pPr lvl="1"/>
            <a:r>
              <a:rPr lang="en-US" dirty="0" smtClean="0"/>
              <a:t>Example Cases</a:t>
            </a:r>
          </a:p>
          <a:p>
            <a:r>
              <a:rPr lang="en-US" dirty="0" smtClean="0"/>
              <a:t>Task and Implementation Outline</a:t>
            </a:r>
          </a:p>
          <a:p>
            <a:r>
              <a:rPr lang="en-US" dirty="0"/>
              <a:t>Implementation:</a:t>
            </a:r>
          </a:p>
          <a:p>
            <a:pPr lvl="1"/>
            <a:r>
              <a:rPr lang="en-US" dirty="0"/>
              <a:t>Data Acquisition</a:t>
            </a:r>
          </a:p>
          <a:p>
            <a:pPr lvl="1"/>
            <a:r>
              <a:rPr lang="en-US" dirty="0"/>
              <a:t>Feature Extraction</a:t>
            </a:r>
          </a:p>
          <a:p>
            <a:pPr lvl="1"/>
            <a:r>
              <a:rPr lang="en-US" dirty="0"/>
              <a:t>Training and Results</a:t>
            </a:r>
          </a:p>
          <a:p>
            <a:r>
              <a:rPr lang="en-US" dirty="0" smtClean="0"/>
              <a:t>Challenges and Methodological Issues</a:t>
            </a:r>
          </a:p>
          <a:p>
            <a:r>
              <a:rPr lang="en-US" b="1" dirty="0" smtClean="0"/>
              <a:t>Conclusions</a:t>
            </a:r>
            <a:endParaRPr lang="en-US" b="1"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8793661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Larger data set with more robust instances</a:t>
            </a:r>
          </a:p>
          <a:p>
            <a:r>
              <a:rPr lang="en-US" dirty="0" smtClean="0"/>
              <a:t>Focus on word classification rather than article classification</a:t>
            </a:r>
          </a:p>
          <a:p>
            <a:r>
              <a:rPr lang="en-US" dirty="0" smtClean="0"/>
              <a:t>Expand context-sensitive features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4865310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2199328" y="1905000"/>
            <a:ext cx="8915400" cy="3777622"/>
          </a:xfrm>
        </p:spPr>
        <p:txBody>
          <a:bodyPr>
            <a:normAutofit fontScale="77500" lnSpcReduction="20000"/>
          </a:bodyPr>
          <a:lstStyle/>
          <a:p>
            <a:r>
              <a:rPr lang="en-US" dirty="0" err="1" smtClean="0">
                <a:solidFill>
                  <a:schemeClr val="tx1"/>
                </a:solidFill>
              </a:rPr>
              <a:t>Hwee</a:t>
            </a:r>
            <a:r>
              <a:rPr lang="en-US" dirty="0" smtClean="0">
                <a:solidFill>
                  <a:schemeClr val="tx1"/>
                </a:solidFill>
              </a:rPr>
              <a:t> </a:t>
            </a:r>
            <a:r>
              <a:rPr lang="en-US" dirty="0" err="1">
                <a:solidFill>
                  <a:schemeClr val="tx1"/>
                </a:solidFill>
              </a:rPr>
              <a:t>Tou</a:t>
            </a:r>
            <a:r>
              <a:rPr lang="en-US" dirty="0">
                <a:solidFill>
                  <a:schemeClr val="tx1"/>
                </a:solidFill>
              </a:rPr>
              <a:t> Ng, Bin Wang, and Yee Seng Chan. 2003. Exploiting parallel texts for word sense disambiguation: an empirical study. In </a:t>
            </a:r>
            <a:r>
              <a:rPr lang="en-US" i="1" dirty="0">
                <a:solidFill>
                  <a:schemeClr val="tx1"/>
                </a:solidFill>
              </a:rPr>
              <a:t>Proceedings of the 41st Annual Meeting on Association for Computational Linguistics - Volume 1</a:t>
            </a:r>
            <a:r>
              <a:rPr lang="en-US" dirty="0">
                <a:solidFill>
                  <a:schemeClr val="tx1"/>
                </a:solidFill>
              </a:rPr>
              <a:t> (ACL '03), Vol. 1. Association for Computational Linguistics, Stroudsburg, PA, USA, 455-462. DOI=http://</a:t>
            </a:r>
            <a:r>
              <a:rPr lang="en-US" dirty="0" smtClean="0">
                <a:solidFill>
                  <a:schemeClr val="tx1"/>
                </a:solidFill>
              </a:rPr>
              <a:t>dx.doi.org/10.3115/1075096.1075154</a:t>
            </a:r>
            <a:endParaRPr lang="en-US" dirty="0" smtClean="0">
              <a:latin typeface="Verdana" panose="020B0604030504040204" pitchFamily="34" charset="0"/>
            </a:endParaRPr>
          </a:p>
          <a:p>
            <a:r>
              <a:rPr lang="en-US" dirty="0" err="1" smtClean="0"/>
              <a:t>Jurafsky</a:t>
            </a:r>
            <a:r>
              <a:rPr lang="en-US" dirty="0"/>
              <a:t>, Daniel and James H. Martin. 2009. Speech and Language Processing: An </a:t>
            </a:r>
            <a:r>
              <a:rPr lang="en-US" dirty="0" smtClean="0"/>
              <a:t>Introduction </a:t>
            </a:r>
            <a:r>
              <a:rPr lang="en-US" dirty="0"/>
              <a:t>to Natural Language Processing, Computational Linguistics, and Speech Recognition. (2nd Edition.) Prentice-Hall.</a:t>
            </a:r>
            <a:endParaRPr lang="en-US" dirty="0" smtClean="0"/>
          </a:p>
          <a:p>
            <a:r>
              <a:rPr lang="en-US" dirty="0" smtClean="0"/>
              <a:t>Kobus </a:t>
            </a:r>
            <a:r>
              <a:rPr lang="en-US" dirty="0"/>
              <a:t>Barnard, Matthew Johnson, and David Forsyth. 2003. Word sense disambiguation with pictures. In </a:t>
            </a:r>
            <a:r>
              <a:rPr lang="en-US" i="1" dirty="0"/>
              <a:t>Proceedings of the HLT-NAACL 2003 workshop on Learning word meaning from non-linguistic data - Volume 6</a:t>
            </a:r>
            <a:r>
              <a:rPr lang="en-US" dirty="0"/>
              <a:t> (HLT-NAACL-LWM '04), Vol. 6. Association for Computational Linguistics, Stroudsburg, PA, USA, 1-5. DOI=http://</a:t>
            </a:r>
            <a:r>
              <a:rPr lang="en-US" dirty="0" smtClean="0"/>
              <a:t>dx.doi.org/10.3115/1119212.1119213</a:t>
            </a:r>
          </a:p>
          <a:p>
            <a:r>
              <a:rPr lang="en-US" dirty="0" err="1"/>
              <a:t>Martelli</a:t>
            </a:r>
            <a:r>
              <a:rPr lang="en-US" dirty="0"/>
              <a:t>, Alex, Anna </a:t>
            </a:r>
            <a:r>
              <a:rPr lang="en-US" dirty="0" err="1"/>
              <a:t>Martelli</a:t>
            </a:r>
            <a:r>
              <a:rPr lang="en-US" dirty="0"/>
              <a:t>. Ravenscroft, and David </a:t>
            </a:r>
            <a:r>
              <a:rPr lang="en-US" dirty="0" err="1"/>
              <a:t>Ascher</a:t>
            </a:r>
            <a:r>
              <a:rPr lang="en-US" dirty="0"/>
              <a:t>. </a:t>
            </a:r>
            <a:r>
              <a:rPr lang="en-US" dirty="0" smtClean="0"/>
              <a:t>2005. </a:t>
            </a:r>
            <a:r>
              <a:rPr lang="en-US" i="1" dirty="0" smtClean="0"/>
              <a:t>Python </a:t>
            </a:r>
            <a:r>
              <a:rPr lang="en-US" i="1" dirty="0"/>
              <a:t>Cookbook</a:t>
            </a:r>
            <a:r>
              <a:rPr lang="en-US" dirty="0"/>
              <a:t>. Beijing: </a:t>
            </a:r>
            <a:r>
              <a:rPr lang="en-US" dirty="0" smtClean="0"/>
              <a:t>O'Reilly.</a:t>
            </a:r>
          </a:p>
          <a:p>
            <a:r>
              <a:rPr lang="en-US" dirty="0"/>
              <a:t>Michael </a:t>
            </a:r>
            <a:r>
              <a:rPr lang="en-US" dirty="0" err="1"/>
              <a:t>Sussna</a:t>
            </a:r>
            <a:r>
              <a:rPr lang="en-US" dirty="0"/>
              <a:t>. 1993. Word sense disambiguation for free-text indexing using a massive semantic network. In </a:t>
            </a:r>
            <a:r>
              <a:rPr lang="en-US" i="1" dirty="0"/>
              <a:t>Proceedings of the second international conference on Information and knowledge management</a:t>
            </a:r>
            <a:r>
              <a:rPr lang="en-US" dirty="0"/>
              <a:t> (CIKM '93), Bharat Bhargava, Tim </a:t>
            </a:r>
            <a:r>
              <a:rPr lang="en-US" dirty="0" err="1"/>
              <a:t>Finin</a:t>
            </a:r>
            <a:r>
              <a:rPr lang="en-US" dirty="0"/>
              <a:t>, and Yelena </a:t>
            </a:r>
            <a:r>
              <a:rPr lang="en-US" dirty="0" err="1"/>
              <a:t>Yesha</a:t>
            </a:r>
            <a:r>
              <a:rPr lang="en-US" dirty="0"/>
              <a:t> (Eds.). ACM, New York, NY, USA, 67-74. DOI=http://</a:t>
            </a:r>
            <a:r>
              <a:rPr lang="en-US" dirty="0" smtClean="0"/>
              <a:t>dx.doi.org/10.1145/170088.170106</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15026008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Theoretical Motivation</a:t>
            </a:r>
            <a:endParaRPr lang="en-US" dirty="0"/>
          </a:p>
        </p:txBody>
      </p:sp>
      <p:pic>
        <p:nvPicPr>
          <p:cNvPr id="7" name="Picture 6"/>
          <p:cNvPicPr>
            <a:picLocks noChangeAspect="1"/>
          </p:cNvPicPr>
          <p:nvPr/>
        </p:nvPicPr>
        <p:blipFill>
          <a:blip r:embed="rId3"/>
          <a:stretch>
            <a:fillRect/>
          </a:stretch>
        </p:blipFill>
        <p:spPr>
          <a:xfrm>
            <a:off x="816749" y="3190620"/>
            <a:ext cx="5166597" cy="1652915"/>
          </a:xfrm>
          <a:prstGeom prst="rect">
            <a:avLst/>
          </a:prstGeom>
        </p:spPr>
      </p:pic>
      <p:grpSp>
        <p:nvGrpSpPr>
          <p:cNvPr id="16" name="Group 15"/>
          <p:cNvGrpSpPr/>
          <p:nvPr/>
        </p:nvGrpSpPr>
        <p:grpSpPr>
          <a:xfrm>
            <a:off x="891514" y="4802225"/>
            <a:ext cx="6931780" cy="1069264"/>
            <a:chOff x="1591355" y="5133222"/>
            <a:chExt cx="6931780" cy="1069264"/>
          </a:xfrm>
        </p:grpSpPr>
        <p:pic>
          <p:nvPicPr>
            <p:cNvPr id="6" name="Picture 5"/>
            <p:cNvPicPr>
              <a:picLocks noChangeAspect="1"/>
            </p:cNvPicPr>
            <p:nvPr/>
          </p:nvPicPr>
          <p:blipFill>
            <a:blip r:embed="rId4"/>
            <a:stretch>
              <a:fillRect/>
            </a:stretch>
          </p:blipFill>
          <p:spPr>
            <a:xfrm>
              <a:off x="1591355" y="5133222"/>
              <a:ext cx="6931780" cy="1069264"/>
            </a:xfrm>
            <a:prstGeom prst="rect">
              <a:avLst/>
            </a:prstGeom>
          </p:spPr>
        </p:pic>
        <p:sp>
          <p:nvSpPr>
            <p:cNvPr id="8" name="Rectangle 7"/>
            <p:cNvSpPr/>
            <p:nvPr/>
          </p:nvSpPr>
          <p:spPr>
            <a:xfrm>
              <a:off x="1591355" y="5547126"/>
              <a:ext cx="1401392" cy="252366"/>
            </a:xfrm>
            <a:prstGeom prst="rect">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952382" y="5175426"/>
              <a:ext cx="3345078" cy="339198"/>
            </a:xfrm>
            <a:prstGeom prst="rect">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p:cNvPicPr>
            <a:picLocks noChangeAspect="1"/>
          </p:cNvPicPr>
          <p:nvPr/>
        </p:nvPicPr>
        <p:blipFill>
          <a:blip r:embed="rId5"/>
          <a:stretch>
            <a:fillRect/>
          </a:stretch>
        </p:blipFill>
        <p:spPr>
          <a:xfrm>
            <a:off x="7755809" y="2468725"/>
            <a:ext cx="3867369" cy="1199053"/>
          </a:xfrm>
          <a:prstGeom prst="rect">
            <a:avLst/>
          </a:prstGeom>
        </p:spPr>
      </p:pic>
      <p:grpSp>
        <p:nvGrpSpPr>
          <p:cNvPr id="15" name="Group 14"/>
          <p:cNvGrpSpPr/>
          <p:nvPr/>
        </p:nvGrpSpPr>
        <p:grpSpPr>
          <a:xfrm>
            <a:off x="5321774" y="3637542"/>
            <a:ext cx="6752233" cy="1076443"/>
            <a:chOff x="4927004" y="4001290"/>
            <a:chExt cx="6752233" cy="1076443"/>
          </a:xfrm>
        </p:grpSpPr>
        <p:pic>
          <p:nvPicPr>
            <p:cNvPr id="11" name="Picture 10"/>
            <p:cNvPicPr>
              <a:picLocks noChangeAspect="1"/>
            </p:cNvPicPr>
            <p:nvPr/>
          </p:nvPicPr>
          <p:blipFill>
            <a:blip r:embed="rId6"/>
            <a:stretch>
              <a:fillRect/>
            </a:stretch>
          </p:blipFill>
          <p:spPr>
            <a:xfrm>
              <a:off x="4927004" y="4001290"/>
              <a:ext cx="6752233" cy="1076443"/>
            </a:xfrm>
            <a:prstGeom prst="rect">
              <a:avLst/>
            </a:prstGeom>
          </p:spPr>
        </p:pic>
        <p:sp>
          <p:nvSpPr>
            <p:cNvPr id="14" name="Rectangle 13"/>
            <p:cNvSpPr/>
            <p:nvPr/>
          </p:nvSpPr>
          <p:spPr>
            <a:xfrm>
              <a:off x="4927004" y="4679994"/>
              <a:ext cx="4501344" cy="339198"/>
            </a:xfrm>
            <a:prstGeom prst="rect">
              <a:avLst/>
            </a:prstGeom>
            <a:solidFill>
              <a:srgbClr val="00B05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p:nvSpPr>
        <p:spPr>
          <a:xfrm>
            <a:off x="1544943" y="6424689"/>
            <a:ext cx="9959669" cy="369332"/>
          </a:xfrm>
          <a:prstGeom prst="rect">
            <a:avLst/>
          </a:prstGeom>
          <a:noFill/>
        </p:spPr>
        <p:txBody>
          <a:bodyPr wrap="square" rtlCol="0">
            <a:spAutoFit/>
          </a:bodyPr>
          <a:lstStyle/>
          <a:p>
            <a:r>
              <a:rPr lang="en-US" sz="900" dirty="0"/>
              <a:t>http://www.slate.com/blogs/behold/2015/05/14/jan_wandrag_our_streets_repurposes_photos_from_the_occupy_wall_street_movement.html </a:t>
            </a:r>
          </a:p>
          <a:p>
            <a:r>
              <a:rPr lang="en-US" sz="900" dirty="0" smtClean="0"/>
              <a:t>http</a:t>
            </a:r>
            <a:r>
              <a:rPr lang="en-US" sz="900" dirty="0"/>
              <a:t>://www.slate.com/articles/health_and_science/medical_examiner/2014/09/microbes_in_homes_and_on_pets_humans_inoculate_surfaces_with_own_microbiomes.html </a:t>
            </a:r>
          </a:p>
        </p:txBody>
      </p:sp>
      <p:sp>
        <p:nvSpPr>
          <p:cNvPr id="3" name="Content Placeholder 2"/>
          <p:cNvSpPr>
            <a:spLocks noGrp="1"/>
          </p:cNvSpPr>
          <p:nvPr>
            <p:ph idx="1"/>
          </p:nvPr>
        </p:nvSpPr>
        <p:spPr>
          <a:xfrm>
            <a:off x="2589212" y="1557794"/>
            <a:ext cx="8915400" cy="3777622"/>
          </a:xfrm>
        </p:spPr>
        <p:txBody>
          <a:bodyPr/>
          <a:lstStyle/>
          <a:p>
            <a:r>
              <a:rPr lang="en-US" dirty="0" smtClean="0"/>
              <a:t>Emergent meanings of words In sociopolitical news articles </a:t>
            </a:r>
          </a:p>
          <a:p>
            <a:r>
              <a:rPr lang="en-US" dirty="0" smtClean="0"/>
              <a:t>Social </a:t>
            </a:r>
            <a:r>
              <a:rPr lang="en-US" dirty="0"/>
              <a:t>media has played an integral role in socially conscious movements </a:t>
            </a:r>
          </a:p>
          <a:p>
            <a:pPr lvl="1"/>
            <a:r>
              <a:rPr lang="en-US" dirty="0" smtClean="0"/>
              <a:t>Occupy Wall Street</a:t>
            </a:r>
            <a:endParaRPr lang="en-US" dirty="0"/>
          </a:p>
        </p:txBody>
      </p:sp>
      <p:sp>
        <p:nvSpPr>
          <p:cNvPr id="21" name="Slide Number Placeholder 20"/>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4535053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Theoretical Motivation</a:t>
            </a:r>
          </a:p>
        </p:txBody>
      </p:sp>
      <p:sp>
        <p:nvSpPr>
          <p:cNvPr id="3" name="Content Placeholder 2"/>
          <p:cNvSpPr>
            <a:spLocks noGrp="1"/>
          </p:cNvSpPr>
          <p:nvPr>
            <p:ph idx="1"/>
          </p:nvPr>
        </p:nvSpPr>
        <p:spPr>
          <a:xfrm>
            <a:off x="2392264" y="1525173"/>
            <a:ext cx="8915400" cy="3777622"/>
          </a:xfrm>
        </p:spPr>
        <p:txBody>
          <a:bodyPr>
            <a:noAutofit/>
          </a:bodyPr>
          <a:lstStyle/>
          <a:p>
            <a:r>
              <a:rPr lang="en-US" sz="1600" dirty="0" smtClean="0"/>
              <a:t>“</a:t>
            </a:r>
            <a:r>
              <a:rPr lang="en-US" sz="1600" dirty="0"/>
              <a:t>understanding” </a:t>
            </a:r>
            <a:r>
              <a:rPr lang="en-US" sz="1600" dirty="0" smtClean="0"/>
              <a:t>context-sensitive </a:t>
            </a:r>
            <a:r>
              <a:rPr lang="en-US" sz="1600" dirty="0"/>
              <a:t>environments.</a:t>
            </a:r>
          </a:p>
          <a:p>
            <a:endParaRPr lang="en-US" sz="1600" dirty="0"/>
          </a:p>
          <a:p>
            <a:endParaRPr lang="en-US" sz="1600"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4</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15381486"/>
              </p:ext>
            </p:extLst>
          </p:nvPr>
        </p:nvGraphicFramePr>
        <p:xfrm>
          <a:off x="1494209" y="1968431"/>
          <a:ext cx="9620519" cy="4363080"/>
        </p:xfrm>
        <a:graphic>
          <a:graphicData uri="http://schemas.openxmlformats.org/drawingml/2006/table">
            <a:tbl>
              <a:tblPr firstRow="1" bandRow="1">
                <a:tableStyleId>{5C22544A-7EE6-4342-B048-85BDC9FD1C3A}</a:tableStyleId>
              </a:tblPr>
              <a:tblGrid>
                <a:gridCol w="1777284"/>
                <a:gridCol w="3541690"/>
                <a:gridCol w="4301545"/>
              </a:tblGrid>
              <a:tr h="341866">
                <a:tc>
                  <a:txBody>
                    <a:bodyPr/>
                    <a:lstStyle/>
                    <a:p>
                      <a:r>
                        <a:rPr lang="en-US" dirty="0" smtClean="0"/>
                        <a:t>Target Form</a:t>
                      </a:r>
                      <a:endParaRPr lang="en-US" dirty="0"/>
                    </a:p>
                  </a:txBody>
                  <a:tcPr/>
                </a:tc>
                <a:tc>
                  <a:txBody>
                    <a:bodyPr/>
                    <a:lstStyle/>
                    <a:p>
                      <a:r>
                        <a:rPr lang="en-US" dirty="0" smtClean="0"/>
                        <a:t>Standard</a:t>
                      </a:r>
                      <a:r>
                        <a:rPr lang="en-US" baseline="0" dirty="0" smtClean="0"/>
                        <a:t> Sense</a:t>
                      </a:r>
                      <a:endParaRPr lang="en-US" dirty="0"/>
                    </a:p>
                  </a:txBody>
                  <a:tcPr/>
                </a:tc>
                <a:tc>
                  <a:txBody>
                    <a:bodyPr/>
                    <a:lstStyle/>
                    <a:p>
                      <a:r>
                        <a:rPr lang="en-US" dirty="0" smtClean="0"/>
                        <a:t>Emergent</a:t>
                      </a:r>
                      <a:r>
                        <a:rPr lang="en-US" baseline="0" dirty="0" smtClean="0"/>
                        <a:t> Sense</a:t>
                      </a:r>
                      <a:endParaRPr lang="en-US" dirty="0"/>
                    </a:p>
                  </a:txBody>
                  <a:tcPr/>
                </a:tc>
              </a:tr>
              <a:tr h="943577">
                <a:tc>
                  <a:txBody>
                    <a:bodyPr/>
                    <a:lstStyle/>
                    <a:p>
                      <a:pPr algn="ctr"/>
                      <a:r>
                        <a:rPr lang="en-US" b="1" dirty="0" smtClean="0"/>
                        <a:t>OCCUPY</a:t>
                      </a:r>
                      <a:endParaRPr lang="en-US" b="1" dirty="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1" kern="1200" dirty="0" smtClean="0">
                          <a:solidFill>
                            <a:schemeClr val="dk1"/>
                          </a:solidFill>
                          <a:effectLst/>
                          <a:latin typeface="+mn-lt"/>
                          <a:ea typeface="+mn-ea"/>
                          <a:cs typeface="+mn-cs"/>
                        </a:rPr>
                        <a:t>Do people pay more for houses once </a:t>
                      </a:r>
                      <a:r>
                        <a:rPr lang="en-US" sz="1400" b="1" i="1" kern="1200" dirty="0" smtClean="0">
                          <a:solidFill>
                            <a:schemeClr val="dk1"/>
                          </a:solidFill>
                          <a:effectLst/>
                          <a:latin typeface="+mn-lt"/>
                          <a:ea typeface="+mn-ea"/>
                          <a:cs typeface="+mn-cs"/>
                        </a:rPr>
                        <a:t>occupied</a:t>
                      </a:r>
                      <a:r>
                        <a:rPr lang="en-US" sz="1400" b="0" i="1" kern="1200" dirty="0" smtClean="0">
                          <a:solidFill>
                            <a:schemeClr val="dk1"/>
                          </a:solidFill>
                          <a:effectLst/>
                          <a:latin typeface="+mn-lt"/>
                          <a:ea typeface="+mn-ea"/>
                          <a:cs typeface="+mn-cs"/>
                        </a:rPr>
                        <a:t> by famous writers?</a:t>
                      </a:r>
                    </a:p>
                    <a:p>
                      <a:endParaRPr lang="en-US" dirty="0"/>
                    </a:p>
                  </a:txBody>
                  <a:tcPr/>
                </a:tc>
                <a:tc>
                  <a:txBody>
                    <a:bodyPr/>
                    <a:lstStyle/>
                    <a:p>
                      <a:r>
                        <a:rPr lang="en-US" sz="1400" b="0" i="1" kern="1200" dirty="0" smtClean="0">
                          <a:solidFill>
                            <a:schemeClr val="dk1"/>
                          </a:solidFill>
                          <a:effectLst/>
                          <a:latin typeface="+mn-lt"/>
                          <a:ea typeface="+mn-ea"/>
                          <a:cs typeface="+mn-cs"/>
                        </a:rPr>
                        <a:t>“On paper, it isn't easy to reproduce the oddity of the </a:t>
                      </a:r>
                      <a:r>
                        <a:rPr lang="en-US" sz="1400" b="1" i="1" kern="1200" dirty="0" smtClean="0">
                          <a:solidFill>
                            <a:schemeClr val="dk1"/>
                          </a:solidFill>
                          <a:effectLst/>
                          <a:latin typeface="+mn-lt"/>
                          <a:ea typeface="+mn-ea"/>
                          <a:cs typeface="+mn-cs"/>
                        </a:rPr>
                        <a:t>Occupy</a:t>
                      </a:r>
                      <a:r>
                        <a:rPr lang="en-US" sz="1400" b="0" i="1" kern="1200" dirty="0" smtClean="0">
                          <a:solidFill>
                            <a:schemeClr val="dk1"/>
                          </a:solidFill>
                          <a:effectLst/>
                          <a:latin typeface="+mn-lt"/>
                          <a:ea typeface="+mn-ea"/>
                          <a:cs typeface="+mn-cs"/>
                        </a:rPr>
                        <a:t> the London Stock Exchange rally that took place on the steps of St. Paul's Cathedral last weekend.”</a:t>
                      </a:r>
                      <a:endParaRPr lang="en-US" sz="1400" i="1" dirty="0"/>
                    </a:p>
                  </a:txBody>
                  <a:tcPr/>
                </a:tc>
              </a:tr>
              <a:tr h="1117393">
                <a:tc>
                  <a:txBody>
                    <a:bodyPr/>
                    <a:lstStyle/>
                    <a:p>
                      <a:pPr algn="ctr"/>
                      <a:r>
                        <a:rPr lang="en-US" b="1" dirty="0" smtClean="0"/>
                        <a:t>PRIVILEGE</a:t>
                      </a:r>
                      <a:endParaRPr lang="en-US" b="1"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i="1" dirty="0" smtClean="0"/>
                        <a:t>“He has made such an indelible impact on New York, and I had the great </a:t>
                      </a:r>
                      <a:r>
                        <a:rPr lang="en-US" sz="1400" b="1" dirty="0" smtClean="0"/>
                        <a:t>privilege</a:t>
                      </a:r>
                      <a:r>
                        <a:rPr lang="en-US" sz="1400" i="1" dirty="0" smtClean="0"/>
                        <a:t> of working with him as First Lady and then, of course, as a new senator.” </a:t>
                      </a:r>
                      <a:endParaRPr lang="en-US" sz="1400" dirty="0" smtClean="0"/>
                    </a:p>
                    <a:p>
                      <a:endParaRPr lang="en-US"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i="1" dirty="0" smtClean="0"/>
                        <a:t>“One of the powers of </a:t>
                      </a:r>
                      <a:r>
                        <a:rPr lang="en-US" sz="1400" b="1" dirty="0" smtClean="0"/>
                        <a:t>privilege</a:t>
                      </a:r>
                      <a:r>
                        <a:rPr lang="en-US" sz="1400" i="1" dirty="0" smtClean="0"/>
                        <a:t> is that when you speak out, people are more likely to listen.”</a:t>
                      </a:r>
                      <a:endParaRPr lang="en-US" sz="1400" dirty="0" smtClean="0"/>
                    </a:p>
                    <a:p>
                      <a:endParaRPr lang="en-US" sz="1400" dirty="0"/>
                    </a:p>
                  </a:txBody>
                  <a:tcPr/>
                </a:tc>
              </a:tr>
              <a:tr h="1680840">
                <a:tc>
                  <a:txBody>
                    <a:bodyPr/>
                    <a:lstStyle/>
                    <a:p>
                      <a:pPr algn="ctr"/>
                      <a:r>
                        <a:rPr lang="en-US" b="1" dirty="0" smtClean="0"/>
                        <a:t>PHOBIC</a:t>
                      </a:r>
                      <a:endParaRPr lang="en-US" b="1"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i="1" dirty="0" smtClean="0"/>
                        <a:t>Perhaps these jet injections of the future will solve needle </a:t>
                      </a:r>
                      <a:r>
                        <a:rPr lang="en-US" sz="1400" b="1" dirty="0" smtClean="0"/>
                        <a:t>phobias</a:t>
                      </a:r>
                      <a:r>
                        <a:rPr lang="en-US" sz="1400" i="1" dirty="0" smtClean="0"/>
                        <a:t>, patient compliance and accidental sticking.</a:t>
                      </a:r>
                      <a:endParaRPr lang="en-US" sz="1400" dirty="0" smtClean="0"/>
                    </a:p>
                    <a:p>
                      <a:endParaRPr lang="en-US"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i="1" dirty="0" smtClean="0"/>
                        <a:t>In independent statements released yesterday, boxing great Muhammad Ali and basketball legend Kareem Abdul-Jabbar denounced Donald Trump after his </a:t>
                      </a:r>
                      <a:r>
                        <a:rPr lang="en-US" sz="1400" b="1" dirty="0" err="1" smtClean="0"/>
                        <a:t>Islamophobic</a:t>
                      </a:r>
                      <a:r>
                        <a:rPr lang="en-US" sz="1400" i="1" dirty="0" smtClean="0"/>
                        <a:t>, </a:t>
                      </a:r>
                      <a:r>
                        <a:rPr lang="en-US" sz="1400" b="1" dirty="0" smtClean="0"/>
                        <a:t>xenophobic</a:t>
                      </a:r>
                      <a:r>
                        <a:rPr lang="en-US" sz="1400" i="1" dirty="0" smtClean="0"/>
                        <a:t>, </a:t>
                      </a:r>
                      <a:r>
                        <a:rPr lang="en-US" sz="1400" b="1" dirty="0" smtClean="0"/>
                        <a:t>everything-o-phobic</a:t>
                      </a:r>
                      <a:r>
                        <a:rPr lang="en-US" sz="1400" i="1" dirty="0" smtClean="0"/>
                        <a:t> campaign reached its most offensive low yet.</a:t>
                      </a:r>
                      <a:endParaRPr lang="en-US" sz="1400" dirty="0" smtClean="0"/>
                    </a:p>
                    <a:p>
                      <a:endParaRPr lang="en-US" sz="1400" dirty="0"/>
                    </a:p>
                  </a:txBody>
                  <a:tcPr/>
                </a:tc>
              </a:tr>
            </a:tbl>
          </a:graphicData>
        </a:graphic>
      </p:graphicFrame>
    </p:spTree>
    <p:extLst>
      <p:ext uri="{BB962C8B-B14F-4D97-AF65-F5344CB8AC3E}">
        <p14:creationId xmlns:p14="http://schemas.microsoft.com/office/powerpoint/2010/main" val="19314424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2589212" y="1798750"/>
            <a:ext cx="8915400" cy="3777622"/>
          </a:xfrm>
        </p:spPr>
        <p:txBody>
          <a:bodyPr>
            <a:normAutofit lnSpcReduction="10000"/>
          </a:bodyPr>
          <a:lstStyle/>
          <a:p>
            <a:r>
              <a:rPr lang="en-US" dirty="0" smtClean="0"/>
              <a:t>Agenda and Introduction</a:t>
            </a:r>
          </a:p>
          <a:p>
            <a:pPr lvl="1"/>
            <a:r>
              <a:rPr lang="en-US" dirty="0" smtClean="0"/>
              <a:t>Theoretical Motivation</a:t>
            </a:r>
          </a:p>
          <a:p>
            <a:pPr lvl="1"/>
            <a:r>
              <a:rPr lang="en-US" dirty="0" smtClean="0"/>
              <a:t>Example Cases</a:t>
            </a:r>
          </a:p>
          <a:p>
            <a:r>
              <a:rPr lang="en-US" b="1" dirty="0" smtClean="0"/>
              <a:t>Task and Implementation Outline</a:t>
            </a:r>
          </a:p>
          <a:p>
            <a:r>
              <a:rPr lang="en-US" dirty="0" smtClean="0"/>
              <a:t>Implementation:</a:t>
            </a:r>
          </a:p>
          <a:p>
            <a:pPr lvl="1"/>
            <a:r>
              <a:rPr lang="en-US" dirty="0" smtClean="0"/>
              <a:t>Data Acquisition</a:t>
            </a:r>
          </a:p>
          <a:p>
            <a:pPr lvl="1"/>
            <a:r>
              <a:rPr lang="en-US" dirty="0" smtClean="0"/>
              <a:t>Feature Extraction</a:t>
            </a:r>
          </a:p>
          <a:p>
            <a:pPr lvl="1"/>
            <a:r>
              <a:rPr lang="en-US" dirty="0" smtClean="0"/>
              <a:t>Training and Results</a:t>
            </a:r>
          </a:p>
          <a:p>
            <a:r>
              <a:rPr lang="en-US" dirty="0" smtClean="0"/>
              <a:t>Challenges and Methodological Issues</a:t>
            </a:r>
          </a:p>
          <a:p>
            <a:r>
              <a:rPr lang="en-US" dirty="0" smtClean="0"/>
              <a:t>Conclusions</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8472123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Design</a:t>
            </a:r>
            <a:endParaRPr lang="en-US" dirty="0"/>
          </a:p>
        </p:txBody>
      </p:sp>
      <p:grpSp>
        <p:nvGrpSpPr>
          <p:cNvPr id="33" name="Group 32"/>
          <p:cNvGrpSpPr/>
          <p:nvPr/>
        </p:nvGrpSpPr>
        <p:grpSpPr>
          <a:xfrm>
            <a:off x="1844623" y="2597331"/>
            <a:ext cx="8825532" cy="3724746"/>
            <a:chOff x="1005841" y="1905000"/>
            <a:chExt cx="8825532" cy="3724746"/>
          </a:xfrm>
        </p:grpSpPr>
        <p:sp>
          <p:nvSpPr>
            <p:cNvPr id="5" name="Rectangle 4"/>
            <p:cNvSpPr/>
            <p:nvPr/>
          </p:nvSpPr>
          <p:spPr>
            <a:xfrm>
              <a:off x="1005841" y="2597332"/>
              <a:ext cx="1828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Acquisition</a:t>
              </a:r>
              <a:endParaRPr lang="en-US" dirty="0"/>
            </a:p>
          </p:txBody>
        </p:sp>
        <p:sp>
          <p:nvSpPr>
            <p:cNvPr id="6" name="Rectangle 5"/>
            <p:cNvSpPr/>
            <p:nvPr/>
          </p:nvSpPr>
          <p:spPr>
            <a:xfrm>
              <a:off x="3483427" y="1996397"/>
              <a:ext cx="1828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Training Data</a:t>
              </a:r>
              <a:endParaRPr lang="en-US" dirty="0"/>
            </a:p>
          </p:txBody>
        </p:sp>
        <p:sp>
          <p:nvSpPr>
            <p:cNvPr id="7" name="Rectangle 6"/>
            <p:cNvSpPr/>
            <p:nvPr/>
          </p:nvSpPr>
          <p:spPr>
            <a:xfrm>
              <a:off x="3483427" y="3235234"/>
              <a:ext cx="1828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Data</a:t>
              </a:r>
              <a:endParaRPr lang="en-US" dirty="0"/>
            </a:p>
          </p:txBody>
        </p:sp>
        <p:cxnSp>
          <p:nvCxnSpPr>
            <p:cNvPr id="9" name="Straight Arrow Connector 8"/>
            <p:cNvCxnSpPr/>
            <p:nvPr/>
          </p:nvCxnSpPr>
          <p:spPr>
            <a:xfrm flipV="1">
              <a:off x="2834641" y="2309219"/>
              <a:ext cx="522513" cy="2881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2825932" y="3493365"/>
              <a:ext cx="531222" cy="281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rot="20038578">
              <a:off x="2635979" y="2149903"/>
              <a:ext cx="748936" cy="369332"/>
            </a:xfrm>
            <a:prstGeom prst="rect">
              <a:avLst/>
            </a:prstGeom>
            <a:noFill/>
          </p:spPr>
          <p:txBody>
            <a:bodyPr wrap="square" rtlCol="0">
              <a:spAutoFit/>
            </a:bodyPr>
            <a:lstStyle/>
            <a:p>
              <a:r>
                <a:rPr lang="en-US" dirty="0" smtClean="0"/>
                <a:t>75%</a:t>
              </a:r>
              <a:endParaRPr lang="en-US" dirty="0"/>
            </a:p>
          </p:txBody>
        </p:sp>
        <p:sp>
          <p:nvSpPr>
            <p:cNvPr id="13" name="TextBox 12"/>
            <p:cNvSpPr txBox="1"/>
            <p:nvPr/>
          </p:nvSpPr>
          <p:spPr>
            <a:xfrm rot="1761433">
              <a:off x="2636590" y="3671601"/>
              <a:ext cx="748936" cy="369332"/>
            </a:xfrm>
            <a:prstGeom prst="rect">
              <a:avLst/>
            </a:prstGeom>
            <a:noFill/>
          </p:spPr>
          <p:txBody>
            <a:bodyPr wrap="square" rtlCol="0">
              <a:spAutoFit/>
            </a:bodyPr>
            <a:lstStyle/>
            <a:p>
              <a:r>
                <a:rPr lang="en-US" dirty="0"/>
                <a:t>2</a:t>
              </a:r>
              <a:r>
                <a:rPr lang="en-US" dirty="0" smtClean="0"/>
                <a:t>5%</a:t>
              </a:r>
              <a:endParaRPr lang="en-US" dirty="0"/>
            </a:p>
          </p:txBody>
        </p:sp>
        <p:sp>
          <p:nvSpPr>
            <p:cNvPr id="14" name="Right Arrow 13"/>
            <p:cNvSpPr/>
            <p:nvPr/>
          </p:nvSpPr>
          <p:spPr>
            <a:xfrm>
              <a:off x="5596247" y="1905000"/>
              <a:ext cx="1580605" cy="9086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Gold Standard</a:t>
              </a:r>
              <a:endParaRPr lang="en-US" sz="1400" dirty="0"/>
            </a:p>
          </p:txBody>
        </p:sp>
        <p:sp>
          <p:nvSpPr>
            <p:cNvPr id="16" name="Down Arrow Callout 15"/>
            <p:cNvSpPr/>
            <p:nvPr/>
          </p:nvSpPr>
          <p:spPr>
            <a:xfrm>
              <a:off x="7408620" y="1954665"/>
              <a:ext cx="2207623" cy="1230904"/>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 Extraction</a:t>
              </a:r>
              <a:endParaRPr lang="en-US" dirty="0"/>
            </a:p>
          </p:txBody>
        </p:sp>
        <p:sp>
          <p:nvSpPr>
            <p:cNvPr id="17" name="Curved Down Arrow 16"/>
            <p:cNvSpPr/>
            <p:nvPr/>
          </p:nvSpPr>
          <p:spPr>
            <a:xfrm>
              <a:off x="8053547" y="3198440"/>
              <a:ext cx="1777826" cy="80946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urved Up Arrow 17"/>
            <p:cNvSpPr/>
            <p:nvPr/>
          </p:nvSpPr>
          <p:spPr>
            <a:xfrm>
              <a:off x="8053547" y="4058416"/>
              <a:ext cx="1777826" cy="716755"/>
            </a:xfrm>
            <a:prstGeom prst="curvedUpArrow">
              <a:avLst>
                <a:gd name="adj1" fmla="val 25000"/>
                <a:gd name="adj2" fmla="val 50000"/>
                <a:gd name="adj3" fmla="val 23077"/>
              </a:avLst>
            </a:prstGeom>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8446517" y="3629297"/>
              <a:ext cx="913508" cy="739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 Model</a:t>
              </a:r>
              <a:endParaRPr lang="en-US" dirty="0"/>
            </a:p>
          </p:txBody>
        </p:sp>
        <p:sp>
          <p:nvSpPr>
            <p:cNvPr id="22" name="Down Arrow Callout 21"/>
            <p:cNvSpPr/>
            <p:nvPr/>
          </p:nvSpPr>
          <p:spPr>
            <a:xfrm>
              <a:off x="5827400" y="3527909"/>
              <a:ext cx="1965657" cy="959988"/>
            </a:xfrm>
            <a:prstGeom prst="downArrowCallout">
              <a:avLst>
                <a:gd name="adj1" fmla="val 24493"/>
                <a:gd name="adj2" fmla="val 29082"/>
                <a:gd name="adj3" fmla="val 20918"/>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Feature Extraction</a:t>
              </a:r>
              <a:endParaRPr lang="en-US" sz="1400" dirty="0"/>
            </a:p>
          </p:txBody>
        </p:sp>
        <p:cxnSp>
          <p:nvCxnSpPr>
            <p:cNvPr id="23" name="Straight Arrow Connector 22"/>
            <p:cNvCxnSpPr/>
            <p:nvPr/>
          </p:nvCxnSpPr>
          <p:spPr>
            <a:xfrm>
              <a:off x="5504806" y="3856267"/>
              <a:ext cx="1615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Rectangle 27"/>
            <p:cNvSpPr/>
            <p:nvPr/>
          </p:nvSpPr>
          <p:spPr>
            <a:xfrm>
              <a:off x="5895828" y="4715346"/>
              <a:ext cx="1828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Classify</a:t>
              </a:r>
              <a:endParaRPr lang="en-US" dirty="0"/>
            </a:p>
          </p:txBody>
        </p:sp>
        <p:sp>
          <p:nvSpPr>
            <p:cNvPr id="32" name="Right Arrow 31"/>
            <p:cNvSpPr/>
            <p:nvPr/>
          </p:nvSpPr>
          <p:spPr>
            <a:xfrm rot="8189442">
              <a:off x="7888725" y="4676622"/>
              <a:ext cx="928042" cy="3919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34" name="Content Placeholder 2"/>
          <p:cNvSpPr>
            <a:spLocks noGrp="1"/>
          </p:cNvSpPr>
          <p:nvPr>
            <p:ph idx="1"/>
          </p:nvPr>
        </p:nvSpPr>
        <p:spPr>
          <a:xfrm>
            <a:off x="2420399" y="1542757"/>
            <a:ext cx="8915400" cy="830036"/>
          </a:xfrm>
        </p:spPr>
        <p:txBody>
          <a:bodyPr>
            <a:noAutofit/>
          </a:bodyPr>
          <a:lstStyle/>
          <a:p>
            <a:pPr lvl="0"/>
            <a:r>
              <a:rPr lang="en-US" i="1" dirty="0" smtClean="0"/>
              <a:t>Task: Teach a classifier to recognize emergent contexts and correctly classify senses based on distinctive features.</a:t>
            </a:r>
            <a:endParaRPr lang="en-US" dirty="0"/>
          </a:p>
          <a:p>
            <a:endParaRPr lang="en-US" dirty="0"/>
          </a:p>
        </p:txBody>
      </p:sp>
      <p:sp>
        <p:nvSpPr>
          <p:cNvPr id="37" name="Slide Number Placeholder 36"/>
          <p:cNvSpPr>
            <a:spLocks noGrp="1"/>
          </p:cNvSpPr>
          <p:nvPr>
            <p:ph type="sldNum" sz="quarter" idx="12"/>
          </p:nvPr>
        </p:nvSpPr>
        <p:spPr/>
        <p:txBody>
          <a:bodyPr/>
          <a:lstStyle/>
          <a:p>
            <a:fld id="{D57F1E4F-1CFF-5643-939E-217C01CDF565}" type="slidenum">
              <a:rPr lang="en-US" smtClean="0"/>
              <a:pPr/>
              <a:t>6</a:t>
            </a:fld>
            <a:endParaRPr lang="en-US" dirty="0"/>
          </a:p>
        </p:txBody>
      </p:sp>
      <p:sp>
        <p:nvSpPr>
          <p:cNvPr id="8" name="Rounded Rectangle 7"/>
          <p:cNvSpPr/>
          <p:nvPr/>
        </p:nvSpPr>
        <p:spPr>
          <a:xfrm>
            <a:off x="4352761" y="2157092"/>
            <a:ext cx="1767696" cy="64618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30 training articles per TF</a:t>
            </a:r>
            <a:endParaRPr lang="en-US" dirty="0"/>
          </a:p>
        </p:txBody>
      </p:sp>
      <p:sp>
        <p:nvSpPr>
          <p:cNvPr id="25" name="Rounded Rectangle 24"/>
          <p:cNvSpPr/>
          <p:nvPr/>
        </p:nvSpPr>
        <p:spPr>
          <a:xfrm>
            <a:off x="4354121" y="4646335"/>
            <a:ext cx="1759026" cy="64618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1</a:t>
            </a:r>
            <a:r>
              <a:rPr lang="en-US" dirty="0" smtClean="0"/>
              <a:t>0 test articles per TF</a:t>
            </a:r>
            <a:endParaRPr lang="en-US" dirty="0"/>
          </a:p>
        </p:txBody>
      </p:sp>
      <p:sp>
        <p:nvSpPr>
          <p:cNvPr id="11" name="Oval 10"/>
          <p:cNvSpPr/>
          <p:nvPr/>
        </p:nvSpPr>
        <p:spPr>
          <a:xfrm>
            <a:off x="8563410" y="2372793"/>
            <a:ext cx="1099569" cy="43048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BOW</a:t>
            </a:r>
            <a:endParaRPr lang="en-US" dirty="0"/>
          </a:p>
        </p:txBody>
      </p:sp>
      <p:sp>
        <p:nvSpPr>
          <p:cNvPr id="27" name="Oval 26"/>
          <p:cNvSpPr/>
          <p:nvPr/>
        </p:nvSpPr>
        <p:spPr>
          <a:xfrm>
            <a:off x="9978987" y="2507281"/>
            <a:ext cx="1099569" cy="43048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POS</a:t>
            </a:r>
            <a:endParaRPr lang="en-US" dirty="0"/>
          </a:p>
        </p:txBody>
      </p:sp>
      <p:sp>
        <p:nvSpPr>
          <p:cNvPr id="29" name="Oval 28"/>
          <p:cNvSpPr/>
          <p:nvPr/>
        </p:nvSpPr>
        <p:spPr>
          <a:xfrm>
            <a:off x="9742053" y="3269327"/>
            <a:ext cx="1709986" cy="43048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Capitalization</a:t>
            </a:r>
            <a:endParaRPr lang="en-US" sz="1200" dirty="0"/>
          </a:p>
        </p:txBody>
      </p:sp>
      <p:sp>
        <p:nvSpPr>
          <p:cNvPr id="30" name="Oval 29"/>
          <p:cNvSpPr/>
          <p:nvPr/>
        </p:nvSpPr>
        <p:spPr>
          <a:xfrm>
            <a:off x="7895158" y="3257428"/>
            <a:ext cx="1099569" cy="43048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counts</a:t>
            </a:r>
            <a:endParaRPr lang="en-US" sz="1400" dirty="0"/>
          </a:p>
        </p:txBody>
      </p:sp>
      <p:sp>
        <p:nvSpPr>
          <p:cNvPr id="31" name="Oval 30"/>
          <p:cNvSpPr/>
          <p:nvPr/>
        </p:nvSpPr>
        <p:spPr>
          <a:xfrm>
            <a:off x="6734610" y="4095651"/>
            <a:ext cx="490627" cy="24917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35" name="Oval 34"/>
          <p:cNvSpPr/>
          <p:nvPr/>
        </p:nvSpPr>
        <p:spPr>
          <a:xfrm>
            <a:off x="7563524" y="4104669"/>
            <a:ext cx="490627" cy="24917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36" name="Oval 35"/>
          <p:cNvSpPr/>
          <p:nvPr/>
        </p:nvSpPr>
        <p:spPr>
          <a:xfrm>
            <a:off x="8137863" y="4717376"/>
            <a:ext cx="490627" cy="24917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38" name="Oval 37"/>
          <p:cNvSpPr/>
          <p:nvPr/>
        </p:nvSpPr>
        <p:spPr>
          <a:xfrm>
            <a:off x="6734610" y="4750204"/>
            <a:ext cx="490627" cy="24917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20" name="Flowchart: Predefined Process 19"/>
          <p:cNvSpPr/>
          <p:nvPr/>
        </p:nvSpPr>
        <p:spPr>
          <a:xfrm>
            <a:off x="3898232" y="5404757"/>
            <a:ext cx="3081691" cy="920691"/>
          </a:xfrm>
          <a:prstGeom prst="flowChartPredefined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Naïve Bayes</a:t>
            </a:r>
          </a:p>
          <a:p>
            <a:pPr algn="ctr"/>
            <a:r>
              <a:rPr lang="en-US" sz="1600" dirty="0" smtClean="0"/>
              <a:t>Logistic Regression</a:t>
            </a:r>
          </a:p>
          <a:p>
            <a:pPr algn="ctr"/>
            <a:r>
              <a:rPr lang="en-US" sz="1600" dirty="0" smtClean="0"/>
              <a:t>SVM</a:t>
            </a:r>
            <a:endParaRPr lang="en-US" sz="1600" dirty="0"/>
          </a:p>
        </p:txBody>
      </p:sp>
    </p:spTree>
    <p:extLst>
      <p:ext uri="{BB962C8B-B14F-4D97-AF65-F5344CB8AC3E}">
        <p14:creationId xmlns:p14="http://schemas.microsoft.com/office/powerpoint/2010/main" val="18930116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Map</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98142196"/>
              </p:ext>
            </p:extLst>
          </p:nvPr>
        </p:nvGraphicFramePr>
        <p:xfrm>
          <a:off x="1905537" y="1434425"/>
          <a:ext cx="4408376" cy="51759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graphicFrame>
        <p:nvGraphicFramePr>
          <p:cNvPr id="3" name="Diagram 2"/>
          <p:cNvGraphicFramePr/>
          <p:nvPr>
            <p:extLst>
              <p:ext uri="{D42A27DB-BD31-4B8C-83A1-F6EECF244321}">
                <p14:modId xmlns:p14="http://schemas.microsoft.com/office/powerpoint/2010/main" val="3055921937"/>
              </p:ext>
            </p:extLst>
          </p:nvPr>
        </p:nvGraphicFramePr>
        <p:xfrm>
          <a:off x="5774520" y="800077"/>
          <a:ext cx="5730092" cy="570487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6047709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2589212" y="1798750"/>
            <a:ext cx="8915400" cy="3777622"/>
          </a:xfrm>
        </p:spPr>
        <p:txBody>
          <a:bodyPr>
            <a:normAutofit fontScale="92500" lnSpcReduction="10000"/>
          </a:bodyPr>
          <a:lstStyle/>
          <a:p>
            <a:r>
              <a:rPr lang="en-US" dirty="0" smtClean="0"/>
              <a:t>Agenda and Introduction</a:t>
            </a:r>
          </a:p>
          <a:p>
            <a:pPr lvl="1"/>
            <a:r>
              <a:rPr lang="en-US" dirty="0" smtClean="0"/>
              <a:t>Theoretical Motivation</a:t>
            </a:r>
          </a:p>
          <a:p>
            <a:pPr lvl="1"/>
            <a:r>
              <a:rPr lang="en-US" dirty="0" smtClean="0"/>
              <a:t>Example Cases</a:t>
            </a:r>
          </a:p>
          <a:p>
            <a:r>
              <a:rPr lang="en-US" dirty="0" smtClean="0"/>
              <a:t>Task and Implementation Outline</a:t>
            </a:r>
          </a:p>
          <a:p>
            <a:r>
              <a:rPr lang="en-US" b="1" dirty="0"/>
              <a:t>Implementation:</a:t>
            </a:r>
          </a:p>
          <a:p>
            <a:pPr lvl="1"/>
            <a:r>
              <a:rPr lang="en-US" dirty="0"/>
              <a:t>Data Acquisition</a:t>
            </a:r>
          </a:p>
          <a:p>
            <a:pPr lvl="1"/>
            <a:r>
              <a:rPr lang="en-US" dirty="0"/>
              <a:t>Feature Extraction</a:t>
            </a:r>
          </a:p>
          <a:p>
            <a:pPr lvl="1"/>
            <a:r>
              <a:rPr lang="en-US" dirty="0"/>
              <a:t>Training </a:t>
            </a:r>
            <a:endParaRPr lang="en-US" dirty="0" smtClean="0"/>
          </a:p>
          <a:p>
            <a:pPr lvl="1"/>
            <a:r>
              <a:rPr lang="en-US" dirty="0" smtClean="0"/>
              <a:t>Results</a:t>
            </a:r>
            <a:endParaRPr lang="en-US" dirty="0"/>
          </a:p>
          <a:p>
            <a:r>
              <a:rPr lang="en-US" dirty="0" smtClean="0"/>
              <a:t>Challenges and Methodological Issues</a:t>
            </a:r>
          </a:p>
          <a:p>
            <a:r>
              <a:rPr lang="en-US" dirty="0" smtClean="0"/>
              <a:t>Conclusions</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6117423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Acquisition</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smtClean="0"/>
              <a:t>Data </a:t>
            </a:r>
            <a:r>
              <a:rPr lang="en-US" dirty="0"/>
              <a:t>set contains 120 articles from </a:t>
            </a:r>
            <a:r>
              <a:rPr lang="en-US" dirty="0" smtClean="0">
                <a:hlinkClick r:id="rId3"/>
              </a:rPr>
              <a:t>www.slate.com</a:t>
            </a:r>
            <a:endParaRPr lang="en-US" dirty="0" smtClean="0"/>
          </a:p>
          <a:p>
            <a:pPr lvl="1">
              <a:buFont typeface="Arial" panose="020B0604020202020204" pitchFamily="34" charset="0"/>
              <a:buChar char="•"/>
            </a:pPr>
            <a:r>
              <a:rPr lang="en-US" dirty="0" err="1" smtClean="0"/>
              <a:t>Urls</a:t>
            </a:r>
            <a:r>
              <a:rPr lang="en-US" dirty="0" smtClean="0"/>
              <a:t> stored in a csv and accessed with </a:t>
            </a:r>
            <a:r>
              <a:rPr lang="en-US" dirty="0" err="1" smtClean="0"/>
              <a:t>urllib</a:t>
            </a:r>
            <a:r>
              <a:rPr lang="en-US" dirty="0" smtClean="0"/>
              <a:t> and glob</a:t>
            </a:r>
            <a:endParaRPr lang="en-US" dirty="0"/>
          </a:p>
          <a:p>
            <a:pPr>
              <a:buFont typeface="Arial" panose="020B0604020202020204" pitchFamily="34" charset="0"/>
              <a:buChar char="•"/>
            </a:pPr>
            <a:r>
              <a:rPr lang="en-US" dirty="0"/>
              <a:t>Training data is manually annotated for gold-standard</a:t>
            </a:r>
          </a:p>
          <a:p>
            <a:pPr lvl="1">
              <a:buFont typeface="Arial" panose="020B0604020202020204" pitchFamily="34" charset="0"/>
              <a:buChar char="•"/>
            </a:pPr>
            <a:r>
              <a:rPr lang="en-US" sz="1800" dirty="0"/>
              <a:t>Contains </a:t>
            </a:r>
            <a:r>
              <a:rPr lang="en-US" sz="1800" dirty="0" smtClean="0"/>
              <a:t>30 </a:t>
            </a:r>
            <a:r>
              <a:rPr lang="en-US" sz="1800" dirty="0"/>
              <a:t>articles per target </a:t>
            </a:r>
            <a:r>
              <a:rPr lang="en-US" sz="1800" dirty="0" smtClean="0"/>
              <a:t>sense(15 </a:t>
            </a:r>
            <a:r>
              <a:rPr lang="en-US" sz="1800" dirty="0"/>
              <a:t>emergent, </a:t>
            </a:r>
            <a:r>
              <a:rPr lang="en-US" sz="1800" dirty="0" smtClean="0"/>
              <a:t>15 </a:t>
            </a:r>
            <a:r>
              <a:rPr lang="en-US" sz="1800" dirty="0"/>
              <a:t>standard)</a:t>
            </a:r>
          </a:p>
          <a:p>
            <a:pPr>
              <a:buFont typeface="Arial" panose="020B0604020202020204" pitchFamily="34" charset="0"/>
              <a:buChar char="•"/>
            </a:pPr>
            <a:r>
              <a:rPr lang="en-US" dirty="0"/>
              <a:t>Test set contains 10 </a:t>
            </a:r>
            <a:r>
              <a:rPr lang="en-US" dirty="0" smtClean="0"/>
              <a:t>articles </a:t>
            </a:r>
            <a:r>
              <a:rPr lang="en-US" dirty="0"/>
              <a:t>per target </a:t>
            </a:r>
            <a:r>
              <a:rPr lang="en-US" dirty="0" smtClean="0"/>
              <a:t>form</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83654366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10774</TotalTime>
  <Words>1066</Words>
  <Application>Microsoft Office PowerPoint</Application>
  <PresentationFormat>Widescreen</PresentationFormat>
  <Paragraphs>267</Paragraphs>
  <Slides>23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Century Gothic</vt:lpstr>
      <vt:lpstr>NotoNashkArabic</vt:lpstr>
      <vt:lpstr>Verdana</vt:lpstr>
      <vt:lpstr>Wingdings 3</vt:lpstr>
      <vt:lpstr>Wisp</vt:lpstr>
      <vt:lpstr>Emergent Word Senses in Online Media</vt:lpstr>
      <vt:lpstr>Agenda</vt:lpstr>
      <vt:lpstr>Theoretical Motivation</vt:lpstr>
      <vt:lpstr>Theoretical Motivation</vt:lpstr>
      <vt:lpstr>Agenda</vt:lpstr>
      <vt:lpstr>Experimental Design</vt:lpstr>
      <vt:lpstr>Implementation Map</vt:lpstr>
      <vt:lpstr>Agenda</vt:lpstr>
      <vt:lpstr>Data Acquisition</vt:lpstr>
      <vt:lpstr>Features: Capitalization and Frequency</vt:lpstr>
      <vt:lpstr>Features: Token Counts in Training Data</vt:lpstr>
      <vt:lpstr>Features: Bag of Words</vt:lpstr>
      <vt:lpstr>Features: Part of Speech</vt:lpstr>
      <vt:lpstr>Features: Implementation and Storage</vt:lpstr>
      <vt:lpstr>Agenda</vt:lpstr>
      <vt:lpstr>Results</vt:lpstr>
      <vt:lpstr>Results</vt:lpstr>
      <vt:lpstr>Agenda</vt:lpstr>
      <vt:lpstr>Data Acquisition Challenges</vt:lpstr>
      <vt:lpstr>Data Challenges</vt:lpstr>
      <vt:lpstr>Agenda</vt:lpstr>
      <vt:lpstr>Conclusions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Emergent Word Senses in Online Media</dc:title>
  <dc:creator>Katherine Howitt</dc:creator>
  <cp:lastModifiedBy>Katherine Howitt</cp:lastModifiedBy>
  <cp:revision>34</cp:revision>
  <dcterms:created xsi:type="dcterms:W3CDTF">2016-05-09T04:56:20Z</dcterms:created>
  <dcterms:modified xsi:type="dcterms:W3CDTF">2016-05-19T18:35:42Z</dcterms:modified>
</cp:coreProperties>
</file>