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936"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1 - Τίτλος"/>
          <p:cNvSpPr>
            <a:spLocks noGrp="1"/>
          </p:cNvSpPr>
          <p:nvPr>
            <p:ph type="ctrTitle"/>
          </p:nvPr>
        </p:nvSpPr>
        <p:spPr>
          <a:xfrm>
            <a:off x="685800" y="2130425"/>
            <a:ext cx="7772400" cy="1470025"/>
          </a:xfrm>
        </p:spPr>
        <p:txBody>
          <a:bodyPr/>
          <a:lstStyle/>
          <a:p>
            <a:r>
              <a:rPr lang="el-GR" smtClean="0"/>
              <a:t>Kλικ για επεξεργασία του τίτλου</a:t>
            </a:r>
            <a:endParaRPr lang="el-GR"/>
          </a:p>
        </p:txBody>
      </p:sp>
      <p:sp>
        <p:nvSpPr>
          <p:cNvPr id="3" name="2 - Υπότιτλος"/>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smtClean="0"/>
              <a:t>Κάντε κλικ για να επεξεργαστείτε τον υπότιτλο του υποδείγματος</a:t>
            </a:r>
            <a:endParaRPr lang="el-GR"/>
          </a:p>
        </p:txBody>
      </p:sp>
      <p:sp>
        <p:nvSpPr>
          <p:cNvPr id="4" name="3 - Θέση ημερομηνίας"/>
          <p:cNvSpPr>
            <a:spLocks noGrp="1"/>
          </p:cNvSpPr>
          <p:nvPr>
            <p:ph type="dt" sz="half" idx="10"/>
          </p:nvPr>
        </p:nvSpPr>
        <p:spPr/>
        <p:txBody>
          <a:bodyPr/>
          <a:lstStyle/>
          <a:p>
            <a:fld id="{B2919A0F-58DC-49A0-9CF3-C45597F58EE2}" type="datetimeFigureOut">
              <a:rPr lang="el-GR" smtClean="0"/>
              <a:t>14/2/2018</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5D971A7A-EACE-48FF-B722-BB8651D77215}" type="slidenum">
              <a:rPr lang="el-GR" smtClean="0"/>
              <a:t>‹#›</a:t>
            </a:fld>
            <a:endParaRPr lang="el-G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κατακόρυφου κειμένου"/>
          <p:cNvSpPr>
            <a:spLocks noGrp="1"/>
          </p:cNvSpPr>
          <p:nvPr>
            <p:ph type="body" orient="vert" idx="1"/>
          </p:nvPr>
        </p:nvSpPr>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p>
            <a:fld id="{B2919A0F-58DC-49A0-9CF3-C45597F58EE2}" type="datetimeFigureOut">
              <a:rPr lang="el-GR" smtClean="0"/>
              <a:t>14/2/2018</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5D971A7A-EACE-48FF-B722-BB8651D77215}" type="slidenum">
              <a:rPr lang="el-GR" smtClean="0"/>
              <a:t>‹#›</a:t>
            </a:fld>
            <a:endParaRPr lang="el-G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lang="el-GR" smtClean="0"/>
              <a:t>Kλικ για επεξεργασία του τίτλου</a:t>
            </a:r>
            <a:endParaRPr lang="el-GR"/>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p>
            <a:fld id="{B2919A0F-58DC-49A0-9CF3-C45597F58EE2}" type="datetimeFigureOut">
              <a:rPr lang="el-GR" smtClean="0"/>
              <a:t>14/2/2018</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5D971A7A-EACE-48FF-B722-BB8651D77215}" type="slidenum">
              <a:rPr lang="el-GR" smtClean="0"/>
              <a:t>‹#›</a:t>
            </a:fld>
            <a:endParaRPr lang="el-G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περιεχομένου"/>
          <p:cNvSpPr>
            <a:spLocks noGrp="1"/>
          </p:cNvSpPr>
          <p:nvPr>
            <p:ph idx="1"/>
          </p:nvPr>
        </p:nvSpPr>
        <p:spPr/>
        <p:txBody>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p>
            <a:fld id="{B2919A0F-58DC-49A0-9CF3-C45597F58EE2}" type="datetimeFigureOut">
              <a:rPr lang="el-GR" smtClean="0"/>
              <a:t>14/2/2018</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5D971A7A-EACE-48FF-B722-BB8651D77215}" type="slidenum">
              <a:rPr lang="el-GR" smtClean="0"/>
              <a:t>‹#›</a:t>
            </a:fld>
            <a:endParaRPr lang="el-G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1 - Τίτλος"/>
          <p:cNvSpPr>
            <a:spLocks noGrp="1"/>
          </p:cNvSpPr>
          <p:nvPr>
            <p:ph type="title"/>
          </p:nvPr>
        </p:nvSpPr>
        <p:spPr>
          <a:xfrm>
            <a:off x="722313" y="4406900"/>
            <a:ext cx="7772400" cy="1362075"/>
          </a:xfrm>
        </p:spPr>
        <p:txBody>
          <a:bodyPr anchor="t"/>
          <a:lstStyle>
            <a:lvl1pPr algn="l">
              <a:defRPr sz="4000" b="1" cap="all"/>
            </a:lvl1p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Kλικ για επεξεργασία των στυλ του υποδείγματος</a:t>
            </a:r>
          </a:p>
        </p:txBody>
      </p:sp>
      <p:sp>
        <p:nvSpPr>
          <p:cNvPr id="4" name="3 - Θέση ημερομηνίας"/>
          <p:cNvSpPr>
            <a:spLocks noGrp="1"/>
          </p:cNvSpPr>
          <p:nvPr>
            <p:ph type="dt" sz="half" idx="10"/>
          </p:nvPr>
        </p:nvSpPr>
        <p:spPr/>
        <p:txBody>
          <a:bodyPr/>
          <a:lstStyle/>
          <a:p>
            <a:fld id="{B2919A0F-58DC-49A0-9CF3-C45597F58EE2}" type="datetimeFigureOut">
              <a:rPr lang="el-GR" smtClean="0"/>
              <a:t>14/2/2018</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5D971A7A-EACE-48FF-B722-BB8651D77215}" type="slidenum">
              <a:rPr lang="el-GR" smtClean="0"/>
              <a:t>‹#›</a:t>
            </a:fld>
            <a:endParaRPr lang="el-G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περιεχομένου"/>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περιεχομένου"/>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4 - Θέση ημερομηνίας"/>
          <p:cNvSpPr>
            <a:spLocks noGrp="1"/>
          </p:cNvSpPr>
          <p:nvPr>
            <p:ph type="dt" sz="half" idx="10"/>
          </p:nvPr>
        </p:nvSpPr>
        <p:spPr/>
        <p:txBody>
          <a:bodyPr/>
          <a:lstStyle/>
          <a:p>
            <a:fld id="{B2919A0F-58DC-49A0-9CF3-C45597F58EE2}" type="datetimeFigureOut">
              <a:rPr lang="el-GR" smtClean="0"/>
              <a:t>14/2/2018</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5D971A7A-EACE-48FF-B722-BB8651D77215}" type="slidenum">
              <a:rPr lang="el-GR" smtClean="0"/>
              <a:t>‹#›</a:t>
            </a:fld>
            <a:endParaRPr lang="el-G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lvl1pPr>
              <a:defRPr/>
            </a:lvl1p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4" name="3 - Θέση περιεχομένου"/>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4 - Θέση κειμένου"/>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6" name="5 - Θέση περιεχομένου"/>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7" name="6 - Θέση ημερομηνίας"/>
          <p:cNvSpPr>
            <a:spLocks noGrp="1"/>
          </p:cNvSpPr>
          <p:nvPr>
            <p:ph type="dt" sz="half" idx="10"/>
          </p:nvPr>
        </p:nvSpPr>
        <p:spPr/>
        <p:txBody>
          <a:bodyPr/>
          <a:lstStyle/>
          <a:p>
            <a:fld id="{B2919A0F-58DC-49A0-9CF3-C45597F58EE2}" type="datetimeFigureOut">
              <a:rPr lang="el-GR" smtClean="0"/>
              <a:t>14/2/2018</a:t>
            </a:fld>
            <a:endParaRPr lang="el-GR"/>
          </a:p>
        </p:txBody>
      </p:sp>
      <p:sp>
        <p:nvSpPr>
          <p:cNvPr id="8" name="7 - Θέση υποσέλιδου"/>
          <p:cNvSpPr>
            <a:spLocks noGrp="1"/>
          </p:cNvSpPr>
          <p:nvPr>
            <p:ph type="ftr" sz="quarter" idx="11"/>
          </p:nvPr>
        </p:nvSpPr>
        <p:spPr/>
        <p:txBody>
          <a:bodyPr/>
          <a:lstStyle/>
          <a:p>
            <a:endParaRPr lang="el-GR"/>
          </a:p>
        </p:txBody>
      </p:sp>
      <p:sp>
        <p:nvSpPr>
          <p:cNvPr id="9" name="8 - Θέση αριθμού διαφάνειας"/>
          <p:cNvSpPr>
            <a:spLocks noGrp="1"/>
          </p:cNvSpPr>
          <p:nvPr>
            <p:ph type="sldNum" sz="quarter" idx="12"/>
          </p:nvPr>
        </p:nvSpPr>
        <p:spPr/>
        <p:txBody>
          <a:bodyPr/>
          <a:lstStyle/>
          <a:p>
            <a:fld id="{5D971A7A-EACE-48FF-B722-BB8651D77215}" type="slidenum">
              <a:rPr lang="el-GR" smtClean="0"/>
              <a:t>‹#›</a:t>
            </a:fld>
            <a:endParaRPr lang="el-G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ημερομηνίας"/>
          <p:cNvSpPr>
            <a:spLocks noGrp="1"/>
          </p:cNvSpPr>
          <p:nvPr>
            <p:ph type="dt" sz="half" idx="10"/>
          </p:nvPr>
        </p:nvSpPr>
        <p:spPr/>
        <p:txBody>
          <a:bodyPr/>
          <a:lstStyle/>
          <a:p>
            <a:fld id="{B2919A0F-58DC-49A0-9CF3-C45597F58EE2}" type="datetimeFigureOut">
              <a:rPr lang="el-GR" smtClean="0"/>
              <a:t>14/2/2018</a:t>
            </a:fld>
            <a:endParaRPr lang="el-GR"/>
          </a:p>
        </p:txBody>
      </p:sp>
      <p:sp>
        <p:nvSpPr>
          <p:cNvPr id="4" name="3 - Θέση υποσέλιδου"/>
          <p:cNvSpPr>
            <a:spLocks noGrp="1"/>
          </p:cNvSpPr>
          <p:nvPr>
            <p:ph type="ftr" sz="quarter" idx="11"/>
          </p:nvPr>
        </p:nvSpPr>
        <p:spPr/>
        <p:txBody>
          <a:bodyPr/>
          <a:lstStyle/>
          <a:p>
            <a:endParaRPr lang="el-GR"/>
          </a:p>
        </p:txBody>
      </p:sp>
      <p:sp>
        <p:nvSpPr>
          <p:cNvPr id="5" name="4 - Θέση αριθμού διαφάνειας"/>
          <p:cNvSpPr>
            <a:spLocks noGrp="1"/>
          </p:cNvSpPr>
          <p:nvPr>
            <p:ph type="sldNum" sz="quarter" idx="12"/>
          </p:nvPr>
        </p:nvSpPr>
        <p:spPr/>
        <p:txBody>
          <a:bodyPr/>
          <a:lstStyle/>
          <a:p>
            <a:fld id="{5D971A7A-EACE-48FF-B722-BB8651D77215}" type="slidenum">
              <a:rPr lang="el-GR" smtClean="0"/>
              <a:t>‹#›</a:t>
            </a:fld>
            <a:endParaRPr lang="el-G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B2919A0F-58DC-49A0-9CF3-C45597F58EE2}" type="datetimeFigureOut">
              <a:rPr lang="el-GR" smtClean="0"/>
              <a:t>14/2/2018</a:t>
            </a:fld>
            <a:endParaRPr lang="el-GR"/>
          </a:p>
        </p:txBody>
      </p:sp>
      <p:sp>
        <p:nvSpPr>
          <p:cNvPr id="3" name="2 - Θέση υποσέλιδου"/>
          <p:cNvSpPr>
            <a:spLocks noGrp="1"/>
          </p:cNvSpPr>
          <p:nvPr>
            <p:ph type="ftr" sz="quarter" idx="11"/>
          </p:nvPr>
        </p:nvSpPr>
        <p:spPr/>
        <p:txBody>
          <a:bodyPr/>
          <a:lstStyle/>
          <a:p>
            <a:endParaRPr lang="el-GR"/>
          </a:p>
        </p:txBody>
      </p:sp>
      <p:sp>
        <p:nvSpPr>
          <p:cNvPr id="4" name="3 - Θέση αριθμού διαφάνειας"/>
          <p:cNvSpPr>
            <a:spLocks noGrp="1"/>
          </p:cNvSpPr>
          <p:nvPr>
            <p:ph type="sldNum" sz="quarter" idx="12"/>
          </p:nvPr>
        </p:nvSpPr>
        <p:spPr/>
        <p:txBody>
          <a:bodyPr/>
          <a:lstStyle/>
          <a:p>
            <a:fld id="{5D971A7A-EACE-48FF-B722-BB8651D77215}" type="slidenum">
              <a:rPr lang="el-GR" smtClean="0"/>
              <a:t>‹#›</a:t>
            </a:fld>
            <a:endParaRPr lang="el-G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3050"/>
            <a:ext cx="3008313" cy="1162050"/>
          </a:xfrm>
        </p:spPr>
        <p:txBody>
          <a:bodyPr anchor="b"/>
          <a:lstStyle>
            <a:lvl1pPr algn="l">
              <a:defRPr sz="2000" b="1"/>
            </a:lvl1pPr>
          </a:lstStyle>
          <a:p>
            <a:r>
              <a:rPr lang="el-GR" smtClean="0"/>
              <a:t>Kλικ για επεξεργασία του τίτλου</a:t>
            </a:r>
            <a:endParaRPr lang="el-GR"/>
          </a:p>
        </p:txBody>
      </p:sp>
      <p:sp>
        <p:nvSpPr>
          <p:cNvPr id="3" name="2 - Θέση περιεχομένου"/>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κειμένου"/>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B2919A0F-58DC-49A0-9CF3-C45597F58EE2}" type="datetimeFigureOut">
              <a:rPr lang="el-GR" smtClean="0"/>
              <a:t>14/2/2018</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5D971A7A-EACE-48FF-B722-BB8651D77215}" type="slidenum">
              <a:rPr lang="el-GR" smtClean="0"/>
              <a:t>‹#›</a:t>
            </a:fld>
            <a:endParaRPr lang="el-G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1792288" y="4800600"/>
            <a:ext cx="5486400" cy="566738"/>
          </a:xfrm>
        </p:spPr>
        <p:txBody>
          <a:bodyPr anchor="b"/>
          <a:lstStyle>
            <a:lvl1pPr algn="l">
              <a:defRPr sz="2000" b="1"/>
            </a:lvl1pPr>
          </a:lstStyle>
          <a:p>
            <a:r>
              <a:rPr lang="el-GR" smtClean="0"/>
              <a:t>Kλικ για επεξεργασία του τίτλου</a:t>
            </a:r>
            <a:endParaRPr lang="el-GR"/>
          </a:p>
        </p:txBody>
      </p:sp>
      <p:sp>
        <p:nvSpPr>
          <p:cNvPr id="3" name="2 - Θέση εικόνας"/>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3 - Θέση κειμένου"/>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B2919A0F-58DC-49A0-9CF3-C45597F58EE2}" type="datetimeFigureOut">
              <a:rPr lang="el-GR" smtClean="0"/>
              <a:t>14/2/2018</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5D971A7A-EACE-48FF-B722-BB8651D77215}" type="slidenum">
              <a:rPr lang="el-GR" smtClean="0"/>
              <a:t>‹#›</a:t>
            </a:fld>
            <a:endParaRPr lang="el-G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τίτλου"/>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919A0F-58DC-49A0-9CF3-C45597F58EE2}" type="datetimeFigureOut">
              <a:rPr lang="el-GR" smtClean="0"/>
              <a:t>14/2/2018</a:t>
            </a:fld>
            <a:endParaRPr lang="el-GR"/>
          </a:p>
        </p:txBody>
      </p:sp>
      <p:sp>
        <p:nvSpPr>
          <p:cNvPr id="5" name="4 - Θέση υποσέλιδου"/>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5 - Θέση αριθμού διαφάνειας"/>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971A7A-EACE-48FF-B722-BB8651D77215}" type="slidenum">
              <a:rPr lang="el-GR" smtClean="0"/>
              <a:t>‹#›</a:t>
            </a:fld>
            <a:endParaRPr lang="el-GR"/>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ransition>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368369"/>
            <a:ext cx="91440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ΑΡΙΣΤΟΤΕΛΕΙΟ ΠΑΝΕΠΙΣΤΗΜΙΟ ΘΕΣΣΑΛΟΝΙΚΗΣ</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l-GR" sz="1400" b="0" i="0" u="none" strike="noStrike" cap="none" normalizeH="0" baseline="0" dirty="0" smtClean="0">
                <a:ln>
                  <a:noFill/>
                </a:ln>
                <a:solidFill>
                  <a:schemeClr val="tx1"/>
                </a:solidFill>
                <a:effectLst/>
                <a:latin typeface="Arial" pitchFamily="34" charset="0"/>
                <a:ea typeface="Calibri" pitchFamily="34" charset="0"/>
                <a:cs typeface="Arial" pitchFamily="34" charset="0"/>
              </a:rPr>
              <a:t>ΣΧΟΛΗ ΘΕΤΙΚΩΝ ΕΠΙΣΤΗΜΩΝ</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l-GR" sz="1400" b="0" i="0" u="none" strike="noStrike" cap="none" normalizeH="0" baseline="0" dirty="0" smtClean="0">
                <a:ln>
                  <a:noFill/>
                </a:ln>
                <a:solidFill>
                  <a:schemeClr val="tx1"/>
                </a:solidFill>
                <a:effectLst/>
                <a:latin typeface="Arial" pitchFamily="34" charset="0"/>
                <a:ea typeface="Calibri" pitchFamily="34" charset="0"/>
                <a:cs typeface="Arial" pitchFamily="34" charset="0"/>
              </a:rPr>
              <a:t>ΤΜΗΜΑ ΜΑΘΗΜΑΤΙΚΩΝ</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l-GR"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073" name="Εικόνα 6" descr="Αποτέλεσμα εικόνας για απθ"/>
          <p:cNvPicPr>
            <a:picLocks noChangeAspect="1" noChangeArrowheads="1"/>
          </p:cNvPicPr>
          <p:nvPr/>
        </p:nvPicPr>
        <p:blipFill>
          <a:blip r:embed="rId2" cstate="print">
            <a:grayscl/>
            <a:biLevel thresh="50000"/>
          </a:blip>
          <a:srcRect l="2187" r="42061"/>
          <a:stretch>
            <a:fillRect/>
          </a:stretch>
        </p:blipFill>
        <p:spPr bwMode="auto">
          <a:xfrm>
            <a:off x="3995936" y="1412776"/>
            <a:ext cx="1131052" cy="1008112"/>
          </a:xfrm>
          <a:prstGeom prst="rect">
            <a:avLst/>
          </a:prstGeom>
          <a:noFill/>
        </p:spPr>
      </p:pic>
      <p:sp>
        <p:nvSpPr>
          <p:cNvPr id="3075" name="Rectangle 3"/>
          <p:cNvSpPr>
            <a:spLocks noChangeArrowheads="1"/>
          </p:cNvSpPr>
          <p:nvPr/>
        </p:nvSpPr>
        <p:spPr bwMode="auto">
          <a:xfrm>
            <a:off x="0" y="2708920"/>
            <a:ext cx="91440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600" b="1" i="0" u="none" strike="noStrike" cap="none" normalizeH="0" baseline="0" dirty="0" smtClean="0">
                <a:ln>
                  <a:noFill/>
                </a:ln>
                <a:solidFill>
                  <a:schemeClr val="tx1"/>
                </a:solidFill>
                <a:effectLst/>
                <a:latin typeface="Arial" pitchFamily="34" charset="0"/>
                <a:ea typeface="Calibri" pitchFamily="34" charset="0"/>
                <a:cs typeface="Arial" pitchFamily="34" charset="0"/>
              </a:rPr>
              <a:t>ΤΕΛΙΚΗ ΕΡΓΑΣΙΑ </a:t>
            </a:r>
            <a:endParaRPr kumimoji="0" lang="en-US" sz="1600" b="1"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l-GR" sz="1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ΜΑΘΗΜΑ: </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l-GR" sz="1200" b="1" i="0" u="none" strike="noStrike" cap="none" normalizeH="0" baseline="0" dirty="0" smtClean="0">
                <a:ln>
                  <a:noFill/>
                </a:ln>
                <a:solidFill>
                  <a:schemeClr val="tx1"/>
                </a:solidFill>
                <a:effectLst/>
                <a:latin typeface="Arial" pitchFamily="34" charset="0"/>
                <a:ea typeface="Calibri" pitchFamily="34" charset="0"/>
                <a:cs typeface="Arial" pitchFamily="34" charset="0"/>
              </a:rPr>
              <a:t>«[</a:t>
            </a:r>
            <a:r>
              <a:rPr kumimoji="0" lang="el-GR" sz="1200" b="1" i="0" u="none" strike="noStrike" cap="none" normalizeH="0" baseline="0" dirty="0" smtClean="0" bmk="">
                <a:ln>
                  <a:noFill/>
                </a:ln>
                <a:solidFill>
                  <a:schemeClr val="tx1"/>
                </a:solidFill>
                <a:effectLst/>
                <a:latin typeface="Arial" pitchFamily="34" charset="0"/>
                <a:ea typeface="Calibri" pitchFamily="34" charset="0"/>
                <a:cs typeface="Arial" pitchFamily="34" charset="0"/>
              </a:rPr>
              <a:t>0531] ΜΟΝΤΕΛΑ ΠΑΛΙΝΔΡΟΜΗΣΗΣ ΚΑΙ ΕΦΑΡΜΟΓΕΣ ΣΤΗΝ ΕΠΕΞΕΡΓΑΣΙΑ ΓΝΩΣΗΣ</a:t>
            </a:r>
            <a:r>
              <a:rPr kumimoji="0" lang="el-GR" sz="1200" b="1" i="0" u="none" strike="noStrike" cap="none" normalizeH="0" baseline="0" dirty="0" smtClean="0">
                <a:ln>
                  <a:noFill/>
                </a:ln>
                <a:solidFill>
                  <a:schemeClr val="tx1"/>
                </a:solidFill>
                <a:effectLst/>
                <a:latin typeface="Arial" pitchFamily="34" charset="0"/>
                <a:ea typeface="Calibri" pitchFamily="34" charset="0"/>
                <a:cs typeface="Arial" pitchFamily="34" charset="0"/>
              </a:rPr>
              <a:t>»</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sz="1000" dirty="0">
              <a:latin typeface="Arial" pitchFamily="34" charset="0"/>
              <a:ea typeface="Calibri"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l-GR" sz="1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ΟΝΟΜΑΤΕΠΩΝΥΜΑ:</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l-GR" sz="1200" b="1" i="0" u="none" strike="noStrike" cap="none" normalizeH="0" baseline="0" dirty="0" smtClean="0">
                <a:ln>
                  <a:noFill/>
                </a:ln>
                <a:solidFill>
                  <a:schemeClr val="tx1"/>
                </a:solidFill>
                <a:effectLst/>
                <a:latin typeface="Arial" pitchFamily="34" charset="0"/>
                <a:ea typeface="Calibri" pitchFamily="34" charset="0"/>
                <a:cs typeface="Arial" pitchFamily="34" charset="0"/>
              </a:rPr>
              <a:t>Κωνσταντίνος Π. Γιαννακόπουλος</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l-GR" sz="1200" b="1" i="0" u="none" strike="noStrike" cap="none" normalizeH="0" baseline="0" dirty="0" smtClean="0">
                <a:ln>
                  <a:noFill/>
                </a:ln>
                <a:solidFill>
                  <a:schemeClr val="tx1"/>
                </a:solidFill>
                <a:effectLst/>
                <a:latin typeface="Arial" pitchFamily="34" charset="0"/>
                <a:ea typeface="Calibri" pitchFamily="34" charset="0"/>
                <a:cs typeface="Arial" pitchFamily="34" charset="0"/>
              </a:rPr>
              <a:t>Αριστείδης Δ. Καλούδης</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l-GR" sz="1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ΑΕΜ: </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l-GR" sz="1200" b="1" i="0" u="none" strike="noStrike" cap="none" normalizeH="0" baseline="0" dirty="0" smtClean="0">
                <a:ln>
                  <a:noFill/>
                </a:ln>
                <a:solidFill>
                  <a:schemeClr val="tx1"/>
                </a:solidFill>
                <a:effectLst/>
                <a:latin typeface="Arial" pitchFamily="34" charset="0"/>
                <a:ea typeface="Calibri" pitchFamily="34" charset="0"/>
                <a:cs typeface="Arial" pitchFamily="34" charset="0"/>
              </a:rPr>
              <a:t>16051</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l-GR" sz="1200" b="1" i="0" u="none" strike="noStrike" cap="none" normalizeH="0" baseline="0" dirty="0" smtClean="0">
                <a:ln>
                  <a:noFill/>
                </a:ln>
                <a:solidFill>
                  <a:schemeClr val="tx1"/>
                </a:solidFill>
                <a:effectLst/>
                <a:latin typeface="Arial" pitchFamily="34" charset="0"/>
                <a:ea typeface="Calibri" pitchFamily="34" charset="0"/>
                <a:cs typeface="Arial" pitchFamily="34" charset="0"/>
              </a:rPr>
              <a:t>15730</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sz="1200" dirty="0">
              <a:latin typeface="Arial" pitchFamily="34" charset="0"/>
              <a:ea typeface="Calibri"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ΘΕΣΣΑΛΟΝΙΚΗ, ΦΕΒΡΟΥΑΡΙΟΣ 2018</a:t>
            </a:r>
            <a:endParaRPr kumimoji="0" lang="el-GR"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Ορθογώνιο"/>
          <p:cNvSpPr/>
          <p:nvPr/>
        </p:nvSpPr>
        <p:spPr>
          <a:xfrm>
            <a:off x="0" y="404664"/>
            <a:ext cx="9143999" cy="400110"/>
          </a:xfrm>
          <a:prstGeom prst="rect">
            <a:avLst/>
          </a:prstGeom>
        </p:spPr>
        <p:txBody>
          <a:bodyPr wrap="square">
            <a:spAutoFit/>
          </a:bodyPr>
          <a:lstStyle/>
          <a:p>
            <a:pPr algn="ctr"/>
            <a:r>
              <a:rPr lang="en-US" sz="2000" b="1" u="sng" dirty="0"/>
              <a:t>Crosstabs</a:t>
            </a:r>
            <a:endParaRPr lang="el-GR" dirty="0"/>
          </a:p>
        </p:txBody>
      </p:sp>
      <p:pic>
        <p:nvPicPr>
          <p:cNvPr id="3" name="2 - Εικόνα"/>
          <p:cNvPicPr/>
          <p:nvPr/>
        </p:nvPicPr>
        <p:blipFill>
          <a:blip r:embed="rId2" cstate="print"/>
          <a:srcRect/>
          <a:stretch>
            <a:fillRect/>
          </a:stretch>
        </p:blipFill>
        <p:spPr bwMode="auto">
          <a:xfrm>
            <a:off x="323528" y="1556792"/>
            <a:ext cx="4000500" cy="1152128"/>
          </a:xfrm>
          <a:prstGeom prst="rect">
            <a:avLst/>
          </a:prstGeom>
          <a:noFill/>
          <a:ln w="9525">
            <a:noFill/>
            <a:miter lim="800000"/>
            <a:headEnd/>
            <a:tailEnd/>
          </a:ln>
        </p:spPr>
      </p:pic>
      <p:sp>
        <p:nvSpPr>
          <p:cNvPr id="4" name="3 - Ορθογώνιο"/>
          <p:cNvSpPr/>
          <p:nvPr/>
        </p:nvSpPr>
        <p:spPr>
          <a:xfrm>
            <a:off x="4355976" y="1844824"/>
            <a:ext cx="4572000" cy="830997"/>
          </a:xfrm>
          <a:prstGeom prst="rect">
            <a:avLst/>
          </a:prstGeom>
        </p:spPr>
        <p:txBody>
          <a:bodyPr>
            <a:spAutoFit/>
          </a:bodyPr>
          <a:lstStyle/>
          <a:p>
            <a:pPr algn="just"/>
            <a:r>
              <a:rPr lang="el-GR" sz="1200" dirty="0" smtClean="0">
                <a:latin typeface="Arial" pitchFamily="34" charset="0"/>
                <a:ea typeface="Calibri" pitchFamily="34" charset="0"/>
                <a:cs typeface="Arial" pitchFamily="34" charset="0"/>
              </a:rPr>
              <a:t>Εδώ τα αποτελέσματα είναι σχετικά αναμενόμενα, καθώς στις πόλεις με χαμηλότερη ρύπανση η ποιότητα ζωής είναι χαμηλότερη, ενώ όπου είναι υψηλότερη είναι και υψηλότερος ο δείκτης ποιότητας ζωής.</a:t>
            </a:r>
            <a:endParaRPr lang="el-GR" sz="1200" dirty="0">
              <a:latin typeface="Arial" pitchFamily="34" charset="0"/>
              <a:ea typeface="Calibri" pitchFamily="34" charset="0"/>
              <a:cs typeface="Arial" pitchFamily="34" charset="0"/>
            </a:endParaRPr>
          </a:p>
        </p:txBody>
      </p:sp>
      <p:sp>
        <p:nvSpPr>
          <p:cNvPr id="2457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pic>
        <p:nvPicPr>
          <p:cNvPr id="24577" name="Εικόνα 1"/>
          <p:cNvPicPr>
            <a:picLocks noChangeAspect="1" noChangeArrowheads="1"/>
          </p:cNvPicPr>
          <p:nvPr/>
        </p:nvPicPr>
        <p:blipFill>
          <a:blip r:embed="rId3" cstate="print"/>
          <a:srcRect/>
          <a:stretch>
            <a:fillRect/>
          </a:stretch>
        </p:blipFill>
        <p:spPr bwMode="auto">
          <a:xfrm>
            <a:off x="107504" y="3717032"/>
            <a:ext cx="4209836" cy="1368152"/>
          </a:xfrm>
          <a:prstGeom prst="rect">
            <a:avLst/>
          </a:prstGeom>
          <a:noFill/>
        </p:spPr>
      </p:pic>
      <p:sp>
        <p:nvSpPr>
          <p:cNvPr id="24579" name="Rectangle 3"/>
          <p:cNvSpPr>
            <a:spLocks noChangeArrowheads="1"/>
          </p:cNvSpPr>
          <p:nvPr/>
        </p:nvSpPr>
        <p:spPr bwMode="auto">
          <a:xfrm>
            <a:off x="4572000" y="4293096"/>
            <a:ext cx="3779912"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l-GR" sz="1200" dirty="0">
                <a:latin typeface="Arial" pitchFamily="34" charset="0"/>
                <a:ea typeface="Calibri" pitchFamily="34" charset="0"/>
                <a:cs typeface="Arial" pitchFamily="34" charset="0"/>
              </a:rPr>
              <a:t>Παρατηρούμε ότι στις πόλεις με υψηλό εισόδημα δεν έχουμε υψηλή εγκληματικότητα.</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pic>
        <p:nvPicPr>
          <p:cNvPr id="25601" name="Εικόνα 4"/>
          <p:cNvPicPr>
            <a:picLocks noChangeAspect="1" noChangeArrowheads="1"/>
          </p:cNvPicPr>
          <p:nvPr/>
        </p:nvPicPr>
        <p:blipFill>
          <a:blip r:embed="rId2" cstate="print"/>
          <a:srcRect/>
          <a:stretch>
            <a:fillRect/>
          </a:stretch>
        </p:blipFill>
        <p:spPr bwMode="auto">
          <a:xfrm>
            <a:off x="1259632" y="980728"/>
            <a:ext cx="6910991" cy="3744416"/>
          </a:xfrm>
          <a:prstGeom prst="rect">
            <a:avLst/>
          </a:prstGeom>
          <a:noFill/>
        </p:spPr>
      </p:pic>
      <p:sp>
        <p:nvSpPr>
          <p:cNvPr id="25603" name="Rectangle 3"/>
          <p:cNvSpPr>
            <a:spLocks noChangeArrowheads="1"/>
          </p:cNvSpPr>
          <p:nvPr/>
        </p:nvSpPr>
        <p:spPr bwMode="auto">
          <a:xfrm>
            <a:off x="0" y="485745"/>
            <a:ext cx="91440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2000" b="1" i="0" u="sng" strike="noStrike" cap="none" normalizeH="0" baseline="0" dirty="0" err="1" smtClean="0">
                <a:ln>
                  <a:noFill/>
                </a:ln>
                <a:solidFill>
                  <a:schemeClr val="tx1"/>
                </a:solidFill>
                <a:effectLst/>
                <a:latin typeface="Arial" pitchFamily="34" charset="0"/>
                <a:ea typeface="Calibri" pitchFamily="34" charset="0"/>
                <a:cs typeface="Arial" pitchFamily="34" charset="0"/>
              </a:rPr>
              <a:t>Scatterplot</a:t>
            </a:r>
            <a:r>
              <a:rPr kumimoji="0" lang="el-GR" sz="2000" b="1" i="0" u="sng"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2000" b="1" i="0" u="sng" strike="noStrike" cap="none" normalizeH="0" baseline="0" dirty="0" err="1" smtClean="0">
                <a:ln>
                  <a:noFill/>
                </a:ln>
                <a:solidFill>
                  <a:schemeClr val="tx1"/>
                </a:solidFill>
                <a:effectLst/>
                <a:latin typeface="Arial" pitchFamily="34" charset="0"/>
                <a:ea typeface="Calibri" pitchFamily="34" charset="0"/>
                <a:cs typeface="Arial" pitchFamily="34" charset="0"/>
              </a:rPr>
              <a:t>Matrix</a:t>
            </a:r>
            <a:endParaRPr kumimoji="0" lang="el-GR" sz="2800" b="0" i="0" u="sng" strike="noStrike" cap="none" normalizeH="0" baseline="0" dirty="0" smtClean="0">
              <a:ln>
                <a:noFill/>
              </a:ln>
              <a:solidFill>
                <a:schemeClr val="tx1"/>
              </a:solidFill>
              <a:effectLst/>
              <a:latin typeface="Arial" pitchFamily="34" charset="0"/>
              <a:cs typeface="Arial" pitchFamily="34" charset="0"/>
            </a:endParaRPr>
          </a:p>
        </p:txBody>
      </p:sp>
      <p:sp>
        <p:nvSpPr>
          <p:cNvPr id="25604" name="Rectangle 4"/>
          <p:cNvSpPr>
            <a:spLocks noChangeArrowheads="1"/>
          </p:cNvSpPr>
          <p:nvPr/>
        </p:nvSpPr>
        <p:spPr bwMode="auto">
          <a:xfrm>
            <a:off x="1259632" y="5013176"/>
            <a:ext cx="6912768"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O παραπάνω πίνακας γραφημάτων μας δείχνει ότι δεν υπάρχει γραμμική σχέση μεταξύ κάποιων μεταβλητών, όπως για παράδειγμα το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Crime</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Rating</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με όλες τις υπόλοιπες ή το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Purchase</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Power</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Avg</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Rent</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ενώ υπάρχει κάποια ίσως γραμμική σχέση μεταξύ των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Quality</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of</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Life</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Purchase</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Power</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Avg</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Disposable Income - Purchase Power, Avg. Disposable Income - Avg. Rent </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και</a:t>
            </a:r>
            <a:r>
              <a:rPr kumimoji="0" lang="en-US"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Quality of Life - Avg.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Disposable</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Income</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a:t>
            </a:r>
            <a:endParaRPr kumimoji="0" lang="el-GR"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7" name="Εικόνα 7"/>
          <p:cNvPicPr>
            <a:picLocks noChangeAspect="1" noChangeArrowheads="1"/>
          </p:cNvPicPr>
          <p:nvPr/>
        </p:nvPicPr>
        <p:blipFill>
          <a:blip r:embed="rId2" cstate="print"/>
          <a:srcRect/>
          <a:stretch>
            <a:fillRect/>
          </a:stretch>
        </p:blipFill>
        <p:spPr bwMode="auto">
          <a:xfrm>
            <a:off x="2987824" y="1268760"/>
            <a:ext cx="3384376" cy="432048"/>
          </a:xfrm>
          <a:prstGeom prst="rect">
            <a:avLst/>
          </a:prstGeom>
          <a:noFill/>
        </p:spPr>
      </p:pic>
      <p:pic>
        <p:nvPicPr>
          <p:cNvPr id="26626" name="Εικόνα 10"/>
          <p:cNvPicPr>
            <a:picLocks noChangeAspect="1" noChangeArrowheads="1"/>
          </p:cNvPicPr>
          <p:nvPr/>
        </p:nvPicPr>
        <p:blipFill>
          <a:blip r:embed="rId3" cstate="print"/>
          <a:srcRect/>
          <a:stretch>
            <a:fillRect/>
          </a:stretch>
        </p:blipFill>
        <p:spPr bwMode="auto">
          <a:xfrm>
            <a:off x="1331640" y="2492896"/>
            <a:ext cx="6542864" cy="3640465"/>
          </a:xfrm>
          <a:prstGeom prst="rect">
            <a:avLst/>
          </a:prstGeom>
          <a:noFill/>
        </p:spPr>
      </p:pic>
      <p:sp>
        <p:nvSpPr>
          <p:cNvPr id="26628" name="Rectangle 4"/>
          <p:cNvSpPr>
            <a:spLocks noChangeArrowheads="1"/>
          </p:cNvSpPr>
          <p:nvPr/>
        </p:nvSpPr>
        <p:spPr bwMode="auto">
          <a:xfrm>
            <a:off x="395536" y="476672"/>
            <a:ext cx="8352928"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Μπορούμε να υπολογίσουμε τον συντελεστή συσχέτισης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Pearson</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για τις μεταβλητές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Avg</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Disposable</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Income</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Avg</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Rent</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p:txBody>
      </p:sp>
      <p:sp>
        <p:nvSpPr>
          <p:cNvPr id="26630" name="Rectangle 6"/>
          <p:cNvSpPr>
            <a:spLocks noChangeArrowheads="1"/>
          </p:cNvSpPr>
          <p:nvPr/>
        </p:nvSpPr>
        <p:spPr bwMode="auto">
          <a:xfrm>
            <a:off x="395536" y="6093296"/>
            <a:ext cx="8424936"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Τόσο ο συντελεστής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Pearson</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(~0.68), όσο και το παραπάνω γράφημα μας δείχνουν πως δεν υπάρχει τόσο καλή γραμμική σχέση μεταξύ τους.</a:t>
            </a:r>
            <a:endParaRPr lang="el-GR" sz="1200" dirty="0">
              <a:latin typeface="Arial" pitchFamily="34" charset="0"/>
              <a:cs typeface="Arial" pitchFamily="34" charset="0"/>
            </a:endParaRPr>
          </a:p>
        </p:txBody>
      </p:sp>
      <p:sp>
        <p:nvSpPr>
          <p:cNvPr id="10" name="Rectangle 5"/>
          <p:cNvSpPr>
            <a:spLocks noChangeArrowheads="1"/>
          </p:cNvSpPr>
          <p:nvPr/>
        </p:nvSpPr>
        <p:spPr bwMode="auto">
          <a:xfrm>
            <a:off x="611560" y="2082043"/>
            <a:ext cx="8136904"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Μπορούμε επίσης να δημιουργήσουμε και ένα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Scatterplot</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για τις μεταβλητές μας, που θα περιέχει και την ευθεία παλινδρόμησης.</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Εικόνα 13"/>
          <p:cNvPicPr>
            <a:picLocks noChangeAspect="1" noChangeArrowheads="1"/>
          </p:cNvPicPr>
          <p:nvPr/>
        </p:nvPicPr>
        <p:blipFill>
          <a:blip r:embed="rId2" cstate="print"/>
          <a:srcRect/>
          <a:stretch>
            <a:fillRect/>
          </a:stretch>
        </p:blipFill>
        <p:spPr bwMode="auto">
          <a:xfrm>
            <a:off x="2195736" y="980728"/>
            <a:ext cx="4158463" cy="1512168"/>
          </a:xfrm>
          <a:prstGeom prst="rect">
            <a:avLst/>
          </a:prstGeom>
          <a:noFill/>
        </p:spPr>
      </p:pic>
      <p:sp>
        <p:nvSpPr>
          <p:cNvPr id="4" name="Rectangle 7"/>
          <p:cNvSpPr>
            <a:spLocks noChangeArrowheads="1"/>
          </p:cNvSpPr>
          <p:nvPr/>
        </p:nvSpPr>
        <p:spPr bwMode="auto">
          <a:xfrm>
            <a:off x="467544" y="2852936"/>
            <a:ext cx="7524328"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Η καλή γραμμική συσχέτιση αποτυπώνεται και στο </a:t>
            </a:r>
            <a:r>
              <a:rPr kumimoji="0" lang="en-US"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scatterplot</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κυρίως στις χαμηλότερες τιμές.</a:t>
            </a:r>
            <a:endParaRPr kumimoji="0" lang="el-GR" sz="7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4 - Ορθογώνιο"/>
          <p:cNvSpPr/>
          <p:nvPr/>
        </p:nvSpPr>
        <p:spPr>
          <a:xfrm>
            <a:off x="539552" y="476672"/>
            <a:ext cx="8208912" cy="276999"/>
          </a:xfrm>
          <a:prstGeom prst="rect">
            <a:avLst/>
          </a:prstGeom>
        </p:spPr>
        <p:txBody>
          <a:bodyPr wrap="square">
            <a:spAutoFit/>
          </a:bodyPr>
          <a:lstStyle/>
          <a:p>
            <a:pPr lvl="0" algn="ctr" eaLnBrk="0" fontAlgn="base" hangingPunct="0">
              <a:spcBef>
                <a:spcPct val="0"/>
              </a:spcBef>
              <a:spcAft>
                <a:spcPct val="0"/>
              </a:spcAft>
            </a:pPr>
            <a:r>
              <a:rPr lang="el-GR" sz="1200" dirty="0">
                <a:latin typeface="Arial" pitchFamily="34" charset="0"/>
                <a:ea typeface="Calibri" pitchFamily="34" charset="0"/>
                <a:cs typeface="Arial" pitchFamily="34" charset="0"/>
              </a:rPr>
              <a:t>Ωστόσο, για τις μεταβλητές </a:t>
            </a:r>
            <a:r>
              <a:rPr lang="el-GR" sz="1200" dirty="0" err="1">
                <a:latin typeface="Arial" pitchFamily="34" charset="0"/>
                <a:ea typeface="Calibri" pitchFamily="34" charset="0"/>
                <a:cs typeface="Arial" pitchFamily="34" charset="0"/>
              </a:rPr>
              <a:t>Avg</a:t>
            </a:r>
            <a:r>
              <a:rPr lang="el-GR" sz="1200" dirty="0">
                <a:latin typeface="Arial" pitchFamily="34" charset="0"/>
                <a:ea typeface="Calibri" pitchFamily="34" charset="0"/>
                <a:cs typeface="Arial" pitchFamily="34" charset="0"/>
              </a:rPr>
              <a:t>. </a:t>
            </a:r>
            <a:r>
              <a:rPr lang="en-US" sz="1200" dirty="0">
                <a:latin typeface="Arial" pitchFamily="34" charset="0"/>
                <a:ea typeface="Calibri" pitchFamily="34" charset="0"/>
                <a:cs typeface="Arial" pitchFamily="34" charset="0"/>
              </a:rPr>
              <a:t>Disposable Income </a:t>
            </a:r>
            <a:r>
              <a:rPr lang="el-GR" sz="1200" dirty="0">
                <a:latin typeface="Arial" pitchFamily="34" charset="0"/>
                <a:ea typeface="Calibri" pitchFamily="34" charset="0"/>
                <a:cs typeface="Arial" pitchFamily="34" charset="0"/>
              </a:rPr>
              <a:t>και</a:t>
            </a:r>
            <a:r>
              <a:rPr lang="en-US" sz="1200" dirty="0">
                <a:latin typeface="Arial" pitchFamily="34" charset="0"/>
                <a:ea typeface="Calibri" pitchFamily="34" charset="0"/>
                <a:cs typeface="Arial" pitchFamily="34" charset="0"/>
              </a:rPr>
              <a:t> Purchase Power </a:t>
            </a:r>
            <a:r>
              <a:rPr lang="el-GR" sz="1200" dirty="0">
                <a:latin typeface="Arial" pitchFamily="34" charset="0"/>
                <a:ea typeface="Calibri" pitchFamily="34" charset="0"/>
                <a:cs typeface="Arial" pitchFamily="34" charset="0"/>
              </a:rPr>
              <a:t>έχουμε</a:t>
            </a:r>
            <a:r>
              <a:rPr lang="en-US" sz="1200" dirty="0">
                <a:latin typeface="Arial" pitchFamily="34" charset="0"/>
                <a:ea typeface="Calibri" pitchFamily="34" charset="0"/>
                <a:cs typeface="Arial" pitchFamily="34" charset="0"/>
              </a:rPr>
              <a:t> </a:t>
            </a:r>
            <a:r>
              <a:rPr lang="el-GR" sz="1200" dirty="0">
                <a:latin typeface="Arial" pitchFamily="34" charset="0"/>
                <a:ea typeface="Calibri" pitchFamily="34" charset="0"/>
                <a:cs typeface="Arial" pitchFamily="34" charset="0"/>
              </a:rPr>
              <a:t>καλό</a:t>
            </a:r>
            <a:r>
              <a:rPr lang="en-US" sz="1200" dirty="0">
                <a:latin typeface="Arial" pitchFamily="34" charset="0"/>
                <a:ea typeface="Calibri" pitchFamily="34" charset="0"/>
                <a:cs typeface="Arial" pitchFamily="34" charset="0"/>
              </a:rPr>
              <a:t> </a:t>
            </a:r>
            <a:r>
              <a:rPr lang="el-GR" sz="1200" dirty="0">
                <a:latin typeface="Arial" pitchFamily="34" charset="0"/>
                <a:ea typeface="Calibri" pitchFamily="34" charset="0"/>
                <a:cs typeface="Arial" pitchFamily="34" charset="0"/>
              </a:rPr>
              <a:t>συντελεστή</a:t>
            </a:r>
            <a:r>
              <a:rPr lang="en-US" sz="1200" dirty="0">
                <a:latin typeface="Arial" pitchFamily="34" charset="0"/>
                <a:ea typeface="Calibri" pitchFamily="34" charset="0"/>
                <a:cs typeface="Arial" pitchFamily="34" charset="0"/>
              </a:rPr>
              <a:t> Pearson.</a:t>
            </a:r>
            <a:endParaRPr lang="el-GR" sz="1200" dirty="0">
              <a:latin typeface="Arial" pitchFamily="34" charset="0"/>
              <a:ea typeface="Calibri" pitchFamily="34" charset="0"/>
              <a:cs typeface="Arial" pitchFamily="34" charset="0"/>
            </a:endParaRPr>
          </a:p>
        </p:txBody>
      </p:sp>
      <p:pic>
        <p:nvPicPr>
          <p:cNvPr id="6" name="5 - Εικόνα"/>
          <p:cNvPicPr/>
          <p:nvPr/>
        </p:nvPicPr>
        <p:blipFill>
          <a:blip r:embed="rId3" cstate="print"/>
          <a:srcRect/>
          <a:stretch>
            <a:fillRect/>
          </a:stretch>
        </p:blipFill>
        <p:spPr bwMode="auto">
          <a:xfrm>
            <a:off x="1259632" y="3140968"/>
            <a:ext cx="6696744" cy="3384376"/>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2616530" y="217185"/>
            <a:ext cx="3910942"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2000" b="1" i="0" u="sng" strike="noStrike" cap="none" normalizeH="0" baseline="0" dirty="0" smtClean="0">
                <a:ln>
                  <a:noFill/>
                </a:ln>
                <a:solidFill>
                  <a:schemeClr val="tx1"/>
                </a:solidFill>
                <a:effectLst/>
                <a:latin typeface="Arial" pitchFamily="34" charset="0"/>
                <a:ea typeface="Calibri" pitchFamily="34" charset="0"/>
                <a:cs typeface="Arial" pitchFamily="34" charset="0"/>
              </a:rPr>
              <a:t>ΑNOVA -  Ανάλυση Διασποράς</a:t>
            </a:r>
            <a:endParaRPr kumimoji="0" lang="el-GR" sz="2800" b="0" i="0" u="sng" strike="noStrike" cap="none" normalizeH="0" baseline="0" dirty="0" smtClean="0">
              <a:ln>
                <a:noFill/>
              </a:ln>
              <a:solidFill>
                <a:schemeClr val="tx1"/>
              </a:solidFill>
              <a:effectLst/>
              <a:latin typeface="Arial" pitchFamily="34" charset="0"/>
              <a:cs typeface="Arial" pitchFamily="34" charset="0"/>
            </a:endParaRPr>
          </a:p>
        </p:txBody>
      </p:sp>
      <p:pic>
        <p:nvPicPr>
          <p:cNvPr id="27651" name="Εικόνα 43"/>
          <p:cNvPicPr>
            <a:picLocks noChangeAspect="1" noChangeArrowheads="1"/>
          </p:cNvPicPr>
          <p:nvPr/>
        </p:nvPicPr>
        <p:blipFill>
          <a:blip r:embed="rId2" cstate="print"/>
          <a:srcRect/>
          <a:stretch>
            <a:fillRect/>
          </a:stretch>
        </p:blipFill>
        <p:spPr bwMode="auto">
          <a:xfrm>
            <a:off x="1475656" y="2132856"/>
            <a:ext cx="5889625" cy="3238500"/>
          </a:xfrm>
          <a:prstGeom prst="rect">
            <a:avLst/>
          </a:prstGeom>
          <a:noFill/>
        </p:spPr>
      </p:pic>
      <p:sp>
        <p:nvSpPr>
          <p:cNvPr id="27652" name="Rectangle 4"/>
          <p:cNvSpPr>
            <a:spLocks noChangeArrowheads="1"/>
          </p:cNvSpPr>
          <p:nvPr/>
        </p:nvSpPr>
        <p:spPr bwMode="auto">
          <a:xfrm>
            <a:off x="395536" y="782706"/>
            <a:ext cx="8424936" cy="11079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Θα χρησιμοποιήσουμε τη μέθοδο ANOVA, ένα στατιστικό τεστ για έλεγχο των στατιστικών μέσων αναλύοντας την μεταβλητότητα του δείγματός μας.</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Αρχικά, θα ελέγξουμε αν υπάρχει σημαντική διαφορά της μέσης τιμής της ρύπανσης ανά ήπειρο.</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Εποπτικά, το γράφημα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Boxplot</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δείχνει ότι θα υπάρχει διαφορά στις μέσες τιμές.</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p:txBody>
      </p:sp>
      <p:sp>
        <p:nvSpPr>
          <p:cNvPr id="27653" name="Rectangle 5"/>
          <p:cNvSpPr>
            <a:spLocks noChangeArrowheads="1"/>
          </p:cNvSpPr>
          <p:nvPr/>
        </p:nvSpPr>
        <p:spPr bwMode="auto">
          <a:xfrm>
            <a:off x="323528" y="5805264"/>
            <a:ext cx="842392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Το ίδιο ισχύει και για το επόμενο γράφημα στο οποίο φαίνεται η διαφορά των μέσων τιμών αλλά και των διαμέσων.</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p:txBody>
      </p:sp>
      <p:sp>
        <p:nvSpPr>
          <p:cNvPr id="27654" name="Rectangle 6"/>
          <p:cNvSpPr>
            <a:spLocks noChangeArrowheads="1"/>
          </p:cNvSpPr>
          <p:nvPr/>
        </p:nvSpPr>
        <p:spPr bwMode="auto">
          <a:xfrm>
            <a:off x="0" y="9144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Εικόνα 46"/>
          <p:cNvPicPr>
            <a:picLocks noChangeAspect="1" noChangeArrowheads="1"/>
          </p:cNvPicPr>
          <p:nvPr/>
        </p:nvPicPr>
        <p:blipFill>
          <a:blip r:embed="rId2" cstate="print"/>
          <a:srcRect/>
          <a:stretch>
            <a:fillRect/>
          </a:stretch>
        </p:blipFill>
        <p:spPr bwMode="auto">
          <a:xfrm>
            <a:off x="467544" y="4221088"/>
            <a:ext cx="3709665" cy="1928675"/>
          </a:xfrm>
          <a:prstGeom prst="rect">
            <a:avLst/>
          </a:prstGeom>
          <a:noFill/>
        </p:spPr>
      </p:pic>
      <p:pic>
        <p:nvPicPr>
          <p:cNvPr id="29697" name="Εικόνα 52"/>
          <p:cNvPicPr>
            <a:picLocks noChangeAspect="1" noChangeArrowheads="1"/>
          </p:cNvPicPr>
          <p:nvPr/>
        </p:nvPicPr>
        <p:blipFill>
          <a:blip r:embed="rId3" cstate="print"/>
          <a:srcRect/>
          <a:stretch>
            <a:fillRect/>
          </a:stretch>
        </p:blipFill>
        <p:spPr bwMode="auto">
          <a:xfrm>
            <a:off x="4427984" y="4149080"/>
            <a:ext cx="4716016" cy="1656184"/>
          </a:xfrm>
          <a:prstGeom prst="rect">
            <a:avLst/>
          </a:prstGeom>
          <a:noFill/>
        </p:spPr>
      </p:pic>
      <p:pic>
        <p:nvPicPr>
          <p:cNvPr id="29699" name="Εικόνα 61"/>
          <p:cNvPicPr>
            <a:picLocks noChangeAspect="1" noChangeArrowheads="1"/>
          </p:cNvPicPr>
          <p:nvPr/>
        </p:nvPicPr>
        <p:blipFill>
          <a:blip r:embed="rId4" cstate="print"/>
          <a:srcRect/>
          <a:stretch>
            <a:fillRect/>
          </a:stretch>
        </p:blipFill>
        <p:spPr bwMode="auto">
          <a:xfrm>
            <a:off x="1331640" y="188640"/>
            <a:ext cx="6539034" cy="3096344"/>
          </a:xfrm>
          <a:prstGeom prst="rect">
            <a:avLst/>
          </a:prstGeom>
          <a:noFill/>
        </p:spPr>
      </p:pic>
      <p:sp>
        <p:nvSpPr>
          <p:cNvPr id="29701" name="Rectangle 5"/>
          <p:cNvSpPr>
            <a:spLocks noChangeArrowheads="1"/>
          </p:cNvSpPr>
          <p:nvPr/>
        </p:nvSpPr>
        <p:spPr bwMode="auto">
          <a:xfrm>
            <a:off x="0" y="3645024"/>
            <a:ext cx="4427984"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Στη συνέχεια πραγματοποιούμε την ανάλυση διασποράς:</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p:txBody>
      </p:sp>
      <p:sp>
        <p:nvSpPr>
          <p:cNvPr id="29702" name="Rectangle 6"/>
          <p:cNvSpPr>
            <a:spLocks noChangeArrowheads="1"/>
          </p:cNvSpPr>
          <p:nvPr/>
        </p:nvSpPr>
        <p:spPr bwMode="auto">
          <a:xfrm>
            <a:off x="4283968" y="3501008"/>
            <a:ext cx="4644008"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Παρατηρούμε ότι η p-</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value</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είναι μικρότερη από 0.05.</a:t>
            </a:r>
          </a:p>
          <a:p>
            <a:pPr marL="0" marR="0" lvl="0" indent="0" algn="ctr"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Επομένως, οι μέσες τιμές διαφέρουν στατιστικά.</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p:txBody>
      </p:sp>
      <p:sp>
        <p:nvSpPr>
          <p:cNvPr id="29703" name="Rectangle 7"/>
          <p:cNvSpPr>
            <a:spLocks noChangeArrowheads="1"/>
          </p:cNvSpPr>
          <p:nvPr/>
        </p:nvSpPr>
        <p:spPr bwMode="auto">
          <a:xfrm>
            <a:off x="0" y="13716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0" y="188640"/>
            <a:ext cx="9144000" cy="6771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2000" b="1" i="0" u="sng" strike="noStrike" cap="none" normalizeH="0" baseline="0" dirty="0" err="1" smtClean="0">
                <a:ln>
                  <a:noFill/>
                </a:ln>
                <a:solidFill>
                  <a:schemeClr val="tx1"/>
                </a:solidFill>
                <a:effectLst/>
                <a:latin typeface="Arial" pitchFamily="34" charset="0"/>
                <a:ea typeface="Calibri" pitchFamily="34" charset="0"/>
                <a:cs typeface="Arial" pitchFamily="34" charset="0"/>
              </a:rPr>
              <a:t>Tukey</a:t>
            </a:r>
            <a:r>
              <a:rPr kumimoji="0" lang="el-GR" sz="2000" b="1" i="0" u="sng"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2000" b="1" i="0" u="sng" strike="noStrike" cap="none" normalizeH="0" baseline="0" dirty="0" err="1" smtClean="0">
                <a:ln>
                  <a:noFill/>
                </a:ln>
                <a:solidFill>
                  <a:schemeClr val="tx1"/>
                </a:solidFill>
                <a:effectLst/>
                <a:latin typeface="Arial" pitchFamily="34" charset="0"/>
                <a:ea typeface="Calibri" pitchFamily="34" charset="0"/>
                <a:cs typeface="Arial" pitchFamily="34" charset="0"/>
              </a:rPr>
              <a:t>Test</a:t>
            </a:r>
            <a:endParaRPr kumimoji="0" lang="el-GR" sz="2000" b="1" i="0" u="sng"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l-GR"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0721" name="Εικόνα 55"/>
          <p:cNvPicPr>
            <a:picLocks noChangeAspect="1" noChangeArrowheads="1"/>
          </p:cNvPicPr>
          <p:nvPr/>
        </p:nvPicPr>
        <p:blipFill>
          <a:blip r:embed="rId2" cstate="print"/>
          <a:srcRect/>
          <a:stretch>
            <a:fillRect/>
          </a:stretch>
        </p:blipFill>
        <p:spPr bwMode="auto">
          <a:xfrm>
            <a:off x="1619672" y="1844824"/>
            <a:ext cx="5400600" cy="3343944"/>
          </a:xfrm>
          <a:prstGeom prst="rect">
            <a:avLst/>
          </a:prstGeom>
          <a:noFill/>
        </p:spPr>
      </p:pic>
      <p:sp>
        <p:nvSpPr>
          <p:cNvPr id="30723" name="Rectangle 3"/>
          <p:cNvSpPr>
            <a:spLocks noChangeArrowheads="1"/>
          </p:cNvSpPr>
          <p:nvPr/>
        </p:nvSpPr>
        <p:spPr bwMode="auto">
          <a:xfrm>
            <a:off x="323528" y="929915"/>
            <a:ext cx="8208912"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Στη συνέχεια προχωρούμε σε ένα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Tukey</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test</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έτσι ώστε να συγκρίνουμε τις μέσες τιμές σε ζεύγη ανά δύο, δημιουργώντας διαστήματα εμπιστοσύνης 95%.</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p:txBody>
      </p:sp>
      <p:sp>
        <p:nvSpPr>
          <p:cNvPr id="3072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Εικόνα 58"/>
          <p:cNvPicPr>
            <a:picLocks noChangeAspect="1" noChangeArrowheads="1"/>
          </p:cNvPicPr>
          <p:nvPr/>
        </p:nvPicPr>
        <p:blipFill>
          <a:blip r:embed="rId2" cstate="print"/>
          <a:srcRect/>
          <a:stretch>
            <a:fillRect/>
          </a:stretch>
        </p:blipFill>
        <p:spPr bwMode="auto">
          <a:xfrm>
            <a:off x="1115616" y="1628800"/>
            <a:ext cx="6768752" cy="4176254"/>
          </a:xfrm>
          <a:prstGeom prst="rect">
            <a:avLst/>
          </a:prstGeom>
          <a:noFill/>
        </p:spPr>
      </p:pic>
      <p:sp>
        <p:nvSpPr>
          <p:cNvPr id="3" name="Rectangle 6"/>
          <p:cNvSpPr>
            <a:spLocks noChangeArrowheads="1"/>
          </p:cNvSpPr>
          <p:nvPr/>
        </p:nvSpPr>
        <p:spPr bwMode="auto">
          <a:xfrm>
            <a:off x="251520" y="764704"/>
            <a:ext cx="8496944"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Όπως είναι εμφανές, τόσο από τον παραπάνω πίνακα όσο και από το παρακάτω διάγραμμα, τα Δ.Ε. των μέσων τιμών της ρύπανσης των ζευγών Ωκεανία-Αφρική, Ωκεανία-Αμερική, Ευρώπη-Ασία και Ωκεανία-Ασία δεν περιέχουν το 0 και κατά συνέπεια διαφέρουν σημαντικά οι μέσες τιμές.</a:t>
            </a:r>
            <a:endParaRPr kumimoji="0" lang="el-GR"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Εικόνα 7"/>
          <p:cNvPicPr>
            <a:picLocks noChangeAspect="1" noChangeArrowheads="1"/>
          </p:cNvPicPr>
          <p:nvPr/>
        </p:nvPicPr>
        <p:blipFill>
          <a:blip r:embed="rId2" cstate="print"/>
          <a:srcRect/>
          <a:stretch>
            <a:fillRect/>
          </a:stretch>
        </p:blipFill>
        <p:spPr bwMode="auto">
          <a:xfrm>
            <a:off x="1691680" y="692696"/>
            <a:ext cx="5602078" cy="2906266"/>
          </a:xfrm>
          <a:prstGeom prst="rect">
            <a:avLst/>
          </a:prstGeom>
          <a:noFill/>
        </p:spPr>
      </p:pic>
      <p:pic>
        <p:nvPicPr>
          <p:cNvPr id="31745" name="Εικόνα 19"/>
          <p:cNvPicPr>
            <a:picLocks noChangeAspect="1" noChangeArrowheads="1"/>
          </p:cNvPicPr>
          <p:nvPr/>
        </p:nvPicPr>
        <p:blipFill>
          <a:blip r:embed="rId3" cstate="print"/>
          <a:srcRect/>
          <a:stretch>
            <a:fillRect/>
          </a:stretch>
        </p:blipFill>
        <p:spPr bwMode="auto">
          <a:xfrm>
            <a:off x="2267744" y="3789040"/>
            <a:ext cx="4651266" cy="2897510"/>
          </a:xfrm>
          <a:prstGeom prst="rect">
            <a:avLst/>
          </a:prstGeom>
          <a:noFill/>
        </p:spPr>
      </p:pic>
      <p:sp>
        <p:nvSpPr>
          <p:cNvPr id="31747" name="Rectangle 3"/>
          <p:cNvSpPr>
            <a:spLocks noChangeArrowheads="1"/>
          </p:cNvSpPr>
          <p:nvPr/>
        </p:nvSpPr>
        <p:spPr bwMode="auto">
          <a:xfrm>
            <a:off x="0" y="260648"/>
            <a:ext cx="914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Στη συνέχεια, εντελώς εποπτικά βλέποντας τα παρακάτω διαγράμματα μπορούμε να υποθέσουμε ότι και οι μέσες τιμές της ρύπανσης ανά ήπειρο παρουσιάζουν σημαντικές διαφορές.</a:t>
            </a:r>
            <a:endParaRPr kumimoji="0" lang="el-GR"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31748" name="Rectangle 4"/>
          <p:cNvSpPr>
            <a:spLocks noChangeArrowheads="1"/>
          </p:cNvSpPr>
          <p:nvPr/>
        </p:nvSpPr>
        <p:spPr bwMode="auto">
          <a:xfrm>
            <a:off x="0" y="3573016"/>
            <a:ext cx="91440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Παρακάτω  μπορούμε να συγκρίνουμε τις διαφορές των μέσων τιμών της εγκληματικότητας (αριστερά) και της ρύπανσης (δεξιά).</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p:txBody>
      </p:sp>
      <p:sp>
        <p:nvSpPr>
          <p:cNvPr id="31749" name="Rectangle 5"/>
          <p:cNvSpPr>
            <a:spLocks noChangeArrowheads="1"/>
          </p:cNvSpPr>
          <p:nvPr/>
        </p:nvSpPr>
        <p:spPr bwMode="auto">
          <a:xfrm>
            <a:off x="0" y="9144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179512" y="103276"/>
            <a:ext cx="8784976" cy="153888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2000" b="1" i="0" u="sng" strike="noStrike" cap="none" normalizeH="0" baseline="0" dirty="0" smtClean="0">
                <a:ln>
                  <a:noFill/>
                </a:ln>
                <a:solidFill>
                  <a:schemeClr val="tx1"/>
                </a:solidFill>
                <a:effectLst/>
                <a:latin typeface="Arial" pitchFamily="34" charset="0"/>
                <a:ea typeface="Calibri" pitchFamily="34" charset="0"/>
                <a:cs typeface="Arial" pitchFamily="34" charset="0"/>
              </a:rPr>
              <a:t>Γραμμική Παλινδρόμηση</a:t>
            </a:r>
            <a:endParaRPr kumimoji="0" lang="en-US" sz="2000" b="1" i="0" u="sng"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l-GR" sz="2000" b="0" i="0" u="sng"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Στη συνέχεια, θα δημιουργήσουμε ένα μοντέλο γραμμικής παλινδρόμησης. Προκειμένου του μοντέλο να έχει σχετικά καλά αποτελέσματα, θα πρέπει αν ελέγξουμε το συντελεστή συσχέτισης των μεταβλητών. Ένας πολύ καλός και οργανωμένος τρόπος είναι οι δύο παρακάτω πίνακες.</a:t>
            </a:r>
            <a:endParaRPr kumimoji="0" lang="el-GR"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l-GR"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3793" name="Εικόνα 1"/>
          <p:cNvPicPr>
            <a:picLocks noChangeAspect="1" noChangeArrowheads="1"/>
          </p:cNvPicPr>
          <p:nvPr/>
        </p:nvPicPr>
        <p:blipFill>
          <a:blip r:embed="rId2" cstate="print"/>
          <a:srcRect/>
          <a:stretch>
            <a:fillRect/>
          </a:stretch>
        </p:blipFill>
        <p:spPr bwMode="auto">
          <a:xfrm>
            <a:off x="0" y="1556792"/>
            <a:ext cx="4572000" cy="4047776"/>
          </a:xfrm>
          <a:prstGeom prst="rect">
            <a:avLst/>
          </a:prstGeom>
          <a:noFill/>
        </p:spPr>
      </p:pic>
      <p:sp>
        <p:nvSpPr>
          <p:cNvPr id="33795" name="Rectangle 3"/>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pic>
        <p:nvPicPr>
          <p:cNvPr id="5" name="4 - Εικόνα"/>
          <p:cNvPicPr/>
          <p:nvPr/>
        </p:nvPicPr>
        <p:blipFill>
          <a:blip r:embed="rId3" cstate="print"/>
          <a:srcRect/>
          <a:stretch>
            <a:fillRect/>
          </a:stretch>
        </p:blipFill>
        <p:spPr bwMode="auto">
          <a:xfrm>
            <a:off x="4499992" y="1556792"/>
            <a:ext cx="4644008" cy="4104456"/>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395536" y="1268760"/>
            <a:ext cx="8352928" cy="430887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ctr" defTabSz="914400" rtl="0" eaLnBrk="1" fontAlgn="base" latinLnBrk="0" hangingPunct="1">
              <a:lnSpc>
                <a:spcPct val="100000"/>
              </a:lnSpc>
              <a:spcBef>
                <a:spcPct val="0"/>
              </a:spcBef>
              <a:spcAft>
                <a:spcPct val="0"/>
              </a:spcAft>
              <a:buClrTx/>
              <a:buSzTx/>
              <a:buFontTx/>
              <a:buNone/>
              <a:tabLst/>
            </a:pPr>
            <a:r>
              <a:rPr kumimoji="0" lang="el-GR" sz="2000" b="1" i="0" u="sng" strike="noStrike" cap="none" normalizeH="0" baseline="0" dirty="0" smtClean="0">
                <a:ln>
                  <a:noFill/>
                </a:ln>
                <a:solidFill>
                  <a:schemeClr val="tx1"/>
                </a:solidFill>
                <a:effectLst/>
                <a:latin typeface="Arial" pitchFamily="34" charset="0"/>
                <a:ea typeface="Calibri" pitchFamily="34" charset="0"/>
                <a:cs typeface="Arial" pitchFamily="34" charset="0"/>
              </a:rPr>
              <a:t>ΠΡΟΛΟΓΟΣ</a:t>
            </a:r>
            <a:endParaRPr kumimoji="0" lang="en-US" sz="2000" b="1" i="0" u="sng"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457200" algn="ctr" defTabSz="914400" rtl="0" eaLnBrk="1" fontAlgn="base" latinLnBrk="0" hangingPunct="1">
              <a:lnSpc>
                <a:spcPct val="100000"/>
              </a:lnSpc>
              <a:spcBef>
                <a:spcPct val="0"/>
              </a:spcBef>
              <a:spcAft>
                <a:spcPct val="0"/>
              </a:spcAft>
              <a:buClrTx/>
              <a:buSzTx/>
              <a:buFontTx/>
              <a:buNone/>
              <a:tabLst/>
            </a:pPr>
            <a:endParaRPr lang="en-US" sz="1600" b="1" dirty="0">
              <a:latin typeface="Arial" pitchFamily="34" charset="0"/>
              <a:cs typeface="Arial" pitchFamily="34" charset="0"/>
            </a:endParaRPr>
          </a:p>
          <a:p>
            <a:pPr marL="0" marR="0" lvl="0" indent="45720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ctr" defTabSz="914400" rtl="0" eaLnBrk="1" fontAlgn="base" latinLnBrk="0" hangingPunct="1">
              <a:lnSpc>
                <a:spcPct val="100000"/>
              </a:lnSpc>
              <a:spcBef>
                <a:spcPct val="0"/>
              </a:spcBef>
              <a:spcAft>
                <a:spcPct val="0"/>
              </a:spcAft>
              <a:buClrTx/>
              <a:buSzTx/>
              <a:buFontTx/>
              <a:buNone/>
              <a:tabLst/>
            </a:pP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Η παρούσα εργασία αποτελεί την τελική εργασία εξέτασης στο υποχρεωτικό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κατ’επιλογήν</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μάθημα του 5</a:t>
            </a:r>
            <a:r>
              <a:rPr kumimoji="0" lang="el-GR" sz="1200" b="0" i="0" u="none" strike="noStrike" cap="none" normalizeH="0" baseline="30000" dirty="0" smtClean="0">
                <a:ln>
                  <a:noFill/>
                </a:ln>
                <a:solidFill>
                  <a:schemeClr val="tx1"/>
                </a:solidFill>
                <a:effectLst/>
                <a:latin typeface="Arial" pitchFamily="34" charset="0"/>
                <a:ea typeface="Calibri" pitchFamily="34" charset="0"/>
                <a:cs typeface="Arial" pitchFamily="34" charset="0"/>
              </a:rPr>
              <a:t>ου</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Εξαμήνου του ΠΠΣ του Τμήματος Μαθηματικών ΑΠΘ «[0531] ΜΟΝΤΕΛΑ ΠΑΛΙΝΔΡΟΜΗΣΗΣ ΚΑΙ ΕΦΑΡΜΟΓΕΣ ΣΤΗΝ ΕΠΕΞΕΡΓΑΣΙΑ ΓΝΩΣΗΣ» για το Ακαδημαϊκό Έτος 2017-2018 και παρουσιάστηκε τον Φεβρουάριο του 2018. Διδάσκοντες καθηγητές του μαθήματος ήταν ο Καθηγητής κ. Ιωάννης Αντωνίου και ο Δρ. Χαράλαμπος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Μπράτσας</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Στη συγκεκριμένη εργασία μελετήθηκε ένα σύνολο δεδομένων της εταιρείας </a:t>
            </a:r>
            <a:r>
              <a:rPr kumimoji="0" lang="en-GB"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Movehub</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εταιρείας ειδικών στην παροχή συμβουλών σε επιχειρήσεις και φυσικά πρόσωπα που επιθυμούν να μεταφερθούν ή μεταναστεύσουν οπουδήποτε στον πλανήτη. Το σύνολο περιείχε παρατηρήσεις από 216 πόλεις ανά τον κόσμο, με πληροφορίες όπως το Μέσο Εισόδημα μετά φόρων, το μέσο ενοίκιο ενός διαμερίσματος κ.α.</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Στα δεδομένα αυτά διενεργήθηκε περιγραφική στατιστική ώστε να δημιουργηθεί μια αρχική γενική εικόνα για το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συνόλο</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και στη συνέχεια εφαρμόστηκαν διάφοροι στατιστικοί έλεγχοι υποθέσεων καθώς και η κατάλληλη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οπτικοποίηση</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των δεδομένων για να εξαχθούν κάποια βασικά συμπεράσματα για τις σχέσεις μεταξύ των παρατηρήσεων ή των μεταβλητών. Τέλος, τον πυρήνα αυτής της εργασίας αποτελεί η εφαρμογή των μεθόδων στατιστικής μάθησης που έχουν διδαχθεί στο προαναφερθέν μάθημα, κάποιες από χρόνια παγιωμένες (λ.χ. γραμμική παλινδρόμηση) και κάποιες πιο πρόσφατες όπως οι Μηχανές Διανυσμάτων Υποστήριξης(</a:t>
            </a:r>
            <a:r>
              <a:rPr kumimoji="0" lang="en-GB"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SVMs</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και τα Δένδρα Ταξινόμησης και Παλινδρόμησης.</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Όλα τα παραπάνω εκπονήθηκαν χρησιμοποιώντας την γλώσσα </a:t>
            </a:r>
            <a:r>
              <a:rPr kumimoji="0" lang="en-GB"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R </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και το λογισμικό </a:t>
            </a:r>
            <a:r>
              <a:rPr kumimoji="0" lang="en-GB"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R Studio</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a:t>
            </a:r>
            <a:endParaRPr kumimoji="0" lang="el-GR"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ChangeArrowheads="1"/>
          </p:cNvSpPr>
          <p:nvPr/>
        </p:nvSpPr>
        <p:spPr bwMode="auto">
          <a:xfrm>
            <a:off x="0" y="18864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Δημιουργούμε λοιπόν το μοντέλο παλινδρόμησης:</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Avg</a:t>
            </a:r>
            <a:r>
              <a:rPr kumimoji="0" lang="el-GR" sz="12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1200" b="1" i="0" u="none" strike="noStrike" cap="none" normalizeH="0" baseline="0" dirty="0" smtClean="0">
                <a:ln>
                  <a:noFill/>
                </a:ln>
                <a:solidFill>
                  <a:schemeClr val="tx1"/>
                </a:solidFill>
                <a:effectLst/>
                <a:latin typeface="Arial" pitchFamily="34" charset="0"/>
                <a:ea typeface="Calibri" pitchFamily="34" charset="0"/>
                <a:cs typeface="Arial" pitchFamily="34" charset="0"/>
              </a:rPr>
              <a:t>Disposable Income</a:t>
            </a:r>
            <a:r>
              <a:rPr kumimoji="0" lang="el-GR" sz="12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 </a:t>
            </a:r>
            <a:r>
              <a:rPr kumimoji="0" lang="en-US" sz="1200" b="1" i="0" u="none" strike="noStrike" cap="none" normalizeH="0" baseline="0" dirty="0" smtClean="0">
                <a:ln>
                  <a:noFill/>
                </a:ln>
                <a:solidFill>
                  <a:schemeClr val="tx1"/>
                </a:solidFill>
                <a:effectLst/>
                <a:latin typeface="Arial" pitchFamily="34" charset="0"/>
                <a:ea typeface="Calibri" pitchFamily="34" charset="0"/>
                <a:cs typeface="Arial" pitchFamily="34" charset="0"/>
              </a:rPr>
              <a:t>Purchase Power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6867"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pic>
        <p:nvPicPr>
          <p:cNvPr id="36866" name="Εικόνα 1"/>
          <p:cNvPicPr>
            <a:picLocks noChangeAspect="1" noChangeArrowheads="1"/>
          </p:cNvPicPr>
          <p:nvPr/>
        </p:nvPicPr>
        <p:blipFill>
          <a:blip r:embed="rId2" cstate="print"/>
          <a:srcRect/>
          <a:stretch>
            <a:fillRect/>
          </a:stretch>
        </p:blipFill>
        <p:spPr bwMode="auto">
          <a:xfrm>
            <a:off x="2555776" y="692696"/>
            <a:ext cx="4099049" cy="2350865"/>
          </a:xfrm>
          <a:prstGeom prst="rect">
            <a:avLst/>
          </a:prstGeom>
          <a:noFill/>
        </p:spPr>
      </p:pic>
      <p:sp>
        <p:nvSpPr>
          <p:cNvPr id="36868" name="Rectangle 4"/>
          <p:cNvSpPr>
            <a:spLocks noChangeArrowheads="1"/>
          </p:cNvSpPr>
          <p:nvPr/>
        </p:nvSpPr>
        <p:spPr bwMode="auto">
          <a:xfrm>
            <a:off x="0" y="3068960"/>
            <a:ext cx="914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Το R-</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squared</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είναι ~70% που σημαίνει ότι το 70% περίπου της διακύμανσης του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Avg</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Disposable</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Income</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εξαρτάται από τη μεταβλητή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Purchase</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Power</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a:t>
            </a:r>
            <a:endParaRPr kumimoji="0" lang="el-G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6870" name="Rectangle 6"/>
          <p:cNvSpPr>
            <a:spLocks noChangeArrowheads="1"/>
          </p:cNvSpPr>
          <p:nvPr/>
        </p:nvSpPr>
        <p:spPr bwMode="auto">
          <a:xfrm>
            <a:off x="107504" y="3573016"/>
            <a:ext cx="9036496"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Δεν είναι τόσο ικανοποιητικό το αποτέλεσμα, γι' αυτό θα δημιουργήσουμε ένα νέο μοντέλο, προσθέτοντας άλλους δύο όρους:</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6869" name="Εικόνα 4"/>
          <p:cNvPicPr>
            <a:picLocks noChangeAspect="1" noChangeArrowheads="1"/>
          </p:cNvPicPr>
          <p:nvPr/>
        </p:nvPicPr>
        <p:blipFill>
          <a:blip r:embed="rId3" cstate="print"/>
          <a:srcRect/>
          <a:stretch>
            <a:fillRect/>
          </a:stretch>
        </p:blipFill>
        <p:spPr bwMode="auto">
          <a:xfrm>
            <a:off x="2555776" y="4077072"/>
            <a:ext cx="4248472" cy="2659612"/>
          </a:xfrm>
          <a:prstGeom prst="rect">
            <a:avLst/>
          </a:prstGeom>
          <a:noFill/>
        </p:spPr>
      </p:pic>
      <p:sp>
        <p:nvSpPr>
          <p:cNvPr id="36871" name="Rectangle 7"/>
          <p:cNvSpPr>
            <a:spLocks noChangeArrowheads="1"/>
          </p:cNvSpPr>
          <p:nvPr/>
        </p:nvSpPr>
        <p:spPr bwMode="auto">
          <a:xfrm>
            <a:off x="0" y="3861048"/>
            <a:ext cx="91440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34" charset="0"/>
                <a:ea typeface="Calibri" pitchFamily="34" charset="0"/>
                <a:cs typeface="Arial" pitchFamily="34" charset="0"/>
              </a:rPr>
              <a:t>Avg. Disposable Income~ Purchase Power + Cappuccino + Avg. Rent</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23528" y="764704"/>
            <a:ext cx="8496944"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Η διαφορά στο R-</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squared</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είναι σημαντική αφού περίπου το 87.5% της διακύμανσης του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Avg</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Disposable Income </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εξαρτάται</a:t>
            </a:r>
            <a:r>
              <a:rPr kumimoji="0" lang="en-US"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από</a:t>
            </a:r>
            <a:r>
              <a:rPr kumimoji="0" lang="en-US"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τις</a:t>
            </a:r>
            <a:r>
              <a:rPr kumimoji="0" lang="en-US"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μεταβλητές</a:t>
            </a:r>
            <a:r>
              <a:rPr kumimoji="0" lang="en-US"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Purchase Power, Cappuccino, Avg.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Rent</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sz="1200" dirty="0">
              <a:latin typeface="Arial" pitchFamily="34" charset="0"/>
              <a:ea typeface="Calibri"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Στη συνέχεια, θα εξετάσουμε αν το μοντέλο θα μας έδινε καλύτερα αποτελέσματα αφαιρώντας κάποιον όρο. Αυτό θα γίνει χρησιμοποιώντας το κριτήριο πληροφορίας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Akaike</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(AIC).</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l-GR"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5841" name="Εικόνα 7"/>
          <p:cNvPicPr>
            <a:picLocks noChangeAspect="1" noChangeArrowheads="1"/>
          </p:cNvPicPr>
          <p:nvPr/>
        </p:nvPicPr>
        <p:blipFill>
          <a:blip r:embed="rId2" cstate="print"/>
          <a:srcRect/>
          <a:stretch>
            <a:fillRect/>
          </a:stretch>
        </p:blipFill>
        <p:spPr bwMode="auto">
          <a:xfrm>
            <a:off x="2123728" y="2276872"/>
            <a:ext cx="5316648" cy="1768599"/>
          </a:xfrm>
          <a:prstGeom prst="rect">
            <a:avLst/>
          </a:prstGeom>
          <a:noFill/>
        </p:spPr>
      </p:pic>
      <p:sp>
        <p:nvSpPr>
          <p:cNvPr id="35843" name="Rectangle 3"/>
          <p:cNvSpPr>
            <a:spLocks noChangeArrowheads="1"/>
          </p:cNvSpPr>
          <p:nvPr/>
        </p:nvSpPr>
        <p:spPr bwMode="auto">
          <a:xfrm>
            <a:off x="-108520" y="4725144"/>
            <a:ext cx="91440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Παρατηρούμε ότι το μικρότερο AIC το έχει το μοντέλο χωρίς να αφαιρέσουμε κάποιον όρο, AIC=2497.9</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0" y="404664"/>
            <a:ext cx="9144000" cy="200054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2000" b="1" i="0" u="sng" strike="noStrike" cap="none" normalizeH="0" baseline="0" dirty="0" smtClean="0">
                <a:ln>
                  <a:noFill/>
                </a:ln>
                <a:solidFill>
                  <a:schemeClr val="tx1"/>
                </a:solidFill>
                <a:effectLst/>
                <a:latin typeface="Arial" pitchFamily="34" charset="0"/>
                <a:ea typeface="Calibri" pitchFamily="34" charset="0"/>
                <a:cs typeface="Arial" pitchFamily="34" charset="0"/>
              </a:rPr>
              <a:t>Λογιστική Παλινδρόμηση</a:t>
            </a:r>
            <a:endParaRPr kumimoji="0" lang="en-US" sz="2000" b="1" i="0" u="sng"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l-GR" sz="2000" b="0" i="0" u="sng"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Για τη λογιστική παλινδρόμηση χρησιμοποιήσαμε την εντολή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polr</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από το πακέτο MASS, προκειμένου να γίνει για μια </a:t>
            </a:r>
            <a:r>
              <a:rPr kumimoji="0" lang="en-US"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ordered factor </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μεταβλητή.</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sz="1200" dirty="0">
              <a:latin typeface="Arial" pitchFamily="34" charset="0"/>
              <a:ea typeface="Calibri"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Για τη λογιστική παλινδρόμηση δημιουργήσαμε το παρακάτω μοντέλο:</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factorincome</a:t>
            </a:r>
            <a:r>
              <a:rPr kumimoji="0" lang="en-US" sz="12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Pollution + </a:t>
            </a:r>
            <a:r>
              <a:rPr kumimoji="0" lang="en-US" sz="1200"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Crime.Rating</a:t>
            </a:r>
            <a:r>
              <a:rPr kumimoji="0" lang="en-US" sz="12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 Wine + Purchase Power + </a:t>
            </a:r>
            <a:r>
              <a:rPr kumimoji="0" lang="en-US" sz="1200"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Avg.Rent</a:t>
            </a:r>
            <a:r>
              <a:rPr kumimoji="0" lang="en-US" sz="12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 Cappuccino + </a:t>
            </a:r>
            <a:r>
              <a:rPr kumimoji="0" lang="en-US" sz="1200"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Movehub.Rating</a:t>
            </a:r>
            <a:r>
              <a:rPr kumimoji="0" lang="en-US" sz="12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 </a:t>
            </a:r>
            <a:r>
              <a:rPr kumimoji="0" lang="en-US" sz="1200"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Health.Care</a:t>
            </a:r>
            <a:r>
              <a:rPr kumimoji="0" lang="en-US" sz="12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 Gasoline</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7889" name="Εικόνα 13"/>
          <p:cNvPicPr>
            <a:picLocks noChangeAspect="1" noChangeArrowheads="1"/>
          </p:cNvPicPr>
          <p:nvPr/>
        </p:nvPicPr>
        <p:blipFill>
          <a:blip r:embed="rId2" cstate="print"/>
          <a:srcRect/>
          <a:stretch>
            <a:fillRect/>
          </a:stretch>
        </p:blipFill>
        <p:spPr bwMode="auto">
          <a:xfrm>
            <a:off x="2411760" y="2996952"/>
            <a:ext cx="4581525" cy="3630613"/>
          </a:xfrm>
          <a:prstGeom prst="rect">
            <a:avLst/>
          </a:prstGeom>
          <a:noFill/>
        </p:spPr>
      </p:pic>
      <p:sp>
        <p:nvSpPr>
          <p:cNvPr id="37891" name="Rectangle 3"/>
          <p:cNvSpPr>
            <a:spLocks noChangeArrowheads="1"/>
          </p:cNvSpPr>
          <p:nvPr/>
        </p:nvSpPr>
        <p:spPr bwMode="auto">
          <a:xfrm>
            <a:off x="0" y="2564904"/>
            <a:ext cx="91440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Η</a:t>
            </a:r>
            <a:r>
              <a:rPr kumimoji="0" lang="en-US"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μεταβλητή</a:t>
            </a:r>
            <a:r>
              <a:rPr kumimoji="0" lang="en-US"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factorincome</a:t>
            </a:r>
            <a:r>
              <a:rPr kumimoji="0" lang="en-US"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έχει</a:t>
            </a:r>
            <a:r>
              <a:rPr kumimoji="0" lang="en-US"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οριστεί</a:t>
            </a:r>
            <a:r>
              <a:rPr kumimoji="0" lang="en-US"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ως</a:t>
            </a:r>
            <a:r>
              <a:rPr kumimoji="0" lang="en-US"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ordered factor </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με</a:t>
            </a:r>
            <a:r>
              <a:rPr kumimoji="0" lang="en-US"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5 levels: Very Low &lt; Low &lt; Medium &lt; High &lt; Very High.</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0" y="620688"/>
            <a:ext cx="9144000"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To</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AIC του μοντέλου είναι περίπου 285.</a:t>
            </a:r>
            <a:endParaRPr kumimoji="0" lang="en-US" sz="1200" b="0"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1200" dirty="0">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l-GR"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Φαίνεται ότι οι μεταβλητές που είναι πιο σημαντικές για το μοντέλο είναι οι: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Wine</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Purchase</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Power</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Avg</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Rent</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Cappuccino</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Gasoline</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a:t>
            </a:r>
            <a:endParaRPr kumimoji="0" lang="el-GR"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sz="1200" dirty="0">
              <a:latin typeface="Arial" pitchFamily="34" charset="0"/>
              <a:ea typeface="Calibri"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Δημιουργούμε λοιπόν ένα νέο μοντέλο λογιστικής παλινδρόμησης με τις παραπάνω μεταβλητές.</a:t>
            </a:r>
            <a:endParaRPr kumimoji="0" lang="el-GR"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factorincome</a:t>
            </a:r>
            <a:r>
              <a:rPr kumimoji="0" lang="en-US" sz="12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Wine + Purchase Power + </a:t>
            </a:r>
            <a:r>
              <a:rPr kumimoji="0" lang="en-US" sz="1200"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Avg.Rent</a:t>
            </a:r>
            <a:r>
              <a:rPr kumimoji="0" lang="en-US" sz="12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 Cappuccino + Gasoline</a:t>
            </a:r>
            <a:endParaRPr kumimoji="0" lang="el-GR"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l-GR" sz="12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8913" name="Εικόνα 16"/>
          <p:cNvPicPr>
            <a:picLocks noChangeAspect="1" noChangeArrowheads="1"/>
          </p:cNvPicPr>
          <p:nvPr/>
        </p:nvPicPr>
        <p:blipFill>
          <a:blip r:embed="rId2" cstate="print"/>
          <a:srcRect/>
          <a:stretch>
            <a:fillRect/>
          </a:stretch>
        </p:blipFill>
        <p:spPr bwMode="auto">
          <a:xfrm>
            <a:off x="2267744" y="2420888"/>
            <a:ext cx="5349991" cy="3277741"/>
          </a:xfrm>
          <a:prstGeom prst="rect">
            <a:avLst/>
          </a:prstGeom>
          <a:noFill/>
        </p:spPr>
      </p:pic>
      <p:sp>
        <p:nvSpPr>
          <p:cNvPr id="38915" name="Rectangle 3"/>
          <p:cNvSpPr>
            <a:spLocks noChangeArrowheads="1"/>
          </p:cNvSpPr>
          <p:nvPr/>
        </p:nvSpPr>
        <p:spPr bwMode="auto">
          <a:xfrm>
            <a:off x="0" y="6165304"/>
            <a:ext cx="91440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Το AIC του μοντέλου έχει μειωθεί και είναι περίπου 281, μειώθηκε και επομένως το μοντέλο μας είναι καλύτερο.</a:t>
            </a:r>
            <a:endParaRPr kumimoji="0" lang="el-GR"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Εικόνα 19"/>
          <p:cNvPicPr>
            <a:picLocks noChangeAspect="1" noChangeArrowheads="1"/>
          </p:cNvPicPr>
          <p:nvPr/>
        </p:nvPicPr>
        <p:blipFill>
          <a:blip r:embed="rId2" cstate="print"/>
          <a:srcRect/>
          <a:stretch>
            <a:fillRect/>
          </a:stretch>
        </p:blipFill>
        <p:spPr bwMode="auto">
          <a:xfrm>
            <a:off x="179512" y="980728"/>
            <a:ext cx="5184576" cy="2923028"/>
          </a:xfrm>
          <a:prstGeom prst="rect">
            <a:avLst/>
          </a:prstGeom>
          <a:noFill/>
        </p:spPr>
      </p:pic>
      <p:pic>
        <p:nvPicPr>
          <p:cNvPr id="39937" name="Εικόνα 37"/>
          <p:cNvPicPr>
            <a:picLocks noChangeAspect="1" noChangeArrowheads="1"/>
          </p:cNvPicPr>
          <p:nvPr/>
        </p:nvPicPr>
        <p:blipFill>
          <a:blip r:embed="rId3" cstate="print"/>
          <a:srcRect/>
          <a:stretch>
            <a:fillRect/>
          </a:stretch>
        </p:blipFill>
        <p:spPr bwMode="auto">
          <a:xfrm>
            <a:off x="3995936" y="3305795"/>
            <a:ext cx="5014789" cy="3552206"/>
          </a:xfrm>
          <a:prstGeom prst="rect">
            <a:avLst/>
          </a:prstGeom>
          <a:noFill/>
        </p:spPr>
      </p:pic>
      <p:sp>
        <p:nvSpPr>
          <p:cNvPr id="39939" name="Rectangle 3"/>
          <p:cNvSpPr>
            <a:spLocks noChangeArrowheads="1"/>
          </p:cNvSpPr>
          <p:nvPr/>
        </p:nvSpPr>
        <p:spPr bwMode="auto">
          <a:xfrm>
            <a:off x="0" y="132021"/>
            <a:ext cx="9144000" cy="8925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spcBef>
                <a:spcPct val="0"/>
              </a:spcBef>
              <a:spcAft>
                <a:spcPct val="0"/>
              </a:spcAft>
              <a:buClrTx/>
              <a:buSzTx/>
              <a:buFontTx/>
              <a:buNone/>
              <a:tabLst/>
            </a:pPr>
            <a:r>
              <a:rPr kumimoji="0" lang="el-GR" sz="2000" b="1" i="0" u="sng" strike="noStrike" cap="none" normalizeH="0" baseline="0" dirty="0" smtClean="0">
                <a:ln>
                  <a:noFill/>
                </a:ln>
                <a:solidFill>
                  <a:schemeClr val="tx1"/>
                </a:solidFill>
                <a:effectLst/>
                <a:latin typeface="Arial" pitchFamily="34" charset="0"/>
                <a:ea typeface="Calibri" pitchFamily="34" charset="0"/>
                <a:cs typeface="Arial" pitchFamily="34" charset="0"/>
              </a:rPr>
              <a:t>Μέθοδοι </a:t>
            </a:r>
            <a:r>
              <a:rPr kumimoji="0" lang="el-GR" sz="2000" b="1" i="0" u="sng" strike="noStrike" cap="none" normalizeH="0" baseline="0" dirty="0" err="1" smtClean="0">
                <a:ln>
                  <a:noFill/>
                </a:ln>
                <a:solidFill>
                  <a:schemeClr val="tx1"/>
                </a:solidFill>
                <a:effectLst/>
                <a:latin typeface="Arial" pitchFamily="34" charset="0"/>
                <a:ea typeface="Calibri" pitchFamily="34" charset="0"/>
                <a:cs typeface="Arial" pitchFamily="34" charset="0"/>
              </a:rPr>
              <a:t>αναδειγματοληψίας</a:t>
            </a:r>
            <a:endParaRPr kumimoji="0" lang="el-GR" sz="2000" b="1" i="0" u="sng"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spcBef>
                <a:spcPct val="0"/>
              </a:spcBef>
              <a:spcAft>
                <a:spcPct val="0"/>
              </a:spcAft>
              <a:buClrTx/>
              <a:buSzTx/>
              <a:buFontTx/>
              <a:buNone/>
              <a:tabLst/>
            </a:pPr>
            <a:endParaRPr kumimoji="0" lang="en-US" sz="1600" b="1" i="0"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ctr" defTabSz="914400" rtl="0" eaLnBrk="0" fontAlgn="base" latinLnBrk="0" hangingPunct="0">
              <a:spcBef>
                <a:spcPct val="0"/>
              </a:spcBef>
              <a:spcAft>
                <a:spcPct val="0"/>
              </a:spcAft>
              <a:buClrTx/>
              <a:buSzTx/>
              <a:buFontTx/>
              <a:buNone/>
              <a:tabLst/>
            </a:pPr>
            <a:r>
              <a:rPr kumimoji="0" lang="el-GR" sz="1600" b="1" i="0" strike="noStrike" cap="none" normalizeH="0" baseline="0" dirty="0" smtClean="0">
                <a:ln>
                  <a:noFill/>
                </a:ln>
                <a:solidFill>
                  <a:schemeClr val="tx1"/>
                </a:solidFill>
                <a:effectLst/>
                <a:latin typeface="Arial" pitchFamily="34" charset="0"/>
                <a:ea typeface="Calibri" pitchFamily="34" charset="0"/>
                <a:cs typeface="Arial" pitchFamily="34" charset="0"/>
              </a:rPr>
              <a:t>Μέθοδος HOLD OUT</a:t>
            </a:r>
            <a:endParaRPr kumimoji="0" lang="el-GR" sz="1600" b="0" i="0" strike="noStrike" cap="none" normalizeH="0" baseline="0" dirty="0" smtClean="0">
              <a:ln>
                <a:noFill/>
              </a:ln>
              <a:solidFill>
                <a:schemeClr val="tx1"/>
              </a:solidFill>
              <a:effectLst/>
              <a:latin typeface="Arial" pitchFamily="34" charset="0"/>
              <a:cs typeface="Arial" pitchFamily="34" charset="0"/>
            </a:endParaRPr>
          </a:p>
        </p:txBody>
      </p:sp>
      <p:sp>
        <p:nvSpPr>
          <p:cNvPr id="39940" name="Rectangle 4"/>
          <p:cNvSpPr>
            <a:spLocks noChangeArrowheads="1"/>
          </p:cNvSpPr>
          <p:nvPr/>
        </p:nvSpPr>
        <p:spPr bwMode="auto">
          <a:xfrm>
            <a:off x="4932040" y="1124744"/>
            <a:ext cx="396044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Χρησιμοποιώντας τη μέθοδο HOLD OUT θα χωρίσουμε τις παρατηρήσεις μας σε δύο υποσύνολα: 70% των παρατηρήσεων ως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training</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set</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και το 30% ως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test</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set</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2"/>
          <p:cNvSpPr>
            <a:spLocks noChangeArrowheads="1"/>
          </p:cNvSpPr>
          <p:nvPr/>
        </p:nvSpPr>
        <p:spPr bwMode="auto">
          <a:xfrm>
            <a:off x="5004048" y="1896507"/>
            <a:ext cx="3995936"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Στη συνέχεια θα εφαρμόσουμε μια γραμμική παλινδρόμηση και μια γραμμική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πολυωνυμική</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παλινδρόμηση.</a:t>
            </a:r>
            <a:endParaRPr kumimoji="0" lang="el-GR" sz="1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Εικόνα 22"/>
          <p:cNvPicPr>
            <a:picLocks noChangeAspect="1" noChangeArrowheads="1"/>
          </p:cNvPicPr>
          <p:nvPr/>
        </p:nvPicPr>
        <p:blipFill>
          <a:blip r:embed="rId2" cstate="print"/>
          <a:srcRect/>
          <a:stretch>
            <a:fillRect/>
          </a:stretch>
        </p:blipFill>
        <p:spPr bwMode="auto">
          <a:xfrm>
            <a:off x="323528" y="188640"/>
            <a:ext cx="4062095" cy="2880320"/>
          </a:xfrm>
          <a:prstGeom prst="rect">
            <a:avLst/>
          </a:prstGeom>
          <a:noFill/>
        </p:spPr>
      </p:pic>
      <p:sp>
        <p:nvSpPr>
          <p:cNvPr id="40963" name="Rectangle 3"/>
          <p:cNvSpPr>
            <a:spLocks noChangeArrowheads="1"/>
          </p:cNvSpPr>
          <p:nvPr/>
        </p:nvSpPr>
        <p:spPr bwMode="auto">
          <a:xfrm>
            <a:off x="4644008" y="1196752"/>
            <a:ext cx="4499992" cy="8640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1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Το μέσο τετραγωνικό σφάλμα μειώθηκε στη δεύτερη περίπτωση. Στο σημείο αυτό θα πρέπει να λάβουμε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υπόψιν</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και τη διακύμανση της μεταβλητής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Avg</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Disposable</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Income</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που είναι 831</a:t>
            </a:r>
            <a:r>
              <a:rPr kumimoji="0" lang="en-US"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767.8</a:t>
            </a:r>
            <a:endParaRPr kumimoji="0" lang="el-G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3"/>
          <p:cNvSpPr>
            <a:spLocks noChangeArrowheads="1"/>
          </p:cNvSpPr>
          <p:nvPr/>
        </p:nvSpPr>
        <p:spPr bwMode="auto">
          <a:xfrm>
            <a:off x="2339752" y="3140968"/>
            <a:ext cx="4661917"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b="1" i="0" u="none" strike="noStrike" cap="none" normalizeH="0" baseline="0" dirty="0" smtClean="0">
                <a:ln>
                  <a:noFill/>
                </a:ln>
                <a:solidFill>
                  <a:schemeClr val="tx1"/>
                </a:solidFill>
                <a:effectLst/>
                <a:latin typeface="Arial" pitchFamily="34" charset="0"/>
                <a:ea typeface="Calibri" pitchFamily="34" charset="0"/>
                <a:cs typeface="Arial" pitchFamily="34" charset="0"/>
              </a:rPr>
              <a:t>Μέθοδος </a:t>
            </a:r>
            <a:r>
              <a:rPr kumimoji="0" lang="el-GR"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Leave</a:t>
            </a:r>
            <a:r>
              <a:rPr kumimoji="0" lang="el-GR" b="1" i="0" u="none" strike="noStrike" cap="none" normalizeH="0" baseline="0" dirty="0" smtClean="0">
                <a:ln>
                  <a:noFill/>
                </a:ln>
                <a:solidFill>
                  <a:schemeClr val="tx1"/>
                </a:solidFill>
                <a:effectLst/>
                <a:latin typeface="Arial" pitchFamily="34" charset="0"/>
                <a:ea typeface="Calibri" pitchFamily="34" charset="0"/>
                <a:cs typeface="Arial" pitchFamily="34" charset="0"/>
              </a:rPr>
              <a:t>-</a:t>
            </a:r>
            <a:r>
              <a:rPr kumimoji="0" lang="el-GR"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one</a:t>
            </a:r>
            <a:r>
              <a:rPr kumimoji="0" lang="el-GR" b="1" i="0" u="none" strike="noStrike" cap="none" normalizeH="0" baseline="0" dirty="0" smtClean="0">
                <a:ln>
                  <a:noFill/>
                </a:ln>
                <a:solidFill>
                  <a:schemeClr val="tx1"/>
                </a:solidFill>
                <a:effectLst/>
                <a:latin typeface="Arial" pitchFamily="34" charset="0"/>
                <a:ea typeface="Calibri" pitchFamily="34" charset="0"/>
                <a:cs typeface="Arial" pitchFamily="34" charset="0"/>
              </a:rPr>
              <a:t>-</a:t>
            </a:r>
            <a:r>
              <a:rPr kumimoji="0" lang="el-GR"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out</a:t>
            </a:r>
            <a:r>
              <a:rPr kumimoji="0" lang="el-GR"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Cross</a:t>
            </a:r>
            <a:r>
              <a:rPr kumimoji="0" lang="el-GR"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Validation</a:t>
            </a:r>
            <a:endParaRPr kumimoji="0" lang="el-GR"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5 - Ορθογώνιο"/>
          <p:cNvSpPr/>
          <p:nvPr/>
        </p:nvSpPr>
        <p:spPr>
          <a:xfrm>
            <a:off x="4499992" y="4941168"/>
            <a:ext cx="4572000" cy="276999"/>
          </a:xfrm>
          <a:prstGeom prst="rect">
            <a:avLst/>
          </a:prstGeom>
        </p:spPr>
        <p:txBody>
          <a:bodyPr>
            <a:spAutoFit/>
          </a:bodyPr>
          <a:lstStyle/>
          <a:p>
            <a:pPr lvl="0" algn="ctr" eaLnBrk="0" fontAlgn="base" hangingPunct="0">
              <a:spcBef>
                <a:spcPct val="0"/>
              </a:spcBef>
              <a:spcAft>
                <a:spcPct val="0"/>
              </a:spcAf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Παρατηρούμε ότι η εκτίμηση μας για το σφάλμα είναι 252,206.</a:t>
            </a:r>
            <a:endParaRPr kumimoji="0" lang="el-GR" sz="1200" b="0" i="0" u="none" strike="noStrike" cap="none" normalizeH="0" baseline="0" dirty="0" smtClean="0">
              <a:ln>
                <a:noFill/>
              </a:ln>
              <a:solidFill>
                <a:schemeClr val="tx1"/>
              </a:solidFill>
              <a:effectLst/>
              <a:latin typeface="Arial" pitchFamily="34" charset="0"/>
              <a:cs typeface="Arial" pitchFamily="34" charset="0"/>
            </a:endParaRPr>
          </a:p>
        </p:txBody>
      </p:sp>
      <p:pic>
        <p:nvPicPr>
          <p:cNvPr id="7" name="Εικόνα 25"/>
          <p:cNvPicPr>
            <a:picLocks noChangeAspect="1" noChangeArrowheads="1"/>
          </p:cNvPicPr>
          <p:nvPr/>
        </p:nvPicPr>
        <p:blipFill>
          <a:blip r:embed="rId3" cstate="print"/>
          <a:srcRect/>
          <a:stretch>
            <a:fillRect/>
          </a:stretch>
        </p:blipFill>
        <p:spPr bwMode="auto">
          <a:xfrm>
            <a:off x="539552" y="3501008"/>
            <a:ext cx="3744416" cy="3128348"/>
          </a:xfrm>
          <a:prstGeom prst="rect">
            <a:avLst/>
          </a:prstGeom>
          <a:noFill/>
        </p:spPr>
      </p:pic>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pic>
        <p:nvPicPr>
          <p:cNvPr id="41989" name="Εικόνα 28"/>
          <p:cNvPicPr>
            <a:picLocks noChangeAspect="1" noChangeArrowheads="1"/>
          </p:cNvPicPr>
          <p:nvPr/>
        </p:nvPicPr>
        <p:blipFill>
          <a:blip r:embed="rId2" cstate="print"/>
          <a:srcRect/>
          <a:stretch>
            <a:fillRect/>
          </a:stretch>
        </p:blipFill>
        <p:spPr bwMode="auto">
          <a:xfrm>
            <a:off x="179511" y="1844824"/>
            <a:ext cx="4315079" cy="3672408"/>
          </a:xfrm>
          <a:prstGeom prst="rect">
            <a:avLst/>
          </a:prstGeom>
          <a:noFill/>
        </p:spPr>
      </p:pic>
      <p:pic>
        <p:nvPicPr>
          <p:cNvPr id="41988" name="Εικόνα 4"/>
          <p:cNvPicPr>
            <a:picLocks noChangeAspect="1" noChangeArrowheads="1"/>
          </p:cNvPicPr>
          <p:nvPr/>
        </p:nvPicPr>
        <p:blipFill>
          <a:blip r:embed="rId3" cstate="print"/>
          <a:srcRect/>
          <a:stretch>
            <a:fillRect/>
          </a:stretch>
        </p:blipFill>
        <p:spPr bwMode="auto">
          <a:xfrm>
            <a:off x="4499992" y="1700808"/>
            <a:ext cx="4454215" cy="3816424"/>
          </a:xfrm>
          <a:prstGeom prst="rect">
            <a:avLst/>
          </a:prstGeom>
          <a:noFill/>
        </p:spPr>
      </p:pic>
      <p:sp>
        <p:nvSpPr>
          <p:cNvPr id="41990" name="Rectangle 6"/>
          <p:cNvSpPr>
            <a:spLocks noChangeArrowheads="1"/>
          </p:cNvSpPr>
          <p:nvPr/>
        </p:nvSpPr>
        <p:spPr bwMode="auto">
          <a:xfrm>
            <a:off x="0" y="260648"/>
            <a:ext cx="91440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b="1" i="0" u="none" strike="noStrike" cap="none" normalizeH="0" baseline="0" dirty="0" smtClean="0">
                <a:ln>
                  <a:noFill/>
                </a:ln>
                <a:solidFill>
                  <a:schemeClr val="tx1"/>
                </a:solidFill>
                <a:effectLst/>
                <a:latin typeface="Arial" pitchFamily="34" charset="0"/>
                <a:ea typeface="Calibri" pitchFamily="34" charset="0"/>
                <a:cs typeface="Arial" pitchFamily="34" charset="0"/>
              </a:rPr>
              <a:t>Μέθοδος 10-fold </a:t>
            </a:r>
            <a:r>
              <a:rPr kumimoji="0" lang="el-GR"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Cross</a:t>
            </a:r>
            <a:r>
              <a:rPr kumimoji="0" lang="el-GR"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Validation</a:t>
            </a:r>
            <a:endParaRPr kumimoji="0" lang="el-GR" b="0" i="0" u="none" strike="noStrike" cap="none" normalizeH="0" baseline="0" dirty="0" smtClean="0">
              <a:ln>
                <a:noFill/>
              </a:ln>
              <a:solidFill>
                <a:schemeClr val="tx1"/>
              </a:solidFill>
              <a:effectLst/>
              <a:latin typeface="Arial" pitchFamily="34" charset="0"/>
              <a:cs typeface="Arial" pitchFamily="34" charset="0"/>
            </a:endParaRPr>
          </a:p>
        </p:txBody>
      </p:sp>
      <p:sp>
        <p:nvSpPr>
          <p:cNvPr id="41991" name="Rectangle 7"/>
          <p:cNvSpPr>
            <a:spLocks noChangeArrowheads="1"/>
          </p:cNvSpPr>
          <p:nvPr/>
        </p:nvSpPr>
        <p:spPr bwMode="auto">
          <a:xfrm>
            <a:off x="0" y="908720"/>
            <a:ext cx="914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Θα χρησιμοποιήσουμε την μέθοδο</a:t>
            </a:r>
            <a:r>
              <a:rPr kumimoji="0" lang="en-US"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αυτή</a:t>
            </a:r>
            <a:r>
              <a:rPr kumimoji="0" lang="el-GR" sz="1200" b="0" i="0" u="none" strike="noStrike" cap="none" normalizeH="0" dirty="0" smtClean="0">
                <a:ln>
                  <a:noFill/>
                </a:ln>
                <a:solidFill>
                  <a:schemeClr val="tx1"/>
                </a:solidFill>
                <a:effectLst/>
                <a:latin typeface="Arial" pitchFamily="34" charset="0"/>
                <a:ea typeface="Calibri" pitchFamily="34" charset="0"/>
                <a:cs typeface="Arial" pitchFamily="34" charset="0"/>
              </a:rPr>
              <a:t> για τα δύο μοντέλα γραμμικής παλινδρόμησης που είχαμε κατασκευάσει νωρίτερα.</a:t>
            </a:r>
            <a:r>
              <a:rPr lang="el-GR" sz="1200" dirty="0">
                <a:latin typeface="Arial" pitchFamily="34" charset="0"/>
                <a:ea typeface="Calibri" pitchFamily="34" charset="0"/>
                <a:cs typeface="Arial" pitchFamily="34" charset="0"/>
              </a:rPr>
              <a:t> </a:t>
            </a:r>
            <a:endParaRPr lang="el-GR" sz="1200" dirty="0" smtClean="0">
              <a:latin typeface="Arial" pitchFamily="34" charset="0"/>
              <a:ea typeface="Calibri"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Παρατηρούμε ότι το σφάλμα μειώθηκε κατά 56%.</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p:txBody>
      </p:sp>
      <p:sp>
        <p:nvSpPr>
          <p:cNvPr id="41992" name="Rectangle 8"/>
          <p:cNvSpPr>
            <a:spLocks noChangeArrowheads="1"/>
          </p:cNvSpPr>
          <p:nvPr/>
        </p:nvSpPr>
        <p:spPr bwMode="auto">
          <a:xfrm>
            <a:off x="0" y="914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Εικόνα 31"/>
          <p:cNvPicPr>
            <a:picLocks noChangeAspect="1" noChangeArrowheads="1"/>
          </p:cNvPicPr>
          <p:nvPr/>
        </p:nvPicPr>
        <p:blipFill>
          <a:blip r:embed="rId2" cstate="print"/>
          <a:srcRect/>
          <a:stretch>
            <a:fillRect/>
          </a:stretch>
        </p:blipFill>
        <p:spPr bwMode="auto">
          <a:xfrm>
            <a:off x="2267744" y="908720"/>
            <a:ext cx="4968552" cy="2836731"/>
          </a:xfrm>
          <a:prstGeom prst="rect">
            <a:avLst/>
          </a:prstGeom>
          <a:noFill/>
        </p:spPr>
      </p:pic>
      <p:pic>
        <p:nvPicPr>
          <p:cNvPr id="43009" name="Εικόνα 34"/>
          <p:cNvPicPr>
            <a:picLocks noChangeAspect="1" noChangeArrowheads="1"/>
          </p:cNvPicPr>
          <p:nvPr/>
        </p:nvPicPr>
        <p:blipFill>
          <a:blip r:embed="rId3" cstate="print"/>
          <a:srcRect/>
          <a:stretch>
            <a:fillRect/>
          </a:stretch>
        </p:blipFill>
        <p:spPr bwMode="auto">
          <a:xfrm>
            <a:off x="1835696" y="4437112"/>
            <a:ext cx="5280588" cy="792088"/>
          </a:xfrm>
          <a:prstGeom prst="rect">
            <a:avLst/>
          </a:prstGeom>
          <a:noFill/>
        </p:spPr>
      </p:pic>
      <p:sp>
        <p:nvSpPr>
          <p:cNvPr id="43011"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sp>
        <p:nvSpPr>
          <p:cNvPr id="43012" name="Rectangle 4"/>
          <p:cNvSpPr>
            <a:spLocks noChangeArrowheads="1"/>
          </p:cNvSpPr>
          <p:nvPr/>
        </p:nvSpPr>
        <p:spPr bwMode="auto">
          <a:xfrm>
            <a:off x="0" y="404664"/>
            <a:ext cx="91440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Θα χρησιμοποιήσουμε πάλι την ίδια μέθοδο, αυτή τη φορά για ένα μοντέλο λογιστικής παλινδρόμησης.</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p:txBody>
      </p:sp>
      <p:sp>
        <p:nvSpPr>
          <p:cNvPr id="43013" name="Rectangle 5"/>
          <p:cNvSpPr>
            <a:spLocks noChangeArrowheads="1"/>
          </p:cNvSpPr>
          <p:nvPr/>
        </p:nvSpPr>
        <p:spPr bwMode="auto">
          <a:xfrm>
            <a:off x="0" y="5733256"/>
            <a:ext cx="91440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Έχουμε λοιπόν ότι η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πολυωνυμική</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τάξης 5 δίνει το μικρότερο σφάλμα.</a:t>
            </a:r>
            <a:endParaRPr kumimoji="0" lang="el-G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6 - Ορθογώνιο"/>
          <p:cNvSpPr/>
          <p:nvPr/>
        </p:nvSpPr>
        <p:spPr>
          <a:xfrm>
            <a:off x="0" y="3861048"/>
            <a:ext cx="9144000" cy="276999"/>
          </a:xfrm>
          <a:prstGeom prst="rect">
            <a:avLst/>
          </a:prstGeom>
        </p:spPr>
        <p:txBody>
          <a:bodyPr wrap="square">
            <a:spAutoFit/>
          </a:bodyPr>
          <a:lstStyle/>
          <a:p>
            <a:pPr lvl="0" algn="ctr" eaLnBrk="0" fontAlgn="base" hangingPunct="0">
              <a:spcBef>
                <a:spcPct val="0"/>
              </a:spcBef>
              <a:spcAft>
                <a:spcPct val="0"/>
              </a:spcAf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Τέλος, θα βρούμε το καλύτερο μοντέλο γραμμικής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πολυωνυμικής</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παλινδρόμησης σύμφωνα με το σφάλμα που προκύπτει.</a:t>
            </a:r>
            <a:endParaRPr kumimoji="0" lang="el-GR" sz="1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0" y="466800"/>
            <a:ext cx="9144000"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2000" b="1" i="0" u="sng" strike="noStrike" cap="none" normalizeH="0" baseline="0" dirty="0" smtClean="0">
                <a:ln>
                  <a:noFill/>
                </a:ln>
                <a:solidFill>
                  <a:schemeClr val="tx1"/>
                </a:solidFill>
                <a:effectLst/>
                <a:latin typeface="Arial" pitchFamily="34" charset="0"/>
                <a:ea typeface="Calibri" pitchFamily="34" charset="0"/>
                <a:cs typeface="Arial" pitchFamily="34" charset="0"/>
              </a:rPr>
              <a:t>Δέντρα Ταξινόμησης</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l-GR" sz="2000" b="0" i="0" u="sng"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l-GR" sz="2000" b="0" i="0" u="sng"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Δημιουργούμε και εισάγουμε στο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dataset</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μια νέα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ordered</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factor</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μεταβλητή την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factormove</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με δύο επίπεδα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Low</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και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High</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ανάλογα με το αν η παρατήρηση είναι μικρότερη ή μεγαλύτερη από τη διάμεσο της μεταβλητής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Movehub</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Rating</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4033" name="Εικόνα 40"/>
          <p:cNvPicPr>
            <a:picLocks noChangeAspect="1" noChangeArrowheads="1"/>
          </p:cNvPicPr>
          <p:nvPr/>
        </p:nvPicPr>
        <p:blipFill>
          <a:blip r:embed="rId2" cstate="print"/>
          <a:srcRect/>
          <a:stretch>
            <a:fillRect/>
          </a:stretch>
        </p:blipFill>
        <p:spPr bwMode="auto">
          <a:xfrm>
            <a:off x="971600" y="3861048"/>
            <a:ext cx="7252169" cy="1728192"/>
          </a:xfrm>
          <a:prstGeom prst="rect">
            <a:avLst/>
          </a:prstGeom>
          <a:noFill/>
        </p:spPr>
      </p:pic>
      <p:sp>
        <p:nvSpPr>
          <p:cNvPr id="44035" name="Rectangle 3"/>
          <p:cNvSpPr>
            <a:spLocks noChangeArrowheads="1"/>
          </p:cNvSpPr>
          <p:nvPr/>
        </p:nvSpPr>
        <p:spPr bwMode="auto">
          <a:xfrm>
            <a:off x="0" y="2564904"/>
            <a:ext cx="914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Στη συνέχεια, δημιουργούμε ένα δέντρο ταξινόμησης για να προβλέψουμε τη μεταβλητή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factormove</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χρησιμοποιώντας όλες τις άλλες μεταβλητές του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dataset</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a:t>
            </a:r>
            <a:endParaRPr kumimoji="0" lang="el-GR" sz="1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Ορθογώνιο"/>
          <p:cNvSpPr/>
          <p:nvPr/>
        </p:nvSpPr>
        <p:spPr>
          <a:xfrm>
            <a:off x="0" y="332656"/>
            <a:ext cx="9144000" cy="461665"/>
          </a:xfrm>
          <a:prstGeom prst="rect">
            <a:avLst/>
          </a:prstGeom>
        </p:spPr>
        <p:txBody>
          <a:bodyPr wrap="square">
            <a:spAutoFit/>
          </a:bodyPr>
          <a:lstStyle/>
          <a:p>
            <a:pPr lvl="0" algn="ctr" eaLnBrk="0" fontAlgn="base" hangingPunct="0">
              <a:spcBef>
                <a:spcPct val="0"/>
              </a:spcBef>
              <a:spcAft>
                <a:spcPct val="0"/>
              </a:spcAf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Παρατηρούμε ότι το δέντρο θα έχει 10 κόμβους και το σφάλμα εκπαίδευσης του είναι 12/216 δηλαδή περίπου 5.6%. Γραφικά φαίνεται παρακάτω:</a:t>
            </a:r>
            <a:endParaRPr kumimoji="0" lang="el-GR" sz="12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2 - Εικόνα"/>
          <p:cNvPicPr/>
          <p:nvPr/>
        </p:nvPicPr>
        <p:blipFill>
          <a:blip r:embed="rId2" cstate="print"/>
          <a:srcRect/>
          <a:stretch>
            <a:fillRect/>
          </a:stretch>
        </p:blipFill>
        <p:spPr bwMode="auto">
          <a:xfrm>
            <a:off x="899592" y="908720"/>
            <a:ext cx="7416824" cy="4104456"/>
          </a:xfrm>
          <a:prstGeom prst="rect">
            <a:avLst/>
          </a:prstGeom>
          <a:noFill/>
          <a:ln w="9525">
            <a:noFill/>
            <a:miter lim="800000"/>
            <a:headEnd/>
            <a:tailEnd/>
          </a:ln>
        </p:spPr>
      </p:pic>
      <p:sp>
        <p:nvSpPr>
          <p:cNvPr id="4505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sp>
        <p:nvSpPr>
          <p:cNvPr id="45059" name="Rectangle 3"/>
          <p:cNvSpPr>
            <a:spLocks noChangeArrowheads="1"/>
          </p:cNvSpPr>
          <p:nvPr/>
        </p:nvSpPr>
        <p:spPr bwMode="auto">
          <a:xfrm>
            <a:off x="0" y="5733256"/>
            <a:ext cx="91440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Στη συνέχεια, θα πρέπει να ορίσουμε ένα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training</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set</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και ένα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test</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set</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έτσι ώστε να υπολογίσουμε και το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test</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error</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του δέντρου.</a:t>
            </a:r>
            <a:endParaRPr kumimoji="0" lang="el-GR"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0" y="404664"/>
            <a:ext cx="91440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2000" b="1" u="sng" dirty="0">
                <a:latin typeface="Arial" pitchFamily="34" charset="0"/>
                <a:ea typeface="Calibri" pitchFamily="34" charset="0"/>
                <a:cs typeface="Arial" pitchFamily="34" charset="0"/>
              </a:rPr>
              <a:t>Dataset</a:t>
            </a:r>
            <a:r>
              <a:rPr lang="en-GB" sz="2000" b="1" u="sng" dirty="0">
                <a:latin typeface="Arial" pitchFamily="34" charset="0"/>
                <a:ea typeface="Calibri" pitchFamily="34" charset="0"/>
                <a:cs typeface="Arial" pitchFamily="34" charset="0"/>
              </a:rPr>
              <a:t>s</a:t>
            </a:r>
          </a:p>
        </p:txBody>
      </p:sp>
      <p:sp>
        <p:nvSpPr>
          <p:cNvPr id="19458" name="Rectangle 2"/>
          <p:cNvSpPr>
            <a:spLocks noChangeArrowheads="1"/>
          </p:cNvSpPr>
          <p:nvPr/>
        </p:nvSpPr>
        <p:spPr bwMode="auto">
          <a:xfrm>
            <a:off x="467544" y="695016"/>
            <a:ext cx="8280920" cy="553997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12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1) </a:t>
            </a:r>
            <a:r>
              <a:rPr kumimoji="0" lang="el-GR" sz="1400" b="1"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m</a:t>
            </a:r>
            <a:r>
              <a:rPr kumimoji="0" lang="el-GR" sz="1400" b="1" i="0" u="none" strike="noStrike" cap="none" normalizeH="0" baseline="0" dirty="0" err="1" smtClean="0" bmk="">
                <a:ln>
                  <a:noFill/>
                </a:ln>
                <a:solidFill>
                  <a:srgbClr val="000000"/>
                </a:solidFill>
                <a:effectLst/>
                <a:latin typeface="Arial" pitchFamily="34" charset="0"/>
                <a:ea typeface="Times New Roman" pitchFamily="18" charset="0"/>
                <a:cs typeface="Arial" pitchFamily="34" charset="0"/>
              </a:rPr>
              <a:t>ovehubqualityoflife.csv</a:t>
            </a:r>
            <a:r>
              <a:rPr kumimoji="0" lang="en-US" sz="1200" b="1" i="0" u="none" strike="noStrike" cap="none" normalizeH="0" baseline="0" dirty="0" smtClean="0" bmk="">
                <a:ln>
                  <a:noFill/>
                </a:ln>
                <a:solidFill>
                  <a:srgbClr val="000000"/>
                </a:solidFill>
                <a:effectLst/>
                <a:latin typeface="Arial" pitchFamily="34" charset="0"/>
                <a:ea typeface="Times New Roman" pitchFamily="18" charset="0"/>
                <a:cs typeface="Arial" pitchFamily="34" charset="0"/>
              </a:rPr>
              <a:t> </a:t>
            </a:r>
            <a:r>
              <a:rPr lang="en-US" sz="1200" b="1" dirty="0" smtClean="0" bmk="">
                <a:solidFill>
                  <a:srgbClr val="000000"/>
                </a:solidFill>
                <a:latin typeface="Arial" pitchFamily="34" charset="0"/>
                <a:ea typeface="Times New Roman" pitchFamily="18" charset="0"/>
                <a:cs typeface="Arial" pitchFamily="34" charset="0"/>
              </a:rPr>
              <a:t>: </a:t>
            </a:r>
            <a:r>
              <a:rPr lang="el-GR" sz="1200" dirty="0" smtClean="0"/>
              <a:t>Περιέχει </a:t>
            </a:r>
            <a:r>
              <a:rPr lang="el-GR" sz="1200" dirty="0"/>
              <a:t>216 πόλεις από 79 διαφορετικές χώρες με τα εξής χαρακτηριστικά για την καθεμία:</a:t>
            </a:r>
          </a:p>
          <a:p>
            <a:pPr fontAlgn="base"/>
            <a:r>
              <a:rPr lang="el-GR" sz="1200" dirty="0"/>
              <a:t> </a:t>
            </a:r>
          </a:p>
          <a:p>
            <a:pPr fontAlgn="base">
              <a:buFont typeface="Wingdings" pitchFamily="2" charset="2"/>
              <a:buChar char="Ø"/>
            </a:pPr>
            <a:r>
              <a:rPr lang="el-GR" sz="1200" b="1" dirty="0" err="1"/>
              <a:t>Movehub</a:t>
            </a:r>
            <a:r>
              <a:rPr lang="el-GR" sz="1200" b="1" dirty="0"/>
              <a:t> </a:t>
            </a:r>
            <a:r>
              <a:rPr lang="el-GR" sz="1200" b="1" dirty="0" err="1"/>
              <a:t>Rating</a:t>
            </a:r>
            <a:r>
              <a:rPr lang="el-GR" sz="1200" dirty="0"/>
              <a:t>: ένας συνδυασμός όλων των σκορ, για ένα τελικό </a:t>
            </a:r>
            <a:r>
              <a:rPr lang="en-US" sz="1200" dirty="0"/>
              <a:t>rating</a:t>
            </a:r>
            <a:r>
              <a:rPr lang="el-GR" sz="1200" dirty="0"/>
              <a:t> για κάθε πόλη.</a:t>
            </a:r>
          </a:p>
          <a:p>
            <a:pPr fontAlgn="base">
              <a:buFont typeface="Wingdings" pitchFamily="2" charset="2"/>
              <a:buChar char="Ø"/>
            </a:pPr>
            <a:r>
              <a:rPr lang="en-US" sz="1200" b="1" dirty="0" smtClean="0"/>
              <a:t>Purchase </a:t>
            </a:r>
            <a:r>
              <a:rPr lang="en-US" sz="1200" b="1" dirty="0"/>
              <a:t>Power</a:t>
            </a:r>
            <a:r>
              <a:rPr lang="el-GR" sz="1200" dirty="0"/>
              <a:t>: Συγκρίνει το μέσο κόστος ζωής με το μέσο τοπικό μισθό.</a:t>
            </a:r>
          </a:p>
          <a:p>
            <a:pPr fontAlgn="base">
              <a:buFont typeface="Wingdings" pitchFamily="2" charset="2"/>
              <a:buChar char="Ø"/>
            </a:pPr>
            <a:r>
              <a:rPr lang="en-US" sz="1200" b="1" dirty="0" smtClean="0"/>
              <a:t>Health </a:t>
            </a:r>
            <a:r>
              <a:rPr lang="en-US" sz="1200" b="1" dirty="0"/>
              <a:t>Care</a:t>
            </a:r>
            <a:r>
              <a:rPr lang="el-GR" sz="1200" dirty="0"/>
              <a:t>: Συντίθεται από το πώς νιώθουν οι πολίτες σχετικά με την πρόσβαση τους </a:t>
            </a:r>
          </a:p>
          <a:p>
            <a:pPr fontAlgn="base">
              <a:buFont typeface="Wingdings" pitchFamily="2" charset="2"/>
              <a:buChar char="Ø"/>
            </a:pPr>
            <a:r>
              <a:rPr lang="el-GR" sz="1200" dirty="0"/>
              <a:t>στο σύστημα υγείας και η ποιότητα του.</a:t>
            </a:r>
          </a:p>
          <a:p>
            <a:pPr fontAlgn="base">
              <a:buFont typeface="Wingdings" pitchFamily="2" charset="2"/>
              <a:buChar char="Ø"/>
            </a:pPr>
            <a:r>
              <a:rPr lang="en-US" sz="1200" b="1" dirty="0" smtClean="0"/>
              <a:t>Pollution</a:t>
            </a:r>
            <a:r>
              <a:rPr lang="el-GR" sz="1200" dirty="0"/>
              <a:t>: Όσο χαμηλότερη είναι η τιμή τόσο το καλύτερο. Ένας δείκτης για το πόσο μολυσμένη βρίσκουν την πόλη οι πολίτες, συμπεριλαμβανομένου του αέρα, του νερού και της ηχορύπανσης</a:t>
            </a:r>
          </a:p>
          <a:p>
            <a:pPr fontAlgn="base">
              <a:buFont typeface="Wingdings" pitchFamily="2" charset="2"/>
              <a:buChar char="Ø"/>
            </a:pPr>
            <a:r>
              <a:rPr lang="en-US" sz="1200" b="1" dirty="0" smtClean="0"/>
              <a:t>Quality </a:t>
            </a:r>
            <a:r>
              <a:rPr lang="en-US" sz="1200" b="1" dirty="0"/>
              <a:t>of Life</a:t>
            </a:r>
            <a:r>
              <a:rPr lang="el-GR" sz="1200" dirty="0"/>
              <a:t>: Ένας συνυπολογισμός των </a:t>
            </a:r>
            <a:r>
              <a:rPr lang="en-US" sz="1200" dirty="0"/>
              <a:t>Health Care</a:t>
            </a:r>
            <a:r>
              <a:rPr lang="el-GR" sz="1200" dirty="0"/>
              <a:t>, </a:t>
            </a:r>
            <a:r>
              <a:rPr lang="en-US" sz="1200" dirty="0"/>
              <a:t>Pollution</a:t>
            </a:r>
            <a:r>
              <a:rPr lang="el-GR" sz="1200" dirty="0"/>
              <a:t>, </a:t>
            </a:r>
            <a:r>
              <a:rPr lang="en-US" sz="1200" dirty="0"/>
              <a:t>Purchase Power</a:t>
            </a:r>
            <a:r>
              <a:rPr lang="el-GR" sz="1200" dirty="0"/>
              <a:t>, </a:t>
            </a:r>
            <a:r>
              <a:rPr lang="en-US" sz="1200" dirty="0"/>
              <a:t>Crime Rate </a:t>
            </a:r>
            <a:r>
              <a:rPr lang="el-GR" sz="1200" dirty="0"/>
              <a:t>που δίνει ένα συνολικό σκορ για την ποιότητα </a:t>
            </a:r>
            <a:r>
              <a:rPr lang="el-GR" sz="1200" dirty="0" smtClean="0"/>
              <a:t>ζωής.</a:t>
            </a:r>
            <a:endParaRPr lang="en-US" sz="1200" dirty="0" smtClean="0"/>
          </a:p>
          <a:p>
            <a:pPr fontAlgn="base">
              <a:buFont typeface="Wingdings" pitchFamily="2" charset="2"/>
              <a:buChar char="Ø"/>
            </a:pPr>
            <a:r>
              <a:rPr lang="en-US" sz="1200" b="1" dirty="0" smtClean="0"/>
              <a:t>Crime </a:t>
            </a:r>
            <a:r>
              <a:rPr lang="en-US" sz="1200" b="1" dirty="0"/>
              <a:t>Rating</a:t>
            </a:r>
            <a:r>
              <a:rPr lang="el-GR" sz="1200" dirty="0"/>
              <a:t>: Όσο χαμηλότερη είναι η τιμή τόσο το καλύτερο. Όσο χαμηλότερος είναι τόσο πιο ασφαλείς νιώθουν οι άνθρωποι σε αυτή την πόλη.</a:t>
            </a:r>
          </a:p>
          <a:p>
            <a:pPr fontAlgn="base"/>
            <a:r>
              <a:rPr lang="el-GR" sz="1200" dirty="0"/>
              <a:t> </a:t>
            </a:r>
          </a:p>
          <a:p>
            <a:pPr fontAlgn="base">
              <a:spcBef>
                <a:spcPct val="0"/>
              </a:spcBef>
              <a:spcAft>
                <a:spcPct val="0"/>
              </a:spcAft>
            </a:pPr>
            <a:r>
              <a:rPr lang="en-US" sz="1200" b="1" dirty="0" smtClean="0" bmk="">
                <a:solidFill>
                  <a:srgbClr val="000000"/>
                </a:solidFill>
                <a:latin typeface="Arial" pitchFamily="34" charset="0"/>
                <a:cs typeface="Arial" pitchFamily="34" charset="0"/>
              </a:rPr>
              <a:t>2) </a:t>
            </a:r>
            <a:r>
              <a:rPr lang="en-US" sz="1400" b="1" dirty="0">
                <a:solidFill>
                  <a:srgbClr val="000000"/>
                </a:solidFill>
                <a:latin typeface="Arial" pitchFamily="34" charset="0"/>
                <a:ea typeface="Times New Roman" pitchFamily="18" charset="0"/>
                <a:cs typeface="Arial" pitchFamily="34" charset="0"/>
              </a:rPr>
              <a:t>movehubcostofliving.csv</a:t>
            </a:r>
            <a:r>
              <a:rPr lang="en-US" sz="1200" b="1" dirty="0" smtClean="0"/>
              <a:t> : </a:t>
            </a:r>
          </a:p>
          <a:p>
            <a:pPr fontAlgn="base">
              <a:spcBef>
                <a:spcPct val="0"/>
              </a:spcBef>
              <a:spcAft>
                <a:spcPct val="0"/>
              </a:spcAft>
            </a:pPr>
            <a:endParaRPr lang="en-US" sz="1200" b="1" dirty="0"/>
          </a:p>
          <a:p>
            <a:pPr fontAlgn="base">
              <a:buFont typeface="Wingdings" pitchFamily="2" charset="2"/>
              <a:buChar char="Ø"/>
            </a:pPr>
            <a:r>
              <a:rPr lang="en-US" sz="1200" b="1" dirty="0"/>
              <a:t>City</a:t>
            </a:r>
            <a:r>
              <a:rPr lang="el-GR" sz="1200" dirty="0"/>
              <a:t>: 216 ονόματα πόλεων ανά τον κόσμο.</a:t>
            </a:r>
          </a:p>
          <a:p>
            <a:pPr fontAlgn="base">
              <a:buFont typeface="Wingdings" pitchFamily="2" charset="2"/>
              <a:buChar char="Ø"/>
            </a:pPr>
            <a:r>
              <a:rPr lang="en-US" sz="1200" b="1" dirty="0"/>
              <a:t>Cappuccino</a:t>
            </a:r>
            <a:r>
              <a:rPr lang="el-GR" sz="1200" dirty="0"/>
              <a:t>: Η μέση τιμή μιας κούπας </a:t>
            </a:r>
            <a:r>
              <a:rPr lang="el-GR" sz="1200" dirty="0" err="1"/>
              <a:t>Cappuccino</a:t>
            </a:r>
            <a:r>
              <a:rPr lang="el-GR" sz="1200" dirty="0"/>
              <a:t> </a:t>
            </a:r>
          </a:p>
          <a:p>
            <a:pPr fontAlgn="base">
              <a:buFont typeface="Wingdings" pitchFamily="2" charset="2"/>
              <a:buChar char="Ø"/>
            </a:pPr>
            <a:r>
              <a:rPr lang="en-US" sz="1200" b="1" dirty="0"/>
              <a:t>Cinema</a:t>
            </a:r>
            <a:r>
              <a:rPr lang="el-GR" sz="1200" dirty="0"/>
              <a:t>: Η μέση τιμή του εισιτηρίου για τον κινηματογράφο. </a:t>
            </a:r>
          </a:p>
          <a:p>
            <a:pPr fontAlgn="base">
              <a:buFont typeface="Wingdings" pitchFamily="2" charset="2"/>
              <a:buChar char="Ø"/>
            </a:pPr>
            <a:r>
              <a:rPr lang="en-US" sz="1200" b="1" dirty="0"/>
              <a:t>Wine</a:t>
            </a:r>
            <a:r>
              <a:rPr lang="el-GR" sz="1200" dirty="0"/>
              <a:t>: Η μέση τιμή  κρασιού.</a:t>
            </a:r>
          </a:p>
          <a:p>
            <a:pPr fontAlgn="base">
              <a:buFont typeface="Wingdings" pitchFamily="2" charset="2"/>
              <a:buChar char="Ø"/>
            </a:pPr>
            <a:r>
              <a:rPr lang="en-US" sz="1200" b="1" dirty="0"/>
              <a:t>Gasoline</a:t>
            </a:r>
            <a:r>
              <a:rPr lang="el-GR" sz="1200" dirty="0"/>
              <a:t>: Η τιμή της βενζίνης.</a:t>
            </a:r>
          </a:p>
          <a:p>
            <a:pPr fontAlgn="base">
              <a:buFont typeface="Wingdings" pitchFamily="2" charset="2"/>
              <a:buChar char="Ø"/>
            </a:pPr>
            <a:r>
              <a:rPr lang="en-US" sz="1200" b="1" dirty="0" err="1"/>
              <a:t>Avg</a:t>
            </a:r>
            <a:r>
              <a:rPr lang="el-GR" sz="1200" b="1" dirty="0"/>
              <a:t>. </a:t>
            </a:r>
            <a:r>
              <a:rPr lang="en-US" sz="1200" b="1" dirty="0"/>
              <a:t>Rent</a:t>
            </a:r>
            <a:r>
              <a:rPr lang="el-GR" sz="1200" dirty="0"/>
              <a:t>: Το μέσο ενοίκιο.</a:t>
            </a:r>
          </a:p>
          <a:p>
            <a:pPr fontAlgn="base">
              <a:buFont typeface="Wingdings" pitchFamily="2" charset="2"/>
              <a:buChar char="Ø"/>
            </a:pPr>
            <a:r>
              <a:rPr lang="en-US" sz="1200" b="1" dirty="0" err="1"/>
              <a:t>Avg</a:t>
            </a:r>
            <a:r>
              <a:rPr lang="en-US" sz="1200" b="1" dirty="0"/>
              <a:t> Disposable Income</a:t>
            </a:r>
            <a:r>
              <a:rPr lang="el-GR" sz="1200" dirty="0"/>
              <a:t>: (DPI) Το χρηματικό ποσό που είναι διαθέσιμο για να ξοδευτεί ή να αποταμιευτεί, μετά φόρου, ανά άτομο.</a:t>
            </a:r>
          </a:p>
          <a:p>
            <a:pPr fontAlgn="base">
              <a:spcBef>
                <a:spcPct val="0"/>
              </a:spcBef>
              <a:spcAft>
                <a:spcPct val="0"/>
              </a:spcAft>
            </a:pPr>
            <a:endParaRPr lang="el-GR" sz="1200" dirty="0"/>
          </a:p>
          <a:p>
            <a:pPr marL="0" marR="0" lvl="0" indent="0" algn="l" defTabSz="914400" rtl="0" eaLnBrk="1" fontAlgn="base" latinLnBrk="0" hangingPunct="1">
              <a:lnSpc>
                <a:spcPct val="100000"/>
              </a:lnSpc>
              <a:spcBef>
                <a:spcPct val="0"/>
              </a:spcBef>
              <a:spcAft>
                <a:spcPct val="0"/>
              </a:spcAft>
              <a:buClrTx/>
              <a:buSzTx/>
              <a:tabLst/>
            </a:pPr>
            <a:endParaRPr lang="en-US" sz="1200" b="1" dirty="0" bmk="">
              <a:solidFill>
                <a:srgbClr val="000000"/>
              </a:solidFill>
              <a:latin typeface="Arial" pitchFamily="34" charset="0"/>
              <a:cs typeface="Arial" pitchFamily="34" charset="0"/>
            </a:endParaRPr>
          </a:p>
          <a:p>
            <a:pPr fontAlgn="base"/>
            <a:r>
              <a:rPr kumimoji="0" lang="en-US" sz="1200" b="1" i="0" u="none" strike="noStrike" cap="none" normalizeH="0" baseline="0" dirty="0" smtClean="0" bmk="">
                <a:ln>
                  <a:noFill/>
                </a:ln>
                <a:solidFill>
                  <a:srgbClr val="000000"/>
                </a:solidFill>
                <a:effectLst/>
                <a:latin typeface="Arial" pitchFamily="34" charset="0"/>
                <a:cs typeface="Arial" pitchFamily="34" charset="0"/>
              </a:rPr>
              <a:t>3)</a:t>
            </a:r>
            <a:r>
              <a:rPr lang="el-GR" sz="1200" b="1" dirty="0" smtClean="0"/>
              <a:t> </a:t>
            </a:r>
            <a:r>
              <a:rPr lang="en-US" sz="1400" b="1" dirty="0">
                <a:solidFill>
                  <a:srgbClr val="000000"/>
                </a:solidFill>
                <a:latin typeface="Arial" pitchFamily="34" charset="0"/>
                <a:ea typeface="Times New Roman" pitchFamily="18" charset="0"/>
                <a:cs typeface="Arial" pitchFamily="34" charset="0"/>
              </a:rPr>
              <a:t>cities</a:t>
            </a:r>
            <a:r>
              <a:rPr lang="el-GR" sz="1400" b="1" dirty="0">
                <a:solidFill>
                  <a:srgbClr val="000000"/>
                </a:solidFill>
                <a:latin typeface="Arial" pitchFamily="34" charset="0"/>
                <a:ea typeface="Times New Roman" pitchFamily="18" charset="0"/>
                <a:cs typeface="Arial" pitchFamily="34" charset="0"/>
              </a:rPr>
              <a:t>.</a:t>
            </a:r>
            <a:r>
              <a:rPr lang="en-US" sz="1400" b="1" dirty="0" err="1">
                <a:solidFill>
                  <a:srgbClr val="000000"/>
                </a:solidFill>
                <a:latin typeface="Arial" pitchFamily="34" charset="0"/>
                <a:ea typeface="Times New Roman" pitchFamily="18" charset="0"/>
                <a:cs typeface="Arial" pitchFamily="34" charset="0"/>
              </a:rPr>
              <a:t>csv</a:t>
            </a:r>
            <a:r>
              <a:rPr lang="el-GR" sz="1400" b="1" dirty="0">
                <a:solidFill>
                  <a:srgbClr val="000000"/>
                </a:solidFill>
                <a:latin typeface="Arial" pitchFamily="34" charset="0"/>
                <a:ea typeface="Times New Roman" pitchFamily="18" charset="0"/>
                <a:cs typeface="Arial" pitchFamily="34" charset="0"/>
              </a:rPr>
              <a:t> </a:t>
            </a:r>
            <a:r>
              <a:rPr lang="en-US" sz="1200" dirty="0" smtClean="0"/>
              <a:t>: </a:t>
            </a:r>
            <a:r>
              <a:rPr lang="el-GR" sz="1200" dirty="0" smtClean="0"/>
              <a:t>Μια </a:t>
            </a:r>
            <a:r>
              <a:rPr lang="el-GR" sz="1200" dirty="0"/>
              <a:t>λίστα από πόλεις που είχαν πληθυσμό πάνω από 100.000, για το 2006.</a:t>
            </a:r>
          </a:p>
          <a:p>
            <a:pPr marL="0" marR="0" lvl="0" indent="0" algn="l" defTabSz="914400" rtl="0" eaLnBrk="1" fontAlgn="base" latinLnBrk="0" hangingPunct="1">
              <a:lnSpc>
                <a:spcPct val="100000"/>
              </a:lnSpc>
              <a:spcBef>
                <a:spcPct val="0"/>
              </a:spcBef>
              <a:spcAft>
                <a:spcPct val="0"/>
              </a:spcAft>
              <a:buClrTx/>
              <a:buSzTx/>
              <a:tabLst/>
            </a:pPr>
            <a:endParaRPr kumimoji="0" lang="en-US" sz="1200" b="1" i="0" u="none" strike="noStrike" cap="none" normalizeH="0" baseline="0" dirty="0" smtClean="0" bmk="">
              <a:ln>
                <a:noFill/>
              </a:ln>
              <a:solidFill>
                <a:srgbClr val="000000"/>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Εικόνα 61"/>
          <p:cNvPicPr>
            <a:picLocks noChangeAspect="1" noChangeArrowheads="1"/>
          </p:cNvPicPr>
          <p:nvPr/>
        </p:nvPicPr>
        <p:blipFill>
          <a:blip r:embed="rId2" cstate="print"/>
          <a:srcRect/>
          <a:stretch>
            <a:fillRect/>
          </a:stretch>
        </p:blipFill>
        <p:spPr bwMode="auto">
          <a:xfrm>
            <a:off x="539552" y="404664"/>
            <a:ext cx="5472607" cy="3470866"/>
          </a:xfrm>
          <a:prstGeom prst="rect">
            <a:avLst/>
          </a:prstGeom>
          <a:noFill/>
        </p:spPr>
      </p:pic>
      <p:sp>
        <p:nvSpPr>
          <p:cNvPr id="46081" name="Rectangle 1"/>
          <p:cNvSpPr>
            <a:spLocks noChangeArrowheads="1"/>
          </p:cNvSpPr>
          <p:nvPr/>
        </p:nvSpPr>
        <p:spPr bwMode="auto">
          <a:xfrm>
            <a:off x="4139952" y="2060848"/>
            <a:ext cx="3995936"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l-GR" sz="1200" dirty="0" smtClean="0">
                <a:latin typeface="Arial" pitchFamily="34" charset="0"/>
                <a:ea typeface="Calibri" pitchFamily="34" charset="0"/>
                <a:cs typeface="Arial" pitchFamily="34" charset="0"/>
              </a:rPr>
              <a:t>Το</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accuracy</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του δέντρου ταξινόμησης είναι 87,69%, δηλαδή ταξινόμησε στη σωστή κατηγορία το 87,69% των παρατηρήσεων του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test</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set</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57/65.</a:t>
            </a:r>
            <a:endParaRPr kumimoji="0" lang="el-G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608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pic>
        <p:nvPicPr>
          <p:cNvPr id="46082" name="Εικόνα 64"/>
          <p:cNvPicPr>
            <a:picLocks noChangeAspect="1" noChangeArrowheads="1"/>
          </p:cNvPicPr>
          <p:nvPr/>
        </p:nvPicPr>
        <p:blipFill>
          <a:blip r:embed="rId3" cstate="print"/>
          <a:srcRect/>
          <a:stretch>
            <a:fillRect/>
          </a:stretch>
        </p:blipFill>
        <p:spPr bwMode="auto">
          <a:xfrm>
            <a:off x="4283968" y="4005064"/>
            <a:ext cx="4248472" cy="2619865"/>
          </a:xfrm>
          <a:prstGeom prst="rect">
            <a:avLst/>
          </a:prstGeom>
          <a:noFill/>
        </p:spPr>
      </p:pic>
      <p:sp>
        <p:nvSpPr>
          <p:cNvPr id="46084" name="Rectangle 4"/>
          <p:cNvSpPr>
            <a:spLocks noChangeArrowheads="1"/>
          </p:cNvSpPr>
          <p:nvPr/>
        </p:nvSpPr>
        <p:spPr bwMode="auto">
          <a:xfrm>
            <a:off x="467544" y="4581128"/>
            <a:ext cx="3528392"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Θα δούμε κατά πόσο μπορούμε να βελτιστοποιήσουμε το μοντέλο μας, δηλαδή να "κλαδέψουμε το δέντρο".</a:t>
            </a:r>
            <a:endParaRPr kumimoji="0" lang="el-GR"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Εικόνα 67"/>
          <p:cNvPicPr>
            <a:picLocks noChangeAspect="1" noChangeArrowheads="1"/>
          </p:cNvPicPr>
          <p:nvPr/>
        </p:nvPicPr>
        <p:blipFill>
          <a:blip r:embed="rId2" cstate="print"/>
          <a:srcRect/>
          <a:stretch>
            <a:fillRect/>
          </a:stretch>
        </p:blipFill>
        <p:spPr bwMode="auto">
          <a:xfrm>
            <a:off x="179512" y="188640"/>
            <a:ext cx="4076700" cy="2847975"/>
          </a:xfrm>
          <a:prstGeom prst="rect">
            <a:avLst/>
          </a:prstGeom>
          <a:noFill/>
        </p:spPr>
      </p:pic>
      <p:pic>
        <p:nvPicPr>
          <p:cNvPr id="48129" name="Εικόνα 70"/>
          <p:cNvPicPr>
            <a:picLocks noChangeAspect="1" noChangeArrowheads="1"/>
          </p:cNvPicPr>
          <p:nvPr/>
        </p:nvPicPr>
        <p:blipFill>
          <a:blip r:embed="rId3" cstate="print"/>
          <a:srcRect/>
          <a:stretch>
            <a:fillRect/>
          </a:stretch>
        </p:blipFill>
        <p:spPr bwMode="auto">
          <a:xfrm>
            <a:off x="4499992" y="3429000"/>
            <a:ext cx="4162425" cy="3000375"/>
          </a:xfrm>
          <a:prstGeom prst="rect">
            <a:avLst/>
          </a:prstGeom>
          <a:noFill/>
        </p:spPr>
      </p:pic>
      <p:sp>
        <p:nvSpPr>
          <p:cNvPr id="48131"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sp>
        <p:nvSpPr>
          <p:cNvPr id="48132" name="Rectangle 4"/>
          <p:cNvSpPr>
            <a:spLocks noChangeArrowheads="1"/>
          </p:cNvSpPr>
          <p:nvPr/>
        </p:nvSpPr>
        <p:spPr bwMode="auto">
          <a:xfrm>
            <a:off x="4860032" y="908720"/>
            <a:ext cx="3635896" cy="8771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sz="11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l-GR" sz="1100" b="1" i="0" u="none" strike="noStrike" cap="none" normalizeH="0" baseline="0" dirty="0" smtClean="0">
                <a:ln>
                  <a:noFill/>
                </a:ln>
                <a:solidFill>
                  <a:schemeClr val="tx1"/>
                </a:solidFill>
                <a:effectLst/>
                <a:latin typeface="Arial" pitchFamily="34" charset="0"/>
                <a:ea typeface="Calibri" pitchFamily="34" charset="0"/>
                <a:cs typeface="Arial" pitchFamily="34" charset="0"/>
              </a:rPr>
              <a:t>Γραφική παράσταση ποσοστού σφάλματος - μεγέθους δέντρου.</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l-G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8133" name="Rectangle 5"/>
          <p:cNvSpPr>
            <a:spLocks noChangeArrowheads="1"/>
          </p:cNvSpPr>
          <p:nvPr/>
        </p:nvSpPr>
        <p:spPr bwMode="auto">
          <a:xfrm>
            <a:off x="0" y="4797152"/>
            <a:ext cx="4464496" cy="4308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100" b="1" i="0" u="none" strike="noStrike" cap="none" normalizeH="0" baseline="0" dirty="0" smtClean="0">
                <a:ln>
                  <a:noFill/>
                </a:ln>
                <a:solidFill>
                  <a:schemeClr val="tx1"/>
                </a:solidFill>
                <a:effectLst/>
                <a:latin typeface="Arial" pitchFamily="34" charset="0"/>
                <a:ea typeface="Calibri" pitchFamily="34" charset="0"/>
                <a:cs typeface="Arial" pitchFamily="34" charset="0"/>
              </a:rPr>
              <a:t>Γραφική παράσταση κόστους πολυπλοκότητας - μεγέθους δέντρου.</a:t>
            </a:r>
            <a:endParaRPr kumimoji="0" lang="el-GR"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0" y="548680"/>
            <a:ext cx="91440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Όπως είναι εμφανές, το δέντρο με τους 8 κόμβους έχει το μικρότερο σφάλμα.</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7105" name="Εικόνα 76"/>
          <p:cNvPicPr>
            <a:picLocks noChangeAspect="1" noChangeArrowheads="1"/>
          </p:cNvPicPr>
          <p:nvPr/>
        </p:nvPicPr>
        <p:blipFill>
          <a:blip r:embed="rId2" cstate="print"/>
          <a:srcRect/>
          <a:stretch>
            <a:fillRect/>
          </a:stretch>
        </p:blipFill>
        <p:spPr bwMode="auto">
          <a:xfrm>
            <a:off x="1547664" y="1340768"/>
            <a:ext cx="6552728" cy="4709773"/>
          </a:xfrm>
          <a:prstGeom prst="rect">
            <a:avLst/>
          </a:prstGeom>
          <a:noFill/>
        </p:spPr>
      </p:pic>
      <p:sp>
        <p:nvSpPr>
          <p:cNvPr id="47107" name="Rectangle 3"/>
          <p:cNvSpPr>
            <a:spLocks noChangeArrowheads="1"/>
          </p:cNvSpPr>
          <p:nvPr/>
        </p:nvSpPr>
        <p:spPr bwMode="auto">
          <a:xfrm>
            <a:off x="0" y="980728"/>
            <a:ext cx="91440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Επομένως, "κλαδεύουμε" το δέντρο στους 8 κόμβους και έχουμε το παρακάτω αποτέλεσμα.</a:t>
            </a:r>
            <a:endParaRPr kumimoji="0" lang="el-GR"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pic>
        <p:nvPicPr>
          <p:cNvPr id="49153" name="Εικόνα 79"/>
          <p:cNvPicPr>
            <a:picLocks noChangeAspect="1" noChangeArrowheads="1"/>
          </p:cNvPicPr>
          <p:nvPr/>
        </p:nvPicPr>
        <p:blipFill>
          <a:blip r:embed="rId2" cstate="print"/>
          <a:srcRect/>
          <a:stretch>
            <a:fillRect/>
          </a:stretch>
        </p:blipFill>
        <p:spPr bwMode="auto">
          <a:xfrm>
            <a:off x="3203848" y="1340768"/>
            <a:ext cx="3400425" cy="3676650"/>
          </a:xfrm>
          <a:prstGeom prst="rect">
            <a:avLst/>
          </a:prstGeom>
          <a:noFill/>
        </p:spPr>
      </p:pic>
      <p:sp>
        <p:nvSpPr>
          <p:cNvPr id="49155" name="Rectangle 3"/>
          <p:cNvSpPr>
            <a:spLocks noChangeArrowheads="1"/>
          </p:cNvSpPr>
          <p:nvPr/>
        </p:nvSpPr>
        <p:spPr bwMode="auto">
          <a:xfrm>
            <a:off x="0" y="620688"/>
            <a:ext cx="91440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Μετά το κλάδεμα το αποτέλεσμα του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accuracy</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δεν άλλαξε.</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0" y="620688"/>
            <a:ext cx="91440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2000" b="1" i="0" u="sng" strike="noStrike" cap="none" normalizeH="0" baseline="0" dirty="0" smtClean="0">
                <a:ln>
                  <a:noFill/>
                </a:ln>
                <a:solidFill>
                  <a:schemeClr val="tx1"/>
                </a:solidFill>
                <a:effectLst/>
                <a:latin typeface="Arial" pitchFamily="34" charset="0"/>
                <a:ea typeface="Calibri" pitchFamily="34" charset="0"/>
                <a:cs typeface="Arial" pitchFamily="34" charset="0"/>
              </a:rPr>
              <a:t>Δέντρα Παλινδρόμησης</a:t>
            </a:r>
            <a:endParaRPr kumimoji="0" lang="el-GR" sz="2000" b="0" i="0" u="sng" strike="noStrike" cap="none" normalizeH="0" baseline="0" dirty="0" smtClean="0">
              <a:ln>
                <a:noFill/>
              </a:ln>
              <a:solidFill>
                <a:schemeClr val="tx1"/>
              </a:solidFill>
              <a:effectLst/>
              <a:latin typeface="Arial" pitchFamily="34" charset="0"/>
              <a:cs typeface="Arial" pitchFamily="34" charset="0"/>
            </a:endParaRPr>
          </a:p>
        </p:txBody>
      </p:sp>
      <p:pic>
        <p:nvPicPr>
          <p:cNvPr id="50177" name="Εικόνα 82"/>
          <p:cNvPicPr>
            <a:picLocks noChangeAspect="1" noChangeArrowheads="1"/>
          </p:cNvPicPr>
          <p:nvPr/>
        </p:nvPicPr>
        <p:blipFill>
          <a:blip r:embed="rId2" cstate="print"/>
          <a:srcRect/>
          <a:stretch>
            <a:fillRect/>
          </a:stretch>
        </p:blipFill>
        <p:spPr bwMode="auto">
          <a:xfrm>
            <a:off x="1331640" y="2708920"/>
            <a:ext cx="6378575" cy="1905000"/>
          </a:xfrm>
          <a:prstGeom prst="rect">
            <a:avLst/>
          </a:prstGeom>
          <a:noFill/>
        </p:spPr>
      </p:pic>
      <p:sp>
        <p:nvSpPr>
          <p:cNvPr id="50179" name="Rectangle 3"/>
          <p:cNvSpPr>
            <a:spLocks noChangeArrowheads="1"/>
          </p:cNvSpPr>
          <p:nvPr/>
        </p:nvSpPr>
        <p:spPr bwMode="auto">
          <a:xfrm>
            <a:off x="0" y="1628800"/>
            <a:ext cx="914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Αρχικά, δημιουργούμε το δέντρο παλινδρόμησης το οποίο θα προβλέπει τη μεταβλητή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Avg</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Disposable</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Income</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χρησιμοποιώντας τις υπόλοιπες μεταβλητές του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dataset</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a:t>
            </a:r>
            <a:endParaRPr kumimoji="0" lang="el-GR"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pic>
        <p:nvPicPr>
          <p:cNvPr id="51201" name="Εικόνα 85"/>
          <p:cNvPicPr>
            <a:picLocks noChangeAspect="1" noChangeArrowheads="1"/>
          </p:cNvPicPr>
          <p:nvPr/>
        </p:nvPicPr>
        <p:blipFill>
          <a:blip r:embed="rId2" cstate="print"/>
          <a:srcRect/>
          <a:stretch>
            <a:fillRect/>
          </a:stretch>
        </p:blipFill>
        <p:spPr bwMode="auto">
          <a:xfrm>
            <a:off x="1619672" y="1196752"/>
            <a:ext cx="6291924" cy="4464496"/>
          </a:xfrm>
          <a:prstGeom prst="rect">
            <a:avLst/>
          </a:prstGeom>
          <a:noFill/>
        </p:spPr>
      </p:pic>
      <p:sp>
        <p:nvSpPr>
          <p:cNvPr id="51203" name="Rectangle 3"/>
          <p:cNvSpPr>
            <a:spLocks noChangeArrowheads="1"/>
          </p:cNvSpPr>
          <p:nvPr/>
        </p:nvSpPr>
        <p:spPr bwMode="auto">
          <a:xfrm>
            <a:off x="0" y="508456"/>
            <a:ext cx="91440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Το δέντρο έχει 8 κόμβους και γραφικά φαίνεται παρακάτω:</a:t>
            </a:r>
            <a:endParaRPr kumimoji="0" lang="el-GR"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Εικόνα 88"/>
          <p:cNvPicPr>
            <a:picLocks noChangeAspect="1" noChangeArrowheads="1"/>
          </p:cNvPicPr>
          <p:nvPr/>
        </p:nvPicPr>
        <p:blipFill>
          <a:blip r:embed="rId2" cstate="print"/>
          <a:srcRect/>
          <a:stretch>
            <a:fillRect/>
          </a:stretch>
        </p:blipFill>
        <p:spPr bwMode="auto">
          <a:xfrm>
            <a:off x="1475656" y="836712"/>
            <a:ext cx="5972175" cy="2276475"/>
          </a:xfrm>
          <a:prstGeom prst="rect">
            <a:avLst/>
          </a:prstGeom>
          <a:noFill/>
        </p:spPr>
      </p:pic>
      <p:pic>
        <p:nvPicPr>
          <p:cNvPr id="52225" name="Εικόνα 91"/>
          <p:cNvPicPr>
            <a:picLocks noChangeAspect="1" noChangeArrowheads="1"/>
          </p:cNvPicPr>
          <p:nvPr/>
        </p:nvPicPr>
        <p:blipFill>
          <a:blip r:embed="rId3" cstate="print"/>
          <a:srcRect/>
          <a:stretch>
            <a:fillRect/>
          </a:stretch>
        </p:blipFill>
        <p:spPr bwMode="auto">
          <a:xfrm>
            <a:off x="2339752" y="3140968"/>
            <a:ext cx="4392488" cy="3112787"/>
          </a:xfrm>
          <a:prstGeom prst="rect">
            <a:avLst/>
          </a:prstGeom>
          <a:noFill/>
        </p:spPr>
      </p:pic>
      <p:sp>
        <p:nvSpPr>
          <p:cNvPr id="52227"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sp>
        <p:nvSpPr>
          <p:cNvPr id="52228" name="Rectangle 4"/>
          <p:cNvSpPr>
            <a:spLocks noChangeArrowheads="1"/>
          </p:cNvSpPr>
          <p:nvPr/>
        </p:nvSpPr>
        <p:spPr bwMode="auto">
          <a:xfrm>
            <a:off x="0" y="187836"/>
            <a:ext cx="91440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Στη συνέχεια, θα εξετάσουμε αν μπορούμε να βελτιστοποιήσουμε το μοντέλο μας.</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Το μικρότερο σφάλμα προκύπτει για τους 8 κόμβους, που σημαίνει ότι το δέντρο δεν μπορεί να κλαδευτεί για να δώσει καλύτερα αποτελέσματα. </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p:txBody>
      </p:sp>
      <p:sp>
        <p:nvSpPr>
          <p:cNvPr id="52229" name="Rectangle 5"/>
          <p:cNvSpPr>
            <a:spLocks noChangeArrowheads="1"/>
          </p:cNvSpPr>
          <p:nvPr/>
        </p:nvSpPr>
        <p:spPr bwMode="auto">
          <a:xfrm>
            <a:off x="2771800" y="6309320"/>
            <a:ext cx="3491880" cy="4308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100" b="1" i="0" u="none" strike="noStrike" cap="none" normalizeH="0" baseline="0" dirty="0" smtClean="0">
                <a:ln>
                  <a:noFill/>
                </a:ln>
                <a:solidFill>
                  <a:schemeClr val="tx1"/>
                </a:solidFill>
                <a:effectLst/>
                <a:latin typeface="Arial" pitchFamily="34" charset="0"/>
                <a:ea typeface="Calibri" pitchFamily="34" charset="0"/>
                <a:cs typeface="Arial" pitchFamily="34" charset="0"/>
              </a:rPr>
              <a:t>Γραφική παράσταση απόκλισης - μεγέθους δέντρου.</a:t>
            </a:r>
            <a:endParaRPr kumimoji="0" lang="el-GR"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Εικόνα 94"/>
          <p:cNvPicPr>
            <a:picLocks noChangeAspect="1" noChangeArrowheads="1"/>
          </p:cNvPicPr>
          <p:nvPr/>
        </p:nvPicPr>
        <p:blipFill>
          <a:blip r:embed="rId2" cstate="print"/>
          <a:srcRect/>
          <a:stretch>
            <a:fillRect/>
          </a:stretch>
        </p:blipFill>
        <p:spPr bwMode="auto">
          <a:xfrm>
            <a:off x="2195736" y="260648"/>
            <a:ext cx="4767263" cy="3371850"/>
          </a:xfrm>
          <a:prstGeom prst="rect">
            <a:avLst/>
          </a:prstGeom>
          <a:noFill/>
        </p:spPr>
      </p:pic>
      <p:pic>
        <p:nvPicPr>
          <p:cNvPr id="53249" name="Εικόνα 97"/>
          <p:cNvPicPr>
            <a:picLocks noChangeAspect="1" noChangeArrowheads="1"/>
          </p:cNvPicPr>
          <p:nvPr/>
        </p:nvPicPr>
        <p:blipFill>
          <a:blip r:embed="rId3" cstate="print"/>
          <a:srcRect/>
          <a:stretch>
            <a:fillRect/>
          </a:stretch>
        </p:blipFill>
        <p:spPr bwMode="auto">
          <a:xfrm>
            <a:off x="2771800" y="5445224"/>
            <a:ext cx="2933342" cy="1224136"/>
          </a:xfrm>
          <a:prstGeom prst="rect">
            <a:avLst/>
          </a:prstGeom>
          <a:noFill/>
        </p:spPr>
      </p:pic>
      <p:sp>
        <p:nvSpPr>
          <p:cNvPr id="53251"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sp>
        <p:nvSpPr>
          <p:cNvPr id="53252" name="Rectangle 4"/>
          <p:cNvSpPr>
            <a:spLocks noChangeArrowheads="1"/>
          </p:cNvSpPr>
          <p:nvPr/>
        </p:nvSpPr>
        <p:spPr bwMode="auto">
          <a:xfrm>
            <a:off x="1558296" y="3598803"/>
            <a:ext cx="6242414"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100" b="1" i="0" u="none" strike="noStrike" cap="none" normalizeH="0" baseline="0" dirty="0" smtClean="0">
                <a:ln>
                  <a:noFill/>
                </a:ln>
                <a:solidFill>
                  <a:schemeClr val="tx1"/>
                </a:solidFill>
                <a:effectLst/>
                <a:latin typeface="Arial" pitchFamily="34" charset="0"/>
                <a:ea typeface="Calibri" pitchFamily="34" charset="0"/>
                <a:cs typeface="Arial" pitchFamily="34" charset="0"/>
              </a:rPr>
              <a:t>Γραφική παράσταση των πραγματικών τιμών ως προς τις τιμές που προέβλεψε το δέντρο</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6 - Ορθογώνιο"/>
          <p:cNvSpPr/>
          <p:nvPr/>
        </p:nvSpPr>
        <p:spPr>
          <a:xfrm>
            <a:off x="0" y="4293096"/>
            <a:ext cx="9144000" cy="1015663"/>
          </a:xfrm>
          <a:prstGeom prst="rect">
            <a:avLst/>
          </a:prstGeom>
        </p:spPr>
        <p:txBody>
          <a:bodyPr wrap="square">
            <a:spAutoFit/>
          </a:bodyPr>
          <a:lstStyle/>
          <a:p>
            <a:pPr lvl="0" algn="ctr" fontAlgn="base">
              <a:spcBef>
                <a:spcPct val="0"/>
              </a:spcBef>
              <a:spcAft>
                <a:spcPct val="0"/>
              </a:spcAf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Τέλος, θα υπολογίσουμε το μέσο τετραγωνικό σφάλμα για τις προβλέψεις.</a:t>
            </a:r>
            <a:endParaRPr kumimoji="0" lang="el-GR" sz="120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endPar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lvl="0" algn="ctr" eaLnBrk="0" fontAlgn="base" hangingPunct="0">
              <a:spcBef>
                <a:spcPct val="0"/>
              </a:spcBef>
              <a:spcAft>
                <a:spcPct val="0"/>
              </a:spcAf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Το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μ.τ.σ</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είναι 232,812.4. Η ρίζα του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μ.τ.σ</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είναι περίπου 482.5 και συγκρίνοντας το με την τυπική απόκλιση της μεταβλητής βλέπουμε πως είναι περίπου στο 50% της τυπικής απόκλισης, που σημαίνει ότι οι προβλέψεις του μοντέλου είναι αρκετά ικανοποιητικές.</a:t>
            </a:r>
            <a:endParaRPr kumimoji="0" lang="el-GR" sz="1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Εικόνα 1"/>
          <p:cNvPicPr>
            <a:picLocks noChangeAspect="1" noChangeArrowheads="1"/>
          </p:cNvPicPr>
          <p:nvPr/>
        </p:nvPicPr>
        <p:blipFill>
          <a:blip r:embed="rId2" cstate="print"/>
          <a:srcRect/>
          <a:stretch>
            <a:fillRect/>
          </a:stretch>
        </p:blipFill>
        <p:spPr bwMode="auto">
          <a:xfrm>
            <a:off x="1619672" y="2060848"/>
            <a:ext cx="5940425" cy="1047750"/>
          </a:xfrm>
          <a:prstGeom prst="rect">
            <a:avLst/>
          </a:prstGeom>
          <a:noFill/>
        </p:spPr>
      </p:pic>
      <p:pic>
        <p:nvPicPr>
          <p:cNvPr id="54273" name="Εικόνα 40"/>
          <p:cNvPicPr>
            <a:picLocks noChangeAspect="1" noChangeArrowheads="1"/>
          </p:cNvPicPr>
          <p:nvPr/>
        </p:nvPicPr>
        <p:blipFill>
          <a:blip r:embed="rId3" cstate="print"/>
          <a:srcRect/>
          <a:stretch>
            <a:fillRect/>
          </a:stretch>
        </p:blipFill>
        <p:spPr bwMode="auto">
          <a:xfrm>
            <a:off x="1547664" y="3284984"/>
            <a:ext cx="5940425" cy="3467100"/>
          </a:xfrm>
          <a:prstGeom prst="rect">
            <a:avLst/>
          </a:prstGeom>
          <a:noFill/>
        </p:spPr>
      </p:pic>
      <p:sp>
        <p:nvSpPr>
          <p:cNvPr id="54275" name="Rectangle 3"/>
          <p:cNvSpPr>
            <a:spLocks noChangeArrowheads="1"/>
          </p:cNvSpPr>
          <p:nvPr/>
        </p:nvSpPr>
        <p:spPr bwMode="auto">
          <a:xfrm>
            <a:off x="0" y="620688"/>
            <a:ext cx="91440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Οι Μηχανές Διανυσμάτων Υποστήριξης (ΜΔΥ,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SVMs</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είναι μια μέθοδος μηχανικής μάθησης. Χρησιμοποιούνται σε προβλήματα ταξινόμησης και στην προσέγγιση της μορφής της συνάρτηση σε προβλήματα παλινδρόμησης. </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Αρχικά δημιουργήσαμε δύο νέα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data</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frames</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ένα με 151 παρατηρήσεις (70%) και θα το χρησιμοποιήσουμε ως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training</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set</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και ένα με 65 παρατηρήσεις (30%) που θα χρησιμοποιηθεί ως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test</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set</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Επίσης, προσθέσαμε και μια νέα μεταβλητή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High</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που είναι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factor</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με δύο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levels</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No</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Yes</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ανάλογα με το αν το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Movehub</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Rating</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της εκάστοτε παρατήρησης είναι μεγαλύτερο ή όχι από τη διάμεσο.</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p:txBody>
      </p:sp>
      <p:sp>
        <p:nvSpPr>
          <p:cNvPr id="54276" name="Rectangle 4"/>
          <p:cNvSpPr>
            <a:spLocks noChangeArrowheads="1"/>
          </p:cNvSpPr>
          <p:nvPr/>
        </p:nvSpPr>
        <p:spPr bwMode="auto">
          <a:xfrm>
            <a:off x="0" y="1628800"/>
            <a:ext cx="914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Στη συνέχεια, δημιουργήσαμε το πρώτο SVM, το οποίο θα προβλέπει τη μεταβλητή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High</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χρησιμοποιώντας τις μεταβλητές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Purchase</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Power</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και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Avg</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Disposable</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Income</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Ο πυρήνας του μοντέλου είναι γραμμικός και το κόστος είναι 0.0001.</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p:txBody>
      </p:sp>
      <p:sp>
        <p:nvSpPr>
          <p:cNvPr id="54277" name="Rectangle 5"/>
          <p:cNvSpPr>
            <a:spLocks noChangeArrowheads="1"/>
          </p:cNvSpPr>
          <p:nvPr/>
        </p:nvSpPr>
        <p:spPr bwMode="auto">
          <a:xfrm>
            <a:off x="0" y="3068960"/>
            <a:ext cx="91440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Τα διανύσματα υποστήριξης που προκύπτουν είναι 146, από 73 σε κάθε κατηγορία</a:t>
            </a:r>
            <a:endParaRPr kumimoji="0" lang="el-G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6 - Ορθογώνιο"/>
          <p:cNvSpPr/>
          <p:nvPr/>
        </p:nvSpPr>
        <p:spPr>
          <a:xfrm>
            <a:off x="0" y="188640"/>
            <a:ext cx="9144000" cy="400110"/>
          </a:xfrm>
          <a:prstGeom prst="rect">
            <a:avLst/>
          </a:prstGeom>
        </p:spPr>
        <p:txBody>
          <a:bodyPr wrap="square">
            <a:spAutoFit/>
          </a:bodyPr>
          <a:lstStyle/>
          <a:p>
            <a:pPr lvl="0" algn="ctr" fontAlgn="base">
              <a:spcBef>
                <a:spcPct val="0"/>
              </a:spcBef>
              <a:spcAft>
                <a:spcPct val="0"/>
              </a:spcAft>
            </a:pPr>
            <a:r>
              <a:rPr kumimoji="0" lang="en-US" sz="2000" b="1" i="0" u="sng" strike="noStrike" cap="none" normalizeH="0" baseline="0" dirty="0" smtClean="0">
                <a:ln>
                  <a:noFill/>
                </a:ln>
                <a:solidFill>
                  <a:schemeClr val="tx1"/>
                </a:solidFill>
                <a:effectLst/>
                <a:latin typeface="Arial" pitchFamily="34" charset="0"/>
                <a:ea typeface="Calibri" pitchFamily="34" charset="0"/>
                <a:cs typeface="Arial" pitchFamily="34" charset="0"/>
              </a:rPr>
              <a:t>Support Vector Machines</a:t>
            </a:r>
            <a:endParaRPr kumimoji="0" lang="el-GR" sz="2000" b="1" i="0" u="sng" strike="noStrike" cap="none" normalizeH="0" baseline="0" dirty="0" smtClean="0">
              <a:ln>
                <a:noFill/>
              </a:ln>
              <a:solidFill>
                <a:schemeClr val="tx1"/>
              </a:solidFill>
              <a:effectLst/>
              <a:latin typeface="Arial" pitchFamily="34" charset="0"/>
              <a:ea typeface="Calibri"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Εικόνα 43"/>
          <p:cNvPicPr>
            <a:picLocks noChangeAspect="1" noChangeArrowheads="1"/>
          </p:cNvPicPr>
          <p:nvPr/>
        </p:nvPicPr>
        <p:blipFill>
          <a:blip r:embed="rId2" cstate="print"/>
          <a:srcRect/>
          <a:stretch>
            <a:fillRect/>
          </a:stretch>
        </p:blipFill>
        <p:spPr bwMode="auto">
          <a:xfrm>
            <a:off x="1691680" y="332656"/>
            <a:ext cx="5734050" cy="2828925"/>
          </a:xfrm>
          <a:prstGeom prst="rect">
            <a:avLst/>
          </a:prstGeom>
          <a:noFill/>
        </p:spPr>
      </p:pic>
      <p:pic>
        <p:nvPicPr>
          <p:cNvPr id="55297" name="Εικόνα 46"/>
          <p:cNvPicPr>
            <a:picLocks noChangeAspect="1" noChangeArrowheads="1"/>
          </p:cNvPicPr>
          <p:nvPr/>
        </p:nvPicPr>
        <p:blipFill>
          <a:blip r:embed="rId3" cstate="print"/>
          <a:srcRect/>
          <a:stretch>
            <a:fillRect/>
          </a:stretch>
        </p:blipFill>
        <p:spPr bwMode="auto">
          <a:xfrm>
            <a:off x="3419872" y="3429000"/>
            <a:ext cx="2812505" cy="3504471"/>
          </a:xfrm>
          <a:prstGeom prst="rect">
            <a:avLst/>
          </a:prstGeom>
          <a:noFill/>
        </p:spPr>
      </p:pic>
      <p:sp>
        <p:nvSpPr>
          <p:cNvPr id="55299" name="Rectangle 3"/>
          <p:cNvSpPr>
            <a:spLocks noChangeArrowheads="1"/>
          </p:cNvSpPr>
          <p:nvPr/>
        </p:nvSpPr>
        <p:spPr bwMode="auto">
          <a:xfrm>
            <a:off x="0" y="90100"/>
            <a:ext cx="91440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Η γραφική παράσταση του SVM:</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p:txBody>
      </p:sp>
      <p:sp>
        <p:nvSpPr>
          <p:cNvPr id="55300" name="Rectangle 4"/>
          <p:cNvSpPr>
            <a:spLocks noChangeArrowheads="1"/>
          </p:cNvSpPr>
          <p:nvPr/>
        </p:nvSpPr>
        <p:spPr bwMode="auto">
          <a:xfrm>
            <a:off x="0" y="3183058"/>
            <a:ext cx="91440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Είναι εμφανές ότι το μοντέλο δεν θα έχει πολύ καλό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accuracy</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Όπως φαίνεται και στον παρακάτω πίνακα, το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accuracy</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είναι 47.69%.</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p:txBody>
      </p:sp>
      <p:sp>
        <p:nvSpPr>
          <p:cNvPr id="55301" name="Rectangle 5"/>
          <p:cNvSpPr>
            <a:spLocks noChangeArrowheads="1"/>
          </p:cNvSpPr>
          <p:nvPr/>
        </p:nvSpPr>
        <p:spPr bwMode="auto">
          <a:xfrm>
            <a:off x="0" y="32861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467544" y="672373"/>
            <a:ext cx="8208912"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 typeface="Wingdings" pitchFamily="2" charset="2"/>
              <a:buChar char="Ø"/>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Στη συνέχεια, τα τρία .</a:t>
            </a:r>
            <a:r>
              <a:rPr kumimoji="0" lang="en-US"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csv</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αρχεία ενώθηκαν σε ένα και προστέθηκαν δύο νέες στήλες</a:t>
            </a:r>
            <a:r>
              <a:rPr kumimoji="0" lang="en-US"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a:t>
            </a:r>
            <a:r>
              <a:rPr kumimoji="0" lang="en-US"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μεταβλητές με τα ονόματα:</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a:p>
            <a:pPr lvl="1" algn="just" eaLnBrk="0" fontAlgn="base" hangingPunct="0">
              <a:spcBef>
                <a:spcPct val="0"/>
              </a:spcBef>
              <a:spcAft>
                <a:spcPct val="0"/>
              </a:spcAft>
              <a:buFont typeface="Wingdings" pitchFamily="2" charset="2"/>
              <a:buChar char="q"/>
            </a:pPr>
            <a:r>
              <a:rPr kumimoji="0" lang="en-US"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Continent</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δείχνει την ήπειρο στην οποία ανήκει η κάθε πόλη - παρατήρηση.  </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a:p>
            <a:pPr lvl="1" algn="just" eaLnBrk="0" fontAlgn="base" hangingPunct="0">
              <a:spcBef>
                <a:spcPct val="0"/>
              </a:spcBef>
              <a:spcAft>
                <a:spcPct val="0"/>
              </a:spcAft>
              <a:buFont typeface="Wingdings" pitchFamily="2" charset="2"/>
              <a:buChar char="q"/>
            </a:pPr>
            <a:r>
              <a:rPr kumimoji="0" lang="en-US"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Country</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δείχνει τη χώρα στην οποία ανήκει η κάθε πόλη - παρατήρηση.</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pPr>
            <a:endParaRPr lang="el-GR" sz="1200" dirty="0" smtClean="0">
              <a:latin typeface="Arial" pitchFamily="34" charset="0"/>
              <a:ea typeface="Calibri"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pPr>
            <a:r>
              <a:rPr lang="el-GR" sz="1200" dirty="0" smtClean="0">
                <a:latin typeface="Arial" pitchFamily="34" charset="0"/>
                <a:ea typeface="Calibri" pitchFamily="34" charset="0"/>
                <a:cs typeface="Arial" pitchFamily="34" charset="0"/>
              </a:rPr>
              <a:t>Τ</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ο</a:t>
            </a:r>
            <a:r>
              <a:rPr kumimoji="0" lang="en-US"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dataset </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δεν</a:t>
            </a:r>
            <a:r>
              <a:rPr kumimoji="0" lang="en-US"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έχει</a:t>
            </a:r>
            <a:r>
              <a:rPr kumimoji="0" lang="en-US"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missing values. </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Ωστόσο, παρατηρούμε ότι δεν έχει και ποιοτικές μεταβλητές εκτός από τις </a:t>
            </a:r>
            <a:r>
              <a:rPr kumimoji="0" lang="en-US"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City</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Continent</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και </a:t>
            </a:r>
            <a:r>
              <a:rPr kumimoji="0" lang="en-US"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Country</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Κρίνεται απαραίτητο, τόσο για την περιγραφική στατιστική όσο και για κάποια </a:t>
            </a:r>
            <a:r>
              <a:rPr kumimoji="0" lang="en-US"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tests</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αλλά και μοντέλα πρόβλεψης, να δημιουργηθούν κάποιες ποιοτικές μεταβλητές. Επομένως</a:t>
            </a:r>
            <a:r>
              <a:rPr kumimoji="0" lang="en-US"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ορίζονται</a:t>
            </a:r>
            <a:r>
              <a:rPr kumimoji="0" lang="en-US"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οι</a:t>
            </a:r>
            <a:r>
              <a:rPr kumimoji="0" lang="en-US"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factorrent</a:t>
            </a:r>
            <a:r>
              <a:rPr kumimoji="0" lang="en-US"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factorincome</a:t>
            </a:r>
            <a:r>
              <a:rPr kumimoji="0" lang="en-US"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factorhealth</a:t>
            </a:r>
            <a:r>
              <a:rPr kumimoji="0" lang="en-US"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factorpol</a:t>
            </a:r>
            <a:r>
              <a:rPr kumimoji="0" lang="en-US"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factorqual</a:t>
            </a:r>
            <a:r>
              <a:rPr kumimoji="0" lang="en-US"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factorcrime</a:t>
            </a:r>
            <a:r>
              <a:rPr kumimoji="0" lang="en-US"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2 - Εικόνα"/>
          <p:cNvPicPr/>
          <p:nvPr/>
        </p:nvPicPr>
        <p:blipFill>
          <a:blip r:embed="rId2" cstate="print"/>
          <a:srcRect/>
          <a:stretch>
            <a:fillRect/>
          </a:stretch>
        </p:blipFill>
        <p:spPr bwMode="auto">
          <a:xfrm>
            <a:off x="1403648" y="2564904"/>
            <a:ext cx="6336704" cy="3096344"/>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0" y="116632"/>
            <a:ext cx="914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Θα προσπαθήσουμε να βελτιστοποιήσουμε το μοντέλο μας με την εντολή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tune</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η οποία πραγματοποιεί 10-fold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validation</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για διάφορες τιμές κόστους.</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6321" name="Εικόνα 49"/>
          <p:cNvPicPr>
            <a:picLocks noChangeAspect="1" noChangeArrowheads="1"/>
          </p:cNvPicPr>
          <p:nvPr/>
        </p:nvPicPr>
        <p:blipFill>
          <a:blip r:embed="rId2" cstate="print"/>
          <a:srcRect/>
          <a:stretch>
            <a:fillRect/>
          </a:stretch>
        </p:blipFill>
        <p:spPr bwMode="auto">
          <a:xfrm>
            <a:off x="1979712" y="620688"/>
            <a:ext cx="5688471" cy="2736304"/>
          </a:xfrm>
          <a:prstGeom prst="rect">
            <a:avLst/>
          </a:prstGeom>
          <a:noFill/>
        </p:spPr>
      </p:pic>
      <p:sp>
        <p:nvSpPr>
          <p:cNvPr id="56323" name="Rectangle 3"/>
          <p:cNvSpPr>
            <a:spLocks noChangeArrowheads="1"/>
          </p:cNvSpPr>
          <p:nvPr/>
        </p:nvSpPr>
        <p:spPr bwMode="auto">
          <a:xfrm>
            <a:off x="1" y="3501008"/>
            <a:ext cx="9143999"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Το βέλτιστο μοντέλο, δηλαδή αυτό με το μικρότερο σφάλμα, είναι αυτό με κόστος 1.</a:t>
            </a:r>
            <a:endParaRPr kumimoji="0" lang="el-GR"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 name="4 - Εικόνα"/>
          <p:cNvPicPr/>
          <p:nvPr/>
        </p:nvPicPr>
        <p:blipFill>
          <a:blip r:embed="rId3" cstate="print"/>
          <a:srcRect/>
          <a:stretch>
            <a:fillRect/>
          </a:stretch>
        </p:blipFill>
        <p:spPr bwMode="auto">
          <a:xfrm>
            <a:off x="1907704" y="3761656"/>
            <a:ext cx="5400600" cy="3096344"/>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Εικόνα 55"/>
          <p:cNvPicPr>
            <a:picLocks noChangeAspect="1" noChangeArrowheads="1"/>
          </p:cNvPicPr>
          <p:nvPr/>
        </p:nvPicPr>
        <p:blipFill>
          <a:blip r:embed="rId2" cstate="print"/>
          <a:srcRect/>
          <a:stretch>
            <a:fillRect/>
          </a:stretch>
        </p:blipFill>
        <p:spPr bwMode="auto">
          <a:xfrm>
            <a:off x="2699792" y="0"/>
            <a:ext cx="5940425" cy="2876550"/>
          </a:xfrm>
          <a:prstGeom prst="rect">
            <a:avLst/>
          </a:prstGeom>
          <a:noFill/>
        </p:spPr>
      </p:pic>
      <p:pic>
        <p:nvPicPr>
          <p:cNvPr id="57345" name="Εικόνα 58"/>
          <p:cNvPicPr>
            <a:picLocks noChangeAspect="1" noChangeArrowheads="1"/>
          </p:cNvPicPr>
          <p:nvPr/>
        </p:nvPicPr>
        <p:blipFill>
          <a:blip r:embed="rId3" cstate="print"/>
          <a:srcRect/>
          <a:stretch>
            <a:fillRect/>
          </a:stretch>
        </p:blipFill>
        <p:spPr bwMode="auto">
          <a:xfrm>
            <a:off x="2195736" y="3068960"/>
            <a:ext cx="2976761" cy="3492839"/>
          </a:xfrm>
          <a:prstGeom prst="rect">
            <a:avLst/>
          </a:prstGeom>
          <a:noFill/>
        </p:spPr>
      </p:pic>
      <p:sp>
        <p:nvSpPr>
          <p:cNvPr id="57347" name="Rectangle 3"/>
          <p:cNvSpPr>
            <a:spLocks noChangeArrowheads="1"/>
          </p:cNvSpPr>
          <p:nvPr/>
        </p:nvSpPr>
        <p:spPr bwMode="auto">
          <a:xfrm>
            <a:off x="1" y="108882"/>
            <a:ext cx="2699792"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Και η γραφική του παράσταση:</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p:txBody>
      </p:sp>
      <p:sp>
        <p:nvSpPr>
          <p:cNvPr id="57348" name="Rectangle 4"/>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sp>
        <p:nvSpPr>
          <p:cNvPr id="57349" name="Rectangle 5"/>
          <p:cNvSpPr>
            <a:spLocks noChangeArrowheads="1"/>
          </p:cNvSpPr>
          <p:nvPr/>
        </p:nvSpPr>
        <p:spPr bwMode="auto">
          <a:xfrm>
            <a:off x="0" y="2348880"/>
            <a:ext cx="2699792"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Εποπτικά, αναμένουμε σημαντική βελτίωση.</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p:txBody>
      </p:sp>
      <p:sp>
        <p:nvSpPr>
          <p:cNvPr id="57350" name="Rectangle 6"/>
          <p:cNvSpPr>
            <a:spLocks noChangeArrowheads="1"/>
          </p:cNvSpPr>
          <p:nvPr/>
        </p:nvSpPr>
        <p:spPr bwMode="auto">
          <a:xfrm>
            <a:off x="5796136" y="4509120"/>
            <a:ext cx="2980765"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Και όπως αναμέναμε, το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accuracy</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αυτού του μοντέλου είναι  86.15%, δηλαδή ταξινόμησε σωστά τις 56/65 παρατηρήσεις.</a:t>
            </a:r>
            <a:endParaRPr kumimoji="0" lang="el-GR"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ChangeArrowheads="1"/>
          </p:cNvSpPr>
          <p:nvPr/>
        </p:nvSpPr>
        <p:spPr bwMode="auto">
          <a:xfrm>
            <a:off x="0" y="43934"/>
            <a:ext cx="91440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b="1" i="0" strike="noStrike" cap="none" normalizeH="0" baseline="0" dirty="0" smtClean="0">
                <a:ln>
                  <a:noFill/>
                </a:ln>
                <a:solidFill>
                  <a:schemeClr val="tx1"/>
                </a:solidFill>
                <a:effectLst/>
                <a:latin typeface="Arial" pitchFamily="34" charset="0"/>
                <a:ea typeface="Calibri" pitchFamily="34" charset="0"/>
                <a:cs typeface="Arial" pitchFamily="34" charset="0"/>
              </a:rPr>
              <a:t>Μη Γραμμικός πυρήνας</a:t>
            </a:r>
            <a:r>
              <a:rPr kumimoji="0" lang="en-US" b="1" i="0" strike="noStrike" cap="none" normalizeH="0" dirty="0" smtClean="0">
                <a:ln>
                  <a:noFill/>
                </a:ln>
                <a:solidFill>
                  <a:schemeClr val="tx1"/>
                </a:solidFill>
                <a:effectLst/>
                <a:latin typeface="Arial" pitchFamily="34" charset="0"/>
                <a:ea typeface="Calibri" pitchFamily="34" charset="0"/>
                <a:cs typeface="Arial" pitchFamily="34" charset="0"/>
              </a:rPr>
              <a:t> </a:t>
            </a:r>
            <a:r>
              <a:rPr kumimoji="0" lang="el-GR" b="1" i="0" strike="noStrike" cap="none" normalizeH="0" dirty="0" smtClean="0">
                <a:ln>
                  <a:noFill/>
                </a:ln>
                <a:solidFill>
                  <a:schemeClr val="tx1"/>
                </a:solidFill>
                <a:effectLst/>
                <a:latin typeface="Arial" pitchFamily="34" charset="0"/>
                <a:ea typeface="Calibri" pitchFamily="34" charset="0"/>
                <a:cs typeface="Arial" pitchFamily="34" charset="0"/>
              </a:rPr>
              <a:t>– Πυρήνας </a:t>
            </a:r>
            <a:r>
              <a:rPr kumimoji="0" lang="en-US" b="1" i="0" strike="noStrike" cap="none" normalizeH="0" dirty="0" smtClean="0">
                <a:ln>
                  <a:noFill/>
                </a:ln>
                <a:solidFill>
                  <a:schemeClr val="tx1"/>
                </a:solidFill>
                <a:effectLst/>
                <a:latin typeface="Arial" pitchFamily="34" charset="0"/>
                <a:ea typeface="Calibri" pitchFamily="34" charset="0"/>
                <a:cs typeface="Arial" pitchFamily="34" charset="0"/>
              </a:rPr>
              <a:t>radial</a:t>
            </a:r>
            <a:endParaRPr kumimoji="0" lang="el-GR" b="0" i="0" strike="noStrike" cap="none" normalizeH="0" baseline="0" dirty="0" smtClean="0">
              <a:ln>
                <a:noFill/>
              </a:ln>
              <a:solidFill>
                <a:schemeClr val="tx1"/>
              </a:solidFill>
              <a:effectLst/>
              <a:latin typeface="Arial" pitchFamily="34" charset="0"/>
              <a:cs typeface="Arial" pitchFamily="34" charset="0"/>
            </a:endParaRPr>
          </a:p>
        </p:txBody>
      </p:sp>
      <p:pic>
        <p:nvPicPr>
          <p:cNvPr id="58371" name="Εικόνα 61"/>
          <p:cNvPicPr>
            <a:picLocks noChangeAspect="1" noChangeArrowheads="1"/>
          </p:cNvPicPr>
          <p:nvPr/>
        </p:nvPicPr>
        <p:blipFill>
          <a:blip r:embed="rId2" cstate="print"/>
          <a:srcRect/>
          <a:stretch>
            <a:fillRect/>
          </a:stretch>
        </p:blipFill>
        <p:spPr bwMode="auto">
          <a:xfrm>
            <a:off x="2051720" y="620688"/>
            <a:ext cx="5576932" cy="2736304"/>
          </a:xfrm>
          <a:prstGeom prst="rect">
            <a:avLst/>
          </a:prstGeom>
          <a:noFill/>
        </p:spPr>
      </p:pic>
      <p:pic>
        <p:nvPicPr>
          <p:cNvPr id="58370" name="Εικόνα 64"/>
          <p:cNvPicPr>
            <a:picLocks noChangeAspect="1" noChangeArrowheads="1"/>
          </p:cNvPicPr>
          <p:nvPr/>
        </p:nvPicPr>
        <p:blipFill>
          <a:blip r:embed="rId3" cstate="print"/>
          <a:srcRect/>
          <a:stretch>
            <a:fillRect/>
          </a:stretch>
        </p:blipFill>
        <p:spPr bwMode="auto">
          <a:xfrm>
            <a:off x="899592" y="3307577"/>
            <a:ext cx="3744416" cy="3550423"/>
          </a:xfrm>
          <a:prstGeom prst="rect">
            <a:avLst/>
          </a:prstGeom>
          <a:noFill/>
        </p:spPr>
      </p:pic>
      <p:sp>
        <p:nvSpPr>
          <p:cNvPr id="5837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sp>
        <p:nvSpPr>
          <p:cNvPr id="58373" name="Rectangle 5"/>
          <p:cNvSpPr>
            <a:spLocks noChangeArrowheads="1"/>
          </p:cNvSpPr>
          <p:nvPr/>
        </p:nvSpPr>
        <p:spPr bwMode="auto">
          <a:xfrm>
            <a:off x="0" y="332656"/>
            <a:ext cx="91440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Ορίζουμε αρχικά ένα SVM με πυρήνα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radial</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gamma=1 και κόστος 0. 1</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6 - Ορθογώνιο"/>
          <p:cNvSpPr/>
          <p:nvPr/>
        </p:nvSpPr>
        <p:spPr>
          <a:xfrm>
            <a:off x="4283968" y="4725144"/>
            <a:ext cx="3383360" cy="830997"/>
          </a:xfrm>
          <a:prstGeom prst="rect">
            <a:avLst/>
          </a:prstGeom>
        </p:spPr>
        <p:txBody>
          <a:bodyPr wrap="square">
            <a:spAutoFit/>
          </a:bodyPr>
          <a:lstStyle/>
          <a:p>
            <a:pPr lvl="0" algn="ctr" eaLnBrk="0" fontAlgn="base" hangingPunct="0">
              <a:spcBef>
                <a:spcPct val="0"/>
              </a:spcBef>
              <a:spcAft>
                <a:spcPct val="0"/>
              </a:spcAf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Και πάλι προσπαθούμε να βελτιστοποιήσουμε το μοντέλο μας και παρατηρούμε ότι το μικρότερο σφάλμα  το έχουμε για κόστος 1000 και gamma=4.</a:t>
            </a:r>
            <a:endParaRPr kumimoji="0" lang="el-GR" sz="1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pic>
        <p:nvPicPr>
          <p:cNvPr id="59393" name="Εικόνα 67"/>
          <p:cNvPicPr>
            <a:picLocks noChangeAspect="1" noChangeArrowheads="1"/>
          </p:cNvPicPr>
          <p:nvPr/>
        </p:nvPicPr>
        <p:blipFill>
          <a:blip r:embed="rId2" cstate="print"/>
          <a:srcRect/>
          <a:stretch>
            <a:fillRect/>
          </a:stretch>
        </p:blipFill>
        <p:spPr bwMode="auto">
          <a:xfrm>
            <a:off x="2267744" y="332656"/>
            <a:ext cx="4270724" cy="2088232"/>
          </a:xfrm>
          <a:prstGeom prst="rect">
            <a:avLst/>
          </a:prstGeom>
          <a:noFill/>
        </p:spPr>
      </p:pic>
      <p:sp>
        <p:nvSpPr>
          <p:cNvPr id="59395" name="Rectangle 3"/>
          <p:cNvSpPr>
            <a:spLocks noChangeArrowheads="1"/>
          </p:cNvSpPr>
          <p:nvPr/>
        </p:nvSpPr>
        <p:spPr bwMode="auto">
          <a:xfrm>
            <a:off x="0" y="2492896"/>
            <a:ext cx="91440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Η γραφική παράσταση του μοντέλου είναι η παρακάτω:</a:t>
            </a:r>
            <a:endParaRPr kumimoji="0" lang="el-GR"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 name="4 - Εικόνα"/>
          <p:cNvPicPr/>
          <p:nvPr/>
        </p:nvPicPr>
        <p:blipFill>
          <a:blip r:embed="rId3" cstate="print"/>
          <a:srcRect/>
          <a:stretch>
            <a:fillRect/>
          </a:stretch>
        </p:blipFill>
        <p:spPr bwMode="auto">
          <a:xfrm>
            <a:off x="1763688" y="2780928"/>
            <a:ext cx="6264696" cy="3096344"/>
          </a:xfrm>
          <a:prstGeom prst="rect">
            <a:avLst/>
          </a:prstGeom>
          <a:noFill/>
          <a:ln w="9525">
            <a:noFill/>
            <a:miter lim="800000"/>
            <a:headEnd/>
            <a:tailEnd/>
          </a:ln>
        </p:spPr>
      </p:pic>
      <p:sp>
        <p:nvSpPr>
          <p:cNvPr id="59396" name="Rectangle 4"/>
          <p:cNvSpPr>
            <a:spLocks noChangeArrowheads="1"/>
          </p:cNvSpPr>
          <p:nvPr/>
        </p:nvSpPr>
        <p:spPr bwMode="auto">
          <a:xfrm>
            <a:off x="2555776" y="6021288"/>
            <a:ext cx="4517840" cy="27699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Ο διαχωρισμός φαίνεται καλύτερος, μένει να δούμε το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accuracy</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a:t>
            </a:r>
            <a:endParaRPr kumimoji="0" lang="el-GR"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986661" y="543163"/>
            <a:ext cx="7155484" cy="27699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Το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accuracy</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του βέλτιστου μοντέλου είναι 87.69%, δηλαδή ταξινομήθηκαν σωστά 57/65 παρατηρήσεις.</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0417" name="Εικόνα 73"/>
          <p:cNvPicPr>
            <a:picLocks noChangeAspect="1" noChangeArrowheads="1"/>
          </p:cNvPicPr>
          <p:nvPr/>
        </p:nvPicPr>
        <p:blipFill>
          <a:blip r:embed="rId2" cstate="print"/>
          <a:srcRect/>
          <a:stretch>
            <a:fillRect/>
          </a:stretch>
        </p:blipFill>
        <p:spPr bwMode="auto">
          <a:xfrm>
            <a:off x="2555776" y="1196752"/>
            <a:ext cx="3867150" cy="4264025"/>
          </a:xfrm>
          <a:prstGeom prst="rect">
            <a:avLst/>
          </a:prstGeom>
          <a:noFill/>
        </p:spPr>
      </p:pic>
      <p:sp>
        <p:nvSpPr>
          <p:cNvPr id="60419" name="Rectangle 3"/>
          <p:cNvSpPr>
            <a:spLocks noChangeArrowheads="1"/>
          </p:cNvSpPr>
          <p:nvPr/>
        </p:nvSpPr>
        <p:spPr bwMode="auto">
          <a:xfrm>
            <a:off x="0" y="5733256"/>
            <a:ext cx="914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Τέλος, αν συγκρίνουμε το μοντέλο με το γραμμικό πυρήνα και το μοντέλο με τον ακτινικό, βλέπουμε ότι το τελευταίο δίνει λίγο καλύτερα αποτελέσματα στην ταξινόμηση.</a:t>
            </a:r>
            <a:endParaRPr kumimoji="0" lang="el-GR"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0" y="188640"/>
            <a:ext cx="9144000" cy="8925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2000" b="1" i="0" u="sng" strike="noStrike" cap="none" normalizeH="0" baseline="0" dirty="0" smtClean="0">
                <a:ln>
                  <a:noFill/>
                </a:ln>
                <a:solidFill>
                  <a:schemeClr val="tx1"/>
                </a:solidFill>
                <a:effectLst/>
                <a:latin typeface="Arial" pitchFamily="34" charset="0"/>
                <a:ea typeface="Times New Roman" pitchFamily="18" charset="0"/>
                <a:cs typeface="Arial" pitchFamily="34" charset="0"/>
              </a:rPr>
              <a:t>Παράρτημα</a:t>
            </a:r>
            <a:endParaRPr kumimoji="0" lang="en-US" sz="2000" b="0" i="0" u="sng"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sz="2000" u="sng" dirty="0">
              <a:latin typeface="Arial" pitchFamily="34" charset="0"/>
              <a:ea typeface="Times New Roman" pitchFamily="18" charset="0"/>
              <a:cs typeface="Arial" pitchFamily="34" charset="0"/>
            </a:endParaRPr>
          </a:p>
          <a:p>
            <a:pPr lvl="1" eaLnBrk="0" fontAlgn="base" hangingPunct="0">
              <a:spcBef>
                <a:spcPct val="0"/>
              </a:spcBef>
              <a:spcAft>
                <a:spcPct val="0"/>
              </a:spcAft>
              <a:buFont typeface="Wingdings" pitchFamily="2" charset="2"/>
              <a:buChar char="Ø"/>
            </a:pPr>
            <a:r>
              <a:rPr kumimoji="0" lang="el-GR" sz="12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Libraries</a:t>
            </a:r>
            <a:r>
              <a:rPr kumimoji="0" lang="en-US"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endParaRPr kumimoji="0" lang="el-G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p:txBody>
      </p:sp>
      <p:pic>
        <p:nvPicPr>
          <p:cNvPr id="61441" name="Εικόνα 1"/>
          <p:cNvPicPr>
            <a:picLocks noChangeAspect="1" noChangeArrowheads="1"/>
          </p:cNvPicPr>
          <p:nvPr/>
        </p:nvPicPr>
        <p:blipFill>
          <a:blip r:embed="rId2" cstate="print"/>
          <a:srcRect/>
          <a:stretch>
            <a:fillRect/>
          </a:stretch>
        </p:blipFill>
        <p:spPr bwMode="auto">
          <a:xfrm>
            <a:off x="2267744" y="1124744"/>
            <a:ext cx="2009775" cy="1771650"/>
          </a:xfrm>
          <a:prstGeom prst="rect">
            <a:avLst/>
          </a:prstGeom>
          <a:noFill/>
        </p:spPr>
      </p:pic>
      <p:sp>
        <p:nvSpPr>
          <p:cNvPr id="61443" name="Rectangle 3"/>
          <p:cNvSpPr>
            <a:spLocks noChangeArrowheads="1"/>
          </p:cNvSpPr>
          <p:nvPr/>
        </p:nvSpPr>
        <p:spPr bwMode="auto">
          <a:xfrm>
            <a:off x="323528" y="3068960"/>
            <a:ext cx="8496944" cy="24929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 typeface="Wingdings" pitchFamily="2" charset="2"/>
              <a:buChar char="Ø"/>
              <a:tabLst/>
            </a:pPr>
            <a:endParaRPr kumimoji="0" lang="el-GR"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 typeface="Wingdings" pitchFamily="2" charset="2"/>
              <a:buChar char="Ø"/>
              <a:tabLst/>
            </a:pPr>
            <a:r>
              <a:rPr kumimoji="0" lang="el-GR"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Δείκτης Τιμών Καταναλωτή</a:t>
            </a:r>
            <a:endParaRPr kumimoji="0" lang="el-G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l-GR" sz="1200" dirty="0">
                <a:solidFill>
                  <a:srgbClr val="222222"/>
                </a:solidFill>
                <a:latin typeface="Arial" pitchFamily="34" charset="0"/>
                <a:ea typeface="Times New Roman" pitchFamily="18" charset="0"/>
                <a:cs typeface="Arial" pitchFamily="34" charset="0"/>
              </a:rPr>
              <a:t>Στην </a:t>
            </a:r>
            <a:r>
              <a:rPr lang="el-GR" sz="1200" dirty="0" smtClean="0">
                <a:solidFill>
                  <a:srgbClr val="222222"/>
                </a:solidFill>
                <a:latin typeface="Arial" pitchFamily="34" charset="0"/>
                <a:ea typeface="Times New Roman" pitchFamily="18" charset="0"/>
                <a:cs typeface="Arial" pitchFamily="34" charset="0"/>
              </a:rPr>
              <a:t>Οικονομική Επιστήμη</a:t>
            </a:r>
            <a:r>
              <a:rPr kumimoji="0" lang="el-GR" sz="1200" b="0" i="0" u="none" strike="noStrike" cap="none" normalizeH="0" baseline="0" dirty="0" smtClean="0">
                <a:ln>
                  <a:noFill/>
                </a:ln>
                <a:solidFill>
                  <a:srgbClr val="222222"/>
                </a:solidFill>
                <a:effectLst/>
                <a:latin typeface="Arial" pitchFamily="34" charset="0"/>
                <a:ea typeface="Times New Roman" pitchFamily="18" charset="0"/>
                <a:cs typeface="Arial" pitchFamily="34" charset="0"/>
              </a:rPr>
              <a:t> ο </a:t>
            </a:r>
            <a:r>
              <a:rPr kumimoji="0" lang="el-GR" sz="1200" b="1" i="0" u="none" strike="noStrike" cap="none" normalizeH="0" baseline="0" dirty="0" smtClean="0">
                <a:ln>
                  <a:noFill/>
                </a:ln>
                <a:solidFill>
                  <a:srgbClr val="222222"/>
                </a:solidFill>
                <a:effectLst/>
                <a:latin typeface="Arial" pitchFamily="34" charset="0"/>
                <a:ea typeface="Times New Roman" pitchFamily="18" charset="0"/>
                <a:cs typeface="Arial" pitchFamily="34" charset="0"/>
              </a:rPr>
              <a:t>Δείκτης Τιμών Καταναλωτή</a:t>
            </a:r>
            <a:r>
              <a:rPr kumimoji="0" lang="el-GR" sz="1200" b="0" i="0" u="none" strike="noStrike" cap="none" normalizeH="0" baseline="0" dirty="0" smtClean="0">
                <a:ln>
                  <a:noFill/>
                </a:ln>
                <a:solidFill>
                  <a:srgbClr val="222222"/>
                </a:solidFill>
                <a:effectLst/>
                <a:latin typeface="Arial" pitchFamily="34" charset="0"/>
                <a:ea typeface="Times New Roman" pitchFamily="18" charset="0"/>
                <a:cs typeface="Arial" pitchFamily="34" charset="0"/>
              </a:rPr>
              <a:t> (ΔΤΚ) ή </a:t>
            </a:r>
            <a:r>
              <a:rPr kumimoji="0" lang="el-GR" sz="1200" b="1" i="0" u="none" strike="noStrike" cap="none" normalizeH="0" baseline="0" dirty="0" smtClean="0">
                <a:ln>
                  <a:noFill/>
                </a:ln>
                <a:solidFill>
                  <a:srgbClr val="222222"/>
                </a:solidFill>
                <a:effectLst/>
                <a:latin typeface="Arial" pitchFamily="34" charset="0"/>
                <a:ea typeface="Times New Roman" pitchFamily="18" charset="0"/>
                <a:cs typeface="Arial" pitchFamily="34" charset="0"/>
              </a:rPr>
              <a:t>τιμάριθμος</a:t>
            </a:r>
            <a:r>
              <a:rPr kumimoji="0" lang="el-GR" sz="1200" b="0" i="0" u="none" strike="noStrike" cap="none" normalizeH="0" baseline="0" dirty="0" smtClean="0">
                <a:ln>
                  <a:noFill/>
                </a:ln>
                <a:solidFill>
                  <a:srgbClr val="222222"/>
                </a:solidFill>
                <a:effectLst/>
                <a:latin typeface="Arial" pitchFamily="34" charset="0"/>
                <a:ea typeface="Times New Roman" pitchFamily="18" charset="0"/>
                <a:cs typeface="Arial" pitchFamily="34" charset="0"/>
              </a:rPr>
              <a:t> είναι ο δείκτης μέτρησης του κόστους ζωής και διαβίωσης που βασίζεται στις μεταβολές των λιανικών τιμών των περισσότερων αγαθών ή υπηρεσιών. Μετρά τη διακύμανση των τιμών στα αγαθά και τις υπηρεσίες που περιλαμβάνονται στο «καλάθι του καταναλωτή».</a:t>
            </a:r>
            <a:endParaRPr kumimoji="0" lang="el-G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pPr>
            <a:endParaRPr kumimoji="0" lang="el-GR" sz="1200" b="1"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l-GR" sz="1200"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Disposable</a:t>
            </a:r>
            <a:r>
              <a:rPr kumimoji="0" lang="el-GR" sz="12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Income</a:t>
            </a:r>
            <a:endParaRPr kumimoji="0" lang="el-G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l-GR" sz="12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Disposable</a:t>
            </a:r>
            <a:r>
              <a:rPr kumimoji="0" lang="el-GR"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l-GR" sz="12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income</a:t>
            </a:r>
            <a:r>
              <a:rPr kumimoji="0" lang="el-G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επίσης γνωστό ως </a:t>
            </a:r>
            <a:r>
              <a:rPr kumimoji="0" lang="el-GR" sz="12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disposable</a:t>
            </a:r>
            <a:r>
              <a:rPr kumimoji="0" lang="el-G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personal</a:t>
            </a:r>
            <a:r>
              <a:rPr kumimoji="0" lang="el-G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income</a:t>
            </a:r>
            <a:r>
              <a:rPr kumimoji="0" lang="el-G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(DPI), είναι το ποσό των χρημάτων που έχει ένα νοικοκυριό για να ξοδέψει και να </a:t>
            </a:r>
            <a:r>
              <a:rPr kumimoji="0" lang="el-GR" sz="12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αποταμιέψει</a:t>
            </a:r>
            <a:r>
              <a:rPr kumimoji="0" lang="el-G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μετά φόρων. Αυτός ο δείκτης συχνά παρατηρείται ως ένας από τους κύριους οικονομικούς δείκτες που </a:t>
            </a:r>
            <a:r>
              <a:rPr kumimoji="0" lang="el-GR" sz="12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χρησιμοποιύνται</a:t>
            </a:r>
            <a:r>
              <a:rPr kumimoji="0" lang="el-G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για να μετρηθεί η συνολική κατάσταση της οικονομίας.</a:t>
            </a: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pPr>
            <a:endPar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Τα δεδομένα συλλέχθηκαν από το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Numbeo</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τη μεγαλύτερη βάση δεδομένων, παγκοσμίως, που αποτελείται από δεδομένα χρηστών που αφορούν τα κόστη και τις τιμές ανά τον κόσμο</a:t>
            </a:r>
            <a:endParaRPr kumimoji="0" lang="el-GR"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1"/>
          <p:cNvSpPr>
            <a:spLocks noChangeArrowheads="1"/>
          </p:cNvSpPr>
          <p:nvPr/>
        </p:nvSpPr>
        <p:spPr bwMode="auto">
          <a:xfrm>
            <a:off x="539552" y="929045"/>
            <a:ext cx="8064896" cy="37240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2000" b="1" i="0" u="sng" strike="noStrike" cap="none" normalizeH="0" baseline="0" dirty="0" err="1" smtClean="0">
                <a:ln>
                  <a:noFill/>
                </a:ln>
                <a:solidFill>
                  <a:schemeClr val="tx1"/>
                </a:solidFill>
                <a:effectLst/>
                <a:latin typeface="Arial" pitchFamily="34" charset="0"/>
                <a:ea typeface="Times New Roman" pitchFamily="18" charset="0"/>
                <a:cs typeface="Arial" pitchFamily="34" charset="0"/>
              </a:rPr>
              <a:t>Βιβλίογραφία</a:t>
            </a:r>
            <a:endParaRPr kumimoji="0" lang="el-GR" sz="2000" b="1" i="0" u="sng"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l-GR" sz="2000" b="1" i="0" u="sng"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l-GR" sz="2000" b="1" u="sng" dirty="0">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l-GR" sz="2000" b="0" i="0" u="sng"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l-GR" sz="1200" b="0" i="0" u="none" strike="noStrike" cap="none" normalizeH="0" baseline="0" dirty="0" smtClean="0" bmk="_Hlk506126771">
                <a:ln>
                  <a:noFill/>
                </a:ln>
                <a:solidFill>
                  <a:srgbClr val="222222"/>
                </a:solidFill>
                <a:effectLst/>
                <a:latin typeface="Arial" pitchFamily="34" charset="0"/>
                <a:ea typeface="Times New Roman" pitchFamily="18" charset="0"/>
                <a:cs typeface="Arial" pitchFamily="34" charset="0"/>
              </a:rPr>
              <a:t>[1]  Φ. </a:t>
            </a:r>
            <a:r>
              <a:rPr kumimoji="0" lang="el-GR" sz="1200" b="0" i="0" u="none" strike="noStrike" cap="none" normalizeH="0" baseline="0" dirty="0" err="1" smtClean="0" bmk="_Hlk506126771">
                <a:ln>
                  <a:noFill/>
                </a:ln>
                <a:solidFill>
                  <a:srgbClr val="222222"/>
                </a:solidFill>
                <a:effectLst/>
                <a:latin typeface="Arial" pitchFamily="34" charset="0"/>
                <a:ea typeface="Times New Roman" pitchFamily="18" charset="0"/>
                <a:cs typeface="Arial" pitchFamily="34" charset="0"/>
              </a:rPr>
              <a:t>Κολυβά</a:t>
            </a:r>
            <a:r>
              <a:rPr kumimoji="0" lang="el-GR" sz="1200" b="0" i="0" u="none" strike="noStrike" cap="none" normalizeH="0" baseline="0" dirty="0" smtClean="0" bmk="_Hlk506126771">
                <a:ln>
                  <a:noFill/>
                </a:ln>
                <a:solidFill>
                  <a:srgbClr val="222222"/>
                </a:solidFill>
                <a:effectLst/>
                <a:latin typeface="Arial" pitchFamily="34" charset="0"/>
                <a:ea typeface="Times New Roman" pitchFamily="18" charset="0"/>
                <a:cs typeface="Arial" pitchFamily="34" charset="0"/>
              </a:rPr>
              <a:t>- Μαχαίρα Ε. Μπόρα- </a:t>
            </a:r>
            <a:r>
              <a:rPr kumimoji="0" lang="el-GR" sz="1200" b="0" i="0" u="none" strike="noStrike" cap="none" normalizeH="0" baseline="0" dirty="0" err="1" smtClean="0" bmk="_Hlk506126771">
                <a:ln>
                  <a:noFill/>
                </a:ln>
                <a:solidFill>
                  <a:srgbClr val="222222"/>
                </a:solidFill>
                <a:effectLst/>
                <a:latin typeface="Arial" pitchFamily="34" charset="0"/>
                <a:ea typeface="Times New Roman" pitchFamily="18" charset="0"/>
                <a:cs typeface="Arial" pitchFamily="34" charset="0"/>
              </a:rPr>
              <a:t>Σέντα</a:t>
            </a:r>
            <a:r>
              <a:rPr kumimoji="0" lang="el-GR" sz="1200" b="0" i="0" u="none" strike="noStrike" cap="none" normalizeH="0" baseline="0" dirty="0" smtClean="0" bmk="_Hlk506126771">
                <a:ln>
                  <a:noFill/>
                </a:ln>
                <a:solidFill>
                  <a:srgbClr val="222222"/>
                </a:solidFill>
                <a:effectLst/>
                <a:latin typeface="Arial" pitchFamily="34" charset="0"/>
                <a:ea typeface="Times New Roman" pitchFamily="18" charset="0"/>
                <a:cs typeface="Arial" pitchFamily="34" charset="0"/>
              </a:rPr>
              <a:t>, Στατιστική, Εκδόσεις Ζήτη, 2014</a:t>
            </a:r>
            <a:endParaRPr kumimoji="0" lang="el-GR" sz="1200" b="0" i="0" u="none" strike="noStrike" cap="none" normalizeH="0" baseline="0" dirty="0" smtClean="0" bmk="_Hlk506126771">
              <a:ln>
                <a:noFill/>
              </a:ln>
              <a:solidFill>
                <a:schemeClr val="tx1"/>
              </a:solidFill>
              <a:effectLst/>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l-GR" sz="1200" b="0" i="0" u="none" strike="noStrike" cap="none" normalizeH="0" baseline="0" dirty="0" smtClean="0" bmk="_Hlk506126771">
                <a:ln>
                  <a:noFill/>
                </a:ln>
                <a:solidFill>
                  <a:srgbClr val="222222"/>
                </a:solidFill>
                <a:effectLst/>
                <a:latin typeface="Arial" pitchFamily="34" charset="0"/>
                <a:ea typeface="Times New Roman" pitchFamily="18" charset="0"/>
                <a:cs typeface="Arial" pitchFamily="34"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bmk="_Hlk506126771">
                <a:ln>
                  <a:noFill/>
                </a:ln>
                <a:solidFill>
                  <a:srgbClr val="222222"/>
                </a:solidFill>
                <a:effectLst/>
                <a:latin typeface="Arial" pitchFamily="34" charset="0"/>
                <a:ea typeface="Times New Roman" pitchFamily="18" charset="0"/>
                <a:cs typeface="Arial" pitchFamily="34" charset="0"/>
              </a:rPr>
              <a:t>[2]</a:t>
            </a:r>
            <a:r>
              <a:rPr kumimoji="0" lang="el-GR" sz="1200" b="0" i="0" u="none" strike="noStrike" cap="none" normalizeH="0" baseline="0" dirty="0" smtClean="0" bmk="_Hlk506126771">
                <a:ln>
                  <a:noFill/>
                </a:ln>
                <a:solidFill>
                  <a:srgbClr val="222222"/>
                </a:solidFill>
                <a:effectLst/>
                <a:latin typeface="Arial" pitchFamily="34" charset="0"/>
                <a:ea typeface="Times New Roman" pitchFamily="18" charset="0"/>
                <a:cs typeface="Arial" pitchFamily="34" charset="0"/>
              </a:rPr>
              <a:t>  </a:t>
            </a:r>
            <a:r>
              <a:rPr kumimoji="0" lang="en-US" sz="1200" b="0" i="0" u="none" strike="noStrike" cap="none" normalizeH="0" baseline="0" dirty="0" err="1" smtClean="0" bmk="_Hlk506126771">
                <a:ln>
                  <a:noFill/>
                </a:ln>
                <a:solidFill>
                  <a:srgbClr val="222222"/>
                </a:solidFill>
                <a:effectLst/>
                <a:latin typeface="Arial" pitchFamily="34" charset="0"/>
                <a:ea typeface="Times New Roman" pitchFamily="18" charset="0"/>
                <a:cs typeface="Arial" pitchFamily="34" charset="0"/>
              </a:rPr>
              <a:t>Torsten</a:t>
            </a:r>
            <a:r>
              <a:rPr kumimoji="0" lang="en-US" sz="1200" b="0" i="0" u="none" strike="noStrike" cap="none" normalizeH="0" baseline="0" dirty="0" smtClean="0" bmk="_Hlk506126771">
                <a:ln>
                  <a:noFill/>
                </a:ln>
                <a:solidFill>
                  <a:srgbClr val="222222"/>
                </a:solidFill>
                <a:effectLst/>
                <a:latin typeface="Arial" pitchFamily="34" charset="0"/>
                <a:ea typeface="Times New Roman" pitchFamily="18" charset="0"/>
                <a:cs typeface="Arial" pitchFamily="34" charset="0"/>
              </a:rPr>
              <a:t> </a:t>
            </a:r>
            <a:r>
              <a:rPr kumimoji="0" lang="en-US" sz="1200" b="0" i="0" u="none" strike="noStrike" cap="none" normalizeH="0" baseline="0" dirty="0" err="1" smtClean="0" bmk="_Hlk506126771">
                <a:ln>
                  <a:noFill/>
                </a:ln>
                <a:solidFill>
                  <a:srgbClr val="222222"/>
                </a:solidFill>
                <a:effectLst/>
                <a:latin typeface="Arial" pitchFamily="34" charset="0"/>
                <a:ea typeface="Times New Roman" pitchFamily="18" charset="0"/>
                <a:cs typeface="Arial" pitchFamily="34" charset="0"/>
              </a:rPr>
              <a:t>Hothorn</a:t>
            </a:r>
            <a:r>
              <a:rPr kumimoji="0" lang="en-US" sz="1200" b="0" i="0" u="none" strike="noStrike" cap="none" normalizeH="0" baseline="0" dirty="0" smtClean="0" bmk="_Hlk506126771">
                <a:ln>
                  <a:noFill/>
                </a:ln>
                <a:solidFill>
                  <a:srgbClr val="222222"/>
                </a:solidFill>
                <a:effectLst/>
                <a:latin typeface="Arial" pitchFamily="34" charset="0"/>
                <a:ea typeface="Times New Roman" pitchFamily="18" charset="0"/>
                <a:cs typeface="Arial" pitchFamily="34" charset="0"/>
              </a:rPr>
              <a:t>, Brian S. </a:t>
            </a:r>
            <a:r>
              <a:rPr kumimoji="0" lang="en-US" sz="1200" b="0" i="0" u="none" strike="noStrike" cap="none" normalizeH="0" baseline="0" dirty="0" err="1" smtClean="0" bmk="_Hlk506126771">
                <a:ln>
                  <a:noFill/>
                </a:ln>
                <a:solidFill>
                  <a:srgbClr val="222222"/>
                </a:solidFill>
                <a:effectLst/>
                <a:latin typeface="Arial" pitchFamily="34" charset="0"/>
                <a:ea typeface="Times New Roman" pitchFamily="18" charset="0"/>
                <a:cs typeface="Arial" pitchFamily="34" charset="0"/>
              </a:rPr>
              <a:t>Everitt</a:t>
            </a:r>
            <a:r>
              <a:rPr kumimoji="0" lang="en-US" sz="1200" b="0" i="0" u="none" strike="noStrike" cap="none" normalizeH="0" baseline="0" dirty="0" smtClean="0" bmk="_Hlk506126771">
                <a:ln>
                  <a:noFill/>
                </a:ln>
                <a:solidFill>
                  <a:srgbClr val="222222"/>
                </a:solidFill>
                <a:effectLst/>
                <a:latin typeface="Arial" pitchFamily="34" charset="0"/>
                <a:ea typeface="Times New Roman" pitchFamily="18" charset="0"/>
                <a:cs typeface="Arial" pitchFamily="34" charset="0"/>
              </a:rPr>
              <a:t>, A Handbook of Statistical Analyses Using R, 	second edition, Chapman and Hall,</a:t>
            </a:r>
            <a:r>
              <a:rPr kumimoji="0" lang="el-GR" sz="1200" b="0" i="0" u="none" strike="noStrike" cap="none" normalizeH="0" baseline="0" dirty="0" smtClean="0" bmk="_Hlk506126771">
                <a:ln>
                  <a:noFill/>
                </a:ln>
                <a:solidFill>
                  <a:srgbClr val="222222"/>
                </a:solidFill>
                <a:effectLst/>
                <a:latin typeface="Arial" pitchFamily="34" charset="0"/>
                <a:ea typeface="Times New Roman" pitchFamily="18" charset="0"/>
                <a:cs typeface="Arial" pitchFamily="34" charset="0"/>
              </a:rPr>
              <a:t> </a:t>
            </a:r>
            <a:r>
              <a:rPr kumimoji="0" lang="en-US" sz="1200" b="0" i="0" u="none" strike="noStrike" cap="none" normalizeH="0" baseline="0" dirty="0" smtClean="0" bmk="_Hlk506126771">
                <a:ln>
                  <a:noFill/>
                </a:ln>
                <a:solidFill>
                  <a:srgbClr val="222222"/>
                </a:solidFill>
                <a:effectLst/>
                <a:latin typeface="Arial" pitchFamily="34" charset="0"/>
                <a:ea typeface="Times New Roman" pitchFamily="18" charset="0"/>
                <a:cs typeface="Arial" pitchFamily="34" charset="0"/>
              </a:rPr>
              <a:t>2009</a:t>
            </a:r>
            <a:endParaRPr kumimoji="0" lang="el-GR" sz="1200" b="0" i="0" u="none" strike="noStrike" cap="none" normalizeH="0" baseline="0" dirty="0" smtClean="0" bmk="_Hlk506126771">
              <a:ln>
                <a:noFill/>
              </a:ln>
              <a:solidFill>
                <a:schemeClr val="tx1"/>
              </a:solidFill>
              <a:effectLst/>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l-GR" sz="1200" b="0" i="0" u="none" strike="noStrike" cap="none" normalizeH="0" baseline="0" dirty="0" smtClean="0" bmk="_Hlk506126771">
              <a:ln>
                <a:noFill/>
              </a:ln>
              <a:solidFill>
                <a:schemeClr val="tx1"/>
              </a:solidFill>
              <a:effectLst/>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l-GR" sz="1200" dirty="0" smtClean="0" bmk="_Hlk506126771">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l-GR" sz="1200" dirty="0" bmk="_Hlk506126771">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l-GR" sz="1200" b="0" i="0" u="none" strike="noStrike" cap="none" normalizeH="0" baseline="0" dirty="0" smtClean="0" bmk="_Hlk506126771">
              <a:ln>
                <a:noFill/>
              </a:ln>
              <a:solidFill>
                <a:schemeClr val="tx1"/>
              </a:solidFill>
              <a:effectLst/>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bmk="_Hlk506126771">
                <a:ln>
                  <a:noFill/>
                </a:ln>
                <a:solidFill>
                  <a:schemeClr val="tx1"/>
                </a:solidFill>
                <a:effectLst/>
                <a:latin typeface="Arial" pitchFamily="34" charset="0"/>
                <a:ea typeface="Times New Roman" pitchFamily="18" charset="0"/>
                <a:cs typeface="Arial" pitchFamily="34" charset="0"/>
              </a:rPr>
              <a:t>[3]</a:t>
            </a:r>
            <a:r>
              <a:rPr kumimoji="0" lang="el-GR" sz="1200" b="0" i="0" u="none" strike="noStrike" cap="none" normalizeH="0" baseline="0" dirty="0" smtClean="0" bmk="_Hlk506126771">
                <a:ln>
                  <a:noFill/>
                </a:ln>
                <a:solidFill>
                  <a:schemeClr val="tx1"/>
                </a:solidFill>
                <a:effectLst/>
                <a:latin typeface="Arial" pitchFamily="34" charset="0"/>
                <a:ea typeface="Times New Roman" pitchFamily="18" charset="0"/>
                <a:cs typeface="Arial" pitchFamily="34" charset="0"/>
              </a:rPr>
              <a:t>  </a:t>
            </a:r>
            <a:r>
              <a:rPr kumimoji="0" lang="en-US" sz="1200" b="0" i="0" u="none" strike="noStrike" cap="none" normalizeH="0" baseline="0" dirty="0" smtClean="0" bmk="_Hlk506126771">
                <a:ln>
                  <a:noFill/>
                </a:ln>
                <a:solidFill>
                  <a:srgbClr val="222222"/>
                </a:solidFill>
                <a:effectLst/>
                <a:latin typeface="Arial" pitchFamily="34" charset="0"/>
                <a:ea typeface="Times New Roman" pitchFamily="18" charset="0"/>
                <a:cs typeface="Arial" pitchFamily="34" charset="0"/>
              </a:rPr>
              <a:t>https://www.investopedia.com/terms/d/disposableincome.asp#ixzz54AIYkgW1</a:t>
            </a:r>
            <a:endParaRPr kumimoji="0" lang="el-G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22222"/>
                </a:solidFill>
                <a:effectLst/>
                <a:latin typeface="Arial" pitchFamily="34" charset="0"/>
                <a:ea typeface="Times New Roman" pitchFamily="18" charset="0"/>
                <a:cs typeface="Arial" pitchFamily="34" charset="0"/>
              </a:rPr>
              <a:t>[4]</a:t>
            </a:r>
            <a:r>
              <a:rPr kumimoji="0" lang="el-GR" sz="1200" b="0" i="0" u="none" strike="noStrike" cap="none" normalizeH="0" baseline="0" dirty="0" smtClean="0">
                <a:ln>
                  <a:noFill/>
                </a:ln>
                <a:solidFill>
                  <a:srgbClr val="222222"/>
                </a:solidFill>
                <a:effectLst/>
                <a:latin typeface="Arial" pitchFamily="34" charset="0"/>
                <a:ea typeface="Times New Roman" pitchFamily="18" charset="0"/>
                <a:cs typeface="Arial" pitchFamily="34" charset="0"/>
              </a:rPr>
              <a:t>  </a:t>
            </a:r>
            <a:r>
              <a:rPr kumimoji="0" lang="en-US" sz="1200" b="0" i="0" u="none" strike="noStrike" cap="none" normalizeH="0" baseline="0" dirty="0" smtClean="0">
                <a:ln>
                  <a:noFill/>
                </a:ln>
                <a:solidFill>
                  <a:srgbClr val="222222"/>
                </a:solidFill>
                <a:effectLst/>
                <a:latin typeface="Arial" pitchFamily="34" charset="0"/>
                <a:ea typeface="Times New Roman" pitchFamily="18" charset="0"/>
                <a:cs typeface="Arial" pitchFamily="34" charset="0"/>
              </a:rPr>
              <a:t>https://stats.idre.ucla.edu/r/dae/ordinal-logistic-regression/</a:t>
            </a:r>
            <a:endParaRPr kumimoji="0" lang="el-G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22222"/>
                </a:solidFill>
                <a:effectLst/>
                <a:latin typeface="Arial" pitchFamily="34" charset="0"/>
                <a:ea typeface="Times New Roman" pitchFamily="18" charset="0"/>
                <a:cs typeface="Arial" pitchFamily="34" charset="0"/>
              </a:rPr>
              <a:t>[5]</a:t>
            </a:r>
            <a:r>
              <a:rPr kumimoji="0" lang="el-GR" sz="1200" b="0" i="0" u="none" strike="noStrike" cap="none" normalizeH="0" baseline="0" dirty="0" smtClean="0">
                <a:ln>
                  <a:noFill/>
                </a:ln>
                <a:solidFill>
                  <a:srgbClr val="222222"/>
                </a:solidFill>
                <a:effectLst/>
                <a:latin typeface="Arial" pitchFamily="34" charset="0"/>
                <a:ea typeface="Times New Roman" pitchFamily="18" charset="0"/>
                <a:cs typeface="Arial" pitchFamily="34" charset="0"/>
              </a:rPr>
              <a:t>  </a:t>
            </a:r>
            <a:r>
              <a:rPr kumimoji="0" lang="en-US" sz="1200" b="0" i="0" u="none" strike="noStrike" cap="none" normalizeH="0" baseline="0" dirty="0" smtClean="0">
                <a:ln>
                  <a:noFill/>
                </a:ln>
                <a:solidFill>
                  <a:srgbClr val="222222"/>
                </a:solidFill>
                <a:effectLst/>
                <a:latin typeface="Arial" pitchFamily="34" charset="0"/>
                <a:ea typeface="Times New Roman" pitchFamily="18" charset="0"/>
                <a:cs typeface="Arial" pitchFamily="34" charset="0"/>
              </a:rPr>
              <a:t>http://blog.minitab.com/blog/statistics-and-quality-data-analysis/what-are-t-values-and-p-values-in-statistics</a:t>
            </a:r>
            <a:endParaRPr kumimoji="0" lang="el-G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22222"/>
                </a:solidFill>
                <a:effectLst/>
                <a:latin typeface="Arial" pitchFamily="34" charset="0"/>
                <a:ea typeface="Times New Roman" pitchFamily="18" charset="0"/>
                <a:cs typeface="Arial" pitchFamily="34" charset="0"/>
              </a:rPr>
              <a:t>[6</a:t>
            </a:r>
            <a:r>
              <a:rPr kumimoji="0" lang="el-GR" sz="1200" b="0" i="0" u="none" strike="noStrike" cap="none" normalizeH="0" baseline="0" dirty="0" smtClean="0">
                <a:ln>
                  <a:noFill/>
                </a:ln>
                <a:solidFill>
                  <a:srgbClr val="222222"/>
                </a:solidFill>
                <a:effectLst/>
                <a:latin typeface="Arial" pitchFamily="34" charset="0"/>
                <a:ea typeface="Times New Roman" pitchFamily="18" charset="0"/>
                <a:cs typeface="Arial" pitchFamily="34" charset="0"/>
              </a:rPr>
              <a:t>]  </a:t>
            </a:r>
            <a:r>
              <a:rPr kumimoji="0" lang="en-US" sz="1200" b="0" i="0" u="none" strike="noStrike" cap="none" normalizeH="0" baseline="0" dirty="0" smtClean="0">
                <a:ln>
                  <a:noFill/>
                </a:ln>
                <a:solidFill>
                  <a:srgbClr val="222222"/>
                </a:solidFill>
                <a:effectLst/>
                <a:latin typeface="Arial" pitchFamily="34" charset="0"/>
                <a:ea typeface="Times New Roman" pitchFamily="18" charset="0"/>
                <a:cs typeface="Arial" pitchFamily="34" charset="0"/>
              </a:rPr>
              <a:t>https://www.movehub.com/</a:t>
            </a:r>
            <a:endParaRPr kumimoji="0" lang="el-G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22222"/>
                </a:solidFill>
                <a:effectLst/>
                <a:latin typeface="Arial" pitchFamily="34" charset="0"/>
                <a:ea typeface="Times New Roman" pitchFamily="18" charset="0"/>
                <a:cs typeface="Arial" pitchFamily="34" charset="0"/>
              </a:rPr>
              <a:t>[7]</a:t>
            </a:r>
            <a:r>
              <a:rPr kumimoji="0" lang="el-GR" sz="1200" b="0" i="0" u="none" strike="noStrike" cap="none" normalizeH="0" baseline="0" dirty="0" smtClean="0">
                <a:ln>
                  <a:noFill/>
                </a:ln>
                <a:solidFill>
                  <a:srgbClr val="222222"/>
                </a:solidFill>
                <a:effectLst/>
                <a:latin typeface="Arial" pitchFamily="34" charset="0"/>
                <a:ea typeface="Times New Roman" pitchFamily="18" charset="0"/>
                <a:cs typeface="Arial" pitchFamily="34" charset="0"/>
              </a:rPr>
              <a:t>  </a:t>
            </a:r>
            <a:r>
              <a:rPr kumimoji="0" lang="en-US" sz="1200" b="0" i="0" u="none" strike="noStrike" cap="none" normalizeH="0" baseline="0" dirty="0" smtClean="0">
                <a:ln>
                  <a:noFill/>
                </a:ln>
                <a:solidFill>
                  <a:srgbClr val="222222"/>
                </a:solidFill>
                <a:effectLst/>
                <a:latin typeface="Arial" pitchFamily="34" charset="0"/>
                <a:ea typeface="Times New Roman" pitchFamily="18" charset="0"/>
                <a:cs typeface="Arial" pitchFamily="34" charset="0"/>
              </a:rPr>
              <a:t>http://www.bankofgreece.gr/Pages/el/Statistics/prices.aspx</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0" y="620688"/>
            <a:ext cx="91440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l-GR" sz="2000" b="1" u="sng" dirty="0">
                <a:latin typeface="Arial" pitchFamily="34" charset="0"/>
                <a:ea typeface="Calibri" pitchFamily="34" charset="0"/>
                <a:cs typeface="Arial" pitchFamily="34" charset="0"/>
              </a:rPr>
              <a:t>Περιγραφική στατιστική για τις συνεχείς </a:t>
            </a:r>
            <a:r>
              <a:rPr lang="el-GR" sz="2000" b="1" u="sng" dirty="0" smtClean="0">
                <a:latin typeface="Arial" pitchFamily="34" charset="0"/>
                <a:ea typeface="Calibri" pitchFamily="34" charset="0"/>
                <a:cs typeface="Arial" pitchFamily="34" charset="0"/>
              </a:rPr>
              <a:t>μεταβλητές</a:t>
            </a:r>
          </a:p>
        </p:txBody>
      </p:sp>
      <p:pic>
        <p:nvPicPr>
          <p:cNvPr id="3" name="2 - Εικόνα"/>
          <p:cNvPicPr/>
          <p:nvPr/>
        </p:nvPicPr>
        <p:blipFill>
          <a:blip r:embed="rId2" cstate="print"/>
          <a:srcRect/>
          <a:stretch>
            <a:fillRect/>
          </a:stretch>
        </p:blipFill>
        <p:spPr bwMode="auto">
          <a:xfrm>
            <a:off x="1403648" y="3501008"/>
            <a:ext cx="6278245" cy="2552700"/>
          </a:xfrm>
          <a:prstGeom prst="rect">
            <a:avLst/>
          </a:prstGeom>
          <a:noFill/>
          <a:ln w="9525">
            <a:noFill/>
            <a:miter lim="800000"/>
            <a:headEnd/>
            <a:tailEnd/>
          </a:ln>
        </p:spPr>
      </p:pic>
      <p:pic>
        <p:nvPicPr>
          <p:cNvPr id="4" name="3 - Εικόνα"/>
          <p:cNvPicPr/>
          <p:nvPr/>
        </p:nvPicPr>
        <p:blipFill>
          <a:blip r:embed="rId3" cstate="print"/>
          <a:srcRect/>
          <a:stretch>
            <a:fillRect/>
          </a:stretch>
        </p:blipFill>
        <p:spPr bwMode="auto">
          <a:xfrm>
            <a:off x="1403648" y="1556792"/>
            <a:ext cx="6264696" cy="1728192"/>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1" y="404664"/>
            <a:ext cx="9144001"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2000" b="1" i="0" u="sng" strike="noStrike" cap="none" normalizeH="0" baseline="0" dirty="0" smtClean="0">
                <a:ln>
                  <a:noFill/>
                </a:ln>
                <a:solidFill>
                  <a:schemeClr val="tx1"/>
                </a:solidFill>
                <a:effectLst/>
                <a:latin typeface="Arial" pitchFamily="34" charset="0"/>
                <a:ea typeface="Calibri" pitchFamily="34" charset="0"/>
                <a:cs typeface="Arial" pitchFamily="34" charset="0"/>
              </a:rPr>
              <a:t>Διαγράμματα</a:t>
            </a:r>
            <a:r>
              <a:rPr kumimoji="0" lang="en-US" sz="2000" b="1" i="0" u="sng"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2000" b="1" i="0" u="sng" strike="noStrike" cap="none" normalizeH="0" baseline="0" dirty="0" err="1" smtClean="0">
                <a:ln>
                  <a:noFill/>
                </a:ln>
                <a:solidFill>
                  <a:schemeClr val="tx1"/>
                </a:solidFill>
                <a:effectLst/>
                <a:latin typeface="Arial" pitchFamily="34" charset="0"/>
                <a:ea typeface="Calibri" pitchFamily="34" charset="0"/>
                <a:cs typeface="Arial" pitchFamily="34" charset="0"/>
              </a:rPr>
              <a:t>Barplot</a:t>
            </a:r>
            <a:endParaRPr kumimoji="0" lang="el-GR" sz="2000" b="1" i="0" u="sng" strike="noStrike" cap="none" normalizeH="0" baseline="0" dirty="0" smtClean="0">
              <a:ln>
                <a:noFill/>
              </a:ln>
              <a:solidFill>
                <a:schemeClr val="tx1"/>
              </a:solidFill>
              <a:effectLst/>
              <a:latin typeface="Arial" pitchFamily="34" charset="0"/>
              <a:ea typeface="Calibri" pitchFamily="34" charset="0"/>
              <a:cs typeface="Arial" pitchFamily="34" charset="0"/>
            </a:endParaRPr>
          </a:p>
        </p:txBody>
      </p:sp>
      <p:pic>
        <p:nvPicPr>
          <p:cNvPr id="21508" name="Εικόνα 32"/>
          <p:cNvPicPr>
            <a:picLocks noChangeAspect="1" noChangeArrowheads="1"/>
          </p:cNvPicPr>
          <p:nvPr/>
        </p:nvPicPr>
        <p:blipFill>
          <a:blip r:embed="rId2" cstate="print"/>
          <a:srcRect/>
          <a:stretch>
            <a:fillRect/>
          </a:stretch>
        </p:blipFill>
        <p:spPr bwMode="auto">
          <a:xfrm>
            <a:off x="4644008" y="836712"/>
            <a:ext cx="4018046" cy="2232248"/>
          </a:xfrm>
          <a:prstGeom prst="rect">
            <a:avLst/>
          </a:prstGeom>
          <a:noFill/>
        </p:spPr>
      </p:pic>
      <p:pic>
        <p:nvPicPr>
          <p:cNvPr id="21507" name="Εικόνα 38"/>
          <p:cNvPicPr>
            <a:picLocks noChangeAspect="1" noChangeArrowheads="1"/>
          </p:cNvPicPr>
          <p:nvPr/>
        </p:nvPicPr>
        <p:blipFill>
          <a:blip r:embed="rId3" cstate="print"/>
          <a:srcRect/>
          <a:stretch>
            <a:fillRect/>
          </a:stretch>
        </p:blipFill>
        <p:spPr bwMode="auto">
          <a:xfrm>
            <a:off x="323528" y="836712"/>
            <a:ext cx="3499974" cy="2160240"/>
          </a:xfrm>
          <a:prstGeom prst="rect">
            <a:avLst/>
          </a:prstGeom>
          <a:noFill/>
        </p:spPr>
      </p:pic>
      <p:pic>
        <p:nvPicPr>
          <p:cNvPr id="21506" name="Εικόνα 34"/>
          <p:cNvPicPr>
            <a:picLocks noChangeAspect="1" noChangeArrowheads="1"/>
          </p:cNvPicPr>
          <p:nvPr/>
        </p:nvPicPr>
        <p:blipFill>
          <a:blip r:embed="rId4" cstate="print"/>
          <a:srcRect/>
          <a:stretch>
            <a:fillRect/>
          </a:stretch>
        </p:blipFill>
        <p:spPr bwMode="auto">
          <a:xfrm>
            <a:off x="2411760" y="3861048"/>
            <a:ext cx="4036083" cy="2232248"/>
          </a:xfrm>
          <a:prstGeom prst="rect">
            <a:avLst/>
          </a:prstGeom>
          <a:noFill/>
        </p:spPr>
      </p:pic>
      <p:sp>
        <p:nvSpPr>
          <p:cNvPr id="2150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
        <p:nvSpPr>
          <p:cNvPr id="21510" name="Rectangle 6"/>
          <p:cNvSpPr>
            <a:spLocks noChangeArrowheads="1"/>
          </p:cNvSpPr>
          <p:nvPr/>
        </p:nvSpPr>
        <p:spPr bwMode="auto">
          <a:xfrm>
            <a:off x="4788024" y="3161293"/>
            <a:ext cx="4032448"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Στο διάγραμμα αυτό παρατηρούμε ότι μεγάλο μέρος των παρατηρήσεων συγκεντρώνεται στην Ευρώπη, ενώ είναι λίγες οι πόλεις στην Αφρική και στην Ωκεανία.</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p:txBody>
      </p:sp>
      <p:sp>
        <p:nvSpPr>
          <p:cNvPr id="21511" name="Rectangle 7"/>
          <p:cNvSpPr>
            <a:spLocks noChangeArrowheads="1"/>
          </p:cNvSpPr>
          <p:nvPr/>
        </p:nvSpPr>
        <p:spPr bwMode="auto">
          <a:xfrm>
            <a:off x="0" y="3068960"/>
            <a:ext cx="432048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Στο </a:t>
            </a:r>
            <a:r>
              <a:rPr kumimoji="0" lang="en-US"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Barplot</a:t>
            </a:r>
            <a:r>
              <a:rPr kumimoji="0" lang="en-US"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για το </a:t>
            </a:r>
            <a:r>
              <a:rPr kumimoji="0" lang="en-US"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Avg</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Disposable Income</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παρατηρούμε ότι οι ακραίες κατηγορίες δεν είναι συμμετρικές, δηλαδή στην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κατηγορια</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Very Low</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υπάρχουν περίπου οι διπλάσιες παρατηρήσεις σε σχέση με την κατηγορία "</a:t>
            </a:r>
            <a:r>
              <a:rPr kumimoji="0" lang="en-US"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Very High</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p:txBody>
      </p:sp>
      <p:sp>
        <p:nvSpPr>
          <p:cNvPr id="21512" name="Rectangle 8"/>
          <p:cNvSpPr>
            <a:spLocks noChangeArrowheads="1"/>
          </p:cNvSpPr>
          <p:nvPr/>
        </p:nvSpPr>
        <p:spPr bwMode="auto">
          <a:xfrm>
            <a:off x="827584" y="5949280"/>
            <a:ext cx="7128792"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Αντίστοιχα για τις κλάσεις της μεταβλητής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Avg</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Rent</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η περισσότερες παρατηρήσεις συγκεντρώνονται στην κατηγορία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Low</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ενώ στις κατηγορίες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High</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και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Very</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High</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υπάρχουν λίγες παρατηρήσεις.</a:t>
            </a:r>
            <a:endParaRPr kumimoji="0" lang="el-GR"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Ορθογώνιο"/>
          <p:cNvSpPr/>
          <p:nvPr/>
        </p:nvSpPr>
        <p:spPr>
          <a:xfrm>
            <a:off x="1" y="332656"/>
            <a:ext cx="9143999" cy="400110"/>
          </a:xfrm>
          <a:prstGeom prst="rect">
            <a:avLst/>
          </a:prstGeom>
        </p:spPr>
        <p:txBody>
          <a:bodyPr wrap="square">
            <a:spAutoFit/>
          </a:bodyPr>
          <a:lstStyle/>
          <a:p>
            <a:pPr algn="ctr"/>
            <a:r>
              <a:rPr lang="el-GR" sz="2000" b="1" u="sng" dirty="0"/>
              <a:t>Διαγράμματα Πίτας </a:t>
            </a:r>
            <a:endParaRPr lang="el-GR" sz="2000" dirty="0"/>
          </a:p>
        </p:txBody>
      </p:sp>
      <p:pic>
        <p:nvPicPr>
          <p:cNvPr id="3" name="2 - Εικόνα"/>
          <p:cNvPicPr/>
          <p:nvPr/>
        </p:nvPicPr>
        <p:blipFill>
          <a:blip r:embed="rId2" cstate="print"/>
          <a:srcRect/>
          <a:stretch>
            <a:fillRect/>
          </a:stretch>
        </p:blipFill>
        <p:spPr bwMode="auto">
          <a:xfrm>
            <a:off x="0" y="836712"/>
            <a:ext cx="4297908" cy="2671366"/>
          </a:xfrm>
          <a:prstGeom prst="rect">
            <a:avLst/>
          </a:prstGeom>
          <a:noFill/>
          <a:ln w="9525">
            <a:noFill/>
            <a:miter lim="800000"/>
            <a:headEnd/>
            <a:tailEnd/>
          </a:ln>
        </p:spPr>
      </p:pic>
      <p:sp>
        <p:nvSpPr>
          <p:cNvPr id="4" name="3 - Ορθογώνιο"/>
          <p:cNvSpPr/>
          <p:nvPr/>
        </p:nvSpPr>
        <p:spPr>
          <a:xfrm>
            <a:off x="0" y="3356992"/>
            <a:ext cx="4572000" cy="646331"/>
          </a:xfrm>
          <a:prstGeom prst="rect">
            <a:avLst/>
          </a:prstGeom>
        </p:spPr>
        <p:txBody>
          <a:bodyPr>
            <a:spAutoFit/>
          </a:bodyPr>
          <a:lstStyle/>
          <a:p>
            <a:pPr algn="just"/>
            <a:r>
              <a:rPr lang="el-GR" sz="1200" dirty="0">
                <a:latin typeface="Arial" pitchFamily="34" charset="0"/>
                <a:ea typeface="Calibri" pitchFamily="34" charset="0"/>
                <a:cs typeface="Arial" pitchFamily="34" charset="0"/>
              </a:rPr>
              <a:t>Περισσότερες από τις μισές παρατηρήσεις βρίσκονται στις κατηγορίες "</a:t>
            </a:r>
            <a:r>
              <a:rPr lang="el-GR" sz="1200" dirty="0" err="1">
                <a:latin typeface="Arial" pitchFamily="34" charset="0"/>
                <a:ea typeface="Calibri" pitchFamily="34" charset="0"/>
                <a:cs typeface="Arial" pitchFamily="34" charset="0"/>
              </a:rPr>
              <a:t>High</a:t>
            </a:r>
            <a:r>
              <a:rPr lang="el-GR" sz="1200" dirty="0">
                <a:latin typeface="Arial" pitchFamily="34" charset="0"/>
                <a:ea typeface="Calibri" pitchFamily="34" charset="0"/>
                <a:cs typeface="Arial" pitchFamily="34" charset="0"/>
              </a:rPr>
              <a:t>" και "</a:t>
            </a:r>
            <a:r>
              <a:rPr lang="el-GR" sz="1200" dirty="0" err="1">
                <a:latin typeface="Arial" pitchFamily="34" charset="0"/>
                <a:ea typeface="Calibri" pitchFamily="34" charset="0"/>
                <a:cs typeface="Arial" pitchFamily="34" charset="0"/>
              </a:rPr>
              <a:t>Very</a:t>
            </a:r>
            <a:r>
              <a:rPr lang="el-GR" sz="1200" dirty="0">
                <a:latin typeface="Arial" pitchFamily="34" charset="0"/>
                <a:ea typeface="Calibri" pitchFamily="34" charset="0"/>
                <a:cs typeface="Arial" pitchFamily="34" charset="0"/>
              </a:rPr>
              <a:t> </a:t>
            </a:r>
            <a:r>
              <a:rPr lang="el-GR" sz="1200" dirty="0" err="1">
                <a:latin typeface="Arial" pitchFamily="34" charset="0"/>
                <a:ea typeface="Calibri" pitchFamily="34" charset="0"/>
                <a:cs typeface="Arial" pitchFamily="34" charset="0"/>
              </a:rPr>
              <a:t>High</a:t>
            </a:r>
            <a:r>
              <a:rPr lang="el-GR" sz="1200" dirty="0">
                <a:latin typeface="Arial" pitchFamily="34" charset="0"/>
                <a:ea typeface="Calibri" pitchFamily="34" charset="0"/>
                <a:cs typeface="Arial" pitchFamily="34" charset="0"/>
              </a:rPr>
              <a:t>", ενώ λιγότερες από το ένα τέταρτο αυτών βρίσκονται στις κατηγορίες "</a:t>
            </a:r>
            <a:r>
              <a:rPr lang="el-GR" sz="1200" dirty="0" err="1">
                <a:latin typeface="Arial" pitchFamily="34" charset="0"/>
                <a:ea typeface="Calibri" pitchFamily="34" charset="0"/>
                <a:cs typeface="Arial" pitchFamily="34" charset="0"/>
              </a:rPr>
              <a:t>Low</a:t>
            </a:r>
            <a:r>
              <a:rPr lang="el-GR" sz="1200" dirty="0">
                <a:latin typeface="Arial" pitchFamily="34" charset="0"/>
                <a:ea typeface="Calibri" pitchFamily="34" charset="0"/>
                <a:cs typeface="Arial" pitchFamily="34" charset="0"/>
              </a:rPr>
              <a:t>" και "</a:t>
            </a:r>
            <a:r>
              <a:rPr lang="el-GR" sz="1200" dirty="0" err="1">
                <a:latin typeface="Arial" pitchFamily="34" charset="0"/>
                <a:ea typeface="Calibri" pitchFamily="34" charset="0"/>
                <a:cs typeface="Arial" pitchFamily="34" charset="0"/>
              </a:rPr>
              <a:t>Very</a:t>
            </a:r>
            <a:r>
              <a:rPr lang="el-GR" sz="1200" dirty="0">
                <a:latin typeface="Arial" pitchFamily="34" charset="0"/>
                <a:ea typeface="Calibri" pitchFamily="34" charset="0"/>
                <a:cs typeface="Arial" pitchFamily="34" charset="0"/>
              </a:rPr>
              <a:t> </a:t>
            </a:r>
            <a:r>
              <a:rPr lang="el-GR" sz="1200" dirty="0" err="1">
                <a:latin typeface="Arial" pitchFamily="34" charset="0"/>
                <a:ea typeface="Calibri" pitchFamily="34" charset="0"/>
                <a:cs typeface="Arial" pitchFamily="34" charset="0"/>
              </a:rPr>
              <a:t>Low</a:t>
            </a:r>
            <a:r>
              <a:rPr lang="el-GR" sz="1200" dirty="0">
                <a:latin typeface="Arial" pitchFamily="34" charset="0"/>
                <a:ea typeface="Calibri" pitchFamily="34" charset="0"/>
                <a:cs typeface="Arial" pitchFamily="34" charset="0"/>
              </a:rPr>
              <a:t>".</a:t>
            </a:r>
          </a:p>
        </p:txBody>
      </p:sp>
      <p:pic>
        <p:nvPicPr>
          <p:cNvPr id="5" name="4 - Εικόνα"/>
          <p:cNvPicPr/>
          <p:nvPr/>
        </p:nvPicPr>
        <p:blipFill>
          <a:blip r:embed="rId3" cstate="print"/>
          <a:srcRect/>
          <a:stretch>
            <a:fillRect/>
          </a:stretch>
        </p:blipFill>
        <p:spPr bwMode="auto">
          <a:xfrm>
            <a:off x="251520" y="3933056"/>
            <a:ext cx="4008289" cy="2736304"/>
          </a:xfrm>
          <a:prstGeom prst="rect">
            <a:avLst/>
          </a:prstGeom>
          <a:noFill/>
          <a:ln w="9525">
            <a:noFill/>
            <a:miter lim="800000"/>
            <a:headEnd/>
            <a:tailEnd/>
          </a:ln>
        </p:spPr>
      </p:pic>
      <p:pic>
        <p:nvPicPr>
          <p:cNvPr id="6" name="5 - Εικόνα"/>
          <p:cNvPicPr/>
          <p:nvPr/>
        </p:nvPicPr>
        <p:blipFill>
          <a:blip r:embed="rId4" cstate="print"/>
          <a:srcRect/>
          <a:stretch>
            <a:fillRect/>
          </a:stretch>
        </p:blipFill>
        <p:spPr bwMode="auto">
          <a:xfrm>
            <a:off x="5220072" y="764704"/>
            <a:ext cx="3613195" cy="2664296"/>
          </a:xfrm>
          <a:prstGeom prst="rect">
            <a:avLst/>
          </a:prstGeom>
          <a:noFill/>
          <a:ln w="9525">
            <a:noFill/>
            <a:miter lim="800000"/>
            <a:headEnd/>
            <a:tailEnd/>
          </a:ln>
        </p:spPr>
      </p:pic>
      <p:sp>
        <p:nvSpPr>
          <p:cNvPr id="20481" name="Rectangle 1"/>
          <p:cNvSpPr>
            <a:spLocks noChangeArrowheads="1"/>
          </p:cNvSpPr>
          <p:nvPr/>
        </p:nvSpPr>
        <p:spPr bwMode="auto">
          <a:xfrm>
            <a:off x="4932040" y="3212976"/>
            <a:ext cx="4067944"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Στην μεταβλητή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Crime</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τα τρία τέταρτα των παρατηρήσεων μοιράζονται περίπου ισόποσα στις κατηγορίες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Low</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και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Medium</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ενώ η κατηγορία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Very</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High</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έχει ελάχιστες παρατηρήσεις.</a:t>
            </a:r>
            <a:endParaRPr kumimoji="0" lang="el-G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482" name="Rectangle 2"/>
          <p:cNvSpPr>
            <a:spLocks noChangeArrowheads="1"/>
          </p:cNvSpPr>
          <p:nvPr/>
        </p:nvSpPr>
        <p:spPr bwMode="auto">
          <a:xfrm>
            <a:off x="4283968" y="5373216"/>
            <a:ext cx="4248472" cy="8640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Όσον αφορά το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Pollution</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οι παρατηρήσεις μοιράζονται σχετικά ομοιόμορφα μεταξύ των κατηγοριών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Very</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Low</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Medium</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High</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και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Very</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High</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ενώ είναι αρκετά περισσότερες στην κατηγορία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Low</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a:t>
            </a:r>
            <a:endParaRPr kumimoji="0" lang="el-GR"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 Εικόνα"/>
          <p:cNvPicPr/>
          <p:nvPr/>
        </p:nvPicPr>
        <p:blipFill>
          <a:blip r:embed="rId2" cstate="print"/>
          <a:srcRect/>
          <a:stretch>
            <a:fillRect/>
          </a:stretch>
        </p:blipFill>
        <p:spPr bwMode="auto">
          <a:xfrm>
            <a:off x="179512" y="260648"/>
            <a:ext cx="4392488" cy="2736304"/>
          </a:xfrm>
          <a:prstGeom prst="rect">
            <a:avLst/>
          </a:prstGeom>
          <a:noFill/>
          <a:ln w="9525">
            <a:noFill/>
            <a:miter lim="800000"/>
            <a:headEnd/>
            <a:tailEnd/>
          </a:ln>
        </p:spPr>
      </p:pic>
      <p:sp>
        <p:nvSpPr>
          <p:cNvPr id="22529" name="Rectangle 1"/>
          <p:cNvSpPr>
            <a:spLocks noChangeArrowheads="1"/>
          </p:cNvSpPr>
          <p:nvPr/>
        </p:nvSpPr>
        <p:spPr bwMode="auto">
          <a:xfrm>
            <a:off x="179512" y="2924944"/>
            <a:ext cx="4032448"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Παρατηρούμε ότι η τιμή του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Cappuccino</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έχει σχέση με το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Avg</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Disposable</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Income</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με ένα μεγάλο άλμα να γίνεται μεταξύ των κατηγοριών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Low</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και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Medium</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αλλά και των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High</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και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Very</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High</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a:t>
            </a:r>
            <a:endParaRPr kumimoji="0" lang="el-GR"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 name="3 - Εικόνα"/>
          <p:cNvPicPr/>
          <p:nvPr/>
        </p:nvPicPr>
        <p:blipFill>
          <a:blip r:embed="rId3" cstate="print"/>
          <a:srcRect/>
          <a:stretch>
            <a:fillRect/>
          </a:stretch>
        </p:blipFill>
        <p:spPr bwMode="auto">
          <a:xfrm>
            <a:off x="4788024" y="476672"/>
            <a:ext cx="4032448" cy="2376264"/>
          </a:xfrm>
          <a:prstGeom prst="rect">
            <a:avLst/>
          </a:prstGeom>
          <a:noFill/>
          <a:ln w="9525">
            <a:noFill/>
            <a:miter lim="800000"/>
            <a:headEnd/>
            <a:tailEnd/>
          </a:ln>
        </p:spPr>
      </p:pic>
      <p:sp>
        <p:nvSpPr>
          <p:cNvPr id="22530" name="Rectangle 2"/>
          <p:cNvSpPr>
            <a:spLocks noChangeArrowheads="1"/>
          </p:cNvSpPr>
          <p:nvPr/>
        </p:nvSpPr>
        <p:spPr bwMode="auto">
          <a:xfrm>
            <a:off x="4644008" y="2781799"/>
            <a:ext cx="4176464"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Τέλος, έχουμε δύο διαφορετικά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barplots</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Στο παρακάτω παρατηρούμε ότι υπάρχουν ελάχιστες παρατηρήσεις στην κατηγορία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Very</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High</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a:t>
            </a:r>
            <a:endParaRPr kumimoji="0" lang="el-GR"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 name="5 - Εικόνα"/>
          <p:cNvPicPr/>
          <p:nvPr/>
        </p:nvPicPr>
        <p:blipFill>
          <a:blip r:embed="rId4" cstate="print"/>
          <a:srcRect/>
          <a:stretch>
            <a:fillRect/>
          </a:stretch>
        </p:blipFill>
        <p:spPr bwMode="auto">
          <a:xfrm>
            <a:off x="2195736" y="3501008"/>
            <a:ext cx="4896544" cy="2736304"/>
          </a:xfrm>
          <a:prstGeom prst="rect">
            <a:avLst/>
          </a:prstGeom>
          <a:noFill/>
          <a:ln w="9525">
            <a:noFill/>
            <a:miter lim="800000"/>
            <a:headEnd/>
            <a:tailEnd/>
          </a:ln>
        </p:spPr>
      </p:pic>
      <p:sp>
        <p:nvSpPr>
          <p:cNvPr id="22531" name="Rectangle 3"/>
          <p:cNvSpPr>
            <a:spLocks noChangeArrowheads="1"/>
          </p:cNvSpPr>
          <p:nvPr/>
        </p:nvSpPr>
        <p:spPr bwMode="auto">
          <a:xfrm>
            <a:off x="2627784" y="6165304"/>
            <a:ext cx="4176464"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Στο παρακάτω διάγραμμα παρατηρούμε τις διαφορετικές κατανομές του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Avg</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Rent</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σε κάθε ήπειρο.</a:t>
            </a:r>
            <a:endParaRPr kumimoji="0" lang="el-GR"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3628376" y="289193"/>
            <a:ext cx="1887248"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l-GR" sz="2000" b="1" i="0" u="sng" strike="noStrike" cap="none" normalizeH="0" baseline="0" dirty="0" smtClean="0">
                <a:ln>
                  <a:noFill/>
                </a:ln>
                <a:solidFill>
                  <a:schemeClr val="tx1"/>
                </a:solidFill>
                <a:effectLst/>
                <a:latin typeface="Arial" pitchFamily="34" charset="0"/>
                <a:ea typeface="Calibri" pitchFamily="34" charset="0"/>
                <a:cs typeface="Arial" pitchFamily="34" charset="0"/>
              </a:rPr>
              <a:t>Ιστογράμματα</a:t>
            </a:r>
            <a:endParaRPr kumimoji="0" lang="el-GR" sz="2800" b="0" i="0" u="sng" strike="noStrike" cap="none" normalizeH="0" baseline="0" dirty="0" smtClean="0">
              <a:ln>
                <a:noFill/>
              </a:ln>
              <a:solidFill>
                <a:schemeClr val="tx1"/>
              </a:solidFill>
              <a:effectLst/>
              <a:latin typeface="Arial" pitchFamily="34" charset="0"/>
              <a:cs typeface="Arial" pitchFamily="34" charset="0"/>
            </a:endParaRPr>
          </a:p>
        </p:txBody>
      </p:sp>
      <p:sp>
        <p:nvSpPr>
          <p:cNvPr id="23555"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pic>
        <p:nvPicPr>
          <p:cNvPr id="23554" name="Εικόνα 25"/>
          <p:cNvPicPr>
            <a:picLocks noChangeAspect="1" noChangeArrowheads="1"/>
          </p:cNvPicPr>
          <p:nvPr/>
        </p:nvPicPr>
        <p:blipFill>
          <a:blip r:embed="rId2" cstate="print"/>
          <a:srcRect/>
          <a:stretch>
            <a:fillRect/>
          </a:stretch>
        </p:blipFill>
        <p:spPr bwMode="auto">
          <a:xfrm>
            <a:off x="107504" y="836712"/>
            <a:ext cx="4536504" cy="2443840"/>
          </a:xfrm>
          <a:prstGeom prst="rect">
            <a:avLst/>
          </a:prstGeom>
          <a:noFill/>
        </p:spPr>
      </p:pic>
      <p:sp>
        <p:nvSpPr>
          <p:cNvPr id="23556" name="Rectangle 4"/>
          <p:cNvSpPr>
            <a:spLocks noChangeArrowheads="1"/>
          </p:cNvSpPr>
          <p:nvPr/>
        </p:nvSpPr>
        <p:spPr bwMode="auto">
          <a:xfrm>
            <a:off x="107504" y="3356992"/>
            <a:ext cx="4536504"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Η ακραία τιμή παρατηρείται στη Σαουδική Αραβία, καθώς το σινεμά είχε απαγορευτεί για 35 χρόνια και η άρση της απαγόρευσης έχει προγραμματιστεί για το Μάρτιο του 2018.</a:t>
            </a:r>
            <a:endParaRPr kumimoji="0" lang="el-G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558"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pic>
        <p:nvPicPr>
          <p:cNvPr id="23557" name="Εικόνα 28"/>
          <p:cNvPicPr>
            <a:picLocks noChangeAspect="1" noChangeArrowheads="1"/>
          </p:cNvPicPr>
          <p:nvPr/>
        </p:nvPicPr>
        <p:blipFill>
          <a:blip r:embed="rId3" cstate="print"/>
          <a:srcRect/>
          <a:stretch>
            <a:fillRect/>
          </a:stretch>
        </p:blipFill>
        <p:spPr bwMode="auto">
          <a:xfrm>
            <a:off x="4572000" y="764704"/>
            <a:ext cx="4362078" cy="2454706"/>
          </a:xfrm>
          <a:prstGeom prst="rect">
            <a:avLst/>
          </a:prstGeom>
          <a:noFill/>
        </p:spPr>
      </p:pic>
      <p:sp>
        <p:nvSpPr>
          <p:cNvPr id="23559" name="Rectangle 7"/>
          <p:cNvSpPr>
            <a:spLocks noChangeArrowheads="1"/>
          </p:cNvSpPr>
          <p:nvPr/>
        </p:nvSpPr>
        <p:spPr bwMode="auto">
          <a:xfrm>
            <a:off x="4932040" y="3158461"/>
            <a:ext cx="4032448"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Αντίστοιχα, έχουμε το ιστόγραμμα για τη μεταβλητή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Wine</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a:t>
            </a:r>
            <a:endParaRPr kumimoji="0" lang="el-G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561" name="Rectangle 9"/>
          <p:cNvSpPr>
            <a:spLocks noChangeArrowheads="1"/>
          </p:cNvSpPr>
          <p:nvPr/>
        </p:nvSpPr>
        <p:spPr bwMode="auto">
          <a:xfrm>
            <a:off x="5580112" y="5013176"/>
            <a:ext cx="3131840" cy="11079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Για τη μεταβλητή </a:t>
            </a:r>
            <a:r>
              <a:rPr kumimoji="0" lang="el-GR" sz="12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Wine</a:t>
            </a:r>
            <a:r>
              <a:rPr kumimoji="0" lang="el-G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οι 5 υψηλότερες τιμές της παρατηρούνται σε χώρες στις οποίες η επικρατέστερη θρησκεία απαγορεύει το αλκοόλ.</a:t>
            </a:r>
            <a:endParaRPr kumimoji="0" lang="el-GR"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l-GR"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3560" name="Εικόνα 31"/>
          <p:cNvPicPr>
            <a:picLocks noChangeAspect="1" noChangeArrowheads="1"/>
          </p:cNvPicPr>
          <p:nvPr/>
        </p:nvPicPr>
        <p:blipFill>
          <a:blip r:embed="rId4" cstate="print"/>
          <a:srcRect/>
          <a:stretch>
            <a:fillRect/>
          </a:stretch>
        </p:blipFill>
        <p:spPr bwMode="auto">
          <a:xfrm>
            <a:off x="1115616" y="4005064"/>
            <a:ext cx="4381835" cy="2448272"/>
          </a:xfrm>
          <a:prstGeom prst="rect">
            <a:avLst/>
          </a:prstGeom>
          <a:noFill/>
        </p:spPr>
      </p:pic>
      <p:sp>
        <p:nvSpPr>
          <p:cNvPr id="23562"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224</TotalTime>
  <Words>2453</Words>
  <Application>Microsoft Office PowerPoint</Application>
  <PresentationFormat>Προβολή στην οθόνη (4:3)</PresentationFormat>
  <Paragraphs>216</Paragraphs>
  <Slides>46</Slides>
  <Notes>0</Notes>
  <HiddenSlides>0</HiddenSlides>
  <MMClips>0</MMClips>
  <ScaleCrop>false</ScaleCrop>
  <HeadingPairs>
    <vt:vector size="4" baseType="variant">
      <vt:variant>
        <vt:lpstr>Θέμα</vt:lpstr>
      </vt:variant>
      <vt:variant>
        <vt:i4>1</vt:i4>
      </vt:variant>
      <vt:variant>
        <vt:lpstr>Τίτλοι διαφανειών</vt:lpstr>
      </vt:variant>
      <vt:variant>
        <vt:i4>46</vt:i4>
      </vt:variant>
    </vt:vector>
  </HeadingPairs>
  <TitlesOfParts>
    <vt:vector size="47" baseType="lpstr">
      <vt:lpstr>Θέμα του Office</vt:lpstr>
      <vt:lpstr>Διαφάνεια 1</vt:lpstr>
      <vt:lpstr>Διαφάνεια 2</vt:lpstr>
      <vt:lpstr>Διαφάνεια 3</vt:lpstr>
      <vt:lpstr>Διαφάνεια 4</vt:lpstr>
      <vt:lpstr>Διαφάνεια 5</vt:lpstr>
      <vt:lpstr>Διαφάνεια 6</vt:lpstr>
      <vt:lpstr>Διαφάνεια 7</vt:lpstr>
      <vt:lpstr>Διαφάνεια 8</vt:lpstr>
      <vt:lpstr>Διαφάνεια 9</vt:lpstr>
      <vt:lpstr>Διαφάνεια 10</vt:lpstr>
      <vt:lpstr>Διαφάνεια 11</vt:lpstr>
      <vt:lpstr>Διαφάνεια 12</vt:lpstr>
      <vt:lpstr>Διαφάνεια 13</vt:lpstr>
      <vt:lpstr>Διαφάνεια 14</vt:lpstr>
      <vt:lpstr>Διαφάνεια 15</vt:lpstr>
      <vt:lpstr>Διαφάνεια 16</vt:lpstr>
      <vt:lpstr>Διαφάνεια 17</vt:lpstr>
      <vt:lpstr>Διαφάνεια 18</vt:lpstr>
      <vt:lpstr>Διαφάνεια 19</vt:lpstr>
      <vt:lpstr>Διαφάνεια 20</vt:lpstr>
      <vt:lpstr>Διαφάνεια 21</vt:lpstr>
      <vt:lpstr>Διαφάνεια 22</vt:lpstr>
      <vt:lpstr>Διαφάνεια 23</vt:lpstr>
      <vt:lpstr>Διαφάνεια 24</vt:lpstr>
      <vt:lpstr>Διαφάνεια 25</vt:lpstr>
      <vt:lpstr>Διαφάνεια 26</vt:lpstr>
      <vt:lpstr>Διαφάνεια 27</vt:lpstr>
      <vt:lpstr>Διαφάνεια 28</vt:lpstr>
      <vt:lpstr>Διαφάνεια 29</vt:lpstr>
      <vt:lpstr>Διαφάνεια 30</vt:lpstr>
      <vt:lpstr>Διαφάνεια 31</vt:lpstr>
      <vt:lpstr>Διαφάνεια 32</vt:lpstr>
      <vt:lpstr>Διαφάνεια 33</vt:lpstr>
      <vt:lpstr>Διαφάνεια 34</vt:lpstr>
      <vt:lpstr>Διαφάνεια 35</vt:lpstr>
      <vt:lpstr>Διαφάνεια 36</vt:lpstr>
      <vt:lpstr>Διαφάνεια 37</vt:lpstr>
      <vt:lpstr>Διαφάνεια 38</vt:lpstr>
      <vt:lpstr>Διαφάνεια 39</vt:lpstr>
      <vt:lpstr>Διαφάνεια 40</vt:lpstr>
      <vt:lpstr>Διαφάνεια 41</vt:lpstr>
      <vt:lpstr>Διαφάνεια 42</vt:lpstr>
      <vt:lpstr>Διαφάνεια 43</vt:lpstr>
      <vt:lpstr>Διαφάνεια 44</vt:lpstr>
      <vt:lpstr>Διαφάνεια 45</vt:lpstr>
      <vt:lpstr>Διαφάνεια 46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Διαφάνεια 1</dc:title>
  <cp:lastModifiedBy>PARIS</cp:lastModifiedBy>
  <cp:revision>29</cp:revision>
  <dcterms:created xsi:type="dcterms:W3CDTF">2018-02-14T18:09:02Z</dcterms:created>
  <dcterms:modified xsi:type="dcterms:W3CDTF">2018-02-14T21:53:35Z</dcterms:modified>
</cp:coreProperties>
</file>