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840024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527720"/>
            <a:ext cx="840024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808160" y="452772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52772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8400240" cy="529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840024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400240" cy="67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52772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8400240" cy="529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808160" y="452772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527720"/>
            <a:ext cx="839988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840024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527720"/>
            <a:ext cx="840024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808160" y="452772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52772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840024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400240" cy="67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52772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529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08160" y="452772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60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08160" y="1764000"/>
            <a:ext cx="409896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527720"/>
            <a:ext cx="8399880" cy="2523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24720" y="0"/>
            <a:ext cx="755640" cy="7559280"/>
          </a:xfrm>
          <a:prstGeom prst="rect">
            <a:avLst/>
          </a:prstGeom>
          <a:solidFill>
            <a:srgbClr val="675e47"/>
          </a:solidFill>
        </p:spPr>
      </p:sp>
      <p:sp>
        <p:nvSpPr>
          <p:cNvPr id="1" name="CustomShape 2"/>
          <p:cNvSpPr/>
          <p:nvPr/>
        </p:nvSpPr>
        <p:spPr>
          <a:xfrm>
            <a:off x="9324720" y="6047640"/>
            <a:ext cx="755640" cy="755640"/>
          </a:xfrm>
          <a:prstGeom prst="rect">
            <a:avLst/>
          </a:prstGeom>
          <a:solidFill>
            <a:srgbClr val="a9a57c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56000" y="2099880"/>
            <a:ext cx="8316000" cy="2859120"/>
          </a:xfrm>
          <a:prstGeom prst="rect">
            <a:avLst/>
          </a:prstGeom>
        </p:spPr>
        <p:txBody>
          <a:bodyPr anchor="b" bIns="50400" lIns="100800" rIns="100800" tIns="50400"/>
          <a:p>
            <a:pPr>
              <a:lnSpc>
                <a:spcPct val="100000"/>
              </a:lnSpc>
            </a:pPr>
            <a:r>
              <a:rPr lang="en-US" sz="7300">
                <a:solidFill>
                  <a:srgbClr val="675e47"/>
                </a:solidFill>
                <a:latin typeface="Cambria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2f2b20"/>
                </a:solidFill>
                <a:latin typeface="Calibri"/>
              </a:rPr>
              <a:t>5/9/13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817111-E141-4141-B111-81818161F171}" type="slidenum">
              <a:rPr lang="en-US" sz="2000">
                <a:solidFill>
                  <a:srgbClr val="2f2b2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24720" y="0"/>
            <a:ext cx="755640" cy="7559280"/>
          </a:xfrm>
          <a:prstGeom prst="rect">
            <a:avLst/>
          </a:prstGeom>
          <a:solidFill>
            <a:srgbClr val="675e47"/>
          </a:solidFill>
        </p:spPr>
      </p:sp>
      <p:sp>
        <p:nvSpPr>
          <p:cNvPr id="40" name="CustomShape 2"/>
          <p:cNvSpPr/>
          <p:nvPr/>
        </p:nvSpPr>
        <p:spPr>
          <a:xfrm>
            <a:off x="9324720" y="6047640"/>
            <a:ext cx="755640" cy="755640"/>
          </a:xfrm>
          <a:prstGeom prst="rect">
            <a:avLst/>
          </a:prstGeom>
          <a:solidFill>
            <a:srgbClr val="a9a57c"/>
          </a:solidFill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2760"/>
            <a:ext cx="8400240" cy="1259640"/>
          </a:xfrm>
          <a:prstGeom prst="rect">
            <a:avLst/>
          </a:prstGeom>
        </p:spPr>
        <p:txBody>
          <a:bodyPr anchor="ctr" bIns="50400" lIns="100800" rIns="100800" tIns="50400"/>
          <a:p>
            <a:pPr>
              <a:lnSpc>
                <a:spcPct val="100000"/>
              </a:lnSpc>
            </a:pPr>
            <a:r>
              <a:rPr lang="en-US" sz="5100">
                <a:solidFill>
                  <a:srgbClr val="675e47"/>
                </a:solidFill>
                <a:latin typeface="Cambria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4000"/>
            <a:ext cx="8400240" cy="5291280"/>
          </a:xfrm>
          <a:prstGeom prst="rect">
            <a:avLst/>
          </a:prstGeom>
        </p:spPr>
        <p:txBody>
          <a:bodyPr bIns="50400" lIns="100800" rIns="100800" tIns="504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f2b2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f2b2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f2b2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f2b2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f2b2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f2b2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2f2b2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2f2b2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 sz="1500">
                <a:solidFill>
                  <a:srgbClr val="2f2b2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2f2b20"/>
                </a:solidFill>
                <a:latin typeface="Calibri"/>
              </a:rPr>
              <a:t>&lt;date/time&gt;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2f2b20"/>
                </a:solidFill>
                <a:latin typeface="Calibri"/>
              </a:rPr>
              <a:t>&lt;footer&gt;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318131E1-A1D1-41D1-B131-D191A1C10151}" type="slidenum">
              <a:rPr lang="en-US" sz="2000">
                <a:solidFill>
                  <a:srgbClr val="2f2b2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56000" y="2099880"/>
            <a:ext cx="8316000" cy="2859120"/>
          </a:xfrm>
          <a:prstGeom prst="rect">
            <a:avLst/>
          </a:prstGeom>
        </p:spPr>
        <p:txBody>
          <a:bodyPr anchor="b" bIns="50400" lIns="100800" rIns="100800" tIns="50400"/>
          <a:p>
            <a:pPr>
              <a:lnSpc>
                <a:spcPct val="100000"/>
              </a:lnSpc>
            </a:pPr>
            <a:r>
              <a:rPr lang="en-US" sz="7300">
                <a:solidFill>
                  <a:srgbClr val="675e47"/>
                </a:solidFill>
                <a:latin typeface="Cambria"/>
              </a:rPr>
              <a:t>Paranormal Distribution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756000" y="5039640"/>
            <a:ext cx="7123320" cy="1175760"/>
          </a:xfrm>
          <a:prstGeom prst="rect">
            <a:avLst/>
          </a:prstGeom>
        </p:spPr>
        <p:txBody>
          <a:bodyPr bIns="50400" lIns="100800" rIns="100800" tIns="504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8f8e8d"/>
                </a:solidFill>
                <a:latin typeface="Calibri"/>
              </a:rPr>
              <a:t>Andy Chung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8f8e8d"/>
                </a:solidFill>
                <a:latin typeface="Calibri"/>
              </a:rPr>
              <a:t>Kevin Gilbert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8f8e8d"/>
                </a:solidFill>
                <a:latin typeface="Calibri"/>
              </a:rPr>
              <a:t>Jason Sun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2760"/>
            <a:ext cx="8400240" cy="1259640"/>
          </a:xfrm>
          <a:prstGeom prst="rect">
            <a:avLst/>
          </a:prstGeom>
        </p:spPr>
        <p:txBody>
          <a:bodyPr anchor="ctr" bIns="50400" lIns="100800" rIns="100800" tIns="50400"/>
          <a:p>
            <a:pPr>
              <a:lnSpc>
                <a:spcPct val="100000"/>
              </a:lnSpc>
            </a:pPr>
            <a:r>
              <a:rPr lang="en-US" sz="5100">
                <a:solidFill>
                  <a:srgbClr val="675e47"/>
                </a:solidFill>
                <a:latin typeface="Cambria"/>
              </a:rPr>
              <a:t>First Step: Random Forest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4000"/>
            <a:ext cx="8400240" cy="5291280"/>
          </a:xfrm>
          <a:prstGeom prst="rect">
            <a:avLst/>
          </a:prstGeom>
        </p:spPr>
        <p:txBody>
          <a:bodyPr bIns="50400" lIns="100800" rIns="100800" tIns="50400"/>
          <a:p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1265040" y="1451880"/>
            <a:ext cx="7056000" cy="1931400"/>
          </a:xfrm>
          <a:prstGeom prst="rect">
            <a:avLst/>
          </a:prstGeom>
        </p:spPr>
        <p:txBody>
          <a:bodyPr bIns="50400" lIns="100800" rIns="100800" tIns="50400"/>
          <a:p>
            <a:pPr algn="ctr"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One decision tree: One classification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500 decision trees: One classification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We bag these trees into a “random forest”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3188520"/>
            <a:ext cx="6583680" cy="38667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2760"/>
            <a:ext cx="8400240" cy="1259640"/>
          </a:xfrm>
          <a:prstGeom prst="rect">
            <a:avLst/>
          </a:prstGeom>
        </p:spPr>
        <p:txBody>
          <a:bodyPr anchor="ctr" bIns="50400" lIns="100800" rIns="100800" tIns="50400"/>
          <a:p>
            <a:pPr>
              <a:lnSpc>
                <a:spcPct val="100000"/>
              </a:lnSpc>
            </a:pPr>
            <a:r>
              <a:rPr lang="en-US" sz="5100">
                <a:solidFill>
                  <a:srgbClr val="675e47"/>
                </a:solidFill>
                <a:latin typeface="Cambria"/>
              </a:rPr>
              <a:t>Second Step: LASSO (glmnet)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4000"/>
            <a:ext cx="8400240" cy="5291280"/>
          </a:xfrm>
          <a:prstGeom prst="rect">
            <a:avLst/>
          </a:prstGeom>
        </p:spPr>
        <p:txBody>
          <a:bodyPr bIns="50400" lIns="100800" rIns="100800" tIns="50400"/>
          <a:p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1539360" y="1451880"/>
            <a:ext cx="7056000" cy="1931400"/>
          </a:xfrm>
          <a:prstGeom prst="rect">
            <a:avLst/>
          </a:prstGeom>
        </p:spPr>
        <p:txBody>
          <a:bodyPr bIns="50400" lIns="100800" rIns="100800" tIns="50400"/>
          <a:p>
            <a:pPr algn="ctr"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What if Random Forest isn't sure?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Recalculate unsure nodes with LASSO, ridge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Replacing decisions reduced our CV error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4480" y="3291840"/>
            <a:ext cx="6859440" cy="40233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2760"/>
            <a:ext cx="8400240" cy="1259640"/>
          </a:xfrm>
          <a:prstGeom prst="rect">
            <a:avLst/>
          </a:prstGeom>
        </p:spPr>
        <p:txBody>
          <a:bodyPr anchor="ctr" bIns="50400" lIns="100800" rIns="100800" tIns="50400"/>
          <a:p>
            <a:pPr>
              <a:lnSpc>
                <a:spcPct val="100000"/>
              </a:lnSpc>
            </a:pPr>
            <a:r>
              <a:rPr lang="en-US" sz="5100">
                <a:solidFill>
                  <a:srgbClr val="675e47"/>
                </a:solidFill>
                <a:latin typeface="Cambria"/>
              </a:rPr>
              <a:t>Results on training data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4000"/>
            <a:ext cx="8400240" cy="5291280"/>
          </a:xfrm>
          <a:prstGeom prst="rect">
            <a:avLst/>
          </a:prstGeom>
        </p:spPr>
        <p:txBody>
          <a:bodyPr bIns="50400" lIns="100800" rIns="100800" tIns="50400"/>
          <a:p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624960" y="1645920"/>
            <a:ext cx="8610480" cy="3668760"/>
          </a:xfrm>
          <a:prstGeom prst="rect">
            <a:avLst/>
          </a:prstGeom>
        </p:spPr>
        <p:txBody>
          <a:bodyPr bIns="50400" lIns="100800" rIns="100800" tIns="50400"/>
          <a:p>
            <a:pPr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Random Forest prone to overfit</a:t>
            </a:r>
            <a:endParaRPr/>
          </a:p>
          <a:p>
            <a:pPr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	</a:t>
            </a:r>
            <a:r>
              <a:rPr lang="en-US" sz="3100">
                <a:solidFill>
                  <a:srgbClr val="675e47"/>
                </a:solidFill>
                <a:latin typeface="Cambria"/>
              </a:rPr>
              <a:t>Individual forests vary between 25% and 40% error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Two-stage algorithm has only 30% error</a:t>
            </a:r>
            <a:endParaRPr/>
          </a:p>
          <a:p>
            <a:pPr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	</a:t>
            </a:r>
            <a:r>
              <a:rPr lang="en-US" sz="3100">
                <a:solidFill>
                  <a:srgbClr val="675e47"/>
                </a:solidFill>
                <a:latin typeface="Cambria"/>
              </a:rPr>
              <a:t>Tested on 4-folds cross-validation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100">
                <a:solidFill>
                  <a:srgbClr val="675e47"/>
                </a:solidFill>
                <a:latin typeface="Cambria"/>
              </a:rPr>
              <a:t>We're pretty sure map of neighborhoods is... Pittsburgh!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2560" y="914400"/>
            <a:ext cx="6934320" cy="5699880"/>
          </a:xfrm>
          <a:prstGeom prst="rect">
            <a:avLst/>
          </a:prstGeom>
        </p:spPr>
      </p:pic>
      <p:pic>
        <p:nvPicPr>
          <p:cNvPr descr="" id="9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74320"/>
            <a:ext cx="7406640" cy="713232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