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</p:sldMasterIdLst>
  <p:sldIdLst>
    <p:sldId id="256" r:id="rId3"/>
    <p:sldId id="257" r:id="rId4"/>
    <p:sldId id="265" r:id="rId5"/>
    <p:sldId id="274" r:id="rId6"/>
    <p:sldId id="259" r:id="rId7"/>
    <p:sldId id="266" r:id="rId8"/>
    <p:sldId id="260" r:id="rId9"/>
    <p:sldId id="267" r:id="rId10"/>
    <p:sldId id="261" r:id="rId11"/>
    <p:sldId id="276" r:id="rId12"/>
    <p:sldId id="273" r:id="rId13"/>
    <p:sldId id="275" r:id="rId14"/>
    <p:sldId id="262" r:id="rId15"/>
    <p:sldId id="269" r:id="rId16"/>
    <p:sldId id="271" r:id="rId17"/>
    <p:sldId id="263" r:id="rId18"/>
    <p:sldId id="270" r:id="rId19"/>
    <p:sldId id="272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2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824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31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82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33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42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29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6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0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41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14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13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4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1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2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5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5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6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9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541FBA-B021-4623-9A2C-479FC60F66EE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4AD11C-283F-406E-9BB5-AB6926D7E6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7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Critical Brain: the Statistical Physics of Neural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Kevin Gilmore</a:t>
            </a:r>
          </a:p>
          <a:p>
            <a:r>
              <a:rPr lang="en-US" dirty="0" smtClean="0"/>
              <a:t>Comps II Presentation</a:t>
            </a:r>
          </a:p>
          <a:p>
            <a:r>
              <a:rPr lang="en-US" dirty="0" smtClean="0"/>
              <a:t>March 8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Ising model: application to the brain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02" y="1921444"/>
            <a:ext cx="6458851" cy="3839111"/>
          </a:xfrm>
        </p:spPr>
      </p:pic>
    </p:spTree>
    <p:extLst>
      <p:ext uri="{BB962C8B-B14F-4D97-AF65-F5344CB8AC3E}">
        <p14:creationId xmlns:p14="http://schemas.microsoft.com/office/powerpoint/2010/main" val="17376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Ising model &amp; fMRI network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32" y="2244090"/>
            <a:ext cx="4705350" cy="6667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959" y="2318558"/>
            <a:ext cx="3306994" cy="3702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6840" y="3417570"/>
            <a:ext cx="9468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Bell MT" panose="02020503060305020303" pitchFamily="18" charset="0"/>
              </a:rPr>
              <a:t>x</a:t>
            </a:r>
            <a:r>
              <a:rPr lang="en-US" i="1" baseline="-25000" dirty="0" smtClean="0">
                <a:latin typeface="Bell MT" panose="02020503060305020303" pitchFamily="18" charset="0"/>
              </a:rPr>
              <a:t>i</a:t>
            </a:r>
            <a:r>
              <a:rPr lang="en-US" i="1" dirty="0" smtClean="0">
                <a:latin typeface="Bell MT" panose="02020503060305020303" pitchFamily="18" charset="0"/>
              </a:rPr>
              <a:t>(t) </a:t>
            </a:r>
            <a:r>
              <a:rPr lang="en-US" dirty="0" smtClean="0"/>
              <a:t>is the brain oxygen level dependent (BOLD) signal of voxel </a:t>
            </a:r>
            <a:r>
              <a:rPr lang="en-US" i="1" dirty="0" err="1" smtClean="0">
                <a:latin typeface="Bell MT" panose="02020503060305020303" pitchFamily="18" charset="0"/>
              </a:rPr>
              <a:t>i</a:t>
            </a:r>
            <a:r>
              <a:rPr lang="en-US" dirty="0" smtClean="0"/>
              <a:t> if we are studying </a:t>
            </a:r>
          </a:p>
          <a:p>
            <a:r>
              <a:rPr lang="en-US" dirty="0" smtClean="0"/>
              <a:t>the brain data or the spin time series of site </a:t>
            </a:r>
            <a:r>
              <a:rPr lang="en-US" i="1" dirty="0" err="1" smtClean="0">
                <a:latin typeface="Bell MT" panose="02020503060305020303" pitchFamily="18" charset="0"/>
              </a:rPr>
              <a:t>i</a:t>
            </a:r>
            <a:r>
              <a:rPr lang="en-US" dirty="0" smtClean="0">
                <a:latin typeface="Bell MT" panose="02020503060305020303" pitchFamily="18" charset="0"/>
              </a:rPr>
              <a:t> </a:t>
            </a:r>
            <a:r>
              <a:rPr lang="en-US" dirty="0" smtClean="0"/>
              <a:t>from the Ising model.  Averages taken over the length</a:t>
            </a:r>
          </a:p>
          <a:p>
            <a:r>
              <a:rPr lang="en-US" dirty="0" smtClean="0"/>
              <a:t>of the time series (300 and 2000 points for the brain and the Ising model, respectively).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Criticality in neural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Neuronal avalanches: experimental evidence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552" y="1943004"/>
            <a:ext cx="3448531" cy="2819794"/>
          </a:xfrm>
        </p:spPr>
      </p:pic>
    </p:spTree>
    <p:extLst>
      <p:ext uri="{BB962C8B-B14F-4D97-AF65-F5344CB8AC3E}">
        <p14:creationId xmlns:p14="http://schemas.microsoft.com/office/powerpoint/2010/main" val="18298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Neuronal avalanches and scale 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17" y="1971412"/>
            <a:ext cx="5677692" cy="3772426"/>
          </a:xfrm>
        </p:spPr>
      </p:pic>
    </p:spTree>
    <p:extLst>
      <p:ext uri="{BB962C8B-B14F-4D97-AF65-F5344CB8AC3E}">
        <p14:creationId xmlns:p14="http://schemas.microsoft.com/office/powerpoint/2010/main" val="26151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range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94" y="1820488"/>
            <a:ext cx="3711053" cy="2320880"/>
          </a:xfrm>
        </p:spPr>
      </p:pic>
    </p:spTree>
    <p:extLst>
      <p:ext uri="{BB962C8B-B14F-4D97-AF65-F5344CB8AC3E}">
        <p14:creationId xmlns:p14="http://schemas.microsoft.com/office/powerpoint/2010/main" val="39781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capacity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578" y="1850050"/>
            <a:ext cx="2993509" cy="2819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40" y="2279766"/>
            <a:ext cx="2619375" cy="68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" y="3184806"/>
            <a:ext cx="511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i="1" dirty="0" smtClean="0"/>
              <a:t>n </a:t>
            </a:r>
            <a:r>
              <a:rPr lang="en-US" dirty="0"/>
              <a:t>is the number of binary patterns and </a:t>
            </a:r>
            <a:endParaRPr lang="en-US" dirty="0" smtClean="0"/>
          </a:p>
          <a:p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is the probability that a particular pattern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occurs</a:t>
            </a:r>
          </a:p>
        </p:txBody>
      </p:sp>
    </p:spTree>
    <p:extLst>
      <p:ext uri="{BB962C8B-B14F-4D97-AF65-F5344CB8AC3E}">
        <p14:creationId xmlns:p14="http://schemas.microsoft.com/office/powerpoint/2010/main" val="372542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56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Networks and the brain</a:t>
            </a:r>
          </a:p>
          <a:p>
            <a:r>
              <a:rPr lang="en-US" dirty="0" smtClean="0"/>
              <a:t>Continuous phase transitions and critical phenomena</a:t>
            </a:r>
          </a:p>
          <a:p>
            <a:r>
              <a:rPr lang="en-US" dirty="0" smtClean="0"/>
              <a:t>The Ising model</a:t>
            </a:r>
          </a:p>
          <a:p>
            <a:r>
              <a:rPr lang="en-US" dirty="0" smtClean="0"/>
              <a:t>Criticality in neural systems</a:t>
            </a:r>
          </a:p>
          <a:p>
            <a:r>
              <a:rPr lang="en-US" dirty="0" smtClean="0"/>
              <a:t>Experimental evidence</a:t>
            </a:r>
          </a:p>
          <a:p>
            <a:pPr lvl="1"/>
            <a:r>
              <a:rPr lang="en-US" dirty="0" smtClean="0"/>
              <a:t>Neuronal avalanches</a:t>
            </a:r>
          </a:p>
          <a:p>
            <a:pPr lvl="1"/>
            <a:r>
              <a:rPr lang="en-US" dirty="0" smtClean="0"/>
              <a:t>Information capacity and dynamic range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Thesis/Punchline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motivation and intro sections in paper.</a:t>
            </a:r>
          </a:p>
          <a:p>
            <a:r>
              <a:rPr lang="en-US" dirty="0" smtClean="0"/>
              <a:t>Circuit model (</a:t>
            </a:r>
            <a:r>
              <a:rPr lang="en-US" dirty="0" err="1" smtClean="0"/>
              <a:t>trad</a:t>
            </a:r>
            <a:r>
              <a:rPr lang="en-US" dirty="0" smtClean="0"/>
              <a:t> in neuro) inadequate. Alternatives?</a:t>
            </a:r>
          </a:p>
          <a:p>
            <a:r>
              <a:rPr lang="en-US" dirty="0" smtClean="0"/>
              <a:t>Explanatory power. Minimal model with no biology. Neuronal avalanches and scale invariance.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50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brain?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phase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phenomena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invariance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794" y="1946016"/>
            <a:ext cx="2696736" cy="402272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88720" y="2029143"/>
            <a:ext cx="4937760" cy="4023360"/>
          </a:xfrm>
        </p:spPr>
        <p:txBody>
          <a:bodyPr/>
          <a:lstStyle/>
          <a:p>
            <a:r>
              <a:rPr lang="en-US" dirty="0"/>
              <a:t>Consequence of divergence of correlation </a:t>
            </a:r>
            <a:r>
              <a:rPr lang="en-US" dirty="0" smtClean="0"/>
              <a:t>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Ising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901" y="956309"/>
            <a:ext cx="3038899" cy="271500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" y="2144192"/>
            <a:ext cx="7028571" cy="1838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87" y="4507749"/>
            <a:ext cx="3886385" cy="61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671</TotalTime>
  <Words>223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Bell MT</vt:lpstr>
      <vt:lpstr>Calibri</vt:lpstr>
      <vt:lpstr>Calibri Light</vt:lpstr>
      <vt:lpstr>Wingdings 2</vt:lpstr>
      <vt:lpstr>HDOfficeLightV0</vt:lpstr>
      <vt:lpstr>Retrospect</vt:lpstr>
      <vt:lpstr>Critical Brain: the Statistical Physics of Neural Systems</vt:lpstr>
      <vt:lpstr>Overview</vt:lpstr>
      <vt:lpstr>Thesis/Punchline</vt:lpstr>
      <vt:lpstr>What is a network?</vt:lpstr>
      <vt:lpstr>What is the brain?</vt:lpstr>
      <vt:lpstr>Continuous phase transitions</vt:lpstr>
      <vt:lpstr>Critical phenomena</vt:lpstr>
      <vt:lpstr>Scale invariance</vt:lpstr>
      <vt:lpstr>The Ising model</vt:lpstr>
      <vt:lpstr>The Ising model: application to the brain</vt:lpstr>
      <vt:lpstr>The Ising model &amp; fMRI network details</vt:lpstr>
      <vt:lpstr>Criticality in neural systems</vt:lpstr>
      <vt:lpstr>Neuronal avalanches: experimental evidence</vt:lpstr>
      <vt:lpstr>Neuronal avalanches and scale invariance</vt:lpstr>
      <vt:lpstr>Information processing</vt:lpstr>
      <vt:lpstr>Dynamic range</vt:lpstr>
      <vt:lpstr>Information capacity</vt:lpstr>
      <vt:lpstr>Impact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Brain: the Statistical Physics of Neural Systems</dc:title>
  <dc:creator>Kevin Gilmore</dc:creator>
  <cp:lastModifiedBy>Kevin Gilmore</cp:lastModifiedBy>
  <cp:revision>13</cp:revision>
  <dcterms:created xsi:type="dcterms:W3CDTF">2016-02-24T17:49:48Z</dcterms:created>
  <dcterms:modified xsi:type="dcterms:W3CDTF">2016-02-25T05:01:27Z</dcterms:modified>
</cp:coreProperties>
</file>