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67" r:id="rId3"/>
    <p:sldId id="258" r:id="rId4"/>
    <p:sldId id="259" r:id="rId5"/>
    <p:sldId id="274" r:id="rId6"/>
    <p:sldId id="260" r:id="rId7"/>
    <p:sldId id="275" r:id="rId8"/>
    <p:sldId id="268" r:id="rId9"/>
    <p:sldId id="270" r:id="rId10"/>
    <p:sldId id="272" r:id="rId11"/>
    <p:sldId id="261" r:id="rId12"/>
    <p:sldId id="264" r:id="rId13"/>
    <p:sldId id="271" r:id="rId14"/>
    <p:sldId id="273" r:id="rId15"/>
    <p:sldId id="277" r:id="rId16"/>
    <p:sldId id="27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7</a:t>
            </a:fld>
            <a:endParaRPr lang="en-US"/>
          </a:p>
        </p:txBody>
      </p:sp>
    </p:spTree>
    <p:extLst>
      <p:ext uri="{BB962C8B-B14F-4D97-AF65-F5344CB8AC3E}">
        <p14:creationId xmlns:p14="http://schemas.microsoft.com/office/powerpoint/2010/main" val="18846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385054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2/8/2017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5.emf"/><Relationship Id="rId3" Type="http://schemas.openxmlformats.org/officeDocument/2006/relationships/image" Target="../media/image46.png"/><Relationship Id="rId21" Type="http://schemas.openxmlformats.org/officeDocument/2006/relationships/image" Target="../media/image61.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6.xml"/><Relationship Id="rId16" Type="http://schemas.openxmlformats.org/officeDocument/2006/relationships/image" Target="../media/image59.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23" Type="http://schemas.openxmlformats.org/officeDocument/2006/relationships/image" Target="../media/image63.png"/><Relationship Id="rId10" Type="http://schemas.openxmlformats.org/officeDocument/2006/relationships/image" Target="../media/image53.png"/><Relationship Id="rId19" Type="http://schemas.openxmlformats.org/officeDocument/2006/relationships/image" Target="../media/image6.emf"/><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2.png"/></Relationships>
</file>

<file path=ppt/slides/_rels/slide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69.PNG"/></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12.png"/><Relationship Id="rId4" Type="http://schemas.openxmlformats.org/officeDocument/2006/relationships/image" Target="../media/image710.PNG"/><Relationship Id="rId9"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sp>
        <p:nvSpPr>
          <p:cNvPr id="5" name="Rectangle 4"/>
          <p:cNvSpPr/>
          <p:nvPr/>
        </p:nvSpPr>
        <p:spPr>
          <a:xfrm>
            <a:off x="2049646" y="1503873"/>
            <a:ext cx="2492887" cy="398740"/>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spTree>
    <p:extLst>
      <p:ext uri="{BB962C8B-B14F-4D97-AF65-F5344CB8AC3E}">
        <p14:creationId xmlns:p14="http://schemas.microsoft.com/office/powerpoint/2010/main" val="1368473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endParaRPr lang="en-US" dirty="0" smtClean="0"/>
              </a:p>
              <a:p>
                <a:pPr lvl="1"/>
                <a:r>
                  <a:rPr lang="en-US" b="1" dirty="0" smtClean="0"/>
                  <a:t>7 </a:t>
                </a:r>
                <a:r>
                  <a:rPr lang="en-US" b="1" dirty="0" err="1"/>
                  <a:t>nV</a:t>
                </a:r>
                <a:r>
                  <a:rPr lang="en-US" b="1" dirty="0"/>
                  <a:t>/m</a:t>
                </a:r>
              </a:p>
              <a:p>
                <a:pPr lvl="1"/>
                <a:r>
                  <a:rPr lang="en-US" dirty="0"/>
                  <a:t>10^-3 </a:t>
                </a:r>
                <a:r>
                  <a:rPr lang="en-US" dirty="0" err="1"/>
                  <a:t>yN</a:t>
                </a:r>
                <a:r>
                  <a:rPr lang="en-US" dirty="0"/>
                  <a:t> / ion</a:t>
                </a:r>
              </a:p>
              <a:p>
                <a:r>
                  <a:rPr lang="en-US" dirty="0"/>
                  <a:t>SNR goes like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oMath>
                </a14:m>
                <a:endParaRPr lang="en-US" dirty="0"/>
              </a:p>
              <a:p>
                <a:r>
                  <a:rPr lang="en-US" dirty="0"/>
                  <a:t>Spin-squeezing can improve SNR by factor of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p:sp>
        <p:nvSpPr>
          <p:cNvPr id="3" name="Content Placeholder 2"/>
          <p:cNvSpPr>
            <a:spLocks noGrp="1"/>
          </p:cNvSpPr>
          <p:nvPr>
            <p:ph idx="1"/>
          </p:nvPr>
        </p:nvSpPr>
        <p:spPr/>
        <p:txBody>
          <a:bodyPr/>
          <a:lstStyle/>
          <a:p>
            <a:r>
              <a:rPr lang="en-US" dirty="0"/>
              <a:t>Pursuing protocols to explore force and amplitude sensing below the standard quantum limit</a:t>
            </a:r>
          </a:p>
          <a:p>
            <a:pPr lvl="1"/>
            <a:r>
              <a:rPr lang="en-US" dirty="0"/>
              <a:t>Probing vacuum fluctuations and fundamental quantum physics</a:t>
            </a:r>
          </a:p>
          <a:p>
            <a:r>
              <a:rPr lang="en-US" dirty="0"/>
              <a:t>WISPS and electric field sensing</a:t>
            </a:r>
          </a:p>
        </p:txBody>
      </p:sp>
    </p:spTree>
    <p:extLst>
      <p:ext uri="{BB962C8B-B14F-4D97-AF65-F5344CB8AC3E}">
        <p14:creationId xmlns:p14="http://schemas.microsoft.com/office/powerpoint/2010/main" val="1548111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for Z_c^2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558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29" y="877101"/>
            <a:ext cx="5986357" cy="5831459"/>
          </a:xfrm>
          <a:prstGeom prst="rect">
            <a:avLst/>
          </a:prstGeom>
        </p:spPr>
      </p:pic>
      <p:grpSp>
        <p:nvGrpSpPr>
          <p:cNvPr id="10" name="Group 9"/>
          <p:cNvGrpSpPr/>
          <p:nvPr/>
        </p:nvGrpSpPr>
        <p:grpSpPr>
          <a:xfrm>
            <a:off x="7097963" y="1335426"/>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1335426"/>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1335426"/>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1335426"/>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1335426"/>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1335426"/>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1335426"/>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1335426"/>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1335426"/>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1335426"/>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1335426"/>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p:sp>
        <p:nvSpPr>
          <p:cNvPr id="2" name="TextBox 1"/>
          <p:cNvSpPr txBox="1"/>
          <p:nvPr/>
        </p:nvSpPr>
        <p:spPr>
          <a:xfrm>
            <a:off x="6483386" y="5501639"/>
            <a:ext cx="4237954" cy="646331"/>
          </a:xfrm>
          <a:prstGeom prst="rect">
            <a:avLst/>
          </a:prstGeom>
          <a:noFill/>
        </p:spPr>
        <p:txBody>
          <a:bodyPr wrap="square" rtlCol="0">
            <a:spAutoFit/>
          </a:bodyPr>
          <a:lstStyle/>
          <a:p>
            <a:r>
              <a:rPr lang="en-US" dirty="0"/>
              <a:t>Our scheme is second order sensitive to </a:t>
            </a:r>
            <a:r>
              <a:rPr lang="en-US" dirty="0" err="1"/>
              <a:t>Z_c</a:t>
            </a:r>
            <a:r>
              <a:rPr lang="en-US" dirty="0"/>
              <a:t> </a:t>
            </a:r>
            <a:r>
              <a:rPr lang="en-US" dirty="0" err="1"/>
              <a:t>ie</a:t>
            </a:r>
            <a:r>
              <a:rPr lang="en-US" dirty="0"/>
              <a:t> we measure Z_c^2</a:t>
            </a:r>
          </a:p>
        </p:txBody>
      </p:sp>
    </p:spTree>
    <p:extLst>
      <p:ext uri="{BB962C8B-B14F-4D97-AF65-F5344CB8AC3E}">
        <p14:creationId xmlns:p14="http://schemas.microsoft.com/office/powerpoint/2010/main" val="25681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3"/>
                                        </p:tgtEl>
                                        <p:attrNameLst>
                                          <p:attrName>style.visibility</p:attrName>
                                        </p:attrNameLst>
                                      </p:cBhvr>
                                      <p:to>
                                        <p:strVal val="visible"/>
                                      </p:to>
                                    </p:set>
                                  </p:childTnLst>
                                </p:cTn>
                              </p:par>
                            </p:childTnLst>
                          </p:cTn>
                        </p:par>
                        <p:par>
                          <p:cTn id="7" fill="hold">
                            <p:stCondLst>
                              <p:cond delay="1250"/>
                            </p:stCondLst>
                            <p:childTnLst>
                              <p:par>
                                <p:cTn id="8" presetID="1" presetClass="entr" presetSubtype="0" fill="hold" nodeType="afterEffect">
                                  <p:stCondLst>
                                    <p:cond delay="0"/>
                                  </p:stCondLst>
                                  <p:childTnLst>
                                    <p:set>
                                      <p:cBhvr>
                                        <p:cTn id="9" dur="1" fill="hold">
                                          <p:stCondLst>
                                            <p:cond delay="1249"/>
                                          </p:stCondLst>
                                        </p:cTn>
                                        <p:tgtEl>
                                          <p:spTgt spid="16"/>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0"/>
                                  </p:stCondLst>
                                  <p:childTnLst>
                                    <p:set>
                                      <p:cBhvr>
                                        <p:cTn id="12" dur="1" fill="hold">
                                          <p:stCondLst>
                                            <p:cond delay="1249"/>
                                          </p:stCondLst>
                                        </p:cTn>
                                        <p:tgtEl>
                                          <p:spTgt spid="19"/>
                                        </p:tgtEl>
                                        <p:attrNameLst>
                                          <p:attrName>style.visibility</p:attrName>
                                        </p:attrNameLst>
                                      </p:cBhvr>
                                      <p:to>
                                        <p:strVal val="visible"/>
                                      </p:to>
                                    </p:set>
                                  </p:childTnLst>
                                </p:cTn>
                              </p:par>
                            </p:childTnLst>
                          </p:cTn>
                        </p:par>
                        <p:par>
                          <p:cTn id="13" fill="hold">
                            <p:stCondLst>
                              <p:cond delay="3750"/>
                            </p:stCondLst>
                            <p:childTnLst>
                              <p:par>
                                <p:cTn id="14" presetID="1" presetClass="entr" presetSubtype="0" fill="hold" nodeType="afterEffect">
                                  <p:stCondLst>
                                    <p:cond delay="0"/>
                                  </p:stCondLst>
                                  <p:childTnLst>
                                    <p:set>
                                      <p:cBhvr>
                                        <p:cTn id="15" dur="1" fill="hold">
                                          <p:stCondLst>
                                            <p:cond delay="1249"/>
                                          </p:stCondLst>
                                        </p:cTn>
                                        <p:tgtEl>
                                          <p:spTgt spid="22"/>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0"/>
                                  </p:stCondLst>
                                  <p:childTnLst>
                                    <p:set>
                                      <p:cBhvr>
                                        <p:cTn id="18" dur="1" fill="hold">
                                          <p:stCondLst>
                                            <p:cond delay="1249"/>
                                          </p:stCondLst>
                                        </p:cTn>
                                        <p:tgtEl>
                                          <p:spTgt spid="25"/>
                                        </p:tgtEl>
                                        <p:attrNameLst>
                                          <p:attrName>style.visibility</p:attrName>
                                        </p:attrNameLst>
                                      </p:cBhvr>
                                      <p:to>
                                        <p:strVal val="visible"/>
                                      </p:to>
                                    </p:set>
                                  </p:childTnLst>
                                </p:cTn>
                              </p:par>
                            </p:childTnLst>
                          </p:cTn>
                        </p:par>
                        <p:par>
                          <p:cTn id="19" fill="hold">
                            <p:stCondLst>
                              <p:cond delay="6250"/>
                            </p:stCondLst>
                            <p:childTnLst>
                              <p:par>
                                <p:cTn id="20" presetID="1" presetClass="entr" presetSubtype="0" fill="hold" nodeType="afterEffect">
                                  <p:stCondLst>
                                    <p:cond delay="0"/>
                                  </p:stCondLst>
                                  <p:childTnLst>
                                    <p:set>
                                      <p:cBhvr>
                                        <p:cTn id="21" dur="1" fill="hold">
                                          <p:stCondLst>
                                            <p:cond delay="1249"/>
                                          </p:stCondLst>
                                        </p:cTn>
                                        <p:tgtEl>
                                          <p:spTgt spid="29"/>
                                        </p:tgtEl>
                                        <p:attrNameLst>
                                          <p:attrName>style.visibility</p:attrName>
                                        </p:attrNameLst>
                                      </p:cBhvr>
                                      <p:to>
                                        <p:strVal val="visible"/>
                                      </p:to>
                                    </p:set>
                                  </p:childTnLst>
                                </p:cTn>
                              </p:par>
                            </p:childTnLst>
                          </p:cTn>
                        </p:par>
                        <p:par>
                          <p:cTn id="22" fill="hold">
                            <p:stCondLst>
                              <p:cond delay="7500"/>
                            </p:stCondLst>
                            <p:childTnLst>
                              <p:par>
                                <p:cTn id="23" presetID="1" presetClass="entr" presetSubtype="0" fill="hold" nodeType="afterEffect">
                                  <p:stCondLst>
                                    <p:cond delay="0"/>
                                  </p:stCondLst>
                                  <p:childTnLst>
                                    <p:set>
                                      <p:cBhvr>
                                        <p:cTn id="24" dur="1" fill="hold">
                                          <p:stCondLst>
                                            <p:cond delay="1249"/>
                                          </p:stCondLst>
                                        </p:cTn>
                                        <p:tgtEl>
                                          <p:spTgt spid="32"/>
                                        </p:tgtEl>
                                        <p:attrNameLst>
                                          <p:attrName>style.visibility</p:attrName>
                                        </p:attrNameLst>
                                      </p:cBhvr>
                                      <p:to>
                                        <p:strVal val="visible"/>
                                      </p:to>
                                    </p:set>
                                  </p:childTnLst>
                                </p:cTn>
                              </p:par>
                            </p:childTnLst>
                          </p:cTn>
                        </p:par>
                        <p:par>
                          <p:cTn id="25" fill="hold">
                            <p:stCondLst>
                              <p:cond delay="8750"/>
                            </p:stCondLst>
                            <p:childTnLst>
                              <p:par>
                                <p:cTn id="26" presetID="1" presetClass="entr" presetSubtype="0" fill="hold" nodeType="afterEffect">
                                  <p:stCondLst>
                                    <p:cond delay="0"/>
                                  </p:stCondLst>
                                  <p:childTnLst>
                                    <p:set>
                                      <p:cBhvr>
                                        <p:cTn id="27" dur="1" fill="hold">
                                          <p:stCondLst>
                                            <p:cond delay="1249"/>
                                          </p:stCondLst>
                                        </p:cTn>
                                        <p:tgtEl>
                                          <p:spTgt spid="35"/>
                                        </p:tgtEl>
                                        <p:attrNameLst>
                                          <p:attrName>style.visibility</p:attrName>
                                        </p:attrNameLst>
                                      </p:cBhvr>
                                      <p:to>
                                        <p:strVal val="visible"/>
                                      </p:to>
                                    </p:set>
                                  </p:childTnLst>
                                </p:cTn>
                              </p:par>
                            </p:childTnLst>
                          </p:cTn>
                        </p:par>
                        <p:par>
                          <p:cTn id="28" fill="hold">
                            <p:stCondLst>
                              <p:cond delay="10000"/>
                            </p:stCondLst>
                            <p:childTnLst>
                              <p:par>
                                <p:cTn id="29" presetID="1" presetClass="entr" presetSubtype="0" fill="hold" nodeType="afterEffect">
                                  <p:stCondLst>
                                    <p:cond delay="0"/>
                                  </p:stCondLst>
                                  <p:childTnLst>
                                    <p:set>
                                      <p:cBhvr>
                                        <p:cTn id="30" dur="1" fill="hold">
                                          <p:stCondLst>
                                            <p:cond delay="1249"/>
                                          </p:stCondLst>
                                        </p:cTn>
                                        <p:tgtEl>
                                          <p:spTgt spid="38"/>
                                        </p:tgtEl>
                                        <p:attrNameLst>
                                          <p:attrName>style.visibility</p:attrName>
                                        </p:attrNameLst>
                                      </p:cBhvr>
                                      <p:to>
                                        <p:strVal val="visible"/>
                                      </p:to>
                                    </p:set>
                                  </p:childTnLst>
                                </p:cTn>
                              </p:par>
                            </p:childTnLst>
                          </p:cTn>
                        </p:par>
                        <p:par>
                          <p:cTn id="31" fill="hold">
                            <p:stCondLst>
                              <p:cond delay="11250"/>
                            </p:stCondLst>
                            <p:childTnLst>
                              <p:par>
                                <p:cTn id="32" presetID="1" presetClass="entr" presetSubtype="0" fill="hold" nodeType="afterEffect">
                                  <p:stCondLst>
                                    <p:cond delay="0"/>
                                  </p:stCondLst>
                                  <p:childTnLst>
                                    <p:set>
                                      <p:cBhvr>
                                        <p:cTn id="33" dur="1" fill="hold">
                                          <p:stCondLst>
                                            <p:cond delay="124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Precession due to axial oscillation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9226"/>
                <a:ext cx="10515600" cy="5114924"/>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𝐻</m:t>
                          </m:r>
                        </m:e>
                        <m:sub>
                          <m:r>
                            <a:rPr lang="en-US" sz="2200" b="0" i="1" smtClean="0">
                              <a:latin typeface="Cambria Math" panose="02040503050406030204" pitchFamily="18" charset="0"/>
                              <a:ea typeface="Cambria Math" panose="02040503050406030204" pitchFamily="18" charset="0"/>
                            </a:rPr>
                            <m:t>𝑂𝐷𝐹</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𝑈</m:t>
                      </m:r>
                      <m:nary>
                        <m:naryPr>
                          <m:chr m:val="∑"/>
                          <m:supHide m:val="on"/>
                          <m:ctrlPr>
                            <a:rPr lang="en-US" sz="2200" b="0" i="1" smtClean="0">
                              <a:latin typeface="Cambria Math" panose="02040503050406030204" pitchFamily="18" charset="0"/>
                              <a:ea typeface="Cambria Math" panose="02040503050406030204" pitchFamily="18" charset="0"/>
                            </a:rPr>
                          </m:ctrlPr>
                        </m:naryPr>
                        <m:sub>
                          <m:r>
                            <m:rPr>
                              <m:brk m:alnAt="7"/>
                            </m:rPr>
                            <a:rPr lang="en-US" sz="2200" b="0" i="1" smtClean="0">
                              <a:latin typeface="Cambria Math" panose="02040503050406030204" pitchFamily="18" charset="0"/>
                              <a:ea typeface="Cambria Math" panose="02040503050406030204" pitchFamily="18" charset="0"/>
                            </a:rPr>
                            <m:t>𝑖</m:t>
                          </m:r>
                        </m:sub>
                        <m:sup/>
                        <m:e>
                          <m:func>
                            <m:funcPr>
                              <m:ctrlPr>
                                <a:rPr lang="en-US" sz="2200" b="0" i="1" smtClean="0">
                                  <a:latin typeface="Cambria Math" panose="02040503050406030204" pitchFamily="18" charset="0"/>
                                  <a:ea typeface="Cambria Math" panose="02040503050406030204" pitchFamily="18" charset="0"/>
                                </a:rPr>
                              </m:ctrlPr>
                            </m:funcPr>
                            <m:fName>
                              <m:r>
                                <m:rPr>
                                  <m:sty m:val="p"/>
                                </m:rPr>
                                <a:rPr lang="en-US" sz="2200" b="0" i="0" smtClean="0">
                                  <a:latin typeface="Cambria Math" panose="02040503050406030204" pitchFamily="18" charset="0"/>
                                  <a:ea typeface="Cambria Math" panose="02040503050406030204" pitchFamily="18" charset="0"/>
                                </a:rPr>
                                <m:t>sin</m:t>
                              </m:r>
                            </m:fName>
                            <m:e>
                              <m:d>
                                <m:dPr>
                                  <m:begChr m:val="["/>
                                  <m:endChr m:val="]"/>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e>
                          </m:func>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𝑖</m:t>
                              </m:r>
                            </m:sub>
                            <m:sup>
                              <m:r>
                                <a:rPr lang="en-US" sz="2200" b="0" i="1" smtClean="0">
                                  <a:latin typeface="Cambria Math" panose="02040503050406030204" pitchFamily="18" charset="0"/>
                                  <a:ea typeface="Cambria Math" panose="02040503050406030204" pitchFamily="18" charset="0"/>
                                </a:rPr>
                                <m:t>𝑧</m:t>
                              </m:r>
                            </m:sup>
                          </m:sSubSup>
                        </m:e>
                      </m:nary>
                    </m:oMath>
                  </m:oMathPara>
                </a14:m>
                <a:endParaRPr lang="en-US" sz="22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𝑈</m:t>
                      </m:r>
                      <m:nary>
                        <m:naryPr>
                          <m:chr m:val="∑"/>
                          <m:supHide m:val="on"/>
                          <m:ctrlPr>
                            <a:rPr lang="en-US" sz="2200" i="1">
                              <a:latin typeface="Cambria Math" panose="02040503050406030204" pitchFamily="18" charset="0"/>
                              <a:ea typeface="Cambria Math" panose="02040503050406030204" pitchFamily="18" charset="0"/>
                            </a:rPr>
                          </m:ctrlPr>
                        </m:naryPr>
                        <m:sub>
                          <m:r>
                            <m:rPr>
                              <m:brk m:alnAt="7"/>
                            </m:rPr>
                            <a:rPr lang="en-US" sz="2200" i="1">
                              <a:latin typeface="Cambria Math" panose="02040503050406030204" pitchFamily="18" charset="0"/>
                              <a:ea typeface="Cambria Math" panose="02040503050406030204" pitchFamily="18" charset="0"/>
                            </a:rPr>
                            <m:t>𝑖</m:t>
                          </m:r>
                        </m:sub>
                        <m:sup/>
                        <m:e>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sin</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e>
                          </m:func>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e>
                          </m:func>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𝑈</m:t>
                          </m:r>
                          <m:nary>
                            <m:naryPr>
                              <m:chr m:val="∑"/>
                              <m:supHide m:val="on"/>
                              <m:ctrlPr>
                                <a:rPr lang="en-US" sz="2200" i="1">
                                  <a:latin typeface="Cambria Math" panose="02040503050406030204" pitchFamily="18" charset="0"/>
                                  <a:ea typeface="Cambria Math" panose="02040503050406030204" pitchFamily="18" charset="0"/>
                                </a:rPr>
                              </m:ctrlPr>
                            </m:naryPr>
                            <m:sub>
                              <m:r>
                                <m:rPr>
                                  <m:brk m:alnAt="7"/>
                                </m:rPr>
                                <a:rPr lang="en-US" sz="2200" i="1">
                                  <a:latin typeface="Cambria Math" panose="02040503050406030204" pitchFamily="18" charset="0"/>
                                  <a:ea typeface="Cambria Math" panose="02040503050406030204" pitchFamily="18" charset="0"/>
                                </a:rPr>
                                <m:t>𝑖</m:t>
                              </m:r>
                            </m:sub>
                            <m:sup/>
                            <m:e>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e>
                              </m:func>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sin</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e>
                              </m:func>
                            </m:e>
                          </m:nary>
                        </m:e>
                      </m:nary>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  </m:t>
                      </m:r>
                    </m:oMath>
                  </m:oMathPara>
                </a14:m>
                <a:endParaRPr lang="en-US" sz="2200" b="0" i="1" dirty="0">
                  <a:latin typeface="Cambria Math" panose="02040503050406030204" pitchFamily="18" charset="0"/>
                  <a:ea typeface="Cambria Math" panose="02040503050406030204" pitchFamily="18" charset="0"/>
                </a:endParaRPr>
              </a:p>
              <a:p>
                <a:pPr marL="0" indent="0">
                  <a:buNone/>
                </a:pPr>
                <a:r>
                  <a:rPr lang="en-US" sz="2200" dirty="0">
                    <a:latin typeface="Cambria Math" panose="02040503050406030204" pitchFamily="18" charset="0"/>
                    <a:ea typeface="Cambria Math" panose="02040503050406030204" pitchFamily="18" charset="0"/>
                  </a:rPr>
                  <a:t>With oscillation of frequency </a:t>
                </a:r>
                <a14:m>
                  <m:oMath xmlns:m="http://schemas.openxmlformats.org/officeDocument/2006/math">
                    <m:r>
                      <a:rPr lang="en-US" sz="2200" i="1" smtClean="0">
                        <a:latin typeface="Cambria Math" panose="02040503050406030204" pitchFamily="18" charset="0"/>
                        <a:ea typeface="Cambria Math" panose="02040503050406030204" pitchFamily="18" charset="0"/>
                      </a:rPr>
                      <m:t>𝜔</m:t>
                    </m:r>
                  </m:oMath>
                </a14:m>
                <a:r>
                  <a:rPr lang="en-US" sz="2200" b="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oMath>
                </a14:m>
                <a:r>
                  <a:rPr lang="en-US" sz="2200" b="0" dirty="0">
                    <a:latin typeface="Cambria Math" panose="02040503050406030204" pitchFamily="18" charset="0"/>
                    <a:ea typeface="Cambria Math" panose="02040503050406030204" pitchFamily="18" charset="0"/>
                  </a:rPr>
                  <a:t>: </a:t>
                </a:r>
                <a:r>
                  <a:rPr lang="en-US" sz="2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𝑧</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e>
                        </m:d>
                      </m:e>
                    </m:func>
                  </m:oMath>
                </a14:m>
                <a:endParaRPr lang="en-US" sz="22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𝐻</m:t>
                        </m:r>
                      </m:e>
                      <m:sub>
                        <m:r>
                          <a:rPr lang="en-US" sz="2200" i="1">
                            <a:latin typeface="Cambria Math" panose="02040503050406030204" pitchFamily="18" charset="0"/>
                            <a:ea typeface="Cambria Math" panose="02040503050406030204" pitchFamily="18" charset="0"/>
                          </a:rPr>
                          <m:t>𝑂𝐷𝐹</m:t>
                        </m:r>
                      </m:sub>
                    </m:sSub>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𝑍</m:t>
                        </m:r>
                      </m:e>
                      <m:sub>
                        <m:r>
                          <a:rPr lang="en-US" sz="2200" i="1">
                            <a:latin typeface="Cambria Math" panose="02040503050406030204" pitchFamily="18" charset="0"/>
                            <a:ea typeface="Cambria Math" panose="02040503050406030204" pitchFamily="18" charset="0"/>
                          </a:rPr>
                          <m:t>𝑐</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i="0" smtClean="0">
                            <a:latin typeface="Cambria Math" panose="02040503050406030204" pitchFamily="18" charset="0"/>
                            <a:ea typeface="Cambria Math" panose="02040503050406030204" pitchFamily="18" charset="0"/>
                          </a:rPr>
                          <m:t>cos</m:t>
                        </m:r>
                      </m:fName>
                      <m:e>
                        <m:d>
                          <m:dPr>
                            <m:begChr m:val="["/>
                            <m:endChr m:val="]"/>
                            <m:ctrlPr>
                              <a:rPr lang="en-US" sz="2200" i="1" smtClean="0">
                                <a:latin typeface="Cambria Math" panose="02040503050406030204" pitchFamily="18" charset="0"/>
                                <a:ea typeface="Cambria Math" panose="02040503050406030204" pitchFamily="18" charset="0"/>
                              </a:rPr>
                            </m:ctrlPr>
                          </m:dPr>
                          <m:e>
                            <m:d>
                              <m:dPr>
                                <m:ctrlPr>
                                  <a:rPr lang="en-US" sz="2200" i="1" smtClean="0">
                                    <a:latin typeface="Cambria Math" panose="02040503050406030204" pitchFamily="18" charset="0"/>
                                    <a:ea typeface="Cambria Math" panose="02040503050406030204" pitchFamily="18" charset="0"/>
                                  </a:rPr>
                                </m:ctrlPr>
                              </m:dPr>
                              <m:e>
                                <m:r>
                                  <a:rPr lang="en-US" sz="2200" i="1" smtClean="0">
                                    <a:latin typeface="Cambria Math" panose="02040503050406030204" pitchFamily="18" charset="0"/>
                                    <a:ea typeface="Cambria Math" panose="02040503050406030204" pitchFamily="18" charset="0"/>
                                  </a:rPr>
                                  <m:t>𝜔</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𝜇</m:t>
                                </m:r>
                              </m:e>
                            </m:d>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e>
                        </m:d>
                      </m:e>
                    </m:func>
                    <m:nary>
                      <m:naryPr>
                        <m:chr m:val="∑"/>
                        <m:supHide m:val="on"/>
                        <m:ctrlPr>
                          <a:rPr lang="en-US" sz="2200" i="1" smtClean="0">
                            <a:latin typeface="Cambria Math" panose="02040503050406030204" pitchFamily="18" charset="0"/>
                            <a:ea typeface="Cambria Math" panose="02040503050406030204" pitchFamily="18" charset="0"/>
                          </a:rPr>
                        </m:ctrlPr>
                      </m:naryPr>
                      <m:sub>
                        <m:r>
                          <m:rPr>
                            <m:brk m:alnAt="7"/>
                          </m:rPr>
                          <a:rPr lang="en-US" sz="2200" b="0" i="1" smtClean="0">
                            <a:latin typeface="Cambria Math" panose="02040503050406030204" pitchFamily="18" charset="0"/>
                            <a:ea typeface="Cambria Math" panose="02040503050406030204" pitchFamily="18" charset="0"/>
                          </a:rPr>
                          <m:t>𝑖</m:t>
                        </m:r>
                      </m:sub>
                      <m:sup/>
                      <m:e>
                        <m:f>
                          <m:fPr>
                            <m:ctrlPr>
                              <a:rPr lang="en-US" sz="2200" i="1" smtClean="0">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num>
                          <m:den>
                            <m:r>
                              <a:rPr lang="en-US" sz="2200" b="0" i="1" smtClean="0">
                                <a:latin typeface="Cambria Math" panose="02040503050406030204" pitchFamily="18" charset="0"/>
                                <a:ea typeface="Cambria Math" panose="02040503050406030204" pitchFamily="18" charset="0"/>
                              </a:rPr>
                              <m:t>2</m:t>
                            </m:r>
                          </m:den>
                        </m:f>
                      </m:e>
                    </m:nary>
                  </m:oMath>
                </a14:m>
                <a:r>
                  <a:rPr lang="en-US" sz="2200" dirty="0">
                    <a:ea typeface="Cambria Math" panose="02040503050406030204" pitchFamily="18" charset="0"/>
                  </a:rPr>
                  <a:t>, 	where	</a:t>
                </a:r>
                <a14:m>
                  <m:oMath xmlns:m="http://schemas.openxmlformats.org/officeDocument/2006/math">
                    <m:r>
                      <a:rPr lang="en-US" sz="2200" b="0" i="0"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𝐷𝑊𝐹</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𝑈</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𝑘</m:t>
                    </m:r>
                  </m:oMath>
                </a14:m>
                <a:endParaRPr lang="en-US" sz="2200" dirty="0">
                  <a:ea typeface="Cambria Math" panose="02040503050406030204" pitchFamily="18" charset="0"/>
                </a:endParaRPr>
              </a:p>
              <a:p>
                <a:pPr marL="0" indent="0">
                  <a:buNone/>
                </a:pPr>
                <a:r>
                  <a:rPr lang="en-US" sz="2200" b="0" dirty="0">
                    <a:ea typeface="Cambria Math" panose="02040503050406030204" pitchFamily="18" charset="0"/>
                  </a:rPr>
                  <a:t>For </a:t>
                </a:r>
                <a14:m>
                  <m:oMath xmlns:m="http://schemas.openxmlformats.org/officeDocument/2006/math">
                    <m:r>
                      <a:rPr lang="en-US" sz="2200" i="1" smtClean="0">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m:t>
                    </m:r>
                  </m:oMath>
                </a14:m>
                <a:r>
                  <a:rPr lang="en-US" sz="2200" b="0" dirty="0">
                    <a:ea typeface="Cambria Math" panose="02040503050406030204" pitchFamily="18" charset="0"/>
                  </a:rPr>
                  <a:t>    </a:t>
                </a:r>
                <a14:m>
                  <m:oMath xmlns:m="http://schemas.openxmlformats.org/officeDocument/2006/math">
                    <m:r>
                      <a:rPr lang="en-US" sz="2200" b="0" i="0"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Δ</m:t>
                    </m:r>
                    <m:r>
                      <a:rPr lang="el-GR"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𝜏</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𝑍</m:t>
                        </m:r>
                      </m:e>
                      <m:sub>
                        <m:r>
                          <a:rPr lang="en-US" sz="2200" i="1">
                            <a:latin typeface="Cambria Math" panose="02040503050406030204" pitchFamily="18" charset="0"/>
                            <a:ea typeface="Cambria Math" panose="02040503050406030204" pitchFamily="18" charset="0"/>
                          </a:rPr>
                          <m:t>𝑐</m:t>
                        </m:r>
                      </m:sub>
                    </m:sSub>
                    <m:func>
                      <m:funcPr>
                        <m:ctrlPr>
                          <a:rPr lang="en-US" sz="2200" i="1">
                            <a:latin typeface="Cambria Math" panose="02040503050406030204" pitchFamily="18" charset="0"/>
                            <a:ea typeface="Cambria Math" panose="02040503050406030204" pitchFamily="18" charset="0"/>
                          </a:rPr>
                        </m:ctrlPr>
                      </m:funcPr>
                      <m:fName>
                        <m:r>
                          <a:rPr lang="el-GR"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𝜏</m:t>
                        </m:r>
                        <m:r>
                          <a:rPr lang="el-GR" sz="2200" i="1">
                            <a:latin typeface="Cambria Math" panose="02040503050406030204" pitchFamily="18" charset="0"/>
                            <a:ea typeface="Cambria Math" panose="02040503050406030204" pitchFamily="18" charset="0"/>
                          </a:rPr>
                          <m:t>∙</m:t>
                        </m:r>
                        <m:r>
                          <m:rPr>
                            <m:sty m:val="p"/>
                          </m:rPr>
                          <a:rPr lang="en-US" sz="2200">
                            <a:latin typeface="Cambria Math" panose="02040503050406030204" pitchFamily="18" charset="0"/>
                            <a:ea typeface="Cambria Math" panose="02040503050406030204" pitchFamily="18" charset="0"/>
                          </a:rPr>
                          <m:t>cos</m:t>
                        </m:r>
                      </m:fName>
                      <m:e>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m:t>
                        </m:r>
                      </m:e>
                    </m:func>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𝑚𝑎𝑥</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m:t>
                        </m:r>
                      </m:e>
                    </m:func>
                  </m:oMath>
                </a14:m>
                <a:endParaRPr lang="en-US" sz="2200" dirty="0">
                  <a:ea typeface="Cambria Math" panose="02040503050406030204" pitchFamily="18" charset="0"/>
                </a:endParaRPr>
              </a:p>
              <a:p>
                <a:pPr marL="0" indent="0">
                  <a:buNone/>
                </a:pPr>
                <a:endParaRPr lang="en-US" sz="2200" dirty="0">
                  <a:ea typeface="Cambria Math" panose="02040503050406030204" pitchFamily="18" charset="0"/>
                </a:endParaRPr>
              </a:p>
              <a:p>
                <a:pPr marL="0" indent="0" algn="ctr">
                  <a:buNone/>
                </a:pPr>
                <a:r>
                  <a:rPr lang="en-US" sz="2200" dirty="0">
                    <a:ea typeface="Cambria Math" panose="02040503050406030204" pitchFamily="18" charset="0"/>
                  </a:rPr>
                  <a:t>Qubit frequency shift: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Δ</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e>
                    </m:d>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f>
                          <m:fPr>
                            <m:ctrlPr>
                              <a:rPr lang="en-US" sz="2200" b="0" i="1" smtClean="0">
                                <a:latin typeface="Cambria Math" panose="02040503050406030204" pitchFamily="18" charset="0"/>
                                <a:ea typeface="Cambria Math" panose="02040503050406030204" pitchFamily="18" charset="0"/>
                              </a:rPr>
                            </m:ctrlPr>
                          </m:fPr>
                          <m:num>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𝐹</m:t>
                                </m:r>
                              </m:e>
                              <m:sub>
                                <m:r>
                                  <a:rPr lang="en-US" sz="2200" b="0" i="1" smtClean="0">
                                    <a:latin typeface="Cambria Math" panose="02040503050406030204" pitchFamily="18" charset="0"/>
                                    <a:ea typeface="Cambria Math" panose="02040503050406030204" pitchFamily="18" charset="0"/>
                                  </a:rPr>
                                  <m:t>0</m:t>
                                </m:r>
                              </m:sub>
                            </m:sSub>
                          </m:num>
                          <m:den>
                            <m:r>
                              <a:rPr lang="en-US" sz="2200" b="0" i="1" smtClean="0">
                                <a:latin typeface="Cambria Math" panose="02040503050406030204" pitchFamily="18" charset="0"/>
                                <a:ea typeface="Cambria Math" panose="02040503050406030204" pitchFamily="18" charset="0"/>
                              </a:rPr>
                              <m:t>ℏ</m:t>
                            </m:r>
                          </m:den>
                        </m:f>
                      </m:e>
                    </m:d>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r>
                      <a:rPr lang="en-US" sz="2200" b="0" i="0"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cos</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m:t>
                    </m:r>
                  </m:oMath>
                </a14:m>
                <a:endParaRPr lang="en-US" sz="2200" dirty="0">
                  <a:ea typeface="Cambria Math" panose="02040503050406030204" pitchFamily="18" charset="0"/>
                </a:endParaRPr>
              </a:p>
              <a:p>
                <a:pPr marL="0" indent="0" algn="ctr">
                  <a:buNone/>
                </a:pPr>
                <a:r>
                  <a:rPr lang="en-US" sz="2200" dirty="0">
                    <a:ea typeface="Cambria Math" panose="02040503050406030204" pitchFamily="18" charset="0"/>
                  </a:rPr>
                  <a:t>Precession angle: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𝑚𝑎𝑥</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𝐹</m:t>
                        </m:r>
                      </m:e>
                      <m:sub>
                        <m:r>
                          <a:rPr lang="en-US" sz="2200" b="0" i="1" smtClean="0">
                            <a:latin typeface="Cambria Math" panose="02040503050406030204" pitchFamily="18" charset="0"/>
                            <a:ea typeface="Cambria Math" panose="02040503050406030204" pitchFamily="18" charset="0"/>
                          </a:rPr>
                          <m:t>0</m:t>
                        </m:r>
                      </m:sub>
                    </m:sSub>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𝜏</m:t>
                    </m:r>
                  </m:oMath>
                </a14:m>
                <a:endParaRPr lang="en-US" sz="2200" dirty="0">
                  <a:ea typeface="Cambria Math" panose="02040503050406030204" pitchFamily="18" charset="0"/>
                </a:endParaRPr>
              </a:p>
              <a:p>
                <a:pPr marL="0" indent="0" algn="ctr">
                  <a:buNone/>
                </a:pPr>
                <a:r>
                  <a:rPr lang="en-US" sz="2200" dirty="0"/>
                  <a:t>Probability of measuring spin up: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ea typeface="Cambria Math" panose="02040503050406030204" pitchFamily="18" charset="0"/>
                              </a:rPr>
                              <m:t>↑</m:t>
                            </m:r>
                          </m:sub>
                        </m:sSub>
                      </m:e>
                    </m:d>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den>
                    </m:f>
                    <m:d>
                      <m:dPr>
                        <m:begChr m:val="["/>
                        <m:endChr m:val="]"/>
                        <m:ctrlPr>
                          <a:rPr lang="en-US" sz="2200" i="1">
                            <a:latin typeface="Cambria Math" panose="02040503050406030204" pitchFamily="18" charset="0"/>
                          </a:rPr>
                        </m:ctrlPr>
                      </m:dPr>
                      <m:e>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Γ</m:t>
                            </m:r>
                            <m:r>
                              <a:rPr lang="en-US" sz="2200" i="1">
                                <a:latin typeface="Cambria Math" panose="02040503050406030204" pitchFamily="18" charset="0"/>
                                <a:ea typeface="Cambria Math" panose="02040503050406030204" pitchFamily="18" charset="0"/>
                              </a:rPr>
                              <m:t>𝜏</m:t>
                            </m:r>
                          </m:sup>
                        </m:sSup>
                        <m:sSub>
                          <m:sSubPr>
                            <m:ctrlPr>
                              <a:rPr lang="en-US" sz="2200" i="1">
                                <a:latin typeface="Cambria Math" panose="02040503050406030204" pitchFamily="18" charset="0"/>
                              </a:rPr>
                            </m:ctrlPr>
                          </m:sSubPr>
                          <m:e>
                            <m:r>
                              <a:rPr lang="en-US" sz="2200" i="1">
                                <a:latin typeface="Cambria Math" panose="02040503050406030204" pitchFamily="18" charset="0"/>
                              </a:rPr>
                              <m:t>𝐽</m:t>
                            </m:r>
                          </m:e>
                          <m:sub>
                            <m:r>
                              <a:rPr lang="en-US" sz="2200" i="1">
                                <a:latin typeface="Cambria Math" panose="02040503050406030204" pitchFamily="18" charset="0"/>
                              </a:rPr>
                              <m:t>0</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𝑚𝑎𝑥</m:t>
                                </m:r>
                              </m:sub>
                            </m:sSub>
                          </m:e>
                        </m:d>
                      </m:e>
                    </m:d>
                  </m:oMath>
                </a14:m>
                <a:endParaRPr lang="en-US" sz="2200" dirty="0"/>
              </a:p>
              <a:p>
                <a:pPr marL="0" indent="0" algn="ctr">
                  <a:buNone/>
                </a:pPr>
                <a:endParaRPr lang="en-US" sz="2200" dirty="0">
                  <a:ea typeface="Cambria Math" panose="02040503050406030204" pitchFamily="18" charset="0"/>
                </a:endParaRPr>
              </a:p>
              <a:p>
                <a:pPr marL="0" indent="0" algn="ctr">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9226"/>
                <a:ext cx="10515600" cy="5114924"/>
              </a:xfrm>
              <a:blipFill>
                <a:blip r:embed="rId3"/>
                <a:stretch>
                  <a:fillRect l="-754"/>
                </a:stretch>
              </a:blipFill>
            </p:spPr>
            <p:txBody>
              <a:bodyPr/>
              <a:lstStyle/>
              <a:p>
                <a:r>
                  <a:rPr lang="en-US">
                    <a:noFill/>
                  </a:rPr>
                  <a:t> </a:t>
                </a:r>
              </a:p>
            </p:txBody>
          </p:sp>
        </mc:Fallback>
      </mc:AlternateContent>
      <p:sp>
        <p:nvSpPr>
          <p:cNvPr id="4" name="Rounded Rectangle 3"/>
          <p:cNvSpPr/>
          <p:nvPr/>
        </p:nvSpPr>
        <p:spPr>
          <a:xfrm>
            <a:off x="2442838" y="4820760"/>
            <a:ext cx="7306323" cy="17133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63861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925915"/>
            <a:ext cx="4268902" cy="2945542"/>
          </a:xfrm>
          <a:prstGeom prst="rect">
            <a:avLst/>
          </a:prstGeom>
        </p:spPr>
      </p:pic>
      <p:sp>
        <p:nvSpPr>
          <p:cNvPr id="11" name="Rectangle 10"/>
          <p:cNvSpPr/>
          <p:nvPr/>
        </p:nvSpPr>
        <p:spPr>
          <a:xfrm>
            <a:off x="5807648" y="3655986"/>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850507" y="1238841"/>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6" name="TextBox 95"/>
              <p:cNvSpPr txBox="1"/>
              <p:nvPr/>
            </p:nvSpPr>
            <p:spPr>
              <a:xfrm>
                <a:off x="3981191" y="1297258"/>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3981191" y="1297258"/>
                <a:ext cx="1782604" cy="307777"/>
              </a:xfrm>
              <a:prstGeom prst="rect">
                <a:avLst/>
              </a:prstGeom>
              <a:blipFill>
                <a:blip r:embed="rId16"/>
                <a:stretch>
                  <a:fillRect l="-2730" t="-2000" r="-477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1782604" cy="307777"/>
              </a:xfrm>
              <a:prstGeom prst="rect">
                <a:avLst/>
              </a:prstGeom>
              <a:blipFill>
                <a:blip r:embed="rId17"/>
                <a:stretch>
                  <a:fillRect l="-3082" t="-2000" r="-5137"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97462" y="4282075"/>
                <a:ext cx="3969333" cy="1618969"/>
              </a:xfrm>
              <a:prstGeom prst="rect">
                <a:avLst/>
              </a:prstGeom>
            </p:spPr>
            <p:txBody>
              <a:bodyPr wrap="square">
                <a:spAutoFit/>
              </a:bodyPr>
              <a:lstStyle/>
              <a:p>
                <a:r>
                  <a:rPr lang="en-US" sz="2800" dirty="0" smtClean="0"/>
                  <a:t>For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𝜔</m:t>
                        </m:r>
                      </m:num>
                      <m:den>
                        <m:r>
                          <a:rPr lang="en-US" sz="2800" b="0" i="1" smtClean="0">
                            <a:latin typeface="Cambria Math" panose="02040503050406030204" pitchFamily="18" charset="0"/>
                          </a:rPr>
                          <m:t>2</m:t>
                        </m:r>
                        <m:r>
                          <a:rPr lang="en-US" sz="2800" b="0" i="1" smtClean="0">
                            <a:latin typeface="Cambria Math" panose="02040503050406030204" pitchFamily="18" charset="0"/>
                          </a:rPr>
                          <m:t>𝜋</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𝜋</m:t>
                                </m:r>
                              </m:sub>
                            </m:sSub>
                          </m:e>
                        </m:d>
                      </m:den>
                    </m:f>
                  </m:oMath>
                </a14:m>
                <a:r>
                  <a:rPr lang="en-US" sz="2800" dirty="0"/>
                  <a:t>, </a:t>
                </a:r>
                <a14:m>
                  <m:oMath xmlns:m="http://schemas.openxmlformats.org/officeDocument/2006/math">
                    <m:r>
                      <m:rPr>
                        <m:sty m:val="p"/>
                      </m:rPr>
                      <a:rPr lang="el-GR" sz="2800" i="1" kern="0">
                        <a:solidFill>
                          <a:sysClr val="windowText" lastClr="000000"/>
                        </a:solidFill>
                        <a:latin typeface="Cambria Math" panose="02040503050406030204" pitchFamily="18" charset="0"/>
                        <a:ea typeface="Cambria Math" panose="02040503050406030204" pitchFamily="18" charset="0"/>
                      </a:rPr>
                      <m:t>Δ</m:t>
                    </m:r>
                    <m:r>
                      <a:rPr lang="en-US" sz="2800" i="1" kern="0">
                        <a:solidFill>
                          <a:sysClr val="windowText" lastClr="000000"/>
                        </a:solidFill>
                        <a:latin typeface="Cambria Math" panose="02040503050406030204" pitchFamily="18" charset="0"/>
                        <a:ea typeface="Cambria Math" panose="02040503050406030204" pitchFamily="18" charset="0"/>
                      </a:rPr>
                      <m:t>𝜑</m:t>
                    </m:r>
                    <m:r>
                      <a:rPr lang="en-US" sz="2800" i="1" kern="0">
                        <a:solidFill>
                          <a:sysClr val="windowText" lastClr="000000"/>
                        </a:solidFill>
                        <a:latin typeface="Cambria Math" panose="02040503050406030204" pitchFamily="18" charset="0"/>
                        <a:ea typeface="Cambria Math" panose="02040503050406030204" pitchFamily="18" charset="0"/>
                      </a:rPr>
                      <m:t>=</m:t>
                    </m:r>
                    <m:r>
                      <a:rPr lang="en-US" sz="28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800" dirty="0"/>
                  <a:t> and spin precession is coherently accumulated</a:t>
                </a:r>
              </a:p>
            </p:txBody>
          </p:sp>
        </mc:Choice>
        <mc:Fallback>
          <p:sp>
            <p:nvSpPr>
              <p:cNvPr id="31" name="Rectangle 30"/>
              <p:cNvSpPr>
                <a:spLocks noRot="1" noChangeAspect="1" noMove="1" noResize="1" noEditPoints="1" noAdjustHandles="1" noChangeArrowheads="1" noChangeShapeType="1" noTextEdit="1"/>
              </p:cNvSpPr>
              <p:nvPr/>
            </p:nvSpPr>
            <p:spPr>
              <a:xfrm>
                <a:off x="697462" y="4282075"/>
                <a:ext cx="3969333" cy="1618969"/>
              </a:xfrm>
              <a:prstGeom prst="rect">
                <a:avLst/>
              </a:prstGeom>
              <a:blipFill>
                <a:blip r:embed="rId18"/>
                <a:stretch>
                  <a:fillRect l="-3067" b="-9774"/>
                </a:stretch>
              </a:blipFill>
            </p:spPr>
            <p:txBody>
              <a:bodyPr/>
              <a:lstStyle/>
              <a:p>
                <a:r>
                  <a:rPr lang="en-US">
                    <a:noFill/>
                  </a:rPr>
                  <a:t> </a:t>
                </a:r>
              </a:p>
            </p:txBody>
          </p:sp>
        </mc:Fallback>
      </mc:AlternateContent>
    </p:spTree>
    <p:extLst>
      <p:ext uri="{BB962C8B-B14F-4D97-AF65-F5344CB8AC3E}">
        <p14:creationId xmlns:p14="http://schemas.microsoft.com/office/powerpoint/2010/main" val="3894010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504633" y="1107439"/>
            <a:ext cx="2637517" cy="369332"/>
          </a:xfrm>
          <a:prstGeom prst="rect">
            <a:avLst/>
          </a:prstGeom>
          <a:noFill/>
        </p:spPr>
        <p:txBody>
          <a:bodyPr wrap="none" rtlCol="0">
            <a:spAutoFit/>
          </a:bodyPr>
          <a:lstStyle/>
          <a:p>
            <a:r>
              <a:rPr lang="en-US" dirty="0"/>
              <a:t>4 ms ODF interaction time</a:t>
            </a:r>
          </a:p>
        </p:txBody>
      </p:sp>
      <p:grpSp>
        <p:nvGrpSpPr>
          <p:cNvPr id="1047" name="Group 1046"/>
          <p:cNvGrpSpPr/>
          <p:nvPr/>
        </p:nvGrpSpPr>
        <p:grpSpPr>
          <a:xfrm>
            <a:off x="55460" y="2735475"/>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3"/>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4"/>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err="1">
                <a:latin typeface="+mj-lt"/>
              </a:rPr>
              <a:t>Lineshape</a:t>
            </a:r>
            <a:r>
              <a:rPr lang="en-US" sz="4400" dirty="0">
                <a:latin typeface="+mj-lt"/>
              </a:rPr>
              <a:t>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sp>
        <p:nvSpPr>
          <p:cNvPr id="19" name="Rectangle 18"/>
          <p:cNvSpPr/>
          <p:nvPr/>
        </p:nvSpPr>
        <p:spPr>
          <a:xfrm>
            <a:off x="9135589" y="3356626"/>
            <a:ext cx="369709" cy="2675530"/>
          </a:xfrm>
          <a:prstGeom prst="rect">
            <a:avLst/>
          </a:prstGeom>
          <a:solidFill>
            <a:srgbClr val="358EC2">
              <a:alpha val="40000"/>
            </a:srgbClr>
          </a:solidFill>
          <a:ln>
            <a:solidFill>
              <a:srgbClr val="368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16973" y="3356626"/>
            <a:ext cx="369709" cy="2675530"/>
          </a:xfrm>
          <a:prstGeom prst="rect">
            <a:avLst/>
          </a:prstGeom>
          <a:solidFill>
            <a:schemeClr val="tx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mc:Choice xmlns:a14="http://schemas.microsoft.com/office/drawing/2010/main" Requires="a14">
          <p:sp>
            <p:nvSpPr>
              <p:cNvPr id="2" name="TextBox 1"/>
              <p:cNvSpPr txBox="1"/>
              <p:nvPr/>
            </p:nvSpPr>
            <p:spPr>
              <a:xfrm>
                <a:off x="7420708" y="4758673"/>
                <a:ext cx="4200771" cy="646331"/>
              </a:xfrm>
              <a:prstGeom prst="rect">
                <a:avLst/>
              </a:prstGeom>
              <a:noFill/>
            </p:spPr>
            <p:txBody>
              <a:bodyPr wrap="square" rtlCol="0">
                <a:spAutoFit/>
              </a:bodyPr>
              <a:lstStyle/>
              <a:p>
                <a:pPr algn="ctr"/>
                <a:r>
                  <a:rPr lang="en-US" dirty="0"/>
                  <a:t>Our scheme is second order sensitive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r>
                  <a:rPr lang="en-US" dirty="0"/>
                  <a:t> i.e. we measure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𝑐</m:t>
                        </m:r>
                      </m:sub>
                      <m:sup>
                        <m:r>
                          <a:rPr lang="en-US" b="0" i="1" smtClean="0">
                            <a:latin typeface="Cambria Math" panose="02040503050406030204" pitchFamily="18" charset="0"/>
                          </a:rPr>
                          <m:t>2</m:t>
                        </m:r>
                      </m:sup>
                    </m:sSubSup>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420708" y="4758673"/>
                <a:ext cx="4200771" cy="646331"/>
              </a:xfrm>
              <a:prstGeom prst="rect">
                <a:avLst/>
              </a:prstGeom>
              <a:blipFill>
                <a:blip r:embed="rId15"/>
                <a:stretch>
                  <a:fillRect l="-726" t="-5660" b="-14151"/>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3984" y="2410423"/>
            <a:ext cx="6509478" cy="4339651"/>
          </a:xfrm>
          <a:prstGeom prst="rect">
            <a:avLst/>
          </a:prstGeom>
        </p:spPr>
      </p:pic>
      <p:sp>
        <p:nvSpPr>
          <p:cNvPr id="9" name="Freeform 8"/>
          <p:cNvSpPr/>
          <p:nvPr/>
        </p:nvSpPr>
        <p:spPr>
          <a:xfrm>
            <a:off x="3212305" y="4416504"/>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570131" y="5745604"/>
                <a:ext cx="3825534" cy="3742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0</m:t>
                          </m:r>
                        </m:sub>
                      </m:sSub>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e>
                      </m:d>
                      <m:r>
                        <a:rPr lang="en-US" b="0" i="1" smtClean="0">
                          <a:latin typeface="Cambria Math" panose="02040503050406030204" pitchFamily="18" charset="0"/>
                          <a:ea typeface="Cambria Math" panose="02040503050406030204" pitchFamily="18" charset="0"/>
                        </a:rPr>
                        <m:t>=1−2</m:t>
                      </m:r>
                      <m:sSup>
                        <m:sSupPr>
                          <m:ctrlPr>
                            <a:rPr lang="en-US" i="1">
                              <a:latin typeface="Cambria Math" panose="02040503050406030204" pitchFamily="18" charset="0"/>
                            </a:rPr>
                          </m:ctrlPr>
                        </m:sSupPr>
                        <m:e>
                          <m:r>
                            <a:rPr lang="en-US" i="1">
                              <a:latin typeface="Cambria Math" panose="02040503050406030204" pitchFamily="18" charset="0"/>
                            </a:rPr>
                            <m:t>𝑒</m:t>
                          </m:r>
                        </m:e>
                        <m:sup>
                          <m:r>
                            <m:rPr>
                              <m:sty m:val="p"/>
                            </m:rPr>
                            <a:rPr lang="el-GR" i="1">
                              <a:latin typeface="Cambria Math" panose="02040503050406030204" pitchFamily="18" charset="0"/>
                              <a:ea typeface="Cambria Math" panose="02040503050406030204" pitchFamily="18" charset="0"/>
                            </a:rPr>
                            <m:t>Γ</m:t>
                          </m:r>
                          <m:r>
                            <a:rPr lang="en-US" i="1">
                              <a:latin typeface="Cambria Math" panose="02040503050406030204" pitchFamily="18" charset="0"/>
                              <a:ea typeface="Cambria Math" panose="02040503050406030204" pitchFamily="18" charset="0"/>
                            </a:rPr>
                            <m:t>𝜏</m:t>
                          </m:r>
                        </m:sup>
                      </m:sSup>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ea typeface="Cambria Math" panose="02040503050406030204" pitchFamily="18" charset="0"/>
                                </a:rPr>
                                <m:t>↑</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ea typeface="Cambria Math" panose="02040503050406030204" pitchFamily="18" charset="0"/>
                                    </a:rPr>
                                    <m:t>↑</m:t>
                                  </m:r>
                                </m:sub>
                              </m:sSub>
                            </m:e>
                          </m:d>
                        </m:e>
                        <m:sub>
                          <m:r>
                            <a:rPr lang="en-US" b="0" i="1" smtClean="0">
                              <a:latin typeface="Cambria Math" panose="02040503050406030204" pitchFamily="18" charset="0"/>
                              <a:ea typeface="Cambria Math" panose="02040503050406030204" pitchFamily="18" charset="0"/>
                            </a:rPr>
                            <m:t>𝑏𝑐𝑘</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7570131" y="5745604"/>
                <a:ext cx="3825534" cy="374270"/>
              </a:xfrm>
              <a:prstGeom prst="rect">
                <a:avLst/>
              </a:prstGeom>
              <a:blipFill>
                <a:blip r:embed="rId2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6"/>
            <a:chExt cx="2394310" cy="400110"/>
          </a:xfrm>
        </p:grpSpPr>
        <p:sp>
          <p:nvSpPr>
            <p:cNvPr id="14" name="TextBox 13"/>
            <p:cNvSpPr txBox="1"/>
            <p:nvPr/>
          </p:nvSpPr>
          <p:spPr>
            <a:xfrm>
              <a:off x="1242325" y="3290476"/>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_</m:t>
                    </m:r>
                    <m:r>
                      <a:rPr lang="en-US" b="0" i="1" smtClean="0">
                        <a:latin typeface="Cambria Math" panose="02040503050406030204" pitchFamily="18" charset="0"/>
                      </a:rPr>
                      <m:t>𝑐</m:t>
                    </m:r>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oMath>
                </a14:m>
                <a:r>
                  <a:rPr lang="en-US" dirty="0"/>
                  <a:t> by a factor of 2 with sub-Doppler cooling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2"/>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3684" y="2626920"/>
            <a:ext cx="6139550" cy="3926504"/>
          </a:xfrm>
        </p:spPr>
      </p:pic>
      <p:grpSp>
        <p:nvGrpSpPr>
          <p:cNvPr id="15" name="Group 14"/>
          <p:cNvGrpSpPr/>
          <p:nvPr/>
        </p:nvGrpSpPr>
        <p:grpSpPr>
          <a:xfrm>
            <a:off x="95662" y="942241"/>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4"/>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5"/>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7"/>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8"/>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9"/>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536511" y="3689763"/>
            <a:ext cx="4619200" cy="1477328"/>
          </a:xfrm>
          <a:prstGeom prst="rect">
            <a:avLst/>
          </a:prstGeom>
          <a:noFill/>
        </p:spPr>
        <p:txBody>
          <a:bodyPr wrap="square" rtlCol="0">
            <a:spAutoFit/>
          </a:bodyPr>
          <a:lstStyle/>
          <a:p>
            <a:pPr algn="ctr"/>
            <a:r>
              <a:rPr lang="en-US" dirty="0"/>
              <a:t>Split histogram is result of phase incoherence between drive and ODF. If the phase relation was set, this would look like a coherent rotation. Use spins to read out coherent displacement.</a:t>
            </a:r>
          </a:p>
        </p:txBody>
      </p:sp>
      <p:sp>
        <p:nvSpPr>
          <p:cNvPr id="7" name="Rectangle 6"/>
          <p:cNvSpPr/>
          <p:nvPr/>
        </p:nvSpPr>
        <p:spPr>
          <a:xfrm>
            <a:off x="6448973" y="6611779"/>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Tree>
    <p:extLst>
      <p:ext uri="{BB962C8B-B14F-4D97-AF65-F5344CB8AC3E}">
        <p14:creationId xmlns:p14="http://schemas.microsoft.com/office/powerpoint/2010/main" val="367277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34433</TotalTime>
  <Words>816</Words>
  <Application>Microsoft Office PowerPoint</Application>
  <PresentationFormat>Widescreen</PresentationFormat>
  <Paragraphs>120</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Theme</vt:lpstr>
      <vt:lpstr>1_Office Theme</vt:lpstr>
      <vt:lpstr>PowerPoint Presentation</vt:lpstr>
      <vt:lpstr>Precession due to axial oscillation</vt:lpstr>
      <vt:lpstr>n π-pulse CPMG sequences</vt:lpstr>
      <vt:lpstr>Modes and low frequency signal</vt:lpstr>
      <vt:lpstr>PowerPoint Presentation</vt:lpstr>
      <vt:lpstr>PowerPoint Presentation</vt:lpstr>
      <vt:lpstr>Limits to sensitivity / signal-to-noise</vt:lpstr>
      <vt:lpstr>Off-resonant, incoherent amplitude sensing</vt:lpstr>
      <vt:lpstr>On resonance with thermal fluctuations</vt:lpstr>
      <vt:lpstr>PowerPoint Presentation</vt:lpstr>
      <vt:lpstr>PowerPoint Presentation</vt:lpstr>
      <vt:lpstr>Predictions for on-resonance, phase coherent sensing</vt:lpstr>
      <vt:lpstr>What’s it good for?</vt:lpstr>
      <vt:lpstr>Search for hidden photons as dark matter</vt:lpstr>
      <vt:lpstr>Standard error for Z_c^2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Kevin Gilmore</cp:lastModifiedBy>
  <cp:revision>99</cp:revision>
  <dcterms:created xsi:type="dcterms:W3CDTF">2016-11-22T18:41:48Z</dcterms:created>
  <dcterms:modified xsi:type="dcterms:W3CDTF">2017-02-09T04:23:07Z</dcterms:modified>
</cp:coreProperties>
</file>