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7" r:id="rId3"/>
    <p:sldId id="258" r:id="rId4"/>
    <p:sldId id="274" r:id="rId5"/>
    <p:sldId id="259" r:id="rId6"/>
    <p:sldId id="260" r:id="rId7"/>
    <p:sldId id="269" r:id="rId8"/>
    <p:sldId id="268" r:id="rId9"/>
    <p:sldId id="270" r:id="rId10"/>
    <p:sldId id="272" r:id="rId11"/>
    <p:sldId id="261" r:id="rId12"/>
    <p:sldId id="264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more, Kevin A. (Assoc)" initials="GKA(" lastIdx="1" clrIdx="0">
    <p:extLst>
      <p:ext uri="{19B8F6BF-5375-455C-9EA6-DF929625EA0E}">
        <p15:presenceInfo xmlns:p15="http://schemas.microsoft.com/office/powerpoint/2012/main" userId="S-1-5-21-1908027396-2059629336-315576832-88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6027F-D680-46C2-8DDF-389BA132DFC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DC1DB-3CE3-40ED-99EE-197F06FE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Drumhead</a:t>
            </a:r>
            <a:r>
              <a:rPr lang="en-US" baseline="0" dirty="0"/>
              <a:t> modes of 2D crystal in Penning trap analogous to cavity </a:t>
            </a:r>
            <a:r>
              <a:rPr lang="en-US" baseline="0" dirty="0" err="1"/>
              <a:t>optomechanics</a:t>
            </a:r>
            <a:r>
              <a:rPr lang="en-US" baseline="0" dirty="0"/>
              <a:t> experiments. With cavity – oscillator pairing, motion of mechanical oscillator shifts frequency of cavity, which is read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the cavity-mechanical oscillator, due to the spin-motion coupling induced by the ODF, qubit frequency sees a shift – hence precession. The qubit frequency shift evaluated at </a:t>
            </a:r>
            <a:r>
              <a:rPr lang="en-US" baseline="0" dirty="0" err="1"/>
              <a:t>Z_c</a:t>
            </a:r>
            <a:r>
              <a:rPr lang="en-US" baseline="0" dirty="0"/>
              <a:t> = 2 nm (zero point </a:t>
            </a:r>
            <a:r>
              <a:rPr lang="en-US" baseline="0" dirty="0" err="1"/>
              <a:t>fluc</a:t>
            </a:r>
            <a:r>
              <a:rPr lang="en-US" baseline="0" dirty="0"/>
              <a:t> of COM mode for 100 ions) is the equivalent of the vacuum </a:t>
            </a:r>
            <a:r>
              <a:rPr lang="en-US" baseline="0" dirty="0" err="1"/>
              <a:t>optomechanical</a:t>
            </a:r>
            <a:r>
              <a:rPr lang="en-US" baseline="0" dirty="0"/>
              <a:t> coupling strength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0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Projection noise dominates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small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Z_c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 limit due to spontaneous emission (xi)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measure displacement with this straight forward extension of the off-resonant sensing that you demonstrated, but one will be looking for a signal that sits on top of thermal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to cancel out thermal fluctuations with separated ODF's, but thermal fluctuations need to be coherent throughout the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DC1DB-3CE3-40ED-99EE-197F06FEF5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6"/>
            <a:ext cx="10363200" cy="2387599"/>
          </a:xfrm>
        </p:spPr>
        <p:txBody>
          <a:bodyPr anchor="b"/>
          <a:lstStyle>
            <a:lvl1pPr algn="ctr"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314"/>
            </a:lvl1pPr>
            <a:lvl2pPr marL="440880" indent="0" algn="ctr">
              <a:buNone/>
              <a:defRPr sz="1929"/>
            </a:lvl2pPr>
            <a:lvl3pPr marL="881760" indent="0" algn="ctr">
              <a:buNone/>
              <a:defRPr sz="1736"/>
            </a:lvl3pPr>
            <a:lvl4pPr marL="1322641" indent="0" algn="ctr">
              <a:buNone/>
              <a:defRPr sz="1543"/>
            </a:lvl4pPr>
            <a:lvl5pPr marL="1763521" indent="0" algn="ctr">
              <a:buNone/>
              <a:defRPr sz="1543"/>
            </a:lvl5pPr>
            <a:lvl6pPr marL="2204401" indent="0" algn="ctr">
              <a:buNone/>
              <a:defRPr sz="1543"/>
            </a:lvl6pPr>
            <a:lvl7pPr marL="2645281" indent="0" algn="ctr">
              <a:buNone/>
              <a:defRPr sz="1543"/>
            </a:lvl7pPr>
            <a:lvl8pPr marL="3086162" indent="0" algn="ctr">
              <a:buNone/>
              <a:defRPr sz="1543"/>
            </a:lvl8pPr>
            <a:lvl9pPr marL="3527042" indent="0" algn="ctr">
              <a:buNone/>
              <a:defRPr sz="1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42"/>
            <a:ext cx="10515600" cy="2852736"/>
          </a:xfrm>
        </p:spPr>
        <p:txBody>
          <a:bodyPr anchor="b"/>
          <a:lstStyle>
            <a:lvl1pPr>
              <a:defRPr sz="57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6"/>
          </a:xfrm>
        </p:spPr>
        <p:txBody>
          <a:bodyPr/>
          <a:lstStyle>
            <a:lvl1pPr marL="0" indent="0">
              <a:buNone/>
              <a:defRPr sz="2314">
                <a:solidFill>
                  <a:schemeClr val="tx1"/>
                </a:solidFill>
              </a:defRPr>
            </a:lvl1pPr>
            <a:lvl2pPr marL="440880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176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264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3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44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528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616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704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7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1"/>
          </a:xfrm>
        </p:spPr>
        <p:txBody>
          <a:bodyPr anchor="b"/>
          <a:lstStyle>
            <a:lvl1pPr marL="0" indent="0">
              <a:buNone/>
              <a:defRPr sz="2314" b="1"/>
            </a:lvl1pPr>
            <a:lvl2pPr marL="440880" indent="0">
              <a:buNone/>
              <a:defRPr sz="1929" b="1"/>
            </a:lvl2pPr>
            <a:lvl3pPr marL="881760" indent="0">
              <a:buNone/>
              <a:defRPr sz="1736" b="1"/>
            </a:lvl3pPr>
            <a:lvl4pPr marL="1322641" indent="0">
              <a:buNone/>
              <a:defRPr sz="1543" b="1"/>
            </a:lvl4pPr>
            <a:lvl5pPr marL="1763521" indent="0">
              <a:buNone/>
              <a:defRPr sz="1543" b="1"/>
            </a:lvl5pPr>
            <a:lvl6pPr marL="2204401" indent="0">
              <a:buNone/>
              <a:defRPr sz="1543" b="1"/>
            </a:lvl6pPr>
            <a:lvl7pPr marL="2645281" indent="0">
              <a:buNone/>
              <a:defRPr sz="1543" b="1"/>
            </a:lvl7pPr>
            <a:lvl8pPr marL="3086162" indent="0">
              <a:buNone/>
              <a:defRPr sz="1543" b="1"/>
            </a:lvl8pPr>
            <a:lvl9pPr marL="3527042" indent="0">
              <a:buNone/>
              <a:defRPr sz="1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9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3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4"/>
          </a:xfrm>
        </p:spPr>
        <p:txBody>
          <a:bodyPr/>
          <a:lstStyle>
            <a:lvl1pPr>
              <a:defRPr sz="3086"/>
            </a:lvl1pPr>
            <a:lvl2pPr>
              <a:defRPr sz="2700"/>
            </a:lvl2pPr>
            <a:lvl3pPr>
              <a:defRPr sz="2314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3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4"/>
          </a:xfrm>
        </p:spPr>
        <p:txBody>
          <a:bodyPr anchor="t"/>
          <a:lstStyle>
            <a:lvl1pPr marL="0" indent="0">
              <a:buNone/>
              <a:defRPr sz="3086"/>
            </a:lvl1pPr>
            <a:lvl2pPr marL="440880" indent="0">
              <a:buNone/>
              <a:defRPr sz="2700"/>
            </a:lvl2pPr>
            <a:lvl3pPr marL="881760" indent="0">
              <a:buNone/>
              <a:defRPr sz="2314"/>
            </a:lvl3pPr>
            <a:lvl4pPr marL="1322641" indent="0">
              <a:buNone/>
              <a:defRPr sz="1929"/>
            </a:lvl4pPr>
            <a:lvl5pPr marL="1763521" indent="0">
              <a:buNone/>
              <a:defRPr sz="1929"/>
            </a:lvl5pPr>
            <a:lvl6pPr marL="2204401" indent="0">
              <a:buNone/>
              <a:defRPr sz="1929"/>
            </a:lvl6pPr>
            <a:lvl7pPr marL="2645281" indent="0">
              <a:buNone/>
              <a:defRPr sz="1929"/>
            </a:lvl7pPr>
            <a:lvl8pPr marL="3086162" indent="0">
              <a:buNone/>
              <a:defRPr sz="1929"/>
            </a:lvl8pPr>
            <a:lvl9pPr marL="3527042" indent="0">
              <a:buNone/>
              <a:defRPr sz="192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0880" indent="0">
              <a:buNone/>
              <a:defRPr sz="1350"/>
            </a:lvl2pPr>
            <a:lvl3pPr marL="881760" indent="0">
              <a:buNone/>
              <a:defRPr sz="1157"/>
            </a:lvl3pPr>
            <a:lvl4pPr marL="1322641" indent="0">
              <a:buNone/>
              <a:defRPr sz="964"/>
            </a:lvl4pPr>
            <a:lvl5pPr marL="1763521" indent="0">
              <a:buNone/>
              <a:defRPr sz="964"/>
            </a:lvl5pPr>
            <a:lvl6pPr marL="2204401" indent="0">
              <a:buNone/>
              <a:defRPr sz="964"/>
            </a:lvl6pPr>
            <a:lvl7pPr marL="2645281" indent="0">
              <a:buNone/>
              <a:defRPr sz="964"/>
            </a:lvl7pPr>
            <a:lvl8pPr marL="3086162" indent="0">
              <a:buNone/>
              <a:defRPr sz="964"/>
            </a:lvl8pPr>
            <a:lvl9pPr marL="3527042" indent="0">
              <a:buNone/>
              <a:defRPr sz="9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149D-89B8-4B8F-BE4F-CC07218C76E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899-EF0B-4EDC-A36F-EAA5344E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4224-BD1B-EB44-8217-7FF91DDDCB4D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2B88-962F-6845-B24E-031AEF6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1760" rtl="0" eaLnBrk="1" latinLnBrk="0" hangingPunct="1">
        <a:lnSpc>
          <a:spcPct val="90000"/>
        </a:lnSpc>
        <a:spcBef>
          <a:spcPct val="0"/>
        </a:spcBef>
        <a:buNone/>
        <a:defRPr sz="4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440" indent="-220440" algn="l" defTabSz="881760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1320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2pPr>
      <a:lvl3pPr marL="110220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08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396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4841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572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660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7482" indent="-220440" algn="l" defTabSz="88176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088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1760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264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352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440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5281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616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7042" algn="l" defTabSz="88176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6.emf"/><Relationship Id="rId9" Type="http://schemas.openxmlformats.org/officeDocument/2006/relationships/image" Target="../media/image170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16.emf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66486" y="225199"/>
            <a:ext cx="11272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Sensing with a trapped-ion mechanical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70" y="2321586"/>
            <a:ext cx="1224522" cy="319117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04" y="1398134"/>
            <a:ext cx="4056268" cy="143710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>
            <a:off x="4609658" y="2590991"/>
            <a:ext cx="366772" cy="134006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58222" y="2562335"/>
            <a:ext cx="315779" cy="131074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own Arrow 88"/>
          <p:cNvSpPr/>
          <p:nvPr/>
        </p:nvSpPr>
        <p:spPr>
          <a:xfrm rot="15600000">
            <a:off x="3137938" y="1611666"/>
            <a:ext cx="1462935" cy="5157385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730984" y="2583385"/>
            <a:ext cx="779762" cy="841189"/>
            <a:chOff x="5393878" y="507544"/>
            <a:chExt cx="779762" cy="841189"/>
          </a:xfrm>
        </p:grpSpPr>
        <p:pic>
          <p:nvPicPr>
            <p:cNvPr id="91" name="Picture 4" descr="https://upload.wikimedia.org/wikipedia/commons/thumb/8/86/Voltage_Source_(AC).svg/1024px-Voltage_Source_(AC)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878" y="507544"/>
              <a:ext cx="779762" cy="77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tangle 91"/>
            <p:cNvSpPr/>
            <p:nvPr/>
          </p:nvSpPr>
          <p:spPr>
            <a:xfrm>
              <a:off x="5665778" y="1143859"/>
              <a:ext cx="294021" cy="20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Down Arrow 92"/>
          <p:cNvSpPr/>
          <p:nvPr/>
        </p:nvSpPr>
        <p:spPr>
          <a:xfrm rot="16800000">
            <a:off x="3152933" y="1670202"/>
            <a:ext cx="1462935" cy="5167128"/>
          </a:xfrm>
          <a:prstGeom prst="downArrow">
            <a:avLst/>
          </a:prstGeom>
          <a:solidFill>
            <a:schemeClr val="accent6">
              <a:alpha val="3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1512765" y="3835745"/>
            <a:ext cx="4162287" cy="730223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1518589" y="3837398"/>
            <a:ext cx="4162287" cy="730223"/>
          </a:xfrm>
          <a:prstGeom prst="diamond">
            <a:avLst/>
          </a:prstGeom>
          <a:gradFill flip="none" rotWithShape="1">
            <a:gsLst>
              <a:gs pos="95000">
                <a:schemeClr val="accent6"/>
              </a:gs>
              <a:gs pos="50000">
                <a:schemeClr val="bg1">
                  <a:alpha val="0"/>
                </a:schemeClr>
              </a:gs>
              <a:gs pos="20000">
                <a:schemeClr val="accent1">
                  <a:lumMod val="5000"/>
                  <a:lumOff val="95000"/>
                  <a:alpha val="0"/>
                </a:schemeClr>
              </a:gs>
              <a:gs pos="5000">
                <a:schemeClr val="accent6"/>
              </a:gs>
              <a:gs pos="35000">
                <a:schemeClr val="accent6"/>
              </a:gs>
              <a:gs pos="80000">
                <a:schemeClr val="bg1">
                  <a:alpha val="0"/>
                </a:schemeClr>
              </a:gs>
              <a:gs pos="65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451211" y="2704072"/>
            <a:ext cx="778991" cy="2967833"/>
            <a:chOff x="3794759" y="277125"/>
            <a:chExt cx="292143" cy="826216"/>
          </a:xfrm>
        </p:grpSpPr>
        <p:sp>
          <p:nvSpPr>
            <p:cNvPr id="106" name="Rectangle 105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rapezoid 108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 flipH="1">
            <a:off x="4895115" y="2704072"/>
            <a:ext cx="778991" cy="2967833"/>
            <a:chOff x="3794759" y="277125"/>
            <a:chExt cx="292143" cy="826216"/>
          </a:xfrm>
        </p:grpSpPr>
        <p:sp>
          <p:nvSpPr>
            <p:cNvPr id="111" name="Rectangle 110"/>
            <p:cNvSpPr/>
            <p:nvPr/>
          </p:nvSpPr>
          <p:spPr>
            <a:xfrm>
              <a:off x="3794759" y="277125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94759" y="907899"/>
              <a:ext cx="242316" cy="1954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rapezoid 112"/>
            <p:cNvSpPr/>
            <p:nvPr/>
          </p:nvSpPr>
          <p:spPr>
            <a:xfrm rot="5400000">
              <a:off x="3817387" y="544161"/>
              <a:ext cx="246888" cy="292143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09166" y="3192236"/>
            <a:ext cx="264039" cy="482568"/>
            <a:chOff x="845530" y="349250"/>
            <a:chExt cx="99022" cy="180976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845530" y="349250"/>
              <a:ext cx="0" cy="180976"/>
            </a:xfrm>
            <a:prstGeom prst="straightConnector1">
              <a:avLst/>
            </a:prstGeom>
            <a:ln w="12700" cmpd="sng">
              <a:headEnd type="none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115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163" y="400050"/>
              <a:ext cx="77389" cy="99500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2312313" y="4861654"/>
            <a:ext cx="805248" cy="666376"/>
            <a:chOff x="505500" y="1091973"/>
            <a:chExt cx="301990" cy="249909"/>
          </a:xfrm>
        </p:grpSpPr>
        <p:grpSp>
          <p:nvGrpSpPr>
            <p:cNvPr id="118" name="Group 117"/>
            <p:cNvGrpSpPr/>
            <p:nvPr/>
          </p:nvGrpSpPr>
          <p:grpSpPr>
            <a:xfrm>
              <a:off x="505500" y="1091973"/>
              <a:ext cx="301990" cy="249909"/>
              <a:chOff x="119127" y="1293482"/>
              <a:chExt cx="301990" cy="249909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209759" y="1355728"/>
                <a:ext cx="143189" cy="140677"/>
                <a:chOff x="231775" y="1184276"/>
                <a:chExt cx="180975" cy="177799"/>
              </a:xfrm>
            </p:grpSpPr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231775" y="1184276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rot="5400000" flipV="1">
                  <a:off x="323851" y="1270002"/>
                  <a:ext cx="0" cy="177799"/>
                </a:xfrm>
                <a:prstGeom prst="straightConnector1">
                  <a:avLst/>
                </a:prstGeom>
                <a:ln w="9525" cmpd="sng">
                  <a:headEnd type="none"/>
                  <a:tailEnd type="triangle" w="sm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24" y="1293482"/>
                <a:ext cx="46986" cy="46986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67" y="1467405"/>
                <a:ext cx="49750" cy="66334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27" y="1496405"/>
                <a:ext cx="52514" cy="46986"/>
              </a:xfrm>
              <a:prstGeom prst="rect">
                <a:avLst/>
              </a:prstGeom>
            </p:spPr>
          </p:pic>
        </p:grpSp>
        <p:sp>
          <p:nvSpPr>
            <p:cNvPr id="119" name="Oval 118"/>
            <p:cNvSpPr/>
            <p:nvPr/>
          </p:nvSpPr>
          <p:spPr>
            <a:xfrm flipV="1">
              <a:off x="571910" y="1268714"/>
              <a:ext cx="45719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6" name="Oval 125"/>
          <p:cNvSpPr>
            <a:spLocks noChangeAspect="1"/>
          </p:cNvSpPr>
          <p:nvPr/>
        </p:nvSpPr>
        <p:spPr>
          <a:xfrm>
            <a:off x="4392732" y="412846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4090253" y="41274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787774" y="412638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3485294" y="412534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3182815" y="4124308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2880336" y="412326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577856" y="4122229"/>
            <a:ext cx="150314" cy="15031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9553">
                <a:off x="1553639" y="3479342"/>
                <a:ext cx="718667" cy="3876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Elbow Connector 143"/>
          <p:cNvCxnSpPr/>
          <p:nvPr/>
        </p:nvCxnSpPr>
        <p:spPr>
          <a:xfrm rot="16200000" flipH="1" flipV="1">
            <a:off x="5603691" y="2395214"/>
            <a:ext cx="276616" cy="754558"/>
          </a:xfrm>
          <a:prstGeom prst="bentConnector4">
            <a:avLst>
              <a:gd name="adj1" fmla="val -37878"/>
              <a:gd name="adj2" fmla="val 9939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𝒐𝒅𝒇</m:t>
                          </m:r>
                        </m:sub>
                      </m:sSub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6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3">
                <a:off x="1315921" y="4487830"/>
                <a:ext cx="1120278" cy="3876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4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767853" y="3157017"/>
            <a:ext cx="4129333" cy="3275902"/>
            <a:chOff x="3984169" y="3452534"/>
            <a:chExt cx="4046045" cy="3162186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875390" y="3547875"/>
              <a:ext cx="0" cy="306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984169" y="6078022"/>
              <a:ext cx="39230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75390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415363" y="607802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6334678" y="4407031"/>
              <a:ext cx="739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437725" y="4407031"/>
              <a:ext cx="1" cy="167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415362" y="4409842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875390" y="4407031"/>
              <a:ext cx="460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936" y="3452534"/>
                  <a:ext cx="664736" cy="5161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006" y="6001150"/>
                  <a:ext cx="527208" cy="5161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418" y="6138816"/>
                  <a:ext cx="354520" cy="309680"/>
                </a:xfrm>
                <a:prstGeom prst="rect">
                  <a:avLst/>
                </a:prstGeom>
                <a:blipFill>
                  <a:blip r:embed="rId5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465" y="6138816"/>
                  <a:ext cx="354520" cy="309680"/>
                </a:xfrm>
                <a:prstGeom prst="rect">
                  <a:avLst/>
                </a:prstGeom>
                <a:blipFill>
                  <a:blip r:embed="rId6"/>
                  <a:stretch>
                    <a:fillRect l="-54237" t="-98113" r="-84746" b="-10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2" y="1357984"/>
            <a:ext cx="8980564" cy="138543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5572" y="174942"/>
            <a:ext cx="7092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On resonance sensing scheme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1" y="3512820"/>
            <a:ext cx="336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thermal fluctuations are coherent through the sequence, this scheme cancels them</a:t>
            </a:r>
          </a:p>
        </p:txBody>
      </p:sp>
    </p:spTree>
    <p:extLst>
      <p:ext uri="{BB962C8B-B14F-4D97-AF65-F5344CB8AC3E}">
        <p14:creationId xmlns:p14="http://schemas.microsoft.com/office/powerpoint/2010/main" val="6215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260" y="223935"/>
            <a:ext cx="118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On-resonance, background not understood – sensitivity limited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877223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0.74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4222" y="2151943"/>
            <a:ext cx="2492887" cy="398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7.4 </a:t>
            </a:r>
            <a:r>
              <a:rPr lang="en-US" b="1" dirty="0" err="1">
                <a:latin typeface="Calibri" panose="020F0502020204030204" pitchFamily="34" charset="0"/>
              </a:rPr>
              <a:t>yN</a:t>
            </a:r>
            <a:r>
              <a:rPr lang="en-US" b="1" dirty="0">
                <a:latin typeface="Calibri" panose="020F0502020204030204" pitchFamily="34" charset="0"/>
              </a:rPr>
              <a:t>/ion, 45.5 </a:t>
            </a:r>
            <a:r>
              <a:rPr lang="en-US" b="1" dirty="0" err="1">
                <a:latin typeface="Calibri" panose="020F0502020204030204" pitchFamily="34" charset="0"/>
              </a:rPr>
              <a:t>uV</a:t>
            </a:r>
            <a:r>
              <a:rPr lang="en-US" b="1" dirty="0">
                <a:latin typeface="Calibri" panose="020F0502020204030204" pitchFamily="34" charset="0"/>
              </a:rPr>
              <a:t>/m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6" y="2534123"/>
            <a:ext cx="6333658" cy="4222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35" y="2534123"/>
            <a:ext cx="6319662" cy="42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7" y="212436"/>
            <a:ext cx="9993747" cy="1325563"/>
          </a:xfrm>
        </p:spPr>
        <p:txBody>
          <a:bodyPr/>
          <a:lstStyle/>
          <a:p>
            <a:r>
              <a:rPr lang="en-US" dirty="0"/>
              <a:t>Predictions for on-resonance, phase coherent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74 pm </a:t>
                </a:r>
                <a:r>
                  <a:rPr lang="en-US" dirty="0"/>
                  <a:t>in a single measurement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𝐩𝐦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𝑯𝒛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20 pm in 5 ms</a:t>
                </a:r>
              </a:p>
              <a:p>
                <a:pPr lvl="1"/>
                <a:r>
                  <a:rPr lang="en-US" b="1" dirty="0"/>
                  <a:t>7 </a:t>
                </a:r>
                <a:r>
                  <a:rPr lang="en-US" b="1" dirty="0" err="1"/>
                  <a:t>nV</a:t>
                </a:r>
                <a:r>
                  <a:rPr lang="en-US" b="1" dirty="0"/>
                  <a:t>/m</a:t>
                </a:r>
              </a:p>
              <a:p>
                <a:pPr lvl="1"/>
                <a:r>
                  <a:rPr lang="en-US" dirty="0"/>
                  <a:t>10^-3 </a:t>
                </a:r>
                <a:r>
                  <a:rPr lang="en-US" dirty="0" err="1"/>
                  <a:t>yN</a:t>
                </a:r>
                <a:r>
                  <a:rPr lang="en-US" dirty="0"/>
                  <a:t> / ion</a:t>
                </a:r>
              </a:p>
              <a:p>
                <a:r>
                  <a:rPr lang="en-US" dirty="0"/>
                  <a:t>SNR goes like 1/xi</a:t>
                </a:r>
              </a:p>
              <a:p>
                <a:r>
                  <a:rPr lang="en-US" dirty="0"/>
                  <a:t>Spin-squeezing can improve SNR by factor of 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WISPS and electric field sensing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75" y="184151"/>
            <a:ext cx="10515600" cy="763806"/>
          </a:xfrm>
        </p:spPr>
        <p:txBody>
          <a:bodyPr/>
          <a:lstStyle/>
          <a:p>
            <a:r>
              <a:rPr lang="en-US" dirty="0"/>
              <a:t>Precession due to axial oscillation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𝑂𝐷𝐹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oscillation of frequency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𝑂𝐷𝐹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, 	where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𝐷𝑊𝐹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l-G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ea typeface="Cambria Math" panose="02040503050406030204" pitchFamily="18" charset="0"/>
                  </a:rPr>
                  <a:t>Qubit frequency shift: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dirty="0">
                    <a:ea typeface="Cambria Math" panose="02040503050406030204" pitchFamily="18" charset="0"/>
                  </a:rPr>
                  <a:t>Precession angle: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6"/>
                <a:ext cx="10515600" cy="5114924"/>
              </a:xfrm>
              <a:blipFill>
                <a:blip r:embed="rId3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67050" y="4822278"/>
            <a:ext cx="6057900" cy="1253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38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753" y="1768288"/>
            <a:ext cx="5204511" cy="2199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53" y="3832374"/>
            <a:ext cx="5204511" cy="2210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2460"/>
            <a:ext cx="6573167" cy="2286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140" y="4338879"/>
            <a:ext cx="4903908" cy="17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CPMG sequences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8041" y="4940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5417" y="2029814"/>
            <a:ext cx="3049817" cy="676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6589" y="2038556"/>
            <a:ext cx="740979" cy="65923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Cool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98236" y="2038556"/>
            <a:ext cx="457519" cy="659233"/>
            <a:chOff x="1598236" y="2239892"/>
            <a:chExt cx="457519" cy="659233"/>
          </a:xfrm>
        </p:grpSpPr>
        <p:sp>
          <p:nvSpPr>
            <p:cNvPr id="5" name="Rectangle 4"/>
            <p:cNvSpPr/>
            <p:nvPr/>
          </p:nvSpPr>
          <p:spPr>
            <a:xfrm>
              <a:off x="1598236" y="2239892"/>
              <a:ext cx="457519" cy="65923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939" y="2631323"/>
              <a:ext cx="269302" cy="18116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2073821" y="2038556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54052" y="2039814"/>
            <a:ext cx="1027629" cy="65685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Detect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996" y="2046943"/>
                <a:ext cx="878973" cy="65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87" y="2038556"/>
                <a:ext cx="878973" cy="658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976029" y="2039814"/>
            <a:ext cx="457519" cy="656853"/>
            <a:chOff x="9984418" y="2241150"/>
            <a:chExt cx="457519" cy="656853"/>
          </a:xfrm>
        </p:grpSpPr>
        <p:sp>
          <p:nvSpPr>
            <p:cNvPr id="9" name="Rectangle 8"/>
            <p:cNvSpPr/>
            <p:nvPr/>
          </p:nvSpPr>
          <p:spPr>
            <a:xfrm>
              <a:off x="9984418" y="2241150"/>
              <a:ext cx="457519" cy="65685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𝜽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147" y="2613839"/>
              <a:ext cx="269302" cy="181166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5683132" y="217648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431581" y="2029812"/>
            <a:ext cx="1536328" cy="676715"/>
            <a:chOff x="8439970" y="2231148"/>
            <a:chExt cx="1536328" cy="67671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995" y="3915458"/>
            <a:ext cx="4268902" cy="294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9986" y="4311113"/>
            <a:ext cx="3605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more pi pulses for same total ODF interaction time decreases dephasing due to magnetic field fluctuations without accumulating errors from microwave pulses – for up to 20 pi pulses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6551" y="3627423"/>
            <a:ext cx="58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CPMG sequences (no ODF) with 20 ms total interaction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3268" y="1264949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 Phase jumps: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92906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41904" y="1631312"/>
            <a:ext cx="11057" cy="3046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3" y="1302309"/>
                <a:ext cx="1609736" cy="276999"/>
              </a:xfrm>
              <a:prstGeom prst="rect">
                <a:avLst/>
              </a:prstGeom>
              <a:blipFill>
                <a:blip r:embed="rId8"/>
                <a:stretch>
                  <a:fillRect l="-3030" t="-4444" r="-49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7" y="1306223"/>
                <a:ext cx="1609736" cy="276999"/>
              </a:xfrm>
              <a:prstGeom prst="rect">
                <a:avLst/>
              </a:prstGeom>
              <a:blipFill>
                <a:blip r:embed="rId9"/>
                <a:stretch>
                  <a:fillRect l="-2652" t="-2174" r="-49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055755" y="1920893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723" y="1610905"/>
                <a:ext cx="3804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4495155" y="1978559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73" y="1668571"/>
                <a:ext cx="380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6039421" y="1978559"/>
            <a:ext cx="1486452" cy="102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39" y="1668571"/>
                <a:ext cx="3804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8427485" y="1976817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53" y="1666829"/>
                <a:ext cx="3804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3589702" y="2775227"/>
            <a:ext cx="898954" cy="22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75" y="2692817"/>
                <a:ext cx="4492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554385" y="2779882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534" y="2692817"/>
                <a:ext cx="4492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838201" y="3185092"/>
            <a:ext cx="10651870" cy="346876"/>
            <a:chOff x="433041" y="2228157"/>
            <a:chExt cx="10624146" cy="270979"/>
          </a:xfrm>
        </p:grpSpPr>
        <p:sp>
          <p:nvSpPr>
            <p:cNvPr id="44" name="Rectangle 43"/>
            <p:cNvSpPr/>
            <p:nvPr/>
          </p:nvSpPr>
          <p:spPr>
            <a:xfrm>
              <a:off x="433041" y="2249446"/>
              <a:ext cx="82928" cy="241381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6028" y="2251323"/>
              <a:ext cx="45719" cy="241886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943068" y="2231275"/>
              <a:ext cx="114119" cy="250589"/>
            </a:xfrm>
            <a:prstGeom prst="rect">
              <a:avLst/>
            </a:prstGeom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83814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868723" y="2233094"/>
              <a:ext cx="56452" cy="24820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2378" y="2228157"/>
              <a:ext cx="586107" cy="25816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977" y="2239891"/>
              <a:ext cx="1166993" cy="258166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748227" y="2247626"/>
              <a:ext cx="97611" cy="240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2484" y="2239689"/>
              <a:ext cx="1166993" cy="25816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5033832" y="2248374"/>
              <a:ext cx="97611" cy="24245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79" y="2238895"/>
              <a:ext cx="1166993" cy="258166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6318140" y="2245560"/>
              <a:ext cx="97611" cy="2381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130" y="2238418"/>
              <a:ext cx="1166993" cy="258166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7599764" y="2239804"/>
              <a:ext cx="97611" cy="2438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4812" y="2232660"/>
              <a:ext cx="1166993" cy="258166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8881248" y="2238418"/>
              <a:ext cx="97611" cy="2376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30" y="2230279"/>
              <a:ext cx="1166993" cy="258166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0164878" y="2239758"/>
              <a:ext cx="97611" cy="236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583" y="2230279"/>
              <a:ext cx="1166993" cy="25816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81" y="2240970"/>
              <a:ext cx="586107" cy="258166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467030" y="2249417"/>
              <a:ext cx="97611" cy="24141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095897" y="6200557"/>
                <a:ext cx="6093719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Probability of measuring spin up: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897" y="6200557"/>
                <a:ext cx="6093719" cy="483466"/>
              </a:xfrm>
              <a:prstGeom prst="rect">
                <a:avLst/>
              </a:prstGeom>
              <a:blipFill>
                <a:blip r:embed="rId16"/>
                <a:stretch>
                  <a:fillRect l="-30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6721562" y="3473634"/>
            <a:ext cx="5454699" cy="1401352"/>
            <a:chOff x="827664" y="4752605"/>
            <a:chExt cx="5454699" cy="1401352"/>
          </a:xfrm>
        </p:grpSpPr>
        <p:pic>
          <p:nvPicPr>
            <p:cNvPr id="68" name="Content Placeholder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8" y="5208451"/>
              <a:ext cx="1789971" cy="421861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1147957" y="5213900"/>
              <a:ext cx="888757" cy="410964"/>
            </a:xfrm>
            <a:prstGeom prst="rect">
              <a:avLst/>
            </a:prstGeom>
            <a:ln w="1905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64559" y="5211463"/>
              <a:ext cx="51587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46849" y="5213900"/>
              <a:ext cx="515879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46435" y="5236760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887493" y="5208449"/>
              <a:ext cx="901687" cy="421862"/>
              <a:chOff x="8439970" y="2231148"/>
              <a:chExt cx="1536328" cy="676715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9970" y="2231148"/>
                <a:ext cx="1536328" cy="676715"/>
              </a:xfrm>
              <a:prstGeom prst="rect">
                <a:avLst/>
              </a:prstGeom>
            </p:spPr>
          </p:pic>
          <p:sp>
            <p:nvSpPr>
              <p:cNvPr id="95" name="Rectangle 94"/>
              <p:cNvSpPr/>
              <p:nvPr/>
            </p:nvSpPr>
            <p:spPr>
              <a:xfrm>
                <a:off x="8726003" y="2265742"/>
                <a:ext cx="923712" cy="54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ODF</a:t>
                </a:r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2567744" y="4960026"/>
              <a:ext cx="6489" cy="189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885454" y="4960026"/>
              <a:ext cx="6489" cy="1899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475974" y="4756300"/>
                  <a:ext cx="3122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974" y="4756300"/>
                  <a:ext cx="312201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725" r="-13725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794256" y="4752605"/>
                  <a:ext cx="3122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l-GR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56" y="4752605"/>
                  <a:ext cx="312201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3462" r="-1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443540" y="4926310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540" y="4926310"/>
                  <a:ext cx="357469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845101" y="4926310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101" y="4926310"/>
                  <a:ext cx="357469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737300" y="4926310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300" y="4926310"/>
                  <a:ext cx="357469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159601" y="4923593"/>
                  <a:ext cx="35746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01" y="4923593"/>
                  <a:ext cx="357469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115458" y="4874202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458" y="4874202"/>
                  <a:ext cx="42101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410796" y="4874202"/>
                  <a:ext cx="4210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6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96" y="4874202"/>
                  <a:ext cx="42101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 flipH="1">
              <a:off x="3472880" y="5074810"/>
              <a:ext cx="1" cy="681465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3637389" y="5230015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1163426" y="5077286"/>
              <a:ext cx="1" cy="67581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70962" y="5077286"/>
              <a:ext cx="0" cy="70121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27664" y="5609897"/>
                  <a:ext cx="330671" cy="5440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664" y="5609897"/>
                  <a:ext cx="330671" cy="544060"/>
                </a:xfrm>
                <a:prstGeom prst="rect">
                  <a:avLst/>
                </a:prstGeom>
                <a:blipFill>
                  <a:blip r:embed="rId25"/>
                  <a:stretch>
                    <a:fillRect l="-129630" t="-133333" r="-201852" b="-19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/>
            <p:cNvSpPr/>
            <p:nvPr/>
          </p:nvSpPr>
          <p:spPr>
            <a:xfrm>
              <a:off x="874063" y="5213898"/>
              <a:ext cx="25730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95106" y="5215661"/>
              <a:ext cx="257308" cy="4102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5718171" y="5609897"/>
                  <a:ext cx="564192" cy="5440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171" y="5609897"/>
                  <a:ext cx="564192" cy="544060"/>
                </a:xfrm>
                <a:prstGeom prst="rect">
                  <a:avLst/>
                </a:prstGeom>
                <a:blipFill>
                  <a:blip r:embed="rId26"/>
                  <a:stretch>
                    <a:fillRect l="-71739" t="-133333" r="-81522" b="-19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5705" y="5607714"/>
                  <a:ext cx="558166" cy="4923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705" y="5607714"/>
                  <a:ext cx="558166" cy="492379"/>
                </a:xfrm>
                <a:prstGeom prst="rect">
                  <a:avLst/>
                </a:prstGeom>
                <a:blipFill>
                  <a:blip r:embed="rId27"/>
                  <a:stretch>
                    <a:fillRect l="-70652" t="-153086" r="-82609" b="-2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344258" y="5630311"/>
                  <a:ext cx="558166" cy="4923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5630311"/>
                  <a:ext cx="558166" cy="492379"/>
                </a:xfrm>
                <a:prstGeom prst="rect">
                  <a:avLst/>
                </a:prstGeom>
                <a:blipFill>
                  <a:blip r:embed="rId28"/>
                  <a:stretch>
                    <a:fillRect l="-70652" t="-153086" r="-82609" b="-2234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40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0" y="1915434"/>
            <a:ext cx="6224710" cy="4149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0" y="1915434"/>
            <a:ext cx="6224710" cy="41498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105" y="398188"/>
            <a:ext cx="6729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+mj-lt"/>
              </a:rPr>
              <a:t>Lineshape</a:t>
            </a:r>
            <a:r>
              <a:rPr lang="en-US" sz="4400" dirty="0">
                <a:latin typeface="+mj-lt"/>
              </a:rPr>
              <a:t> is well understood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429" y="1491376"/>
            <a:ext cx="6828571" cy="552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1386757"/>
            <a:ext cx="3724795" cy="781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14" y="970088"/>
            <a:ext cx="3428571" cy="4190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00401" y="3032449"/>
            <a:ext cx="354563" cy="2565918"/>
          </a:xfrm>
          <a:prstGeom prst="rect">
            <a:avLst/>
          </a:prstGeom>
          <a:solidFill>
            <a:srgbClr val="358EC2">
              <a:alpha val="40000"/>
            </a:srgbClr>
          </a:solidFill>
          <a:ln>
            <a:solidFill>
              <a:srgbClr val="368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72678" y="3032449"/>
            <a:ext cx="354563" cy="256591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99769" y="198325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Z_c</a:t>
            </a:r>
            <a:r>
              <a:rPr lang="en-US" dirty="0"/>
              <a:t> = 500 pm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9801" y="198325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F/F_0M = 0.2</a:t>
            </a:r>
          </a:p>
        </p:txBody>
      </p:sp>
    </p:spTree>
    <p:extLst>
      <p:ext uri="{BB962C8B-B14F-4D97-AF65-F5344CB8AC3E}">
        <p14:creationId xmlns:p14="http://schemas.microsoft.com/office/powerpoint/2010/main" val="24450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9" y="877101"/>
            <a:ext cx="5986357" cy="58314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5260181" y="3371850"/>
              <a:ext cx="900113" cy="771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5322094" y="3371850"/>
              <a:ext cx="838200" cy="7072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5474494" y="3371850"/>
              <a:ext cx="685800" cy="5905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5688806" y="3355181"/>
              <a:ext cx="471488" cy="4286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5941220" y="3371850"/>
              <a:ext cx="219074" cy="1762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sp>
          <p:nvSpPr>
            <p:cNvPr id="27" name="Isosceles Triangle 26"/>
            <p:cNvSpPr/>
            <p:nvPr/>
          </p:nvSpPr>
          <p:spPr>
            <a:xfrm rot="1499031" flipV="1">
              <a:off x="6156420" y="3231326"/>
              <a:ext cx="85892" cy="107157"/>
            </a:xfrm>
            <a:prstGeom prst="triangle">
              <a:avLst/>
            </a:prstGeom>
            <a:solidFill>
              <a:srgbClr val="E6DEDE"/>
            </a:solidFill>
            <a:ln>
              <a:solidFill>
                <a:srgbClr val="E6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842677" flipV="1">
              <a:off x="6225578" y="3266865"/>
              <a:ext cx="60501" cy="107157"/>
            </a:xfrm>
            <a:prstGeom prst="triangle">
              <a:avLst/>
            </a:prstGeom>
            <a:solidFill>
              <a:srgbClr val="E0D8D8"/>
            </a:solidFill>
            <a:ln>
              <a:solidFill>
                <a:srgbClr val="E0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V="1">
              <a:off x="6170177" y="3250406"/>
              <a:ext cx="124866" cy="1109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V="1">
              <a:off x="6170177" y="3147020"/>
              <a:ext cx="244911" cy="2143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6170177" y="3108957"/>
              <a:ext cx="287773" cy="250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 flipV="1">
              <a:off x="6170177" y="3126780"/>
              <a:ext cx="269148" cy="232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097963" y="1335426"/>
            <a:ext cx="4573042" cy="4573042"/>
            <a:chOff x="3809479" y="1142479"/>
            <a:chExt cx="4573042" cy="457304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479" y="1142479"/>
              <a:ext cx="4573042" cy="4573042"/>
            </a:xfrm>
            <a:prstGeom prst="rect">
              <a:avLst/>
            </a:prstGeom>
          </p:spPr>
        </p:pic>
        <p:cxnSp>
          <p:nvCxnSpPr>
            <p:cNvPr id="43" name="Straight Arrow Connector 42"/>
            <p:cNvCxnSpPr/>
            <p:nvPr/>
          </p:nvCxnSpPr>
          <p:spPr>
            <a:xfrm flipV="1">
              <a:off x="6170177" y="3197960"/>
              <a:ext cx="181186" cy="1609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497029" y="107660"/>
            <a:ext cx="9506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Spin dephasing vs measurement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3386" y="5501639"/>
            <a:ext cx="423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scheme is second order sensitive to </a:t>
            </a:r>
            <a:r>
              <a:rPr lang="en-US" dirty="0" err="1"/>
              <a:t>Z_c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we measure Z_c^2</a:t>
            </a:r>
          </a:p>
        </p:txBody>
      </p:sp>
    </p:spTree>
    <p:extLst>
      <p:ext uri="{BB962C8B-B14F-4D97-AF65-F5344CB8AC3E}">
        <p14:creationId xmlns:p14="http://schemas.microsoft.com/office/powerpoint/2010/main" val="25681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6" y="165070"/>
            <a:ext cx="10515600" cy="1325563"/>
          </a:xfrm>
        </p:spPr>
        <p:txBody>
          <a:bodyPr/>
          <a:lstStyle/>
          <a:p>
            <a:r>
              <a:rPr lang="en-US" dirty="0"/>
              <a:t>Limits to sensitivity / signal-to-noise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1" y="1690688"/>
            <a:ext cx="6990327" cy="4760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6" y="1535092"/>
            <a:ext cx="3115110" cy="1057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7" y="4057237"/>
            <a:ext cx="2953162" cy="97168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614826" y="3923203"/>
            <a:ext cx="3351007" cy="780365"/>
            <a:chOff x="6901029" y="4057426"/>
            <a:chExt cx="3351007" cy="780365"/>
          </a:xfrm>
        </p:grpSpPr>
        <p:sp>
          <p:nvSpPr>
            <p:cNvPr id="9" name="Oval 8"/>
            <p:cNvSpPr/>
            <p:nvPr/>
          </p:nvSpPr>
          <p:spPr>
            <a:xfrm>
              <a:off x="6901029" y="405742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6"/>
            </p:cNvCxnSpPr>
            <p:nvPr/>
          </p:nvCxnSpPr>
          <p:spPr>
            <a:xfrm>
              <a:off x="7358229" y="4286026"/>
              <a:ext cx="753037" cy="124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34747" y="4191460"/>
              <a:ext cx="2517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 pm – smallest detected amplitude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19619" y="2786541"/>
            <a:ext cx="23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Projection noise limit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3" y="3274922"/>
            <a:ext cx="4231379" cy="737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04" y="5073382"/>
            <a:ext cx="632451" cy="744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18" y="5253561"/>
            <a:ext cx="619042" cy="3944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113617" y="527871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7" y="5278716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2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420543"/>
            <a:ext cx="9986818" cy="780183"/>
          </a:xfrm>
        </p:spPr>
        <p:txBody>
          <a:bodyPr>
            <a:noAutofit/>
          </a:bodyPr>
          <a:lstStyle/>
          <a:p>
            <a:r>
              <a:rPr lang="en-US" dirty="0"/>
              <a:t>Off-resonant, incoherent amplitude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1320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50 pm </a:t>
                </a:r>
                <a:r>
                  <a:rPr lang="en-US" dirty="0"/>
                  <a:t>(with 16 s of integration)– factor of </a:t>
                </a:r>
                <a:r>
                  <a:rPr lang="en-US" b="1" dirty="0"/>
                  <a:t>40 smaller than ground state </a:t>
                </a:r>
                <a:r>
                  <a:rPr lang="en-US" b="1" dirty="0" err="1"/>
                  <a:t>wavefunction</a:t>
                </a:r>
                <a:r>
                  <a:rPr lang="en-US" b="1" dirty="0"/>
                  <a:t> size </a:t>
                </a:r>
                <a:r>
                  <a:rPr lang="en-US" dirty="0"/>
                  <a:t>(2nm)</a:t>
                </a:r>
              </a:p>
              <a:p>
                <a:pPr lvl="1"/>
                <a:r>
                  <a:rPr lang="en-US" dirty="0"/>
                  <a:t>0.46 mV/m</a:t>
                </a:r>
              </a:p>
              <a:p>
                <a:pPr lvl="1"/>
                <a:r>
                  <a:rPr lang="en-US" b="1" dirty="0"/>
                  <a:t>73 </a:t>
                </a:r>
                <a:r>
                  <a:rPr lang="en-US" b="1" dirty="0" err="1"/>
                  <a:t>yN</a:t>
                </a:r>
                <a:r>
                  <a:rPr lang="en-US" b="1" dirty="0"/>
                  <a:t>/ion</a:t>
                </a:r>
              </a:p>
              <a:p>
                <a:r>
                  <a:rPr lang="en-US" dirty="0"/>
                  <a:t>500 pm in a single measurement</a:t>
                </a:r>
              </a:p>
              <a:p>
                <a:r>
                  <a:rPr lang="en-US" dirty="0"/>
                  <a:t>Long averaging time sensitivity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𝐩𝐦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𝑯𝒛</m:t>
                            </m:r>
                          </m:e>
                        </m:rad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Projection noise limited at small </a:t>
                </a:r>
                <a:r>
                  <a:rPr lang="en-US" dirty="0" err="1"/>
                  <a:t>Z_c</a:t>
                </a:r>
                <a:endParaRPr lang="en-US" dirty="0"/>
              </a:p>
              <a:p>
                <a:r>
                  <a:rPr lang="en-US" dirty="0"/>
                  <a:t>Fundamental limit due to spontaneous emission (1/xi2)</a:t>
                </a:r>
              </a:p>
              <a:p>
                <a:r>
                  <a:rPr lang="en-US" dirty="0"/>
                  <a:t>Can increase Z2/Z_c2 by a factor of 2 with sub-Doppler cooling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1320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4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resonance with thermal fluctuations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02" y="2046962"/>
            <a:ext cx="5938082" cy="3797657"/>
          </a:xfrm>
        </p:spPr>
      </p:pic>
      <p:sp>
        <p:nvSpPr>
          <p:cNvPr id="8" name="Rectangle 7"/>
          <p:cNvSpPr/>
          <p:nvPr/>
        </p:nvSpPr>
        <p:spPr>
          <a:xfrm>
            <a:off x="0" y="1878078"/>
            <a:ext cx="740979" cy="65923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1647" y="1878078"/>
            <a:ext cx="457519" cy="659233"/>
            <a:chOff x="1598236" y="2239892"/>
            <a:chExt cx="457519" cy="659233"/>
          </a:xfrm>
        </p:grpSpPr>
        <p:sp>
          <p:nvSpPr>
            <p:cNvPr id="10" name="Rectangle 9"/>
            <p:cNvSpPr/>
            <p:nvPr/>
          </p:nvSpPr>
          <p:spPr>
            <a:xfrm>
              <a:off x="1598236" y="2239892"/>
              <a:ext cx="457519" cy="65923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939" y="2631323"/>
              <a:ext cx="269302" cy="181166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1227232" y="1878078"/>
            <a:ext cx="1514294" cy="659233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70007" y="1870949"/>
            <a:ext cx="1027629" cy="656853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Detect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761951" y="1878078"/>
                <a:ext cx="878973" cy="65811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ₓ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51" y="1878078"/>
                <a:ext cx="878973" cy="658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191984" y="1870949"/>
            <a:ext cx="457519" cy="656853"/>
            <a:chOff x="9984418" y="2241150"/>
            <a:chExt cx="457519" cy="656853"/>
          </a:xfrm>
        </p:grpSpPr>
        <p:sp>
          <p:nvSpPr>
            <p:cNvPr id="17" name="Rectangle 16"/>
            <p:cNvSpPr/>
            <p:nvPr/>
          </p:nvSpPr>
          <p:spPr>
            <a:xfrm>
              <a:off x="9984418" y="2241150"/>
              <a:ext cx="457519" cy="656853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en-US" sz="1800" b="0" i="1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𝜽</a:t>
              </a:r>
              <a:endPara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147" y="2613839"/>
              <a:ext cx="269302" cy="181166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647536" y="1860947"/>
            <a:ext cx="1536328" cy="676715"/>
            <a:chOff x="8439970" y="2231148"/>
            <a:chExt cx="1536328" cy="67671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8915424" y="238483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1209166" y="1760415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789948" y="145042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948" y="1450427"/>
                <a:ext cx="3804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643440" y="1807952"/>
            <a:ext cx="1531566" cy="10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228408" y="1497964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08" y="1497964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770340" y="2611017"/>
            <a:ext cx="896434" cy="5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27589" y="3059598"/>
            <a:ext cx="888757" cy="410964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ODF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26481" y="3059598"/>
            <a:ext cx="515879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51576" y="3054147"/>
            <a:ext cx="901687" cy="421862"/>
            <a:chOff x="8439970" y="2231148"/>
            <a:chExt cx="1536328" cy="676715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9970" y="2231148"/>
              <a:ext cx="1536328" cy="676715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8726003" y="2265742"/>
              <a:ext cx="923712" cy="543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ODF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823172" y="2772008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172" y="2772008"/>
                <a:ext cx="35746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223684" y="2769291"/>
                <a:ext cx="357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4" y="2769291"/>
                <a:ext cx="35746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495090" y="2719900"/>
                <a:ext cx="4210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90" y="2719900"/>
                <a:ext cx="42101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flipH="1">
            <a:off x="2543058" y="2922984"/>
            <a:ext cx="1" cy="67581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35045" y="2922984"/>
            <a:ext cx="0" cy="70121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2207296" y="3455595"/>
                <a:ext cx="330671" cy="54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96" y="3455595"/>
                <a:ext cx="330671" cy="544060"/>
              </a:xfrm>
              <a:prstGeom prst="rect">
                <a:avLst/>
              </a:prstGeom>
              <a:blipFill>
                <a:blip r:embed="rId12"/>
                <a:stretch>
                  <a:fillRect l="-127778" t="-134831" r="-203704" b="-19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2253695" y="3059596"/>
            <a:ext cx="25730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59189" y="3061359"/>
            <a:ext cx="257308" cy="41026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782254" y="3455595"/>
                <a:ext cx="564192" cy="544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54" y="3455595"/>
                <a:ext cx="564192" cy="544060"/>
              </a:xfrm>
              <a:prstGeom prst="rect">
                <a:avLst/>
              </a:prstGeom>
              <a:blipFill>
                <a:blip r:embed="rId13"/>
                <a:stretch>
                  <a:fillRect l="-69892" t="-134831" r="-80645" b="-19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405337" y="3453412"/>
                <a:ext cx="558166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37" y="3453412"/>
                <a:ext cx="558166" cy="492379"/>
              </a:xfrm>
              <a:prstGeom prst="rect">
                <a:avLst/>
              </a:prstGeom>
              <a:blipFill>
                <a:blip r:embed="rId14"/>
                <a:stretch>
                  <a:fillRect l="-72527" t="-155000" r="-83516" b="-2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460746" y="3056586"/>
            <a:ext cx="1789971" cy="4218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70489" y="4353600"/>
            <a:ext cx="5443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histogram is result of phase incoherence between drive and ODF. If the phase relation was set, this would look like a coherent rotation. Use spins to read out coherent displacement.</a:t>
            </a:r>
          </a:p>
        </p:txBody>
      </p:sp>
    </p:spTree>
    <p:extLst>
      <p:ext uri="{BB962C8B-B14F-4D97-AF65-F5344CB8AC3E}">
        <p14:creationId xmlns:p14="http://schemas.microsoft.com/office/powerpoint/2010/main" val="367277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33837</TotalTime>
  <Words>481</Words>
  <Application>Microsoft Office PowerPoint</Application>
  <PresentationFormat>Widescreen</PresentationFormat>
  <Paragraphs>119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Precession due to axial oscillation</vt:lpstr>
      <vt:lpstr>PowerPoint Presentation</vt:lpstr>
      <vt:lpstr>n π-pulse CPMG sequences</vt:lpstr>
      <vt:lpstr>PowerPoint Presentation</vt:lpstr>
      <vt:lpstr>PowerPoint Presentation</vt:lpstr>
      <vt:lpstr>Limits to sensitivity / signal-to-noise</vt:lpstr>
      <vt:lpstr>Off-resonant, incoherent amplitude sensing</vt:lpstr>
      <vt:lpstr>On resonance with thermal fluctuations</vt:lpstr>
      <vt:lpstr>PowerPoint Presentation</vt:lpstr>
      <vt:lpstr>PowerPoint Presentation</vt:lpstr>
      <vt:lpstr>Predictions for on-resonance, phase coherent sensing</vt:lpstr>
      <vt:lpstr>WISPS and electric field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Gilmore, Kevin A. (Assoc)</dc:creator>
  <cp:lastModifiedBy>Gilmore, Kevin A. (Assoc)</cp:lastModifiedBy>
  <cp:revision>62</cp:revision>
  <dcterms:created xsi:type="dcterms:W3CDTF">2016-11-22T18:41:48Z</dcterms:created>
  <dcterms:modified xsi:type="dcterms:W3CDTF">2017-02-08T00:16:08Z</dcterms:modified>
</cp:coreProperties>
</file>