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67" r:id="rId3"/>
    <p:sldId id="273" r:id="rId4"/>
    <p:sldId id="279" r:id="rId5"/>
    <p:sldId id="259" r:id="rId6"/>
    <p:sldId id="274" r:id="rId7"/>
    <p:sldId id="258" r:id="rId8"/>
    <p:sldId id="280" r:id="rId9"/>
    <p:sldId id="275" r:id="rId10"/>
    <p:sldId id="260" r:id="rId11"/>
    <p:sldId id="268" r:id="rId12"/>
    <p:sldId id="270" r:id="rId13"/>
    <p:sldId id="281" r:id="rId14"/>
    <p:sldId id="272" r:id="rId15"/>
    <p:sldId id="261" r:id="rId16"/>
    <p:sldId id="264" r:id="rId17"/>
    <p:sldId id="271"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lmore, Kevin A. (Assoc)" initials="GKA(" lastIdx="1" clrIdx="0">
    <p:extLst>
      <p:ext uri="{19B8F6BF-5375-455C-9EA6-DF929625EA0E}">
        <p15:presenceInfo xmlns:p15="http://schemas.microsoft.com/office/powerpoint/2012/main" userId="S-1-5-21-1908027396-2059629336-315576832-881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F6027F-D680-46C2-8DDF-389BA132DFC8}" type="datetimeFigureOut">
              <a:rPr lang="en-US" smtClean="0"/>
              <a:t>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DC1DB-3CE3-40ED-99EE-197F06FEF5F0}" type="slidenum">
              <a:rPr lang="en-US" smtClean="0"/>
              <a:t>‹#›</a:t>
            </a:fld>
            <a:endParaRPr lang="en-US"/>
          </a:p>
        </p:txBody>
      </p:sp>
    </p:spTree>
    <p:extLst>
      <p:ext uri="{BB962C8B-B14F-4D97-AF65-F5344CB8AC3E}">
        <p14:creationId xmlns:p14="http://schemas.microsoft.com/office/powerpoint/2010/main" val="1904586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Drumhead</a:t>
            </a:r>
            <a:r>
              <a:rPr lang="en-US" baseline="0" dirty="0"/>
              <a:t> modes of 2D crystal in Penning trap analogous to cavity </a:t>
            </a:r>
            <a:r>
              <a:rPr lang="en-US" baseline="0" dirty="0" err="1"/>
              <a:t>optomechanics</a:t>
            </a:r>
            <a:r>
              <a:rPr lang="en-US" baseline="0" dirty="0"/>
              <a:t> experiments. With cavity – oscillator pairing, motion of mechanical oscillator shifts frequency of cavity, which is read out. For us, ion motion is read out via spin state. Spins are coupled to mechanical motion of crystal with a spin-dependent optical dipole force. The motion effectively shifts the qubit frequency, which in the </a:t>
            </a:r>
            <a:r>
              <a:rPr lang="en-US" baseline="0" dirty="0" err="1"/>
              <a:t>bloch</a:t>
            </a:r>
            <a:r>
              <a:rPr lang="en-US" baseline="0" dirty="0"/>
              <a:t> sphere rep looks like a rotation. The majority of this work is done off-resonance – away from the COM mode – and with a random relative phase between the ODF beatnote and the applied drive – phase incoherently. With near term improvements, we plan to revisit this work on-resonance and phase coherently.</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a:t>
            </a:fld>
            <a:endParaRPr lang="en-US"/>
          </a:p>
        </p:txBody>
      </p:sp>
    </p:spTree>
    <p:extLst>
      <p:ext uri="{BB962C8B-B14F-4D97-AF65-F5344CB8AC3E}">
        <p14:creationId xmlns:p14="http://schemas.microsoft.com/office/powerpoint/2010/main" val="866808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11</a:t>
            </a:fld>
            <a:endParaRPr lang="en-US"/>
          </a:p>
        </p:txBody>
      </p:sp>
    </p:spTree>
    <p:extLst>
      <p:ext uri="{BB962C8B-B14F-4D97-AF65-F5344CB8AC3E}">
        <p14:creationId xmlns:p14="http://schemas.microsoft.com/office/powerpoint/2010/main" val="2860562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can measure displacement with this straight forward extension of the demonstrated off-resonant sensing, but looking for signal that sits on top of thermal fluctuations.</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13</a:t>
            </a:fld>
            <a:endParaRPr lang="en-US"/>
          </a:p>
        </p:txBody>
      </p:sp>
    </p:spTree>
    <p:extLst>
      <p:ext uri="{BB962C8B-B14F-4D97-AF65-F5344CB8AC3E}">
        <p14:creationId xmlns:p14="http://schemas.microsoft.com/office/powerpoint/2010/main" val="697138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possible to cancel out thermal fluctuations with separated ODF's, but thermal fluctuations need to be coherent throughout the sequence.</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14</a:t>
            </a:fld>
            <a:endParaRPr lang="en-US"/>
          </a:p>
        </p:txBody>
      </p:sp>
    </p:spTree>
    <p:extLst>
      <p:ext uri="{BB962C8B-B14F-4D97-AF65-F5344CB8AC3E}">
        <p14:creationId xmlns:p14="http://schemas.microsoft.com/office/powerpoint/2010/main" val="3850546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Already projection noise limited with off-resonance</a:t>
            </a:r>
            <a:r>
              <a:rPr lang="en-US" baseline="0" dirty="0"/>
              <a:t> experiment</a:t>
            </a:r>
          </a:p>
          <a:p>
            <a:r>
              <a:rPr lang="en-US" baseline="0" dirty="0"/>
              <a:t>Our crystal of ions looks and behaves much like the </a:t>
            </a:r>
            <a:r>
              <a:rPr lang="en-US" baseline="0" dirty="0" err="1"/>
              <a:t>nanomechanical</a:t>
            </a:r>
            <a:r>
              <a:rPr lang="en-US" baseline="0" dirty="0"/>
              <a:t> membranes used in some </a:t>
            </a:r>
            <a:r>
              <a:rPr lang="en-US" baseline="0" dirty="0" err="1"/>
              <a:t>optomechanics</a:t>
            </a:r>
            <a:r>
              <a:rPr lang="en-US" baseline="0" dirty="0"/>
              <a:t> experiments. Such objects offer chance to study quantum mechanics at the </a:t>
            </a:r>
            <a:r>
              <a:rPr lang="en-US" baseline="0" dirty="0" err="1"/>
              <a:t>meso</a:t>
            </a:r>
            <a:r>
              <a:rPr lang="en-US" baseline="0" dirty="0"/>
              <a:t>/macroscopic level. We can probe the zero-point fluctuations of our mechanical oscillator. Perhaps this affords study of transition from quantum microscopic regime to classical macroscopic world.</a:t>
            </a:r>
          </a:p>
          <a:p>
            <a:r>
              <a:rPr lang="en-US" baseline="0" dirty="0"/>
              <a:t>Related, much work in the </a:t>
            </a:r>
            <a:r>
              <a:rPr lang="en-US" baseline="0" dirty="0" err="1"/>
              <a:t>optomechanics</a:t>
            </a:r>
            <a:r>
              <a:rPr lang="en-US" baseline="0" dirty="0"/>
              <a:t> community concerns transducing signals and linking disparate quantum info systems through mechanical oscillators.</a:t>
            </a:r>
          </a:p>
          <a:p>
            <a:r>
              <a:rPr lang="en-US" baseline="0" dirty="0"/>
              <a:t>Finally, we’re very sensitive to electric fields and forces – so maybe that’s interesting in it’s own right. Potential for joining search for dark matter by detecting weak oscillating electric fields etc.</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2</a:t>
            </a:fld>
            <a:endParaRPr lang="en-US"/>
          </a:p>
        </p:txBody>
      </p:sp>
    </p:spTree>
    <p:extLst>
      <p:ext uri="{BB962C8B-B14F-4D97-AF65-F5344CB8AC3E}">
        <p14:creationId xmlns:p14="http://schemas.microsoft.com/office/powerpoint/2010/main" val="3343571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3</a:t>
            </a:fld>
            <a:endParaRPr lang="en-US"/>
          </a:p>
        </p:txBody>
      </p:sp>
    </p:spTree>
    <p:extLst>
      <p:ext uri="{BB962C8B-B14F-4D97-AF65-F5344CB8AC3E}">
        <p14:creationId xmlns:p14="http://schemas.microsoft.com/office/powerpoint/2010/main" val="475799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phase</a:t>
            </a:r>
            <a:r>
              <a:rPr lang="en-US" baseline="0" dirty="0"/>
              <a:t> jumps are chosen to cancel the cos term in the H. For </a:t>
            </a:r>
            <a:r>
              <a:rPr lang="fr-FR" dirty="0"/>
              <a:t>µ/2π = (2n + 1)/(2(T + t_π)), the phase jump</a:t>
            </a:r>
            <a:r>
              <a:rPr lang="fr-FR" baseline="0" dirty="0"/>
              <a:t> </a:t>
            </a:r>
            <a:r>
              <a:rPr lang="fr-FR" baseline="0" dirty="0" err="1"/>
              <a:t>is</a:t>
            </a:r>
            <a:r>
              <a:rPr lang="fr-FR" baseline="0" dirty="0"/>
              <a:t> pi and the spin </a:t>
            </a:r>
            <a:r>
              <a:rPr lang="fr-FR" baseline="0" dirty="0" err="1"/>
              <a:t>precession</a:t>
            </a:r>
            <a:r>
              <a:rPr lang="fr-FR" baseline="0" dirty="0"/>
              <a:t> </a:t>
            </a:r>
            <a:r>
              <a:rPr lang="fr-FR" baseline="0" dirty="0" err="1"/>
              <a:t>is</a:t>
            </a:r>
            <a:r>
              <a:rPr lang="fr-FR" baseline="0" dirty="0"/>
              <a:t> </a:t>
            </a:r>
            <a:r>
              <a:rPr lang="fr-FR" baseline="0" dirty="0" err="1"/>
              <a:t>added</a:t>
            </a:r>
            <a:r>
              <a:rPr lang="fr-FR" baseline="0" dirty="0"/>
              <a:t> </a:t>
            </a:r>
            <a:r>
              <a:rPr lang="fr-FR" baseline="0" dirty="0" err="1"/>
              <a:t>coherently</a:t>
            </a:r>
            <a:r>
              <a:rPr lang="fr-FR" baseline="0" dirty="0"/>
              <a:t> </a:t>
            </a:r>
            <a:r>
              <a:rPr lang="fr-FR" baseline="0" dirty="0" err="1"/>
              <a:t>through</a:t>
            </a:r>
            <a:r>
              <a:rPr lang="fr-FR" baseline="0" dirty="0"/>
              <a:t> the </a:t>
            </a:r>
            <a:r>
              <a:rPr lang="fr-FR" baseline="0" dirty="0" err="1"/>
              <a:t>sequence</a:t>
            </a:r>
            <a:r>
              <a:rPr lang="fr-FR" dirty="0"/>
              <a:t> . Can spin-</a:t>
            </a:r>
            <a:r>
              <a:rPr lang="fr-FR" dirty="0" err="1"/>
              <a:t>echo</a:t>
            </a:r>
            <a:r>
              <a:rPr lang="fr-FR" dirty="0"/>
              <a:t> </a:t>
            </a:r>
            <a:r>
              <a:rPr lang="fr-FR" dirty="0" err="1"/>
              <a:t>away</a:t>
            </a:r>
            <a:r>
              <a:rPr lang="fr-FR" dirty="0"/>
              <a:t> </a:t>
            </a:r>
            <a:r>
              <a:rPr lang="fr-FR" dirty="0" err="1"/>
              <a:t>homogenous</a:t>
            </a:r>
            <a:r>
              <a:rPr lang="fr-FR" dirty="0"/>
              <a:t> </a:t>
            </a:r>
            <a:r>
              <a:rPr lang="fr-FR" dirty="0" err="1"/>
              <a:t>magnetic</a:t>
            </a:r>
            <a:r>
              <a:rPr lang="fr-FR" baseline="0" dirty="0"/>
              <a:t> </a:t>
            </a:r>
            <a:r>
              <a:rPr lang="fr-FR" baseline="0" dirty="0" err="1"/>
              <a:t>field</a:t>
            </a:r>
            <a:r>
              <a:rPr lang="fr-FR" baseline="0" dirty="0"/>
              <a:t> </a:t>
            </a:r>
            <a:r>
              <a:rPr lang="fr-FR" baseline="0" dirty="0" err="1"/>
              <a:t>flucs</a:t>
            </a:r>
            <a:r>
              <a:rPr lang="fr-FR" baseline="0" dirty="0"/>
              <a:t> </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4</a:t>
            </a:fld>
            <a:endParaRPr lang="en-US"/>
          </a:p>
        </p:txBody>
      </p:sp>
    </p:spTree>
    <p:extLst>
      <p:ext uri="{BB962C8B-B14F-4D97-AF65-F5344CB8AC3E}">
        <p14:creationId xmlns:p14="http://schemas.microsoft.com/office/powerpoint/2010/main" val="107069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measuring spin precession induced by thermal fluctuations with a single pi-pulse sequence (top) and 1 pi-pulse </a:t>
            </a:r>
            <a:r>
              <a:rPr lang="en-US" sz="1200" kern="1200" dirty="0" err="1">
                <a:solidFill>
                  <a:schemeClr val="tx1"/>
                </a:solidFill>
                <a:effectLst/>
                <a:latin typeface="+mn-lt"/>
                <a:ea typeface="+mn-ea"/>
                <a:cs typeface="+mn-cs"/>
              </a:rPr>
              <a:t>comg</a:t>
            </a:r>
            <a:r>
              <a:rPr lang="en-US" sz="1200" kern="1200" dirty="0">
                <a:solidFill>
                  <a:schemeClr val="tx1"/>
                </a:solidFill>
                <a:effectLst/>
                <a:latin typeface="+mn-lt"/>
                <a:ea typeface="+mn-ea"/>
                <a:cs typeface="+mn-cs"/>
              </a:rPr>
              <a:t> (left and lower</a:t>
            </a:r>
            <a:r>
              <a:rPr lang="en-US" sz="1200" kern="1200" baseline="0" dirty="0">
                <a:solidFill>
                  <a:schemeClr val="tx1"/>
                </a:solidFill>
                <a:effectLst/>
                <a:latin typeface="+mn-lt"/>
                <a:ea typeface="+mn-ea"/>
                <a:cs typeface="+mn-cs"/>
              </a:rPr>
              <a:t> center)</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5</a:t>
            </a:fld>
            <a:endParaRPr lang="en-US"/>
          </a:p>
        </p:txBody>
      </p:sp>
    </p:spTree>
    <p:extLst>
      <p:ext uri="{BB962C8B-B14F-4D97-AF65-F5344CB8AC3E}">
        <p14:creationId xmlns:p14="http://schemas.microsoft.com/office/powerpoint/2010/main" val="1775857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ODF couples the</a:t>
            </a:r>
            <a:r>
              <a:rPr lang="en-US" baseline="0" dirty="0"/>
              <a:t> spin and motional degrees of freedom through… If U/mu is small, can make simplification. However, as will be discussed, it is also possible to choose the phases of the ODF to cancel the cos term. </a:t>
            </a:r>
            <a:r>
              <a:rPr lang="en-US" dirty="0"/>
              <a:t>Like</a:t>
            </a:r>
            <a:r>
              <a:rPr lang="en-US" baseline="0" dirty="0"/>
              <a:t> the cavity-mechanical oscillator, due to the spin-motion coupling induced by the ODF, qubit frequency sees a shift – hence precession. The qubit frequency shift evaluated at </a:t>
            </a:r>
            <a:r>
              <a:rPr lang="en-US" baseline="0" dirty="0" err="1"/>
              <a:t>Z_c</a:t>
            </a:r>
            <a:r>
              <a:rPr lang="en-US" baseline="0" dirty="0"/>
              <a:t> = 2 nm (zero point </a:t>
            </a:r>
            <a:r>
              <a:rPr lang="en-US" baseline="0" dirty="0" err="1"/>
              <a:t>fluc</a:t>
            </a:r>
            <a:r>
              <a:rPr lang="en-US" baseline="0" dirty="0"/>
              <a:t> of COM mode for 100 ions) is the equivalent of the vacuum </a:t>
            </a:r>
            <a:r>
              <a:rPr lang="en-US" baseline="0" dirty="0" err="1"/>
              <a:t>optomechanical</a:t>
            </a:r>
            <a:r>
              <a:rPr lang="en-US" baseline="0" dirty="0"/>
              <a:t> coupling strength. To get the </a:t>
            </a:r>
            <a:r>
              <a:rPr lang="en-US" baseline="0" dirty="0" err="1"/>
              <a:t>prob</a:t>
            </a:r>
            <a:r>
              <a:rPr lang="en-US" baseline="0" dirty="0"/>
              <a:t> of spin up, have to average over cos of random phase – result is J0</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6</a:t>
            </a:fld>
            <a:endParaRPr lang="en-US"/>
          </a:p>
        </p:txBody>
      </p:sp>
    </p:spTree>
    <p:extLst>
      <p:ext uri="{BB962C8B-B14F-4D97-AF65-F5344CB8AC3E}">
        <p14:creationId xmlns:p14="http://schemas.microsoft.com/office/powerpoint/2010/main" val="4182706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8</a:t>
            </a:fld>
            <a:endParaRPr lang="en-US"/>
          </a:p>
        </p:txBody>
      </p:sp>
    </p:spTree>
    <p:extLst>
      <p:ext uri="{BB962C8B-B14F-4D97-AF65-F5344CB8AC3E}">
        <p14:creationId xmlns:p14="http://schemas.microsoft.com/office/powerpoint/2010/main" val="1403363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9</a:t>
            </a:fld>
            <a:endParaRPr lang="en-US"/>
          </a:p>
        </p:txBody>
      </p:sp>
    </p:spTree>
    <p:extLst>
      <p:ext uri="{BB962C8B-B14F-4D97-AF65-F5344CB8AC3E}">
        <p14:creationId xmlns:p14="http://schemas.microsoft.com/office/powerpoint/2010/main" val="33188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Projection noise dominates</a:t>
            </a:r>
            <a:r>
              <a:rPr lang="en-US" sz="1200" kern="1200" baseline="0" dirty="0">
                <a:solidFill>
                  <a:schemeClr val="tx1"/>
                </a:solidFill>
                <a:effectLst/>
                <a:latin typeface="+mn-lt"/>
                <a:ea typeface="+mn-ea"/>
                <a:cs typeface="+mn-cs"/>
              </a:rPr>
              <a:t> at small </a:t>
            </a:r>
            <a:r>
              <a:rPr lang="en-US" sz="1200" kern="1200" baseline="0" dirty="0" err="1">
                <a:solidFill>
                  <a:schemeClr val="tx1"/>
                </a:solidFill>
                <a:effectLst/>
                <a:latin typeface="+mn-lt"/>
                <a:ea typeface="+mn-ea"/>
                <a:cs typeface="+mn-cs"/>
              </a:rPr>
              <a:t>Z_c</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Fundamental limit due to spontaneous emission (xi – ratio of gamm</a:t>
            </a:r>
            <a:r>
              <a:rPr lang="en-US" sz="1200" kern="1200" baseline="0" dirty="0">
                <a:solidFill>
                  <a:schemeClr val="tx1"/>
                </a:solidFill>
                <a:effectLst/>
                <a:latin typeface="+mn-lt"/>
                <a:ea typeface="+mn-ea"/>
                <a:cs typeface="+mn-cs"/>
              </a:rPr>
              <a:t>a to U</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10</a:t>
            </a:fld>
            <a:endParaRPr lang="en-US"/>
          </a:p>
        </p:txBody>
      </p:sp>
    </p:spTree>
    <p:extLst>
      <p:ext uri="{BB962C8B-B14F-4D97-AF65-F5344CB8AC3E}">
        <p14:creationId xmlns:p14="http://schemas.microsoft.com/office/powerpoint/2010/main" val="188466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7D149D-89B8-4B8F-BE4F-CC07218C76E8}"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941145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D149D-89B8-4B8F-BE4F-CC07218C76E8}"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3740511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D149D-89B8-4B8F-BE4F-CC07218C76E8}"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424571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6"/>
            <a:ext cx="10363200" cy="2387599"/>
          </a:xfrm>
        </p:spPr>
        <p:txBody>
          <a:bodyPr anchor="b"/>
          <a:lstStyle>
            <a:lvl1pPr algn="ctr">
              <a:defRPr sz="5786"/>
            </a:lvl1pPr>
          </a:lstStyle>
          <a:p>
            <a:r>
              <a:rPr lang="en-US"/>
              <a:t>Click to edit Master title style</a:t>
            </a:r>
            <a:endParaRPr lang="en-US" dirty="0"/>
          </a:p>
        </p:txBody>
      </p:sp>
      <p:sp>
        <p:nvSpPr>
          <p:cNvPr id="3" name="Subtitle 2"/>
          <p:cNvSpPr>
            <a:spLocks noGrp="1"/>
          </p:cNvSpPr>
          <p:nvPr>
            <p:ph type="subTitle" idx="1"/>
          </p:nvPr>
        </p:nvSpPr>
        <p:spPr>
          <a:xfrm>
            <a:off x="1524000" y="3602039"/>
            <a:ext cx="9144000" cy="1655762"/>
          </a:xfrm>
        </p:spPr>
        <p:txBody>
          <a:bodyPr/>
          <a:lstStyle>
            <a:lvl1pPr marL="0" indent="0" algn="ctr">
              <a:buNone/>
              <a:defRPr sz="2314"/>
            </a:lvl1pPr>
            <a:lvl2pPr marL="440880" indent="0" algn="ctr">
              <a:buNone/>
              <a:defRPr sz="1929"/>
            </a:lvl2pPr>
            <a:lvl3pPr marL="881760" indent="0" algn="ctr">
              <a:buNone/>
              <a:defRPr sz="1736"/>
            </a:lvl3pPr>
            <a:lvl4pPr marL="1322641" indent="0" algn="ctr">
              <a:buNone/>
              <a:defRPr sz="1543"/>
            </a:lvl4pPr>
            <a:lvl5pPr marL="1763521" indent="0" algn="ctr">
              <a:buNone/>
              <a:defRPr sz="1543"/>
            </a:lvl5pPr>
            <a:lvl6pPr marL="2204401" indent="0" algn="ctr">
              <a:buNone/>
              <a:defRPr sz="1543"/>
            </a:lvl6pPr>
            <a:lvl7pPr marL="2645281" indent="0" algn="ctr">
              <a:buNone/>
              <a:defRPr sz="1543"/>
            </a:lvl7pPr>
            <a:lvl8pPr marL="3086162" indent="0" algn="ctr">
              <a:buNone/>
              <a:defRPr sz="1543"/>
            </a:lvl8pPr>
            <a:lvl9pPr marL="3527042" indent="0" algn="ctr">
              <a:buNone/>
              <a:defRPr sz="154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73212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492745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3" y="1709742"/>
            <a:ext cx="10515600" cy="2852736"/>
          </a:xfrm>
        </p:spPr>
        <p:txBody>
          <a:bodyPr anchor="b"/>
          <a:lstStyle>
            <a:lvl1pPr>
              <a:defRPr sz="5786"/>
            </a:lvl1pPr>
          </a:lstStyle>
          <a:p>
            <a:r>
              <a:rPr lang="en-US"/>
              <a:t>Click to edit Master title style</a:t>
            </a:r>
            <a:endParaRPr lang="en-US" dirty="0"/>
          </a:p>
        </p:txBody>
      </p:sp>
      <p:sp>
        <p:nvSpPr>
          <p:cNvPr id="3" name="Text Placeholder 2"/>
          <p:cNvSpPr>
            <a:spLocks noGrp="1"/>
          </p:cNvSpPr>
          <p:nvPr>
            <p:ph type="body" idx="1"/>
          </p:nvPr>
        </p:nvSpPr>
        <p:spPr>
          <a:xfrm>
            <a:off x="831853" y="4589466"/>
            <a:ext cx="10515600" cy="1500186"/>
          </a:xfrm>
        </p:spPr>
        <p:txBody>
          <a:bodyPr/>
          <a:lstStyle>
            <a:lvl1pPr marL="0" indent="0">
              <a:buNone/>
              <a:defRPr sz="2314">
                <a:solidFill>
                  <a:schemeClr val="tx1"/>
                </a:solidFill>
              </a:defRPr>
            </a:lvl1pPr>
            <a:lvl2pPr marL="440880" indent="0">
              <a:buNone/>
              <a:defRPr sz="1929">
                <a:solidFill>
                  <a:schemeClr val="tx1">
                    <a:tint val="75000"/>
                  </a:schemeClr>
                </a:solidFill>
              </a:defRPr>
            </a:lvl2pPr>
            <a:lvl3pPr marL="881760" indent="0">
              <a:buNone/>
              <a:defRPr sz="1736">
                <a:solidFill>
                  <a:schemeClr val="tx1">
                    <a:tint val="75000"/>
                  </a:schemeClr>
                </a:solidFill>
              </a:defRPr>
            </a:lvl3pPr>
            <a:lvl4pPr marL="1322641" indent="0">
              <a:buNone/>
              <a:defRPr sz="1543">
                <a:solidFill>
                  <a:schemeClr val="tx1">
                    <a:tint val="75000"/>
                  </a:schemeClr>
                </a:solidFill>
              </a:defRPr>
            </a:lvl4pPr>
            <a:lvl5pPr marL="1763521" indent="0">
              <a:buNone/>
              <a:defRPr sz="1543">
                <a:solidFill>
                  <a:schemeClr val="tx1">
                    <a:tint val="75000"/>
                  </a:schemeClr>
                </a:solidFill>
              </a:defRPr>
            </a:lvl5pPr>
            <a:lvl6pPr marL="2204401" indent="0">
              <a:buNone/>
              <a:defRPr sz="1543">
                <a:solidFill>
                  <a:schemeClr val="tx1">
                    <a:tint val="75000"/>
                  </a:schemeClr>
                </a:solidFill>
              </a:defRPr>
            </a:lvl6pPr>
            <a:lvl7pPr marL="2645281" indent="0">
              <a:buNone/>
              <a:defRPr sz="1543">
                <a:solidFill>
                  <a:schemeClr val="tx1">
                    <a:tint val="75000"/>
                  </a:schemeClr>
                </a:solidFill>
              </a:defRPr>
            </a:lvl7pPr>
            <a:lvl8pPr marL="3086162" indent="0">
              <a:buNone/>
              <a:defRPr sz="1543">
                <a:solidFill>
                  <a:schemeClr val="tx1">
                    <a:tint val="75000"/>
                  </a:schemeClr>
                </a:solidFill>
              </a:defRPr>
            </a:lvl8pPr>
            <a:lvl9pPr marL="352704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074224-BD1B-EB44-8217-7FF91DDDCB4D}"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882870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1" y="1825626"/>
            <a:ext cx="51816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1825626"/>
            <a:ext cx="51816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074224-BD1B-EB44-8217-7FF91DDDCB4D}"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686457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91" y="1681164"/>
            <a:ext cx="5157787" cy="823911"/>
          </a:xfrm>
        </p:spPr>
        <p:txBody>
          <a:bodyPr anchor="b"/>
          <a:lstStyle>
            <a:lvl1pPr marL="0" indent="0">
              <a:buNone/>
              <a:defRPr sz="2314" b="1"/>
            </a:lvl1pPr>
            <a:lvl2pPr marL="440880" indent="0">
              <a:buNone/>
              <a:defRPr sz="1929" b="1"/>
            </a:lvl2pPr>
            <a:lvl3pPr marL="881760" indent="0">
              <a:buNone/>
              <a:defRPr sz="1736" b="1"/>
            </a:lvl3pPr>
            <a:lvl4pPr marL="1322641" indent="0">
              <a:buNone/>
              <a:defRPr sz="1543" b="1"/>
            </a:lvl4pPr>
            <a:lvl5pPr marL="1763521" indent="0">
              <a:buNone/>
              <a:defRPr sz="1543" b="1"/>
            </a:lvl5pPr>
            <a:lvl6pPr marL="2204401" indent="0">
              <a:buNone/>
              <a:defRPr sz="1543" b="1"/>
            </a:lvl6pPr>
            <a:lvl7pPr marL="2645281" indent="0">
              <a:buNone/>
              <a:defRPr sz="1543" b="1"/>
            </a:lvl7pPr>
            <a:lvl8pPr marL="3086162" indent="0">
              <a:buNone/>
              <a:defRPr sz="1543" b="1"/>
            </a:lvl8pPr>
            <a:lvl9pPr marL="3527042" indent="0">
              <a:buNone/>
              <a:defRPr sz="1543" b="1"/>
            </a:lvl9pPr>
          </a:lstStyle>
          <a:p>
            <a:pPr lvl="0"/>
            <a:r>
              <a:rPr lang="en-US"/>
              <a:t>Click to edit Master text styles</a:t>
            </a:r>
          </a:p>
        </p:txBody>
      </p:sp>
      <p:sp>
        <p:nvSpPr>
          <p:cNvPr id="4" name="Content Placeholder 3"/>
          <p:cNvSpPr>
            <a:spLocks noGrp="1"/>
          </p:cNvSpPr>
          <p:nvPr>
            <p:ph sz="half" idx="2"/>
          </p:nvPr>
        </p:nvSpPr>
        <p:spPr>
          <a:xfrm>
            <a:off x="839791" y="2505075"/>
            <a:ext cx="5157787"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2" y="1681164"/>
            <a:ext cx="5183188" cy="823911"/>
          </a:xfrm>
        </p:spPr>
        <p:txBody>
          <a:bodyPr anchor="b"/>
          <a:lstStyle>
            <a:lvl1pPr marL="0" indent="0">
              <a:buNone/>
              <a:defRPr sz="2314" b="1"/>
            </a:lvl1pPr>
            <a:lvl2pPr marL="440880" indent="0">
              <a:buNone/>
              <a:defRPr sz="1929" b="1"/>
            </a:lvl2pPr>
            <a:lvl3pPr marL="881760" indent="0">
              <a:buNone/>
              <a:defRPr sz="1736" b="1"/>
            </a:lvl3pPr>
            <a:lvl4pPr marL="1322641" indent="0">
              <a:buNone/>
              <a:defRPr sz="1543" b="1"/>
            </a:lvl4pPr>
            <a:lvl5pPr marL="1763521" indent="0">
              <a:buNone/>
              <a:defRPr sz="1543" b="1"/>
            </a:lvl5pPr>
            <a:lvl6pPr marL="2204401" indent="0">
              <a:buNone/>
              <a:defRPr sz="1543" b="1"/>
            </a:lvl6pPr>
            <a:lvl7pPr marL="2645281" indent="0">
              <a:buNone/>
              <a:defRPr sz="1543" b="1"/>
            </a:lvl7pPr>
            <a:lvl8pPr marL="3086162" indent="0">
              <a:buNone/>
              <a:defRPr sz="1543" b="1"/>
            </a:lvl8pPr>
            <a:lvl9pPr marL="3527042" indent="0">
              <a:buNone/>
              <a:defRPr sz="1543"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074224-BD1B-EB44-8217-7FF91DDDCB4D}" type="datetimeFigureOut">
              <a:rPr lang="en-US" smtClean="0"/>
              <a:t>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4123411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074224-BD1B-EB44-8217-7FF91DDDCB4D}" type="datetimeFigureOut">
              <a:rPr lang="en-US" smtClean="0"/>
              <a:t>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7264891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74224-BD1B-EB44-8217-7FF91DDDCB4D}" type="datetimeFigureOut">
              <a:rPr lang="en-US" smtClean="0"/>
              <a:t>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33369738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086"/>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1" cy="4873624"/>
          </a:xfrm>
        </p:spPr>
        <p:txBody>
          <a:bodyPr/>
          <a:lstStyle>
            <a:lvl1pPr>
              <a:defRPr sz="3086"/>
            </a:lvl1pPr>
            <a:lvl2pPr>
              <a:defRPr sz="2700"/>
            </a:lvl2pPr>
            <a:lvl3pPr>
              <a:defRPr sz="2314"/>
            </a:lvl3pPr>
            <a:lvl4pPr>
              <a:defRPr sz="1929"/>
            </a:lvl4pPr>
            <a:lvl5pPr>
              <a:defRPr sz="1929"/>
            </a:lvl5pPr>
            <a:lvl6pPr>
              <a:defRPr sz="1929"/>
            </a:lvl6pPr>
            <a:lvl7pPr>
              <a:defRPr sz="1929"/>
            </a:lvl7pPr>
            <a:lvl8pPr>
              <a:defRPr sz="1929"/>
            </a:lvl8pPr>
            <a:lvl9pPr>
              <a:defRPr sz="19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90" y="2057401"/>
            <a:ext cx="3932237" cy="3811588"/>
          </a:xfrm>
        </p:spPr>
        <p:txBody>
          <a:bodyPr/>
          <a:lstStyle>
            <a:lvl1pPr marL="0" indent="0">
              <a:buNone/>
              <a:defRPr sz="1543"/>
            </a:lvl1pPr>
            <a:lvl2pPr marL="440880" indent="0">
              <a:buNone/>
              <a:defRPr sz="1350"/>
            </a:lvl2pPr>
            <a:lvl3pPr marL="881760" indent="0">
              <a:buNone/>
              <a:defRPr sz="1157"/>
            </a:lvl3pPr>
            <a:lvl4pPr marL="1322641" indent="0">
              <a:buNone/>
              <a:defRPr sz="964"/>
            </a:lvl4pPr>
            <a:lvl5pPr marL="1763521" indent="0">
              <a:buNone/>
              <a:defRPr sz="964"/>
            </a:lvl5pPr>
            <a:lvl6pPr marL="2204401" indent="0">
              <a:buNone/>
              <a:defRPr sz="964"/>
            </a:lvl6pPr>
            <a:lvl7pPr marL="2645281" indent="0">
              <a:buNone/>
              <a:defRPr sz="964"/>
            </a:lvl7pPr>
            <a:lvl8pPr marL="3086162" indent="0">
              <a:buNone/>
              <a:defRPr sz="964"/>
            </a:lvl8pPr>
            <a:lvl9pPr marL="3527042" indent="0">
              <a:buNone/>
              <a:defRPr sz="964"/>
            </a:lvl9pPr>
          </a:lstStyle>
          <a:p>
            <a:pPr lvl="0"/>
            <a:r>
              <a:rPr lang="en-US"/>
              <a:t>Click to edit Master text styles</a:t>
            </a:r>
          </a:p>
        </p:txBody>
      </p:sp>
      <p:sp>
        <p:nvSpPr>
          <p:cNvPr id="5" name="Date Placeholder 4"/>
          <p:cNvSpPr>
            <a:spLocks noGrp="1"/>
          </p:cNvSpPr>
          <p:nvPr>
            <p:ph type="dt" sz="half" idx="10"/>
          </p:nvPr>
        </p:nvSpPr>
        <p:spPr/>
        <p:txBody>
          <a:bodyPr/>
          <a:lstStyle/>
          <a:p>
            <a:fld id="{94074224-BD1B-EB44-8217-7FF91DDDCB4D}"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196880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D149D-89B8-4B8F-BE4F-CC07218C76E8}"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3159135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086"/>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1" cy="4873624"/>
          </a:xfrm>
        </p:spPr>
        <p:txBody>
          <a:bodyPr anchor="t"/>
          <a:lstStyle>
            <a:lvl1pPr marL="0" indent="0">
              <a:buNone/>
              <a:defRPr sz="3086"/>
            </a:lvl1pPr>
            <a:lvl2pPr marL="440880" indent="0">
              <a:buNone/>
              <a:defRPr sz="2700"/>
            </a:lvl2pPr>
            <a:lvl3pPr marL="881760" indent="0">
              <a:buNone/>
              <a:defRPr sz="2314"/>
            </a:lvl3pPr>
            <a:lvl4pPr marL="1322641" indent="0">
              <a:buNone/>
              <a:defRPr sz="1929"/>
            </a:lvl4pPr>
            <a:lvl5pPr marL="1763521" indent="0">
              <a:buNone/>
              <a:defRPr sz="1929"/>
            </a:lvl5pPr>
            <a:lvl6pPr marL="2204401" indent="0">
              <a:buNone/>
              <a:defRPr sz="1929"/>
            </a:lvl6pPr>
            <a:lvl7pPr marL="2645281" indent="0">
              <a:buNone/>
              <a:defRPr sz="1929"/>
            </a:lvl7pPr>
            <a:lvl8pPr marL="3086162" indent="0">
              <a:buNone/>
              <a:defRPr sz="1929"/>
            </a:lvl8pPr>
            <a:lvl9pPr marL="3527042" indent="0">
              <a:buNone/>
              <a:defRPr sz="1929"/>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90" y="2057401"/>
            <a:ext cx="3932237" cy="3811588"/>
          </a:xfrm>
        </p:spPr>
        <p:txBody>
          <a:bodyPr/>
          <a:lstStyle>
            <a:lvl1pPr marL="0" indent="0">
              <a:buNone/>
              <a:defRPr sz="1543"/>
            </a:lvl1pPr>
            <a:lvl2pPr marL="440880" indent="0">
              <a:buNone/>
              <a:defRPr sz="1350"/>
            </a:lvl2pPr>
            <a:lvl3pPr marL="881760" indent="0">
              <a:buNone/>
              <a:defRPr sz="1157"/>
            </a:lvl3pPr>
            <a:lvl4pPr marL="1322641" indent="0">
              <a:buNone/>
              <a:defRPr sz="964"/>
            </a:lvl4pPr>
            <a:lvl5pPr marL="1763521" indent="0">
              <a:buNone/>
              <a:defRPr sz="964"/>
            </a:lvl5pPr>
            <a:lvl6pPr marL="2204401" indent="0">
              <a:buNone/>
              <a:defRPr sz="964"/>
            </a:lvl6pPr>
            <a:lvl7pPr marL="2645281" indent="0">
              <a:buNone/>
              <a:defRPr sz="964"/>
            </a:lvl7pPr>
            <a:lvl8pPr marL="3086162" indent="0">
              <a:buNone/>
              <a:defRPr sz="964"/>
            </a:lvl8pPr>
            <a:lvl9pPr marL="3527042" indent="0">
              <a:buNone/>
              <a:defRPr sz="964"/>
            </a:lvl9pPr>
          </a:lstStyle>
          <a:p>
            <a:pPr lvl="0"/>
            <a:r>
              <a:rPr lang="en-US"/>
              <a:t>Click to edit Master text styles</a:t>
            </a:r>
          </a:p>
        </p:txBody>
      </p:sp>
      <p:sp>
        <p:nvSpPr>
          <p:cNvPr id="5" name="Date Placeholder 4"/>
          <p:cNvSpPr>
            <a:spLocks noGrp="1"/>
          </p:cNvSpPr>
          <p:nvPr>
            <p:ph type="dt" sz="half" idx="10"/>
          </p:nvPr>
        </p:nvSpPr>
        <p:spPr/>
        <p:txBody>
          <a:bodyPr/>
          <a:lstStyle/>
          <a:p>
            <a:fld id="{94074224-BD1B-EB44-8217-7FF91DDDCB4D}"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5557714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32868491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7"/>
            <a:ext cx="262890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2" y="365127"/>
            <a:ext cx="773429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97066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7D149D-89B8-4B8F-BE4F-CC07218C76E8}"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165336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7D149D-89B8-4B8F-BE4F-CC07218C76E8}"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107639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7D149D-89B8-4B8F-BE4F-CC07218C76E8}" type="datetimeFigureOut">
              <a:rPr lang="en-US" smtClean="0"/>
              <a:t>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3283613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7D149D-89B8-4B8F-BE4F-CC07218C76E8}" type="datetimeFigureOut">
              <a:rPr lang="en-US" smtClean="0"/>
              <a:t>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300248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D149D-89B8-4B8F-BE4F-CC07218C76E8}" type="datetimeFigureOut">
              <a:rPr lang="en-US" smtClean="0"/>
              <a:t>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29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7D149D-89B8-4B8F-BE4F-CC07218C76E8}"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42585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7D149D-89B8-4B8F-BE4F-CC07218C76E8}"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190268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D149D-89B8-4B8F-BE4F-CC07218C76E8}" type="datetimeFigureOut">
              <a:rPr lang="en-US" smtClean="0"/>
              <a:t>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AE899-EF0B-4EDC-A36F-EAA5344E77CE}" type="slidenum">
              <a:rPr lang="en-US" smtClean="0"/>
              <a:t>‹#›</a:t>
            </a:fld>
            <a:endParaRPr lang="en-US"/>
          </a:p>
        </p:txBody>
      </p:sp>
    </p:spTree>
    <p:extLst>
      <p:ext uri="{BB962C8B-B14F-4D97-AF65-F5344CB8AC3E}">
        <p14:creationId xmlns:p14="http://schemas.microsoft.com/office/powerpoint/2010/main" val="2537408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3"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3" y="1825626"/>
            <a:ext cx="1051560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1" y="6356351"/>
            <a:ext cx="2743200" cy="365126"/>
          </a:xfrm>
          <a:prstGeom prst="rect">
            <a:avLst/>
          </a:prstGeom>
        </p:spPr>
        <p:txBody>
          <a:bodyPr vert="horz" lIns="91440" tIns="45720" rIns="91440" bIns="45720" rtlCol="0" anchor="ctr"/>
          <a:lstStyle>
            <a:lvl1pPr algn="l">
              <a:defRPr sz="1157">
                <a:solidFill>
                  <a:schemeClr val="tx1">
                    <a:tint val="75000"/>
                  </a:schemeClr>
                </a:solidFill>
              </a:defRPr>
            </a:lvl1pPr>
          </a:lstStyle>
          <a:p>
            <a:fld id="{94074224-BD1B-EB44-8217-7FF91DDDCB4D}" type="datetimeFigureOut">
              <a:rPr lang="en-US" smtClean="0"/>
              <a:t>2/9/2017</a:t>
            </a:fld>
            <a:endParaRPr lang="en-US"/>
          </a:p>
        </p:txBody>
      </p:sp>
      <p:sp>
        <p:nvSpPr>
          <p:cNvPr id="5" name="Footer Placeholder 4"/>
          <p:cNvSpPr>
            <a:spLocks noGrp="1"/>
          </p:cNvSpPr>
          <p:nvPr>
            <p:ph type="ftr" sz="quarter" idx="3"/>
          </p:nvPr>
        </p:nvSpPr>
        <p:spPr>
          <a:xfrm>
            <a:off x="4038603" y="6356351"/>
            <a:ext cx="4114800" cy="365126"/>
          </a:xfrm>
          <a:prstGeom prst="rect">
            <a:avLst/>
          </a:prstGeom>
        </p:spPr>
        <p:txBody>
          <a:bodyPr vert="horz" lIns="91440" tIns="45720" rIns="91440" bIns="45720" rtlCol="0" anchor="ctr"/>
          <a:lstStyle>
            <a:lvl1pPr algn="ctr">
              <a:defRPr sz="115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1" y="6356351"/>
            <a:ext cx="2743200" cy="365126"/>
          </a:xfrm>
          <a:prstGeom prst="rect">
            <a:avLst/>
          </a:prstGeom>
        </p:spPr>
        <p:txBody>
          <a:bodyPr vert="horz" lIns="91440" tIns="45720" rIns="91440" bIns="45720" rtlCol="0" anchor="ctr"/>
          <a:lstStyle>
            <a:lvl1pPr algn="r">
              <a:defRPr sz="1157">
                <a:solidFill>
                  <a:schemeClr val="tx1">
                    <a:tint val="75000"/>
                  </a:schemeClr>
                </a:solidFill>
              </a:defRPr>
            </a:lvl1pPr>
          </a:lstStyle>
          <a:p>
            <a:fld id="{95AD2B88-962F-6845-B24E-031AEF6B0521}" type="slidenum">
              <a:rPr lang="en-US" smtClean="0"/>
              <a:t>‹#›</a:t>
            </a:fld>
            <a:endParaRPr lang="en-US"/>
          </a:p>
        </p:txBody>
      </p:sp>
    </p:spTree>
    <p:extLst>
      <p:ext uri="{BB962C8B-B14F-4D97-AF65-F5344CB8AC3E}">
        <p14:creationId xmlns:p14="http://schemas.microsoft.com/office/powerpoint/2010/main" val="3779004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81760" rtl="0" eaLnBrk="1" latinLnBrk="0" hangingPunct="1">
        <a:lnSpc>
          <a:spcPct val="90000"/>
        </a:lnSpc>
        <a:spcBef>
          <a:spcPct val="0"/>
        </a:spcBef>
        <a:buNone/>
        <a:defRPr sz="4243" kern="1200">
          <a:solidFill>
            <a:schemeClr val="tx1"/>
          </a:solidFill>
          <a:latin typeface="+mj-lt"/>
          <a:ea typeface="+mj-ea"/>
          <a:cs typeface="+mj-cs"/>
        </a:defRPr>
      </a:lvl1pPr>
    </p:titleStyle>
    <p:bodyStyle>
      <a:lvl1pPr marL="220440" indent="-220440" algn="l" defTabSz="881760" rtl="0" eaLnBrk="1" latinLnBrk="0" hangingPunct="1">
        <a:lnSpc>
          <a:spcPct val="90000"/>
        </a:lnSpc>
        <a:spcBef>
          <a:spcPts val="964"/>
        </a:spcBef>
        <a:buFont typeface="Arial" panose="020B0604020202020204" pitchFamily="34" charset="0"/>
        <a:buChar char="•"/>
        <a:defRPr sz="2700" kern="1200">
          <a:solidFill>
            <a:schemeClr val="tx1"/>
          </a:solidFill>
          <a:latin typeface="+mn-lt"/>
          <a:ea typeface="+mn-ea"/>
          <a:cs typeface="+mn-cs"/>
        </a:defRPr>
      </a:lvl1pPr>
      <a:lvl2pPr marL="661320" indent="-220440" algn="l" defTabSz="881760" rtl="0" eaLnBrk="1" latinLnBrk="0" hangingPunct="1">
        <a:lnSpc>
          <a:spcPct val="90000"/>
        </a:lnSpc>
        <a:spcBef>
          <a:spcPts val="482"/>
        </a:spcBef>
        <a:buFont typeface="Arial" panose="020B0604020202020204" pitchFamily="34" charset="0"/>
        <a:buChar char="•"/>
        <a:defRPr sz="2314" kern="1200">
          <a:solidFill>
            <a:schemeClr val="tx1"/>
          </a:solidFill>
          <a:latin typeface="+mn-lt"/>
          <a:ea typeface="+mn-ea"/>
          <a:cs typeface="+mn-cs"/>
        </a:defRPr>
      </a:lvl2pPr>
      <a:lvl3pPr marL="1102201" indent="-220440" algn="l" defTabSz="881760" rtl="0" eaLnBrk="1" latinLnBrk="0" hangingPunct="1">
        <a:lnSpc>
          <a:spcPct val="90000"/>
        </a:lnSpc>
        <a:spcBef>
          <a:spcPts val="482"/>
        </a:spcBef>
        <a:buFont typeface="Arial" panose="020B0604020202020204" pitchFamily="34" charset="0"/>
        <a:buChar char="•"/>
        <a:defRPr sz="1929" kern="1200">
          <a:solidFill>
            <a:schemeClr val="tx1"/>
          </a:solidFill>
          <a:latin typeface="+mn-lt"/>
          <a:ea typeface="+mn-ea"/>
          <a:cs typeface="+mn-cs"/>
        </a:defRPr>
      </a:lvl3pPr>
      <a:lvl4pPr marL="1543081"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4pPr>
      <a:lvl5pPr marL="1983961"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5pPr>
      <a:lvl6pPr marL="2424841"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6pPr>
      <a:lvl7pPr marL="2865722"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7pPr>
      <a:lvl8pPr marL="3306602"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8pPr>
      <a:lvl9pPr marL="3747482"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9pPr>
    </p:bodyStyle>
    <p:otherStyle>
      <a:defPPr>
        <a:defRPr lang="en-US"/>
      </a:defPPr>
      <a:lvl1pPr marL="0" algn="l" defTabSz="881760" rtl="0" eaLnBrk="1" latinLnBrk="0" hangingPunct="1">
        <a:defRPr sz="1736" kern="1200">
          <a:solidFill>
            <a:schemeClr val="tx1"/>
          </a:solidFill>
          <a:latin typeface="+mn-lt"/>
          <a:ea typeface="+mn-ea"/>
          <a:cs typeface="+mn-cs"/>
        </a:defRPr>
      </a:lvl1pPr>
      <a:lvl2pPr marL="440880" algn="l" defTabSz="881760" rtl="0" eaLnBrk="1" latinLnBrk="0" hangingPunct="1">
        <a:defRPr sz="1736" kern="1200">
          <a:solidFill>
            <a:schemeClr val="tx1"/>
          </a:solidFill>
          <a:latin typeface="+mn-lt"/>
          <a:ea typeface="+mn-ea"/>
          <a:cs typeface="+mn-cs"/>
        </a:defRPr>
      </a:lvl2pPr>
      <a:lvl3pPr marL="881760" algn="l" defTabSz="881760" rtl="0" eaLnBrk="1" latinLnBrk="0" hangingPunct="1">
        <a:defRPr sz="1736" kern="1200">
          <a:solidFill>
            <a:schemeClr val="tx1"/>
          </a:solidFill>
          <a:latin typeface="+mn-lt"/>
          <a:ea typeface="+mn-ea"/>
          <a:cs typeface="+mn-cs"/>
        </a:defRPr>
      </a:lvl3pPr>
      <a:lvl4pPr marL="1322641" algn="l" defTabSz="881760" rtl="0" eaLnBrk="1" latinLnBrk="0" hangingPunct="1">
        <a:defRPr sz="1736" kern="1200">
          <a:solidFill>
            <a:schemeClr val="tx1"/>
          </a:solidFill>
          <a:latin typeface="+mn-lt"/>
          <a:ea typeface="+mn-ea"/>
          <a:cs typeface="+mn-cs"/>
        </a:defRPr>
      </a:lvl4pPr>
      <a:lvl5pPr marL="1763521" algn="l" defTabSz="881760" rtl="0" eaLnBrk="1" latinLnBrk="0" hangingPunct="1">
        <a:defRPr sz="1736" kern="1200">
          <a:solidFill>
            <a:schemeClr val="tx1"/>
          </a:solidFill>
          <a:latin typeface="+mn-lt"/>
          <a:ea typeface="+mn-ea"/>
          <a:cs typeface="+mn-cs"/>
        </a:defRPr>
      </a:lvl5pPr>
      <a:lvl6pPr marL="2204401" algn="l" defTabSz="881760" rtl="0" eaLnBrk="1" latinLnBrk="0" hangingPunct="1">
        <a:defRPr sz="1736" kern="1200">
          <a:solidFill>
            <a:schemeClr val="tx1"/>
          </a:solidFill>
          <a:latin typeface="+mn-lt"/>
          <a:ea typeface="+mn-ea"/>
          <a:cs typeface="+mn-cs"/>
        </a:defRPr>
      </a:lvl6pPr>
      <a:lvl7pPr marL="2645281" algn="l" defTabSz="881760" rtl="0" eaLnBrk="1" latinLnBrk="0" hangingPunct="1">
        <a:defRPr sz="1736" kern="1200">
          <a:solidFill>
            <a:schemeClr val="tx1"/>
          </a:solidFill>
          <a:latin typeface="+mn-lt"/>
          <a:ea typeface="+mn-ea"/>
          <a:cs typeface="+mn-cs"/>
        </a:defRPr>
      </a:lvl7pPr>
      <a:lvl8pPr marL="3086162" algn="l" defTabSz="881760" rtl="0" eaLnBrk="1" latinLnBrk="0" hangingPunct="1">
        <a:defRPr sz="1736" kern="1200">
          <a:solidFill>
            <a:schemeClr val="tx1"/>
          </a:solidFill>
          <a:latin typeface="+mn-lt"/>
          <a:ea typeface="+mn-ea"/>
          <a:cs typeface="+mn-cs"/>
        </a:defRPr>
      </a:lvl8pPr>
      <a:lvl9pPr marL="3527042" algn="l" defTabSz="881760" rtl="0" eaLnBrk="1" latinLnBrk="0" hangingPunct="1">
        <a:defRPr sz="17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emf"/><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emf"/><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emf"/></Relationships>
</file>

<file path=ppt/slides/_rels/slide10.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4.png"/><Relationship Id="rId7" Type="http://schemas.openxmlformats.org/officeDocument/2006/relationships/image" Target="../media/image59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0.png"/><Relationship Id="rId5" Type="http://schemas.openxmlformats.org/officeDocument/2006/relationships/image" Target="../media/image66.png"/><Relationship Id="rId10" Type="http://schemas.openxmlformats.org/officeDocument/2006/relationships/image" Target="../media/image690.PNG"/><Relationship Id="rId4" Type="http://schemas.openxmlformats.org/officeDocument/2006/relationships/image" Target="../media/image65.PNG"/><Relationship Id="rId9" Type="http://schemas.openxmlformats.org/officeDocument/2006/relationships/image" Target="../media/image69.PNG"/></Relationships>
</file>

<file path=ppt/slides/_rels/slide1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730.png"/><Relationship Id="rId13"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20.png"/><Relationship Id="rId12" Type="http://schemas.openxmlformats.org/officeDocument/2006/relationships/image" Target="../media/image7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76.png"/><Relationship Id="rId5" Type="http://schemas.openxmlformats.org/officeDocument/2006/relationships/image" Target="../media/image710.PNG"/><Relationship Id="rId15" Type="http://schemas.openxmlformats.org/officeDocument/2006/relationships/image" Target="../media/image80.png"/><Relationship Id="rId10" Type="http://schemas.openxmlformats.org/officeDocument/2006/relationships/image" Target="../media/image75.png"/><Relationship Id="rId4" Type="http://schemas.openxmlformats.org/officeDocument/2006/relationships/image" Target="../media/image74.png"/><Relationship Id="rId9" Type="http://schemas.openxmlformats.org/officeDocument/2006/relationships/image" Target="../media/image740.png"/><Relationship Id="rId14" Type="http://schemas.openxmlformats.org/officeDocument/2006/relationships/image" Target="../media/image79.png"/></Relationships>
</file>

<file path=ppt/slides/_rels/slide14.xml.rels><?xml version="1.0" encoding="UTF-8" standalone="yes"?>
<Relationships xmlns="http://schemas.openxmlformats.org/package/2006/relationships"><Relationship Id="rId3" Type="http://schemas.openxmlformats.org/officeDocument/2006/relationships/image" Target="../media/image760.png"/><Relationship Id="rId7" Type="http://schemas.openxmlformats.org/officeDocument/2006/relationships/image" Target="../media/image8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90.png"/><Relationship Id="rId5" Type="http://schemas.openxmlformats.org/officeDocument/2006/relationships/image" Target="../media/image780.png"/><Relationship Id="rId4" Type="http://schemas.openxmlformats.org/officeDocument/2006/relationships/image" Target="../media/image770.png"/></Relationships>
</file>

<file path=ppt/slides/_rels/slide1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50.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3.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7.emf"/><Relationship Id="rId11" Type="http://schemas.openxmlformats.org/officeDocument/2006/relationships/image" Target="../media/image18.png"/><Relationship Id="rId5" Type="http://schemas.openxmlformats.org/officeDocument/2006/relationships/image" Target="../media/image6.emf"/><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5.emf"/><Relationship Id="rId9" Type="http://schemas.openxmlformats.org/officeDocument/2006/relationships/image" Target="../media/image16.png"/><Relationship Id="rId14" Type="http://schemas.openxmlformats.org/officeDocument/2006/relationships/image" Target="../media/image21.png"/></Relationships>
</file>

<file path=ppt/slides/_rels/slide4.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200.png"/><Relationship Id="rId18" Type="http://schemas.openxmlformats.org/officeDocument/2006/relationships/image" Target="../media/image26.png"/><Relationship Id="rId3" Type="http://schemas.openxmlformats.org/officeDocument/2006/relationships/image" Target="../media/image41.png"/><Relationship Id="rId7" Type="http://schemas.openxmlformats.org/officeDocument/2006/relationships/image" Target="../media/image140.png"/><Relationship Id="rId12" Type="http://schemas.openxmlformats.org/officeDocument/2006/relationships/image" Target="../media/image190.png"/><Relationship Id="rId17" Type="http://schemas.openxmlformats.org/officeDocument/2006/relationships/image" Target="../media/image240.png"/><Relationship Id="rId2" Type="http://schemas.openxmlformats.org/officeDocument/2006/relationships/notesSlide" Target="../notesSlides/notesSlide4.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180.png"/><Relationship Id="rId5" Type="http://schemas.openxmlformats.org/officeDocument/2006/relationships/image" Target="../media/image24.png"/><Relationship Id="rId15" Type="http://schemas.openxmlformats.org/officeDocument/2006/relationships/image" Target="../media/image220.png"/><Relationship Id="rId10" Type="http://schemas.openxmlformats.org/officeDocument/2006/relationships/image" Target="../media/image170.png"/><Relationship Id="rId4" Type="http://schemas.openxmlformats.org/officeDocument/2006/relationships/image" Target="../media/image23.png"/><Relationship Id="rId9" Type="http://schemas.openxmlformats.org/officeDocument/2006/relationships/image" Target="../media/image160.png"/><Relationship Id="rId14" Type="http://schemas.openxmlformats.org/officeDocument/2006/relationships/image" Target="../media/image210.png"/></Relationships>
</file>

<file path=ppt/slides/_rels/slide5.xml.rels><?xml version="1.0" encoding="UTF-8" standalone="yes"?>
<Relationships xmlns="http://schemas.openxmlformats.org/package/2006/relationships"><Relationship Id="rId13" Type="http://schemas.openxmlformats.org/officeDocument/2006/relationships/image" Target="../media/image29.png"/><Relationship Id="rId8" Type="http://schemas.openxmlformats.org/officeDocument/2006/relationships/image" Target="../media/image31.png"/><Relationship Id="rId3" Type="http://schemas.openxmlformats.org/officeDocument/2006/relationships/image" Target="../media/image27.png"/><Relationship Id="rId12"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notesSlide" Target="../notesSlides/notesSlide5.xml"/><Relationship Id="rId16" Type="http://schemas.openxmlformats.org/officeDocument/2006/relationships/image" Target="../media/image37.png"/><Relationship Id="rId1" Type="http://schemas.openxmlformats.org/officeDocument/2006/relationships/slideLayout" Target="../slideLayouts/slideLayout2.xml"/><Relationship Id="rId11" Type="http://schemas.openxmlformats.org/officeDocument/2006/relationships/image" Target="../media/image34.png"/><Relationship Id="rId5" Type="http://schemas.openxmlformats.org/officeDocument/2006/relationships/image" Target="../media/image280.png"/><Relationship Id="rId15" Type="http://schemas.openxmlformats.org/officeDocument/2006/relationships/image" Target="../media/image36.png"/><Relationship Id="rId10" Type="http://schemas.openxmlformats.org/officeDocument/2006/relationships/image" Target="../media/image33.png"/><Relationship Id="rId4" Type="http://schemas.openxmlformats.org/officeDocument/2006/relationships/image" Target="../media/image270.png"/><Relationship Id="rId14" Type="http://schemas.openxmlformats.org/officeDocument/2006/relationships/image" Target="../media/image32.png"/></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8.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18" Type="http://schemas.openxmlformats.org/officeDocument/2006/relationships/image" Target="../media/image5.emf"/><Relationship Id="rId3" Type="http://schemas.openxmlformats.org/officeDocument/2006/relationships/image" Target="../media/image44.png"/><Relationship Id="rId21" Type="http://schemas.openxmlformats.org/officeDocument/2006/relationships/image" Target="../media/image57.png"/><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56.png"/><Relationship Id="rId2" Type="http://schemas.openxmlformats.org/officeDocument/2006/relationships/notesSlide" Target="../notesSlides/notesSlide7.xml"/><Relationship Id="rId16" Type="http://schemas.openxmlformats.org/officeDocument/2006/relationships/image" Target="../media/image16.png"/><Relationship Id="rId20"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70.png"/><Relationship Id="rId23" Type="http://schemas.openxmlformats.org/officeDocument/2006/relationships/image" Target="../media/image610.png"/><Relationship Id="rId10" Type="http://schemas.openxmlformats.org/officeDocument/2006/relationships/image" Target="../media/image51.png"/><Relationship Id="rId19" Type="http://schemas.openxmlformats.org/officeDocument/2006/relationships/image" Target="../media/image6.emf"/><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5.png"/><Relationship Id="rId22" Type="http://schemas.openxmlformats.org/officeDocument/2006/relationships/image" Target="../media/image620.png"/></Relationships>
</file>

<file path=ppt/slides/_rels/slide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8.png"/><Relationship Id="rId7" Type="http://schemas.openxmlformats.org/officeDocument/2006/relationships/image" Target="../media/image6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10" Type="http://schemas.openxmlformats.org/officeDocument/2006/relationships/image" Target="../media/image63.png"/><Relationship Id="rId4" Type="http://schemas.openxmlformats.org/officeDocument/2006/relationships/image" Target="../media/image390.png"/><Relationship Id="rId9" Type="http://schemas.openxmlformats.org/officeDocument/2006/relationships/image" Target="../media/image4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64"/>
          <p:cNvSpPr txBox="1"/>
          <p:nvPr/>
        </p:nvSpPr>
        <p:spPr>
          <a:xfrm>
            <a:off x="366486" y="225199"/>
            <a:ext cx="11272795" cy="769441"/>
          </a:xfrm>
          <a:prstGeom prst="rect">
            <a:avLst/>
          </a:prstGeom>
          <a:noFill/>
        </p:spPr>
        <p:txBody>
          <a:bodyPr wrap="square" rtlCol="0">
            <a:spAutoFit/>
          </a:bodyPr>
          <a:lstStyle/>
          <a:p>
            <a:pPr algn="ctr"/>
            <a:r>
              <a:rPr lang="en-US" sz="4400" dirty="0">
                <a:latin typeface="+mj-lt"/>
              </a:rPr>
              <a:t>Sensing with a trapped-ion mechanical oscillator</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6370" y="2321586"/>
            <a:ext cx="1224522" cy="3191179"/>
          </a:xfrm>
          <a:prstGeom prst="rect">
            <a:avLst/>
          </a:prstGeom>
        </p:spPr>
      </p:pic>
      <p:pic>
        <p:nvPicPr>
          <p:cNvPr id="70" name="Picture 69"/>
          <p:cNvPicPr>
            <a:picLocks noChangeAspect="1"/>
          </p:cNvPicPr>
          <p:nvPr/>
        </p:nvPicPr>
        <p:blipFill>
          <a:blip r:embed="rId4"/>
          <a:stretch>
            <a:fillRect/>
          </a:stretch>
        </p:blipFill>
        <p:spPr>
          <a:xfrm>
            <a:off x="1570204" y="1398134"/>
            <a:ext cx="4056268" cy="1437100"/>
          </a:xfrm>
          <a:prstGeom prst="rect">
            <a:avLst/>
          </a:prstGeom>
        </p:spPr>
      </p:pic>
      <p:cxnSp>
        <p:nvCxnSpPr>
          <p:cNvPr id="85" name="Straight Connector 84"/>
          <p:cNvCxnSpPr/>
          <p:nvPr/>
        </p:nvCxnSpPr>
        <p:spPr>
          <a:xfrm flipH="1">
            <a:off x="4609658" y="2590991"/>
            <a:ext cx="366772" cy="1340062"/>
          </a:xfrm>
          <a:prstGeom prst="line">
            <a:avLst/>
          </a:prstGeom>
          <a:ln w="28575">
            <a:prstDash val="dash"/>
          </a:ln>
        </p:spPr>
        <p:style>
          <a:lnRef idx="2">
            <a:schemeClr val="dk1"/>
          </a:lnRef>
          <a:fillRef idx="0">
            <a:schemeClr val="dk1"/>
          </a:fillRef>
          <a:effectRef idx="1">
            <a:schemeClr val="dk1"/>
          </a:effectRef>
          <a:fontRef idx="minor">
            <a:schemeClr val="tx1"/>
          </a:fontRef>
        </p:style>
      </p:cxnSp>
      <p:cxnSp>
        <p:nvCxnSpPr>
          <p:cNvPr id="86" name="Straight Connector 85"/>
          <p:cNvCxnSpPr/>
          <p:nvPr/>
        </p:nvCxnSpPr>
        <p:spPr>
          <a:xfrm>
            <a:off x="2258222" y="2562335"/>
            <a:ext cx="315779" cy="1310742"/>
          </a:xfrm>
          <a:prstGeom prst="line">
            <a:avLst/>
          </a:prstGeom>
          <a:ln w="28575">
            <a:prstDash val="dash"/>
          </a:ln>
        </p:spPr>
        <p:style>
          <a:lnRef idx="2">
            <a:schemeClr val="dk1"/>
          </a:lnRef>
          <a:fillRef idx="0">
            <a:schemeClr val="dk1"/>
          </a:fillRef>
          <a:effectRef idx="1">
            <a:schemeClr val="dk1"/>
          </a:effectRef>
          <a:fontRef idx="minor">
            <a:schemeClr val="tx1"/>
          </a:fontRef>
        </p:style>
      </p:cxnSp>
      <p:sp>
        <p:nvSpPr>
          <p:cNvPr id="89" name="Down Arrow 88"/>
          <p:cNvSpPr/>
          <p:nvPr/>
        </p:nvSpPr>
        <p:spPr>
          <a:xfrm rot="15600000">
            <a:off x="3137938" y="1611666"/>
            <a:ext cx="1462935" cy="5157385"/>
          </a:xfrm>
          <a:prstGeom prst="downArrow">
            <a:avLst/>
          </a:prstGeom>
          <a:solidFill>
            <a:schemeClr val="accent6">
              <a:alpha val="30000"/>
            </a:schemeClr>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90" name="Group 89"/>
          <p:cNvGrpSpPr/>
          <p:nvPr/>
        </p:nvGrpSpPr>
        <p:grpSpPr>
          <a:xfrm>
            <a:off x="5730984" y="2583385"/>
            <a:ext cx="779762" cy="841189"/>
            <a:chOff x="5393878" y="507544"/>
            <a:chExt cx="779762" cy="841189"/>
          </a:xfrm>
        </p:grpSpPr>
        <p:pic>
          <p:nvPicPr>
            <p:cNvPr id="91" name="Picture 4" descr="https://upload.wikimedia.org/wikipedia/commons/thumb/8/86/Voltage_Source_(AC).svg/1024px-Voltage_Source_(AC).svg.png"/>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5393878" y="507544"/>
              <a:ext cx="779762" cy="779763"/>
            </a:xfrm>
            <a:prstGeom prst="rect">
              <a:avLst/>
            </a:prstGeom>
            <a:noFill/>
            <a:extLst>
              <a:ext uri="{909E8E84-426E-40DD-AFC4-6F175D3DCCD1}">
                <a14:hiddenFill xmlns:a14="http://schemas.microsoft.com/office/drawing/2010/main">
                  <a:solidFill>
                    <a:srgbClr val="FFFFFF"/>
                  </a:solidFill>
                </a14:hiddenFill>
              </a:ext>
            </a:extLst>
          </p:spPr>
        </p:pic>
        <p:sp>
          <p:nvSpPr>
            <p:cNvPr id="92" name="Rectangle 91"/>
            <p:cNvSpPr/>
            <p:nvPr/>
          </p:nvSpPr>
          <p:spPr>
            <a:xfrm>
              <a:off x="5665778" y="1143859"/>
              <a:ext cx="294021" cy="2048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93" name="Down Arrow 92"/>
          <p:cNvSpPr/>
          <p:nvPr/>
        </p:nvSpPr>
        <p:spPr>
          <a:xfrm rot="16800000">
            <a:off x="3152933" y="1670202"/>
            <a:ext cx="1462935" cy="5167128"/>
          </a:xfrm>
          <a:prstGeom prst="downArrow">
            <a:avLst/>
          </a:prstGeom>
          <a:solidFill>
            <a:schemeClr val="accent6">
              <a:alpha val="30000"/>
            </a:schemeClr>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4" name="Diamond 93"/>
          <p:cNvSpPr/>
          <p:nvPr/>
        </p:nvSpPr>
        <p:spPr>
          <a:xfrm>
            <a:off x="1512765" y="3835745"/>
            <a:ext cx="4162287" cy="730223"/>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7" name="Diamond 96"/>
          <p:cNvSpPr/>
          <p:nvPr/>
        </p:nvSpPr>
        <p:spPr>
          <a:xfrm>
            <a:off x="1518589" y="3837398"/>
            <a:ext cx="4162287" cy="730223"/>
          </a:xfrm>
          <a:prstGeom prst="diamond">
            <a:avLst/>
          </a:prstGeom>
          <a:gradFill flip="none" rotWithShape="1">
            <a:gsLst>
              <a:gs pos="95000">
                <a:schemeClr val="accent6"/>
              </a:gs>
              <a:gs pos="50000">
                <a:schemeClr val="bg1">
                  <a:alpha val="0"/>
                </a:schemeClr>
              </a:gs>
              <a:gs pos="20000">
                <a:schemeClr val="accent1">
                  <a:lumMod val="5000"/>
                  <a:lumOff val="95000"/>
                  <a:alpha val="0"/>
                </a:schemeClr>
              </a:gs>
              <a:gs pos="5000">
                <a:schemeClr val="accent6"/>
              </a:gs>
              <a:gs pos="35000">
                <a:schemeClr val="accent6"/>
              </a:gs>
              <a:gs pos="80000">
                <a:schemeClr val="bg1">
                  <a:alpha val="0"/>
                </a:schemeClr>
              </a:gs>
              <a:gs pos="65000">
                <a:schemeClr val="accent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105" name="Group 104"/>
          <p:cNvGrpSpPr/>
          <p:nvPr/>
        </p:nvGrpSpPr>
        <p:grpSpPr>
          <a:xfrm>
            <a:off x="1451211" y="2704072"/>
            <a:ext cx="778991" cy="2967833"/>
            <a:chOff x="3794759" y="277125"/>
            <a:chExt cx="292143" cy="826216"/>
          </a:xfrm>
        </p:grpSpPr>
        <p:sp>
          <p:nvSpPr>
            <p:cNvPr id="106" name="Rectangle 105"/>
            <p:cNvSpPr/>
            <p:nvPr/>
          </p:nvSpPr>
          <p:spPr>
            <a:xfrm>
              <a:off x="3794759" y="277125"/>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8" name="Rectangle 107"/>
            <p:cNvSpPr/>
            <p:nvPr/>
          </p:nvSpPr>
          <p:spPr>
            <a:xfrm>
              <a:off x="3794759" y="907899"/>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9" name="Trapezoid 108"/>
            <p:cNvSpPr/>
            <p:nvPr/>
          </p:nvSpPr>
          <p:spPr>
            <a:xfrm rot="5400000">
              <a:off x="3817387" y="544161"/>
              <a:ext cx="246888" cy="29214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10" name="Group 109"/>
          <p:cNvGrpSpPr/>
          <p:nvPr/>
        </p:nvGrpSpPr>
        <p:grpSpPr>
          <a:xfrm flipH="1">
            <a:off x="4895115" y="2704072"/>
            <a:ext cx="778991" cy="2967833"/>
            <a:chOff x="3794759" y="277125"/>
            <a:chExt cx="292143" cy="826216"/>
          </a:xfrm>
        </p:grpSpPr>
        <p:sp>
          <p:nvSpPr>
            <p:cNvPr id="111" name="Rectangle 110"/>
            <p:cNvSpPr/>
            <p:nvPr/>
          </p:nvSpPr>
          <p:spPr>
            <a:xfrm>
              <a:off x="3794759" y="277125"/>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2" name="Rectangle 111"/>
            <p:cNvSpPr/>
            <p:nvPr/>
          </p:nvSpPr>
          <p:spPr>
            <a:xfrm>
              <a:off x="3794759" y="907899"/>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3" name="Trapezoid 112"/>
            <p:cNvSpPr/>
            <p:nvPr/>
          </p:nvSpPr>
          <p:spPr>
            <a:xfrm rot="5400000">
              <a:off x="3817387" y="544161"/>
              <a:ext cx="246888" cy="29214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14" name="Group 113"/>
          <p:cNvGrpSpPr/>
          <p:nvPr/>
        </p:nvGrpSpPr>
        <p:grpSpPr>
          <a:xfrm>
            <a:off x="3609166" y="3192236"/>
            <a:ext cx="264039" cy="482568"/>
            <a:chOff x="845530" y="349250"/>
            <a:chExt cx="99022" cy="180976"/>
          </a:xfrm>
        </p:grpSpPr>
        <p:cxnSp>
          <p:nvCxnSpPr>
            <p:cNvPr id="115" name="Straight Arrow Connector 114"/>
            <p:cNvCxnSpPr/>
            <p:nvPr/>
          </p:nvCxnSpPr>
          <p:spPr>
            <a:xfrm flipV="1">
              <a:off x="845530" y="349250"/>
              <a:ext cx="0" cy="180976"/>
            </a:xfrm>
            <a:prstGeom prst="straightConnector1">
              <a:avLst/>
            </a:prstGeom>
            <a:ln w="12700" cmpd="sng">
              <a:headEnd type="none"/>
              <a:tailEnd type="triangle" w="sm" len="sm"/>
            </a:ln>
          </p:spPr>
          <p:style>
            <a:lnRef idx="3">
              <a:schemeClr val="dk1"/>
            </a:lnRef>
            <a:fillRef idx="0">
              <a:schemeClr val="dk1"/>
            </a:fillRef>
            <a:effectRef idx="2">
              <a:schemeClr val="dk1"/>
            </a:effectRef>
            <a:fontRef idx="minor">
              <a:schemeClr val="tx1"/>
            </a:fontRef>
          </p:style>
        </p:cxnSp>
        <p:pic>
          <p:nvPicPr>
            <p:cNvPr id="116" name="Picture 115" descr="latex-image-1.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867163" y="400050"/>
              <a:ext cx="77389" cy="99500"/>
            </a:xfrm>
            <a:prstGeom prst="rect">
              <a:avLst/>
            </a:prstGeom>
          </p:spPr>
        </p:pic>
      </p:grpSp>
      <p:grpSp>
        <p:nvGrpSpPr>
          <p:cNvPr id="117" name="Group 116"/>
          <p:cNvGrpSpPr/>
          <p:nvPr/>
        </p:nvGrpSpPr>
        <p:grpSpPr>
          <a:xfrm>
            <a:off x="2312313" y="4861654"/>
            <a:ext cx="805248" cy="666376"/>
            <a:chOff x="505500" y="1091973"/>
            <a:chExt cx="301990" cy="249909"/>
          </a:xfrm>
        </p:grpSpPr>
        <p:grpSp>
          <p:nvGrpSpPr>
            <p:cNvPr id="118" name="Group 117"/>
            <p:cNvGrpSpPr/>
            <p:nvPr/>
          </p:nvGrpSpPr>
          <p:grpSpPr>
            <a:xfrm>
              <a:off x="505500" y="1091973"/>
              <a:ext cx="301990" cy="249909"/>
              <a:chOff x="119127" y="1293482"/>
              <a:chExt cx="301990" cy="249909"/>
            </a:xfrm>
          </p:grpSpPr>
          <p:grpSp>
            <p:nvGrpSpPr>
              <p:cNvPr id="120" name="Group 119"/>
              <p:cNvGrpSpPr/>
              <p:nvPr/>
            </p:nvGrpSpPr>
            <p:grpSpPr>
              <a:xfrm>
                <a:off x="209759" y="1355728"/>
                <a:ext cx="143189" cy="140677"/>
                <a:chOff x="231775" y="1184276"/>
                <a:chExt cx="180975" cy="177799"/>
              </a:xfrm>
            </p:grpSpPr>
            <p:cxnSp>
              <p:nvCxnSpPr>
                <p:cNvPr id="124" name="Straight Arrow Connector 123"/>
                <p:cNvCxnSpPr/>
                <p:nvPr/>
              </p:nvCxnSpPr>
              <p:spPr>
                <a:xfrm flipV="1">
                  <a:off x="231775" y="1184276"/>
                  <a:ext cx="0" cy="17779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125" name="Straight Arrow Connector 124"/>
                <p:cNvCxnSpPr/>
                <p:nvPr/>
              </p:nvCxnSpPr>
              <p:spPr>
                <a:xfrm rot="5400000" flipV="1">
                  <a:off x="323851" y="1270002"/>
                  <a:ext cx="0" cy="17779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grpSp>
          <p:pic>
            <p:nvPicPr>
              <p:cNvPr id="121" name="Picture 120"/>
              <p:cNvPicPr>
                <a:picLocks noChangeAspect="1"/>
              </p:cNvPicPr>
              <p:nvPr/>
            </p:nvPicPr>
            <p:blipFill>
              <a:blip r:embed="rId7"/>
              <a:stretch>
                <a:fillRect/>
              </a:stretch>
            </p:blipFill>
            <p:spPr>
              <a:xfrm>
                <a:off x="186024" y="1293482"/>
                <a:ext cx="46986" cy="46986"/>
              </a:xfrm>
              <a:prstGeom prst="rect">
                <a:avLst/>
              </a:prstGeom>
            </p:spPr>
          </p:pic>
          <p:pic>
            <p:nvPicPr>
              <p:cNvPr id="122" name="Picture 121"/>
              <p:cNvPicPr>
                <a:picLocks noChangeAspect="1"/>
              </p:cNvPicPr>
              <p:nvPr/>
            </p:nvPicPr>
            <p:blipFill>
              <a:blip r:embed="rId8"/>
              <a:stretch>
                <a:fillRect/>
              </a:stretch>
            </p:blipFill>
            <p:spPr>
              <a:xfrm>
                <a:off x="371367" y="1467405"/>
                <a:ext cx="49750" cy="66334"/>
              </a:xfrm>
              <a:prstGeom prst="rect">
                <a:avLst/>
              </a:prstGeom>
            </p:spPr>
          </p:pic>
          <p:pic>
            <p:nvPicPr>
              <p:cNvPr id="123" name="Picture 122"/>
              <p:cNvPicPr>
                <a:picLocks noChangeAspect="1"/>
              </p:cNvPicPr>
              <p:nvPr/>
            </p:nvPicPr>
            <p:blipFill>
              <a:blip r:embed="rId9"/>
              <a:stretch>
                <a:fillRect/>
              </a:stretch>
            </p:blipFill>
            <p:spPr>
              <a:xfrm>
                <a:off x="119127" y="1496405"/>
                <a:ext cx="52514" cy="46986"/>
              </a:xfrm>
              <a:prstGeom prst="rect">
                <a:avLst/>
              </a:prstGeom>
            </p:spPr>
          </p:pic>
        </p:grpSp>
        <p:sp>
          <p:nvSpPr>
            <p:cNvPr id="119" name="Oval 118"/>
            <p:cNvSpPr/>
            <p:nvPr/>
          </p:nvSpPr>
          <p:spPr>
            <a:xfrm flipV="1">
              <a:off x="571910" y="1268714"/>
              <a:ext cx="45719" cy="457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26" name="Oval 125"/>
          <p:cNvSpPr>
            <a:spLocks noChangeAspect="1"/>
          </p:cNvSpPr>
          <p:nvPr/>
        </p:nvSpPr>
        <p:spPr>
          <a:xfrm>
            <a:off x="4392732" y="4128468"/>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6" name="Oval 135"/>
          <p:cNvSpPr>
            <a:spLocks noChangeAspect="1"/>
          </p:cNvSpPr>
          <p:nvPr/>
        </p:nvSpPr>
        <p:spPr>
          <a:xfrm>
            <a:off x="4090253" y="412742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7" name="Oval 136"/>
          <p:cNvSpPr>
            <a:spLocks noChangeAspect="1"/>
          </p:cNvSpPr>
          <p:nvPr/>
        </p:nvSpPr>
        <p:spPr>
          <a:xfrm>
            <a:off x="3787774" y="412638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8" name="Oval 137"/>
          <p:cNvSpPr>
            <a:spLocks noChangeAspect="1"/>
          </p:cNvSpPr>
          <p:nvPr/>
        </p:nvSpPr>
        <p:spPr>
          <a:xfrm>
            <a:off x="3485294" y="4125348"/>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9" name="Oval 138"/>
          <p:cNvSpPr>
            <a:spLocks noChangeAspect="1"/>
          </p:cNvSpPr>
          <p:nvPr/>
        </p:nvSpPr>
        <p:spPr>
          <a:xfrm>
            <a:off x="3182815" y="4124308"/>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0" name="Oval 139"/>
          <p:cNvSpPr>
            <a:spLocks noChangeAspect="1"/>
          </p:cNvSpPr>
          <p:nvPr/>
        </p:nvSpPr>
        <p:spPr>
          <a:xfrm>
            <a:off x="2880336" y="412326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1" name="Oval 140"/>
          <p:cNvSpPr>
            <a:spLocks noChangeAspect="1"/>
          </p:cNvSpPr>
          <p:nvPr/>
        </p:nvSpPr>
        <p:spPr>
          <a:xfrm>
            <a:off x="2577856" y="412222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mc:AlternateContent xmlns:mc="http://schemas.openxmlformats.org/markup-compatibility/2006" xmlns:a14="http://schemas.microsoft.com/office/drawing/2010/main">
        <mc:Choice Requires="a14">
          <p:sp>
            <p:nvSpPr>
              <p:cNvPr id="142" name="TextBox 141"/>
              <p:cNvSpPr txBox="1"/>
              <p:nvPr/>
            </p:nvSpPr>
            <p:spPr>
              <a:xfrm rot="649553">
                <a:off x="1553639" y="3479342"/>
                <a:ext cx="718667" cy="38766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ctrlPr>
                        </m:sSubPr>
                        <m:e>
                          <m: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t>𝝎</m:t>
                          </m:r>
                        </m:e>
                        <m:sub>
                          <m:r>
                            <a:rPr kumimoji="0" lang="en-US" sz="1600" b="1" i="1" u="none" strike="noStrike" kern="0" cap="none" spc="0" normalizeH="0" baseline="0" noProof="0">
                              <a:ln>
                                <a:noFill/>
                              </a:ln>
                              <a:solidFill>
                                <a:schemeClr val="tx1"/>
                              </a:solidFill>
                              <a:effectLst/>
                              <a:uLnTx/>
                              <a:uFillTx/>
                              <a:latin typeface="Cambria Math" panose="02040503050406030204" pitchFamily="18" charset="0"/>
                            </a:rPr>
                            <m:t>𝒐𝒅𝒇</m:t>
                          </m:r>
                        </m:sub>
                      </m:sSub>
                    </m:oMath>
                  </m:oMathPara>
                </a14:m>
                <a:endParaRPr kumimoji="0" lang="en-US" sz="1600" b="1" i="0" u="none" strike="noStrike" kern="0" cap="none" spc="0" normalizeH="0" baseline="0" noProof="0" dirty="0">
                  <a:ln>
                    <a:noFill/>
                  </a:ln>
                  <a:solidFill>
                    <a:schemeClr val="tx1"/>
                  </a:solidFill>
                  <a:effectLst/>
                  <a:uLnTx/>
                  <a:uFillTx/>
                </a:endParaRPr>
              </a:p>
            </p:txBody>
          </p:sp>
        </mc:Choice>
        <mc:Fallback xmlns="">
          <p:sp>
            <p:nvSpPr>
              <p:cNvPr id="142" name="TextBox 141"/>
              <p:cNvSpPr txBox="1">
                <a:spLocks noRot="1" noChangeAspect="1" noMove="1" noResize="1" noEditPoints="1" noAdjustHandles="1" noChangeArrowheads="1" noChangeShapeType="1" noTextEdit="1"/>
              </p:cNvSpPr>
              <p:nvPr/>
            </p:nvSpPr>
            <p:spPr>
              <a:xfrm rot="649553">
                <a:off x="1553639" y="3479342"/>
                <a:ext cx="718667" cy="387668"/>
              </a:xfrm>
              <a:prstGeom prst="rect">
                <a:avLst/>
              </a:prstGeom>
              <a:blipFill>
                <a:blip r:embed="rId10"/>
                <a:stretch>
                  <a:fillRect/>
                </a:stretch>
              </a:blipFill>
            </p:spPr>
            <p:txBody>
              <a:bodyPr/>
              <a:lstStyle/>
              <a:p>
                <a:r>
                  <a:rPr lang="en-US">
                    <a:noFill/>
                  </a:rPr>
                  <a:t> </a:t>
                </a:r>
              </a:p>
            </p:txBody>
          </p:sp>
        </mc:Fallback>
      </mc:AlternateContent>
      <p:cxnSp>
        <p:nvCxnSpPr>
          <p:cNvPr id="144" name="Elbow Connector 143"/>
          <p:cNvCxnSpPr/>
          <p:nvPr/>
        </p:nvCxnSpPr>
        <p:spPr>
          <a:xfrm rot="16200000" flipH="1" flipV="1">
            <a:off x="5603691" y="2395214"/>
            <a:ext cx="276616" cy="754558"/>
          </a:xfrm>
          <a:prstGeom prst="bentConnector4">
            <a:avLst>
              <a:gd name="adj1" fmla="val -37878"/>
              <a:gd name="adj2" fmla="val 99398"/>
            </a:avLst>
          </a:prstGeom>
          <a:ln w="12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5" name="TextBox 144"/>
              <p:cNvSpPr txBox="1"/>
              <p:nvPr/>
            </p:nvSpPr>
            <p:spPr>
              <a:xfrm rot="20983563">
                <a:off x="1315921" y="4487830"/>
                <a:ext cx="1120278" cy="38766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ctrlPr>
                        </m:sSubPr>
                        <m:e>
                          <m: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t>𝝎</m:t>
                          </m:r>
                        </m:e>
                        <m:sub>
                          <m: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t>𝒐𝒅𝒇</m:t>
                          </m:r>
                        </m:sub>
                      </m:sSub>
                      <m:r>
                        <a:rPr kumimoji="0" lang="en-US" sz="1600" b="1" i="1" u="none" strike="noStrike" kern="0" cap="none" spc="0" normalizeH="0" baseline="0" noProof="0">
                          <a:ln>
                            <a:noFill/>
                          </a:ln>
                          <a:solidFill>
                            <a:schemeClr val="tx1"/>
                          </a:solidFill>
                          <a:effectLst/>
                          <a:uLnTx/>
                          <a:uFillTx/>
                          <a:latin typeface="Cambria Math" panose="02040503050406030204" pitchFamily="18" charset="0"/>
                        </a:rPr>
                        <m:t>+</m:t>
                      </m:r>
                      <m:r>
                        <a:rPr kumimoji="0" lang="en-US" sz="1600" b="1" i="1" u="none" strike="noStrike" kern="0" cap="none" spc="0" normalizeH="0" baseline="0" noProof="0">
                          <a:ln>
                            <a:noFill/>
                          </a:ln>
                          <a:solidFill>
                            <a:schemeClr val="tx1"/>
                          </a:solidFill>
                          <a:effectLst/>
                          <a:uLnTx/>
                          <a:uFillTx/>
                          <a:latin typeface="Cambria Math" panose="02040503050406030204" pitchFamily="18" charset="0"/>
                        </a:rPr>
                        <m:t>𝝁</m:t>
                      </m:r>
                    </m:oMath>
                  </m:oMathPara>
                </a14:m>
                <a:endParaRPr kumimoji="0" lang="en-US" sz="1600" b="1" i="0" u="none" strike="noStrike" kern="0" cap="none" spc="0" normalizeH="0" baseline="0" noProof="0" dirty="0">
                  <a:ln>
                    <a:noFill/>
                  </a:ln>
                  <a:solidFill>
                    <a:schemeClr val="tx1"/>
                  </a:solidFill>
                  <a:effectLst/>
                  <a:uLnTx/>
                  <a:uFillTx/>
                </a:endParaRPr>
              </a:p>
            </p:txBody>
          </p:sp>
        </mc:Choice>
        <mc:Fallback xmlns="">
          <p:sp>
            <p:nvSpPr>
              <p:cNvPr id="145" name="TextBox 144"/>
              <p:cNvSpPr txBox="1">
                <a:spLocks noRot="1" noChangeAspect="1" noMove="1" noResize="1" noEditPoints="1" noAdjustHandles="1" noChangeArrowheads="1" noChangeShapeType="1" noTextEdit="1"/>
              </p:cNvSpPr>
              <p:nvPr/>
            </p:nvSpPr>
            <p:spPr>
              <a:xfrm rot="20983563">
                <a:off x="1315921" y="4487830"/>
                <a:ext cx="1120278" cy="387668"/>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5423662" y="2196972"/>
                <a:ext cx="7252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𝑍</m:t>
                          </m:r>
                        </m:e>
                        <m:sub>
                          <m:r>
                            <a:rPr lang="en-US" b="0" i="1" smtClean="0">
                              <a:latin typeface="Cambria Math" panose="02040503050406030204" pitchFamily="18" charset="0"/>
                              <a:ea typeface="Cambria Math" panose="02040503050406030204" pitchFamily="18" charset="0"/>
                            </a:rPr>
                            <m:t>𝑐</m:t>
                          </m:r>
                        </m:sub>
                      </m:sSub>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5423662" y="2196972"/>
                <a:ext cx="725263" cy="369332"/>
              </a:xfrm>
              <a:prstGeom prst="rect">
                <a:avLst/>
              </a:prstGeom>
              <a:blipFill>
                <a:blip r:embed="rId12"/>
                <a:stretch>
                  <a:fillRect/>
                </a:stretch>
              </a:blipFill>
            </p:spPr>
            <p:txBody>
              <a:bodyPr/>
              <a:lstStyle/>
              <a:p>
                <a:r>
                  <a:rPr lang="en-US">
                    <a:noFill/>
                  </a:rPr>
                  <a:t> </a:t>
                </a:r>
              </a:p>
            </p:txBody>
          </p:sp>
        </mc:Fallback>
      </mc:AlternateContent>
      <p:cxnSp>
        <p:nvCxnSpPr>
          <p:cNvPr id="46" name="Straight Arrow Connector 45"/>
          <p:cNvCxnSpPr/>
          <p:nvPr/>
        </p:nvCxnSpPr>
        <p:spPr>
          <a:xfrm flipV="1">
            <a:off x="2984904" y="3806744"/>
            <a:ext cx="0" cy="223125"/>
          </a:xfrm>
          <a:prstGeom prst="straightConnector1">
            <a:avLst/>
          </a:prstGeom>
          <a:ln w="12700" cmpd="sng">
            <a:headEnd type="none"/>
            <a:tailEnd type="triangle" w="sm" len="sm"/>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5" name="TextBox 4"/>
              <p:cNvSpPr txBox="1"/>
              <p:nvPr/>
            </p:nvSpPr>
            <p:spPr>
              <a:xfrm>
                <a:off x="2893643" y="3753111"/>
                <a:ext cx="4943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𝑘</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893643" y="3753111"/>
                <a:ext cx="494366" cy="369332"/>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89247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056" y="165070"/>
            <a:ext cx="10515600" cy="1325563"/>
          </a:xfrm>
        </p:spPr>
        <p:txBody>
          <a:bodyPr/>
          <a:lstStyle/>
          <a:p>
            <a:r>
              <a:rPr lang="en-US" dirty="0"/>
              <a:t>Limits to sensitivity / signal-to-noise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901" y="1690688"/>
            <a:ext cx="6990327" cy="4760689"/>
          </a:xfrm>
          <a:prstGeom prst="rect">
            <a:avLst/>
          </a:prstGeom>
        </p:spPr>
      </p:pic>
      <p:grpSp>
        <p:nvGrpSpPr>
          <p:cNvPr id="13" name="Group 12"/>
          <p:cNvGrpSpPr/>
          <p:nvPr/>
        </p:nvGrpSpPr>
        <p:grpSpPr>
          <a:xfrm>
            <a:off x="6614826" y="3923203"/>
            <a:ext cx="3351007" cy="780365"/>
            <a:chOff x="6901029" y="4057426"/>
            <a:chExt cx="3351007" cy="780365"/>
          </a:xfrm>
        </p:grpSpPr>
        <p:sp>
          <p:nvSpPr>
            <p:cNvPr id="9" name="Oval 8"/>
            <p:cNvSpPr/>
            <p:nvPr/>
          </p:nvSpPr>
          <p:spPr>
            <a:xfrm>
              <a:off x="6901029" y="4057426"/>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9" idx="6"/>
            </p:cNvCxnSpPr>
            <p:nvPr/>
          </p:nvCxnSpPr>
          <p:spPr>
            <a:xfrm>
              <a:off x="7358229" y="4286026"/>
              <a:ext cx="753037" cy="124609"/>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7734747" y="4191460"/>
              <a:ext cx="2517289" cy="646331"/>
            </a:xfrm>
            <a:prstGeom prst="rect">
              <a:avLst/>
            </a:prstGeom>
            <a:noFill/>
          </p:spPr>
          <p:txBody>
            <a:bodyPr wrap="square" rtlCol="0">
              <a:spAutoFit/>
            </a:bodyPr>
            <a:lstStyle/>
            <a:p>
              <a:pPr algn="ctr"/>
              <a:r>
                <a:rPr lang="en-US" dirty="0"/>
                <a:t>50 pm – smallest detected amplitude</a:t>
              </a:r>
            </a:p>
          </p:txBody>
        </p:sp>
      </p:gr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791" y="3774181"/>
            <a:ext cx="4231379" cy="737856"/>
          </a:xfrm>
          <a:prstGeom prst="rect">
            <a:avLst/>
          </a:prstGeom>
        </p:spPr>
      </p:pic>
      <p:grpSp>
        <p:nvGrpSpPr>
          <p:cNvPr id="3" name="Group 2"/>
          <p:cNvGrpSpPr/>
          <p:nvPr/>
        </p:nvGrpSpPr>
        <p:grpSpPr>
          <a:xfrm>
            <a:off x="1642706" y="5785383"/>
            <a:ext cx="1458956" cy="744060"/>
            <a:chOff x="1590604" y="5073382"/>
            <a:chExt cx="1458956" cy="744060"/>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0604" y="5073382"/>
              <a:ext cx="632451" cy="74406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0518" y="5253561"/>
              <a:ext cx="619042" cy="394487"/>
            </a:xfrm>
            <a:prstGeom prst="rect">
              <a:avLst/>
            </a:prstGeom>
          </p:spPr>
        </p:pic>
        <mc:AlternateContent xmlns:mc="http://schemas.openxmlformats.org/markup-compatibility/2006" xmlns:a14="http://schemas.microsoft.com/office/drawing/2010/main">
          <mc:Choice Requires="a14">
            <p:sp>
              <p:nvSpPr>
                <p:cNvPr id="15" name="TextBox 14"/>
                <p:cNvSpPr txBox="1"/>
                <p:nvPr/>
              </p:nvSpPr>
              <p:spPr>
                <a:xfrm>
                  <a:off x="2113617" y="5278716"/>
                  <a:ext cx="402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2113617" y="5278716"/>
                  <a:ext cx="402674" cy="369332"/>
                </a:xfrm>
                <a:prstGeom prst="rect">
                  <a:avLst/>
                </a:prstGeom>
                <a:blipFill>
                  <a:blip r:embed="rId7"/>
                  <a:stretch>
                    <a:fillRect/>
                  </a:stretch>
                </a:blipFill>
              </p:spPr>
              <p:txBody>
                <a:bodyPr/>
                <a:lstStyle/>
                <a:p>
                  <a:r>
                    <a:rPr lang="en-US">
                      <a:noFill/>
                    </a:rPr>
                    <a:t> </a:t>
                  </a:r>
                </a:p>
              </p:txBody>
            </p:sp>
          </mc:Fallback>
        </mc:AlternateContent>
      </p:grpSp>
      <p:grpSp>
        <p:nvGrpSpPr>
          <p:cNvPr id="18" name="Group 17"/>
          <p:cNvGrpSpPr/>
          <p:nvPr/>
        </p:nvGrpSpPr>
        <p:grpSpPr>
          <a:xfrm>
            <a:off x="781980" y="1690688"/>
            <a:ext cx="3174569" cy="1057423"/>
            <a:chOff x="811710" y="1679137"/>
            <a:chExt cx="3174569" cy="1057423"/>
          </a:xfrm>
        </p:grpSpPr>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1710" y="1679137"/>
              <a:ext cx="3115110" cy="1057423"/>
            </a:xfrm>
            <a:prstGeom prst="rect">
              <a:avLst/>
            </a:prstGeom>
          </p:spPr>
        </p:pic>
        <p:sp>
          <p:nvSpPr>
            <p:cNvPr id="16" name="Rounded Rectangle 15"/>
            <p:cNvSpPr/>
            <p:nvPr/>
          </p:nvSpPr>
          <p:spPr>
            <a:xfrm>
              <a:off x="952143" y="1750438"/>
              <a:ext cx="3034136" cy="9687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855116" y="4664350"/>
            <a:ext cx="3034136" cy="982890"/>
            <a:chOff x="852197" y="4679227"/>
            <a:chExt cx="3034136" cy="982890"/>
          </a:xfrm>
        </p:grpSpPr>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2684" y="4690431"/>
              <a:ext cx="2953162" cy="971686"/>
            </a:xfrm>
            <a:prstGeom prst="rect">
              <a:avLst/>
            </a:prstGeom>
          </p:spPr>
        </p:pic>
        <p:sp>
          <p:nvSpPr>
            <p:cNvPr id="17" name="Rounded Rectangle 16"/>
            <p:cNvSpPr/>
            <p:nvPr/>
          </p:nvSpPr>
          <p:spPr>
            <a:xfrm>
              <a:off x="852197" y="4679227"/>
              <a:ext cx="3034136" cy="9687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1242325" y="3290476"/>
            <a:ext cx="2394310" cy="400110"/>
            <a:chOff x="1242325" y="3290477"/>
            <a:chExt cx="2394311" cy="400110"/>
          </a:xfrm>
        </p:grpSpPr>
        <p:sp>
          <p:nvSpPr>
            <p:cNvPr id="14" name="TextBox 13"/>
            <p:cNvSpPr txBox="1"/>
            <p:nvPr/>
          </p:nvSpPr>
          <p:spPr>
            <a:xfrm>
              <a:off x="1242326" y="3290477"/>
              <a:ext cx="2394310" cy="400110"/>
            </a:xfrm>
            <a:prstGeom prst="rect">
              <a:avLst/>
            </a:prstGeom>
            <a:noFill/>
          </p:spPr>
          <p:txBody>
            <a:bodyPr wrap="none" rtlCol="0">
              <a:spAutoFit/>
            </a:bodyPr>
            <a:lstStyle/>
            <a:p>
              <a:r>
                <a:rPr lang="en-US" sz="2000" dirty="0"/>
                <a:t>Projection noise limit</a:t>
              </a:r>
            </a:p>
          </p:txBody>
        </p:sp>
        <p:cxnSp>
          <p:nvCxnSpPr>
            <p:cNvPr id="21" name="Straight Connector 20"/>
            <p:cNvCxnSpPr/>
            <p:nvPr/>
          </p:nvCxnSpPr>
          <p:spPr>
            <a:xfrm>
              <a:off x="1242325" y="3668930"/>
              <a:ext cx="239431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cxnSp>
        <p:nvCxnSpPr>
          <p:cNvPr id="27" name="Straight Arrow Connector 26"/>
          <p:cNvCxnSpPr/>
          <p:nvPr/>
        </p:nvCxnSpPr>
        <p:spPr>
          <a:xfrm flipV="1">
            <a:off x="4064988" y="4375121"/>
            <a:ext cx="2371092" cy="656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9725119" y="979542"/>
                <a:ext cx="2086450" cy="923330"/>
              </a:xfrm>
              <a:prstGeom prst="rect">
                <a:avLst/>
              </a:prstGeom>
              <a:noFill/>
            </p:spPr>
            <p:txBody>
              <a:bodyPr wrap="square" rtlCol="0">
                <a:spAutoFit/>
              </a:bodyPr>
              <a:lstStyle/>
              <a:p>
                <a:r>
                  <a:rPr lang="en-US" dirty="0"/>
                  <a:t>SNR limited due to noise from fluctuations in </a:t>
                </a:r>
                <a14:m>
                  <m:oMath xmlns:m="http://schemas.openxmlformats.org/officeDocument/2006/math">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cos</m:t>
                        </m:r>
                      </m:fName>
                      <m:e>
                        <m:r>
                          <a:rPr lang="en-US" i="1">
                            <a:latin typeface="Cambria Math" panose="02040503050406030204" pitchFamily="18" charset="0"/>
                            <a:ea typeface="Cambria Math" panose="02040503050406030204" pitchFamily="18" charset="0"/>
                          </a:rPr>
                          <m:t>𝜃</m:t>
                        </m:r>
                      </m:e>
                    </m:func>
                  </m:oMath>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9725119" y="979542"/>
                <a:ext cx="2086450" cy="923330"/>
              </a:xfrm>
              <a:prstGeom prst="rect">
                <a:avLst/>
              </a:prstGeom>
              <a:blipFill>
                <a:blip r:embed="rId10"/>
                <a:stretch>
                  <a:fillRect l="-2332" t="-3974" b="-9934"/>
                </a:stretch>
              </a:blipFill>
            </p:spPr>
            <p:txBody>
              <a:bodyPr/>
              <a:lstStyle/>
              <a:p>
                <a:r>
                  <a:rPr lang="en-US">
                    <a:noFill/>
                  </a:rPr>
                  <a:t> </a:t>
                </a:r>
              </a:p>
            </p:txBody>
          </p:sp>
        </mc:Fallback>
      </mc:AlternateContent>
      <p:cxnSp>
        <p:nvCxnSpPr>
          <p:cNvPr id="35" name="Straight Arrow Connector 34"/>
          <p:cNvCxnSpPr/>
          <p:nvPr/>
        </p:nvCxnSpPr>
        <p:spPr>
          <a:xfrm flipH="1">
            <a:off x="9660281" y="1828800"/>
            <a:ext cx="305552" cy="3729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rot="18369266">
            <a:off x="5760572" y="3090422"/>
            <a:ext cx="2394309" cy="400110"/>
          </a:xfrm>
          <a:prstGeom prst="rect">
            <a:avLst/>
          </a:prstGeom>
          <a:noFill/>
        </p:spPr>
        <p:txBody>
          <a:bodyPr wrap="none" rtlCol="0">
            <a:spAutoFit/>
          </a:bodyPr>
          <a:lstStyle/>
          <a:p>
            <a:r>
              <a:rPr lang="en-US" sz="2000" dirty="0"/>
              <a:t>Projection noise limit</a:t>
            </a:r>
          </a:p>
        </p:txBody>
      </p:sp>
      <mc:AlternateContent xmlns:mc="http://schemas.openxmlformats.org/markup-compatibility/2006" xmlns:a14="http://schemas.microsoft.com/office/drawing/2010/main">
        <mc:Choice Requires="a14">
          <p:sp>
            <p:nvSpPr>
              <p:cNvPr id="26" name="Rectangle 25"/>
              <p:cNvSpPr/>
              <p:nvPr/>
            </p:nvSpPr>
            <p:spPr>
              <a:xfrm>
                <a:off x="3246213" y="5728304"/>
                <a:ext cx="1729110" cy="78386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𝜉</m:t>
                      </m:r>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m:rPr>
                              <m:sty m:val="p"/>
                            </m:rPr>
                            <a:rPr lang="en-US" sz="2200" b="0" i="0" smtClean="0">
                              <a:latin typeface="Cambria Math" panose="02040503050406030204" pitchFamily="18" charset="0"/>
                            </a:rPr>
                            <m:t>Γ</m:t>
                          </m:r>
                        </m:num>
                        <m:den>
                          <m:r>
                            <a:rPr lang="en-US" sz="2200" b="0" i="1" smtClean="0">
                              <a:latin typeface="Cambria Math" panose="02040503050406030204" pitchFamily="18" charset="0"/>
                            </a:rPr>
                            <m:t>𝑈</m:t>
                          </m:r>
                          <m:r>
                            <a:rPr lang="en-US" sz="2200" b="0" i="1" smtClean="0">
                              <a:latin typeface="Cambria Math" panose="02040503050406030204" pitchFamily="18" charset="0"/>
                            </a:rPr>
                            <m:t>/ℏ</m:t>
                          </m:r>
                        </m:den>
                      </m:f>
                    </m:oMath>
                  </m:oMathPara>
                </a14:m>
                <a:endParaRPr lang="en-US" sz="2200" dirty="0"/>
              </a:p>
            </p:txBody>
          </p:sp>
        </mc:Choice>
        <mc:Fallback xmlns="">
          <p:sp>
            <p:nvSpPr>
              <p:cNvPr id="26" name="Rectangle 25"/>
              <p:cNvSpPr>
                <a:spLocks noRot="1" noChangeAspect="1" noMove="1" noResize="1" noEditPoints="1" noAdjustHandles="1" noChangeArrowheads="1" noChangeShapeType="1" noTextEdit="1"/>
              </p:cNvSpPr>
              <p:nvPr/>
            </p:nvSpPr>
            <p:spPr>
              <a:xfrm>
                <a:off x="3246213" y="5728304"/>
                <a:ext cx="1729110" cy="783869"/>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812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746" y="420543"/>
            <a:ext cx="9986818" cy="780183"/>
          </a:xfrm>
        </p:spPr>
        <p:txBody>
          <a:bodyPr>
            <a:noAutofit/>
          </a:bodyPr>
          <a:lstStyle/>
          <a:p>
            <a:r>
              <a:rPr lang="en-US" dirty="0"/>
              <a:t>Off-resonant, incoherent amplitude sensing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513205"/>
                <a:ext cx="10515600" cy="4351338"/>
              </a:xfrm>
            </p:spPr>
            <p:txBody>
              <a:bodyPr>
                <a:normAutofit fontScale="92500" lnSpcReduction="10000"/>
              </a:bodyPr>
              <a:lstStyle/>
              <a:p>
                <a:r>
                  <a:rPr lang="en-US" b="1" dirty="0"/>
                  <a:t>50 pm </a:t>
                </a:r>
                <a:r>
                  <a:rPr lang="en-US" dirty="0"/>
                  <a:t>(with 16 s of integration)– factor of </a:t>
                </a:r>
                <a:r>
                  <a:rPr lang="en-US" b="1" dirty="0"/>
                  <a:t>40 smaller than ground state </a:t>
                </a:r>
                <a:r>
                  <a:rPr lang="en-US" b="1" dirty="0" err="1"/>
                  <a:t>wavefunction</a:t>
                </a:r>
                <a:r>
                  <a:rPr lang="en-US" b="1" dirty="0"/>
                  <a:t> size </a:t>
                </a:r>
                <a:r>
                  <a:rPr lang="en-US" dirty="0"/>
                  <a:t>(2nm)</a:t>
                </a:r>
              </a:p>
              <a:p>
                <a:pPr lvl="1"/>
                <a:r>
                  <a:rPr lang="en-US" dirty="0"/>
                  <a:t>0.46 mV/m</a:t>
                </a:r>
              </a:p>
              <a:p>
                <a:pPr lvl="1"/>
                <a:r>
                  <a:rPr lang="en-US" b="1" dirty="0"/>
                  <a:t>73 </a:t>
                </a:r>
                <a:r>
                  <a:rPr lang="en-US" b="1" dirty="0" err="1"/>
                  <a:t>yN</a:t>
                </a:r>
                <a:r>
                  <a:rPr lang="en-US" b="1" dirty="0"/>
                  <a:t>/ion</a:t>
                </a:r>
              </a:p>
              <a:p>
                <a:r>
                  <a:rPr lang="en-US" dirty="0"/>
                  <a:t>500 pm in a single measurement</a:t>
                </a:r>
              </a:p>
              <a:p>
                <a:r>
                  <a:rPr lang="en-US" dirty="0"/>
                  <a:t>Long averaging time sensitivity of </a:t>
                </a:r>
                <a14:m>
                  <m:oMath xmlns:m="http://schemas.openxmlformats.org/officeDocument/2006/math">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𝟏𝟎𝟎</m:t>
                                </m:r>
                                <m:r>
                                  <a:rPr lang="en-US" b="1" i="1" smtClean="0">
                                    <a:latin typeface="Cambria Math" panose="02040503050406030204" pitchFamily="18" charset="0"/>
                                  </a:rPr>
                                  <m:t> </m:t>
                                </m:r>
                                <m:r>
                                  <a:rPr lang="en-US" b="1" i="0" smtClean="0">
                                    <a:latin typeface="Cambria Math" panose="02040503050406030204" pitchFamily="18" charset="0"/>
                                  </a:rPr>
                                  <m:t>𝐩𝐦</m:t>
                                </m:r>
                              </m:e>
                            </m:d>
                          </m:e>
                          <m:sup>
                            <m:r>
                              <a:rPr lang="en-US" b="1" i="1" smtClean="0">
                                <a:latin typeface="Cambria Math" panose="02040503050406030204" pitchFamily="18" charset="0"/>
                              </a:rPr>
                              <m:t>𝟐</m:t>
                            </m:r>
                          </m:sup>
                        </m:sSup>
                      </m:num>
                      <m:den>
                        <m:rad>
                          <m:radPr>
                            <m:degHide m:val="on"/>
                            <m:ctrlPr>
                              <a:rPr lang="en-US" b="1" i="1" smtClean="0">
                                <a:latin typeface="Cambria Math" panose="02040503050406030204" pitchFamily="18" charset="0"/>
                              </a:rPr>
                            </m:ctrlPr>
                          </m:radPr>
                          <m:deg/>
                          <m:e>
                            <m:r>
                              <a:rPr lang="en-US" b="1" i="1" smtClean="0">
                                <a:latin typeface="Cambria Math" panose="02040503050406030204" pitchFamily="18" charset="0"/>
                              </a:rPr>
                              <m:t>𝑯𝒛</m:t>
                            </m:r>
                          </m:e>
                        </m:rad>
                      </m:den>
                    </m:f>
                  </m:oMath>
                </a14:m>
                <a:endParaRPr lang="en-US" b="1" dirty="0"/>
              </a:p>
              <a:p>
                <a:r>
                  <a:rPr lang="en-US" dirty="0"/>
                  <a:t>Projection noise limited at small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m:t>
                        </m:r>
                      </m:sub>
                    </m:sSub>
                  </m:oMath>
                </a14:m>
                <a:endParaRPr lang="en-US" dirty="0"/>
              </a:p>
              <a:p>
                <a:r>
                  <a:rPr lang="en-US" dirty="0"/>
                  <a:t>Fundamental limit due to spontaneous emission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𝜉</m:t>
                            </m:r>
                          </m:e>
                          <m:sup>
                            <m:r>
                              <a:rPr lang="en-US" b="0" i="1" smtClean="0">
                                <a:latin typeface="Cambria Math" panose="02040503050406030204" pitchFamily="18" charset="0"/>
                              </a:rPr>
                              <m:t>2</m:t>
                            </m:r>
                          </m:sup>
                        </m:sSup>
                      </m:den>
                    </m:f>
                  </m:oMath>
                </a14:m>
                <a:endParaRPr lang="en-US" b="0" dirty="0"/>
              </a:p>
              <a:p>
                <a:r>
                  <a:rPr lang="en-US" dirty="0"/>
                  <a:t>Can increase </a:t>
                </a:r>
                <a14:m>
                  <m:oMath xmlns:m="http://schemas.openxmlformats.org/officeDocument/2006/math">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𝑐</m:t>
                            </m:r>
                          </m:sub>
                          <m:sup>
                            <m:r>
                              <a:rPr lang="en-US" b="0" i="1" smtClean="0">
                                <a:latin typeface="Cambria Math" panose="02040503050406030204" pitchFamily="18" charset="0"/>
                              </a:rPr>
                              <m:t>2</m:t>
                            </m:r>
                          </m:sup>
                        </m:sSubSup>
                      </m:num>
                      <m:den>
                        <m:r>
                          <a:rPr lang="en-US" b="0" i="1" smtClean="0">
                            <a:latin typeface="Cambria Math" panose="02040503050406030204" pitchFamily="18" charset="0"/>
                          </a:rPr>
                          <m:t>𝛿</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𝑐</m:t>
                            </m:r>
                          </m:sub>
                          <m:sup>
                            <m:r>
                              <a:rPr lang="en-US" b="0" i="1" smtClean="0">
                                <a:latin typeface="Cambria Math" panose="02040503050406030204" pitchFamily="18" charset="0"/>
                              </a:rPr>
                              <m:t>2</m:t>
                            </m:r>
                          </m:sup>
                        </m:sSubSup>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𝑘</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t> by a factor of 2 with sub-Doppler cooling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513205"/>
                <a:ext cx="10515600" cy="4351338"/>
              </a:xfrm>
              <a:blipFill>
                <a:blip r:embed="rId3"/>
                <a:stretch>
                  <a:fillRect l="-870" t="-2801"/>
                </a:stretch>
              </a:blipFill>
            </p:spPr>
            <p:txBody>
              <a:bodyPr/>
              <a:lstStyle/>
              <a:p>
                <a:r>
                  <a:rPr lang="en-US">
                    <a:noFill/>
                  </a:rPr>
                  <a:t> </a:t>
                </a:r>
              </a:p>
            </p:txBody>
          </p:sp>
        </mc:Fallback>
      </mc:AlternateContent>
    </p:spTree>
    <p:extLst>
      <p:ext uri="{BB962C8B-B14F-4D97-AF65-F5344CB8AC3E}">
        <p14:creationId xmlns:p14="http://schemas.microsoft.com/office/powerpoint/2010/main" val="746344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resonance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Enhance force and electric field sensitivities by Q of the COM mode</a:t>
                </a:r>
              </a:p>
              <a:p>
                <a:pPr lvl="1"/>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&gt;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4</m:t>
                        </m:r>
                      </m:sup>
                    </m:sSup>
                  </m:oMath>
                </a14:m>
                <a:endParaRPr lang="en-US" dirty="0"/>
              </a:p>
              <a:p>
                <a:r>
                  <a:rPr lang="en-US" dirty="0"/>
                  <a:t>Exploit spins</a:t>
                </a:r>
              </a:p>
              <a:p>
                <a:pPr lvl="1"/>
                <a:r>
                  <a:rPr lang="en-US" dirty="0"/>
                  <a:t>Spin-squeezed states</a:t>
                </a:r>
              </a:p>
              <a:p>
                <a:r>
                  <a:rPr lang="en-US" dirty="0"/>
                  <a:t>Thermal fluctuations</a:t>
                </a:r>
              </a:p>
              <a:p>
                <a:pPr lvl="1"/>
                <a:r>
                  <a:rPr lang="en-US" dirty="0"/>
                  <a:t>Understand system off-resonance, away from drumhead modes</a:t>
                </a:r>
              </a:p>
              <a:p>
                <a:pPr lvl="1"/>
                <a:r>
                  <a:rPr lang="en-US" dirty="0"/>
                  <a:t>Possible to cancel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875773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4721" y="2808170"/>
            <a:ext cx="3077004" cy="393437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876" y="2816469"/>
            <a:ext cx="3115110" cy="3934374"/>
          </a:xfrm>
          <a:prstGeom prst="rect">
            <a:avLst/>
          </a:prstGeom>
        </p:spPr>
      </p:pic>
      <p:sp>
        <p:nvSpPr>
          <p:cNvPr id="2" name="Title 1"/>
          <p:cNvSpPr>
            <a:spLocks noGrp="1"/>
          </p:cNvSpPr>
          <p:nvPr>
            <p:ph type="title"/>
          </p:nvPr>
        </p:nvSpPr>
        <p:spPr>
          <a:xfrm>
            <a:off x="216623" y="235035"/>
            <a:ext cx="10515600" cy="662781"/>
          </a:xfrm>
        </p:spPr>
        <p:txBody>
          <a:bodyPr>
            <a:normAutofit fontScale="90000"/>
          </a:bodyPr>
          <a:lstStyle/>
          <a:p>
            <a:r>
              <a:rPr lang="en-US" dirty="0"/>
              <a:t>On resonance with thermal fluctuations</a:t>
            </a:r>
          </a:p>
        </p:txBody>
      </p:sp>
      <p:grpSp>
        <p:nvGrpSpPr>
          <p:cNvPr id="15" name="Group 14"/>
          <p:cNvGrpSpPr/>
          <p:nvPr/>
        </p:nvGrpSpPr>
        <p:grpSpPr>
          <a:xfrm>
            <a:off x="6035786" y="897816"/>
            <a:ext cx="6082372" cy="1918653"/>
            <a:chOff x="95662" y="942241"/>
            <a:chExt cx="6082372" cy="1918653"/>
          </a:xfrm>
        </p:grpSpPr>
        <mc:AlternateContent xmlns:mc="http://schemas.openxmlformats.org/markup-compatibility/2006" xmlns:a14="http://schemas.microsoft.com/office/drawing/2010/main">
          <mc:Choice Requires="a14">
            <p:sp>
              <p:nvSpPr>
                <p:cNvPr id="56" name="TextBox 55"/>
                <p:cNvSpPr txBox="1"/>
                <p:nvPr/>
              </p:nvSpPr>
              <p:spPr>
                <a:xfrm>
                  <a:off x="1469223" y="1991558"/>
                  <a:ext cx="528369" cy="8693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𝜋</m:t>
                            </m:r>
                          </m:num>
                          <m:den>
                            <m:r>
                              <a:rPr lang="en-US" sz="1600" i="1">
                                <a:latin typeface="Cambria Math" panose="02040503050406030204" pitchFamily="18" charset="0"/>
                              </a:rPr>
                              <m:t>2</m:t>
                            </m:r>
                          </m:den>
                        </m:f>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i="1">
                                <a:latin typeface="Cambria Math" panose="02040503050406030204" pitchFamily="18" charset="0"/>
                              </a:rPr>
                              <m:t>𝑦</m:t>
                            </m:r>
                          </m:sub>
                        </m:sSub>
                      </m:oMath>
                    </m:oMathPara>
                  </a14:m>
                  <a:endParaRPr lang="en-US" sz="1600" dirty="0"/>
                </a:p>
              </p:txBody>
            </p:sp>
          </mc:Choice>
          <mc:Fallback xmlns="">
            <p:sp>
              <p:nvSpPr>
                <p:cNvPr id="56" name="TextBox 55"/>
                <p:cNvSpPr txBox="1">
                  <a:spLocks noRot="1" noChangeAspect="1" noMove="1" noResize="1" noEditPoints="1" noAdjustHandles="1" noChangeArrowheads="1" noChangeShapeType="1" noTextEdit="1"/>
                </p:cNvSpPr>
                <p:nvPr/>
              </p:nvSpPr>
              <p:spPr>
                <a:xfrm>
                  <a:off x="1469223" y="1991558"/>
                  <a:ext cx="528369" cy="869336"/>
                </a:xfrm>
                <a:prstGeom prst="rect">
                  <a:avLst/>
                </a:prstGeom>
                <a:blipFill>
                  <a:blip r:embed="rId5"/>
                  <a:stretch>
                    <a:fillRect l="-78161" t="-84507" r="-89655" b="-87324"/>
                  </a:stretch>
                </a:blipFill>
              </p:spPr>
              <p:txBody>
                <a:bodyPr/>
                <a:lstStyle/>
                <a:p>
                  <a:r>
                    <a:rPr lang="en-US">
                      <a:noFill/>
                    </a:rPr>
                    <a:t> </a:t>
                  </a:r>
                </a:p>
              </p:txBody>
            </p:sp>
          </mc:Fallback>
        </mc:AlternateContent>
        <p:sp>
          <p:nvSpPr>
            <p:cNvPr id="37" name="Rectangle 36"/>
            <p:cNvSpPr>
              <a:spLocks noChangeAspect="1"/>
            </p:cNvSpPr>
            <p:nvPr/>
          </p:nvSpPr>
          <p:spPr>
            <a:xfrm>
              <a:off x="1981008" y="1358806"/>
              <a:ext cx="1420117" cy="656666"/>
            </a:xfrm>
            <a:prstGeom prst="rect">
              <a:avLst/>
            </a:prstGeom>
            <a:ln w="1905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ODF</a:t>
              </a:r>
            </a:p>
          </p:txBody>
        </p:sp>
        <p:sp>
          <p:nvSpPr>
            <p:cNvPr id="39" name="Rectangle 38"/>
            <p:cNvSpPr>
              <a:spLocks noChangeAspect="1"/>
            </p:cNvSpPr>
            <p:nvPr/>
          </p:nvSpPr>
          <p:spPr>
            <a:xfrm>
              <a:off x="3417320" y="1358806"/>
              <a:ext cx="824307"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grpSp>
          <p:nvGrpSpPr>
            <p:cNvPr id="41" name="Group 40"/>
            <p:cNvGrpSpPr>
              <a:grpSpLocks noChangeAspect="1"/>
            </p:cNvGrpSpPr>
            <p:nvPr/>
          </p:nvGrpSpPr>
          <p:grpSpPr>
            <a:xfrm>
              <a:off x="4256353" y="1350092"/>
              <a:ext cx="1440778" cy="696595"/>
              <a:chOff x="8439970" y="2231148"/>
              <a:chExt cx="1536328" cy="699320"/>
            </a:xfrm>
          </p:grpSpPr>
          <p:pic>
            <p:nvPicPr>
              <p:cNvPr id="62" name="Picture 61"/>
              <p:cNvPicPr>
                <a:picLocks noChangeAspect="1"/>
              </p:cNvPicPr>
              <p:nvPr/>
            </p:nvPicPr>
            <p:blipFill>
              <a:blip r:embed="rId6"/>
              <a:stretch>
                <a:fillRect/>
              </a:stretch>
            </p:blipFill>
            <p:spPr>
              <a:xfrm>
                <a:off x="8439970" y="2231148"/>
                <a:ext cx="1536328" cy="676715"/>
              </a:xfrm>
              <a:prstGeom prst="rect">
                <a:avLst/>
              </a:prstGeom>
            </p:spPr>
          </p:pic>
          <p:sp>
            <p:nvSpPr>
              <p:cNvPr id="63" name="Rectangle 62"/>
              <p:cNvSpPr/>
              <p:nvPr/>
            </p:nvSpPr>
            <p:spPr>
              <a:xfrm>
                <a:off x="8766404" y="2387387"/>
                <a:ext cx="923711" cy="54308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ODF</a:t>
                </a:r>
              </a:p>
            </p:txBody>
          </p:sp>
        </p:grpSp>
        <mc:AlternateContent xmlns:mc="http://schemas.openxmlformats.org/markup-compatibility/2006" xmlns:a14="http://schemas.microsoft.com/office/drawing/2010/main">
          <mc:Choice Requires="a14">
            <p:sp>
              <p:nvSpPr>
                <p:cNvPr id="46" name="TextBox 45"/>
                <p:cNvSpPr txBox="1">
                  <a:spLocks noChangeAspect="1"/>
                </p:cNvSpPr>
                <p:nvPr/>
              </p:nvSpPr>
              <p:spPr>
                <a:xfrm>
                  <a:off x="2453311" y="942241"/>
                  <a:ext cx="571189" cy="5409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2453311" y="942241"/>
                  <a:ext cx="571189" cy="5409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a:spLocks noChangeAspect="1"/>
                </p:cNvSpPr>
                <p:nvPr/>
              </p:nvSpPr>
              <p:spPr>
                <a:xfrm>
                  <a:off x="4691146" y="942241"/>
                  <a:ext cx="571189" cy="5409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4691146" y="942241"/>
                  <a:ext cx="571189" cy="540965"/>
                </a:xfrm>
                <a:prstGeom prst="rect">
                  <a:avLst/>
                </a:prstGeom>
                <a:blipFill>
                  <a:blip r:embed="rId8"/>
                  <a:stretch>
                    <a:fillRect/>
                  </a:stretch>
                </a:blipFill>
              </p:spPr>
              <p:txBody>
                <a:bodyPr/>
                <a:lstStyle/>
                <a:p>
                  <a:r>
                    <a:rPr lang="en-US">
                      <a:noFill/>
                    </a:rPr>
                    <a:t> </a:t>
                  </a:r>
                </a:p>
              </p:txBody>
            </p:sp>
          </mc:Fallback>
        </mc:AlternateContent>
        <p:sp>
          <p:nvSpPr>
            <p:cNvPr id="57" name="Rectangle 56"/>
            <p:cNvSpPr>
              <a:spLocks noChangeAspect="1"/>
            </p:cNvSpPr>
            <p:nvPr/>
          </p:nvSpPr>
          <p:spPr>
            <a:xfrm>
              <a:off x="1550124" y="1358803"/>
              <a:ext cx="411144"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sp>
          <p:nvSpPr>
            <p:cNvPr id="58" name="Rectangle 57"/>
            <p:cNvSpPr>
              <a:spLocks noChangeAspect="1"/>
            </p:cNvSpPr>
            <p:nvPr/>
          </p:nvSpPr>
          <p:spPr>
            <a:xfrm>
              <a:off x="5706599" y="1361621"/>
              <a:ext cx="411144"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mc:AlternateContent xmlns:mc="http://schemas.openxmlformats.org/markup-compatibility/2006" xmlns:a14="http://schemas.microsoft.com/office/drawing/2010/main">
          <mc:Choice Requires="a14">
            <p:sp>
              <p:nvSpPr>
                <p:cNvPr id="59" name="TextBox 58"/>
                <p:cNvSpPr txBox="1">
                  <a:spLocks noChangeAspect="1"/>
                </p:cNvSpPr>
                <p:nvPr/>
              </p:nvSpPr>
              <p:spPr>
                <a:xfrm>
                  <a:off x="5583666" y="1991558"/>
                  <a:ext cx="594368" cy="5500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i="1">
                                <a:latin typeface="Cambria Math" panose="02040503050406030204" pitchFamily="18" charset="0"/>
                              </a:rPr>
                              <m:t>𝜋</m:t>
                            </m:r>
                          </m:num>
                          <m:den>
                            <m:r>
                              <a:rPr lang="en-US" sz="1600" i="1">
                                <a:latin typeface="Cambria Math" panose="02040503050406030204" pitchFamily="18" charset="0"/>
                              </a:rPr>
                              <m:t>2</m:t>
                            </m:r>
                          </m:den>
                        </m:f>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b="0" i="1" smtClean="0">
                                <a:latin typeface="Cambria Math" panose="02040503050406030204" pitchFamily="18" charset="0"/>
                              </a:rPr>
                              <m:t>𝑥</m:t>
                            </m:r>
                          </m:sub>
                        </m:sSub>
                      </m:oMath>
                    </m:oMathPara>
                  </a14:m>
                  <a:endParaRPr lang="en-US" sz="1600" dirty="0"/>
                </a:p>
              </p:txBody>
            </p:sp>
          </mc:Choice>
          <mc:Fallback xmlns="">
            <p:sp>
              <p:nvSpPr>
                <p:cNvPr id="59" name="TextBox 58"/>
                <p:cNvSpPr txBox="1">
                  <a:spLocks noRot="1" noChangeAspect="1" noMove="1" noResize="1" noEditPoints="1" noAdjustHandles="1" noChangeArrowheads="1" noChangeShapeType="1" noTextEdit="1"/>
                </p:cNvSpPr>
                <p:nvPr/>
              </p:nvSpPr>
              <p:spPr>
                <a:xfrm>
                  <a:off x="5583666" y="1991558"/>
                  <a:ext cx="594368" cy="550055"/>
                </a:xfrm>
                <a:prstGeom prst="rect">
                  <a:avLst/>
                </a:prstGeom>
                <a:blipFill>
                  <a:blip r:embed="rId9"/>
                  <a:stretch>
                    <a:fillRect l="-64948" t="-133333" r="-75258" b="-19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a:spLocks noChangeAspect="1"/>
                </p:cNvSpPr>
                <p:nvPr/>
              </p:nvSpPr>
              <p:spPr>
                <a:xfrm>
                  <a:off x="3383534" y="1988069"/>
                  <a:ext cx="891876" cy="7867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𝜋</m:t>
                        </m:r>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b="0" i="1" smtClean="0">
                                <a:latin typeface="Cambria Math" panose="02040503050406030204" pitchFamily="18" charset="0"/>
                              </a:rPr>
                              <m:t>𝑥</m:t>
                            </m:r>
                          </m:sub>
                        </m:sSub>
                      </m:oMath>
                    </m:oMathPara>
                  </a14:m>
                  <a:endParaRPr lang="en-US" sz="1600" dirty="0"/>
                </a:p>
              </p:txBody>
            </p:sp>
          </mc:Choice>
          <mc:Fallback xmlns="">
            <p:sp>
              <p:nvSpPr>
                <p:cNvPr id="60" name="TextBox 59"/>
                <p:cNvSpPr txBox="1">
                  <a:spLocks noRot="1" noChangeAspect="1" noMove="1" noResize="1" noEditPoints="1" noAdjustHandles="1" noChangeArrowheads="1" noChangeShapeType="1" noTextEdit="1"/>
                </p:cNvSpPr>
                <p:nvPr/>
              </p:nvSpPr>
              <p:spPr>
                <a:xfrm>
                  <a:off x="3383534" y="1988069"/>
                  <a:ext cx="891876" cy="786757"/>
                </a:xfrm>
                <a:prstGeom prst="rect">
                  <a:avLst/>
                </a:prstGeom>
                <a:blipFill>
                  <a:blip r:embed="rId10"/>
                  <a:stretch>
                    <a:fillRect l="-25342" t="-96124" r="-34247" b="-103101"/>
                  </a:stretch>
                </a:blipFill>
              </p:spPr>
              <p:txBody>
                <a:bodyPr/>
                <a:lstStyle/>
                <a:p>
                  <a:r>
                    <a:rPr lang="en-US">
                      <a:noFill/>
                    </a:rPr>
                    <a:t> </a:t>
                  </a:r>
                </a:p>
              </p:txBody>
            </p:sp>
          </mc:Fallback>
        </mc:AlternateContent>
        <p:sp>
          <p:nvSpPr>
            <p:cNvPr id="64" name="Rectangle 63"/>
            <p:cNvSpPr>
              <a:spLocks noChangeAspect="1"/>
            </p:cNvSpPr>
            <p:nvPr/>
          </p:nvSpPr>
          <p:spPr>
            <a:xfrm>
              <a:off x="95662" y="1354011"/>
              <a:ext cx="1437019" cy="6664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Drive</a:t>
              </a:r>
            </a:p>
          </p:txBody>
        </p:sp>
      </p:grpSp>
      <p:sp>
        <p:nvSpPr>
          <p:cNvPr id="65" name="TextBox 64"/>
          <p:cNvSpPr txBox="1"/>
          <p:nvPr/>
        </p:nvSpPr>
        <p:spPr>
          <a:xfrm>
            <a:off x="4826527" y="4410427"/>
            <a:ext cx="2044934" cy="400110"/>
          </a:xfrm>
          <a:prstGeom prst="rect">
            <a:avLst/>
          </a:prstGeom>
          <a:noFill/>
        </p:spPr>
        <p:txBody>
          <a:bodyPr wrap="square" rtlCol="0">
            <a:spAutoFit/>
          </a:bodyPr>
          <a:lstStyle/>
          <a:p>
            <a:pPr algn="ctr"/>
            <a:r>
              <a:rPr lang="en-US" sz="2000" dirty="0"/>
              <a:t>Phase incoherent</a:t>
            </a:r>
          </a:p>
        </p:txBody>
      </p:sp>
      <p:sp>
        <p:nvSpPr>
          <p:cNvPr id="7" name="Rectangle 6"/>
          <p:cNvSpPr/>
          <p:nvPr/>
        </p:nvSpPr>
        <p:spPr>
          <a:xfrm>
            <a:off x="3693548" y="6580115"/>
            <a:ext cx="4968971" cy="246221"/>
          </a:xfrm>
          <a:prstGeom prst="rect">
            <a:avLst/>
          </a:prstGeom>
        </p:spPr>
        <p:txBody>
          <a:bodyPr wrap="square">
            <a:spAutoFit/>
          </a:bodyPr>
          <a:lstStyle/>
          <a:p>
            <a:r>
              <a:rPr lang="en-US" sz="1000" dirty="0">
                <a:latin typeface="Arial" panose="020B0604020202020204" pitchFamily="34" charset="0"/>
              </a:rPr>
              <a:t>B. C. Sawyer, J. W. Britton, and J. J. Bollinger, Physical Review A 89, 033408 (2014)</a:t>
            </a:r>
            <a:endParaRPr lang="en-US" sz="1000" b="0" i="0" dirty="0">
              <a:effectLst/>
              <a:latin typeface="Arial" panose="020B0604020202020204" pitchFamily="34" charset="0"/>
            </a:endParaRPr>
          </a:p>
        </p:txBody>
      </p:sp>
      <p:sp>
        <p:nvSpPr>
          <p:cNvPr id="3" name="Rectangle 2"/>
          <p:cNvSpPr/>
          <p:nvPr/>
        </p:nvSpPr>
        <p:spPr>
          <a:xfrm>
            <a:off x="1507103" y="2498196"/>
            <a:ext cx="2128596" cy="369332"/>
          </a:xfrm>
          <a:prstGeom prst="rect">
            <a:avLst/>
          </a:prstGeom>
        </p:spPr>
        <p:txBody>
          <a:bodyPr wrap="none">
            <a:spAutoFit/>
          </a:bodyPr>
          <a:lstStyle/>
          <a:p>
            <a:r>
              <a:rPr lang="en-US" dirty="0"/>
              <a:t>Thermal fluctuations</a:t>
            </a:r>
          </a:p>
        </p:txBody>
      </p:sp>
      <p:sp>
        <p:nvSpPr>
          <p:cNvPr id="21" name="Rectangle 20"/>
          <p:cNvSpPr/>
          <p:nvPr/>
        </p:nvSpPr>
        <p:spPr>
          <a:xfrm>
            <a:off x="7222555" y="2498117"/>
            <a:ext cx="4681336" cy="369332"/>
          </a:xfrm>
          <a:prstGeom prst="rect">
            <a:avLst/>
          </a:prstGeom>
        </p:spPr>
        <p:txBody>
          <a:bodyPr wrap="square">
            <a:spAutoFit/>
          </a:bodyPr>
          <a:lstStyle/>
          <a:p>
            <a:pPr algn="ctr"/>
            <a:r>
              <a:rPr lang="en-US" dirty="0"/>
              <a:t>Displacement on top of thermal fluctuations</a:t>
            </a:r>
          </a:p>
        </p:txBody>
      </p:sp>
      <p:grpSp>
        <p:nvGrpSpPr>
          <p:cNvPr id="10" name="Group 9"/>
          <p:cNvGrpSpPr/>
          <p:nvPr/>
        </p:nvGrpSpPr>
        <p:grpSpPr>
          <a:xfrm>
            <a:off x="128710" y="897816"/>
            <a:ext cx="4689498" cy="1929961"/>
            <a:chOff x="128710" y="897816"/>
            <a:chExt cx="4689498" cy="1929961"/>
          </a:xfrm>
        </p:grpSpPr>
        <mc:AlternateContent xmlns:mc="http://schemas.openxmlformats.org/markup-compatibility/2006" xmlns:a14="http://schemas.microsoft.com/office/drawing/2010/main">
          <mc:Choice Requires="a14">
            <p:sp>
              <p:nvSpPr>
                <p:cNvPr id="26" name="TextBox 25"/>
                <p:cNvSpPr txBox="1"/>
                <p:nvPr/>
              </p:nvSpPr>
              <p:spPr>
                <a:xfrm>
                  <a:off x="128710" y="1958441"/>
                  <a:ext cx="528369" cy="8693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𝜋</m:t>
                            </m:r>
                          </m:num>
                          <m:den>
                            <m:r>
                              <a:rPr lang="en-US" sz="1600" i="1">
                                <a:latin typeface="Cambria Math" panose="02040503050406030204" pitchFamily="18" charset="0"/>
                              </a:rPr>
                              <m:t>2</m:t>
                            </m:r>
                          </m:den>
                        </m:f>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i="1">
                                <a:latin typeface="Cambria Math" panose="02040503050406030204" pitchFamily="18" charset="0"/>
                              </a:rPr>
                              <m:t>𝑦</m:t>
                            </m:r>
                          </m:sub>
                        </m:sSub>
                      </m:oMath>
                    </m:oMathPara>
                  </a14:m>
                  <a:endParaRPr lang="en-US" sz="1600" dirty="0"/>
                </a:p>
              </p:txBody>
            </p:sp>
          </mc:Choice>
          <mc:Fallback xmlns="">
            <p:sp>
              <p:nvSpPr>
                <p:cNvPr id="26" name="TextBox 25"/>
                <p:cNvSpPr txBox="1">
                  <a:spLocks noRot="1" noChangeAspect="1" noMove="1" noResize="1" noEditPoints="1" noAdjustHandles="1" noChangeArrowheads="1" noChangeShapeType="1" noTextEdit="1"/>
                </p:cNvSpPr>
                <p:nvPr/>
              </p:nvSpPr>
              <p:spPr>
                <a:xfrm>
                  <a:off x="128710" y="1958441"/>
                  <a:ext cx="528369" cy="869336"/>
                </a:xfrm>
                <a:prstGeom prst="rect">
                  <a:avLst/>
                </a:prstGeom>
                <a:blipFill>
                  <a:blip r:embed="rId11"/>
                  <a:stretch>
                    <a:fillRect l="-78161" t="-83916" r="-89655" b="-86014"/>
                  </a:stretch>
                </a:blipFill>
              </p:spPr>
              <p:txBody>
                <a:bodyPr/>
                <a:lstStyle/>
                <a:p>
                  <a:r>
                    <a:rPr lang="en-US">
                      <a:noFill/>
                    </a:rPr>
                    <a:t> </a:t>
                  </a:r>
                </a:p>
              </p:txBody>
            </p:sp>
          </mc:Fallback>
        </mc:AlternateContent>
        <p:grpSp>
          <p:nvGrpSpPr>
            <p:cNvPr id="9" name="Group 8"/>
            <p:cNvGrpSpPr/>
            <p:nvPr/>
          </p:nvGrpSpPr>
          <p:grpSpPr>
            <a:xfrm>
              <a:off x="190298" y="897816"/>
              <a:ext cx="4627910" cy="1599372"/>
              <a:chOff x="209083" y="850198"/>
              <a:chExt cx="4627910" cy="1599372"/>
            </a:xfrm>
          </p:grpSpPr>
          <p:sp>
            <p:nvSpPr>
              <p:cNvPr id="27" name="Rectangle 26"/>
              <p:cNvSpPr>
                <a:spLocks noChangeAspect="1"/>
              </p:cNvSpPr>
              <p:nvPr/>
            </p:nvSpPr>
            <p:spPr>
              <a:xfrm>
                <a:off x="639967" y="1266763"/>
                <a:ext cx="1420117" cy="656666"/>
              </a:xfrm>
              <a:prstGeom prst="rect">
                <a:avLst/>
              </a:prstGeom>
              <a:ln w="1905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ODF</a:t>
                </a:r>
              </a:p>
            </p:txBody>
          </p:sp>
          <p:sp>
            <p:nvSpPr>
              <p:cNvPr id="28" name="Rectangle 27"/>
              <p:cNvSpPr>
                <a:spLocks noChangeAspect="1"/>
              </p:cNvSpPr>
              <p:nvPr/>
            </p:nvSpPr>
            <p:spPr>
              <a:xfrm>
                <a:off x="2076279" y="1266763"/>
                <a:ext cx="824307"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grpSp>
            <p:nvGrpSpPr>
              <p:cNvPr id="29" name="Group 28"/>
              <p:cNvGrpSpPr>
                <a:grpSpLocks noChangeAspect="1"/>
              </p:cNvGrpSpPr>
              <p:nvPr/>
            </p:nvGrpSpPr>
            <p:grpSpPr>
              <a:xfrm>
                <a:off x="2915312" y="1258049"/>
                <a:ext cx="1440778" cy="696595"/>
                <a:chOff x="8439970" y="2231148"/>
                <a:chExt cx="1536328" cy="699320"/>
              </a:xfrm>
            </p:grpSpPr>
            <p:pic>
              <p:nvPicPr>
                <p:cNvPr id="38" name="Picture 37"/>
                <p:cNvPicPr>
                  <a:picLocks noChangeAspect="1"/>
                </p:cNvPicPr>
                <p:nvPr/>
              </p:nvPicPr>
              <p:blipFill>
                <a:blip r:embed="rId6"/>
                <a:stretch>
                  <a:fillRect/>
                </a:stretch>
              </p:blipFill>
              <p:spPr>
                <a:xfrm>
                  <a:off x="8439970" y="2231148"/>
                  <a:ext cx="1536328" cy="676715"/>
                </a:xfrm>
                <a:prstGeom prst="rect">
                  <a:avLst/>
                </a:prstGeom>
              </p:spPr>
            </p:pic>
            <p:sp>
              <p:nvSpPr>
                <p:cNvPr id="40" name="Rectangle 39"/>
                <p:cNvSpPr/>
                <p:nvPr/>
              </p:nvSpPr>
              <p:spPr>
                <a:xfrm>
                  <a:off x="8766404" y="2387387"/>
                  <a:ext cx="923711" cy="54308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ODF</a:t>
                  </a:r>
                </a:p>
              </p:txBody>
            </p:sp>
          </p:grpSp>
          <mc:AlternateContent xmlns:mc="http://schemas.openxmlformats.org/markup-compatibility/2006" xmlns:a14="http://schemas.microsoft.com/office/drawing/2010/main">
            <mc:Choice Requires="a14">
              <p:sp>
                <p:nvSpPr>
                  <p:cNvPr id="30" name="TextBox 29"/>
                  <p:cNvSpPr txBox="1">
                    <a:spLocks noChangeAspect="1"/>
                  </p:cNvSpPr>
                  <p:nvPr/>
                </p:nvSpPr>
                <p:spPr>
                  <a:xfrm>
                    <a:off x="1112270" y="850198"/>
                    <a:ext cx="571189" cy="5409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1112270" y="850198"/>
                    <a:ext cx="571189" cy="5409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a:spLocks noChangeAspect="1"/>
                  </p:cNvSpPr>
                  <p:nvPr/>
                </p:nvSpPr>
                <p:spPr>
                  <a:xfrm>
                    <a:off x="3350105" y="850198"/>
                    <a:ext cx="571189" cy="5409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3350105" y="850198"/>
                    <a:ext cx="571189" cy="540965"/>
                  </a:xfrm>
                  <a:prstGeom prst="rect">
                    <a:avLst/>
                  </a:prstGeom>
                  <a:blipFill>
                    <a:blip r:embed="rId13"/>
                    <a:stretch>
                      <a:fillRect/>
                    </a:stretch>
                  </a:blipFill>
                </p:spPr>
                <p:txBody>
                  <a:bodyPr/>
                  <a:lstStyle/>
                  <a:p>
                    <a:r>
                      <a:rPr lang="en-US">
                        <a:noFill/>
                      </a:rPr>
                      <a:t> </a:t>
                    </a:r>
                  </a:p>
                </p:txBody>
              </p:sp>
            </mc:Fallback>
          </mc:AlternateContent>
          <p:sp>
            <p:nvSpPr>
              <p:cNvPr id="32" name="Rectangle 31"/>
              <p:cNvSpPr>
                <a:spLocks noChangeAspect="1"/>
              </p:cNvSpPr>
              <p:nvPr/>
            </p:nvSpPr>
            <p:spPr>
              <a:xfrm>
                <a:off x="209083" y="1266760"/>
                <a:ext cx="411144"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sp>
            <p:nvSpPr>
              <p:cNvPr id="33" name="Rectangle 32"/>
              <p:cNvSpPr>
                <a:spLocks noChangeAspect="1"/>
              </p:cNvSpPr>
              <p:nvPr/>
            </p:nvSpPr>
            <p:spPr>
              <a:xfrm>
                <a:off x="4365558" y="1269578"/>
                <a:ext cx="411144"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mc:AlternateContent xmlns:mc="http://schemas.openxmlformats.org/markup-compatibility/2006" xmlns:a14="http://schemas.microsoft.com/office/drawing/2010/main">
            <mc:Choice Requires="a14">
              <p:sp>
                <p:nvSpPr>
                  <p:cNvPr id="34" name="TextBox 33"/>
                  <p:cNvSpPr txBox="1">
                    <a:spLocks noChangeAspect="1"/>
                  </p:cNvSpPr>
                  <p:nvPr/>
                </p:nvSpPr>
                <p:spPr>
                  <a:xfrm>
                    <a:off x="4242625" y="1899515"/>
                    <a:ext cx="594368" cy="5500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i="1">
                                  <a:latin typeface="Cambria Math" panose="02040503050406030204" pitchFamily="18" charset="0"/>
                                </a:rPr>
                                <m:t>𝜋</m:t>
                              </m:r>
                            </m:num>
                            <m:den>
                              <m:r>
                                <a:rPr lang="en-US" sz="1600" i="1">
                                  <a:latin typeface="Cambria Math" panose="02040503050406030204" pitchFamily="18" charset="0"/>
                                </a:rPr>
                                <m:t>2</m:t>
                              </m:r>
                            </m:den>
                          </m:f>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b="0" i="1" smtClean="0">
                                  <a:latin typeface="Cambria Math" panose="02040503050406030204" pitchFamily="18" charset="0"/>
                                </a:rPr>
                                <m:t>𝑥</m:t>
                              </m:r>
                            </m:sub>
                          </m:sSub>
                        </m:oMath>
                      </m:oMathPara>
                    </a14:m>
                    <a:endParaRPr lang="en-US" sz="1600" dirty="0"/>
                  </a:p>
                </p:txBody>
              </p:sp>
            </mc:Choice>
            <mc:Fallback xmlns="">
              <p:sp>
                <p:nvSpPr>
                  <p:cNvPr id="34" name="TextBox 33"/>
                  <p:cNvSpPr txBox="1">
                    <a:spLocks noRot="1" noChangeAspect="1" noMove="1" noResize="1" noEditPoints="1" noAdjustHandles="1" noChangeArrowheads="1" noChangeShapeType="1" noTextEdit="1"/>
                  </p:cNvSpPr>
                  <p:nvPr/>
                </p:nvSpPr>
                <p:spPr>
                  <a:xfrm>
                    <a:off x="4242625" y="1899515"/>
                    <a:ext cx="594368" cy="550055"/>
                  </a:xfrm>
                  <a:prstGeom prst="rect">
                    <a:avLst/>
                  </a:prstGeom>
                  <a:blipFill>
                    <a:blip r:embed="rId14"/>
                    <a:stretch>
                      <a:fillRect l="-64948" t="-131868" r="-75258" b="-192308"/>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35" name="TextBox 34"/>
              <p:cNvSpPr txBox="1">
                <a:spLocks noChangeAspect="1"/>
              </p:cNvSpPr>
              <p:nvPr/>
            </p:nvSpPr>
            <p:spPr>
              <a:xfrm>
                <a:off x="2042493" y="1896026"/>
                <a:ext cx="891876" cy="7867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𝜋</m:t>
                      </m:r>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b="0" i="1" smtClean="0">
                              <a:latin typeface="Cambria Math" panose="02040503050406030204" pitchFamily="18" charset="0"/>
                            </a:rPr>
                            <m:t>𝑥</m:t>
                          </m:r>
                        </m:sub>
                      </m:sSub>
                    </m:oMath>
                  </m:oMathPara>
                </a14:m>
                <a:endParaRPr lang="en-US" sz="1600" dirty="0"/>
              </a:p>
            </p:txBody>
          </p:sp>
        </mc:Choice>
        <mc:Fallback xmlns="">
          <p:sp>
            <p:nvSpPr>
              <p:cNvPr id="35" name="TextBox 34"/>
              <p:cNvSpPr txBox="1">
                <a:spLocks noRot="1" noChangeAspect="1" noMove="1" noResize="1" noEditPoints="1" noAdjustHandles="1" noChangeArrowheads="1" noChangeShapeType="1" noTextEdit="1"/>
              </p:cNvSpPr>
              <p:nvPr/>
            </p:nvSpPr>
            <p:spPr>
              <a:xfrm>
                <a:off x="2042493" y="1896026"/>
                <a:ext cx="891876" cy="786757"/>
              </a:xfrm>
              <a:prstGeom prst="rect">
                <a:avLst/>
              </a:prstGeom>
              <a:blipFill>
                <a:blip r:embed="rId15"/>
                <a:stretch>
                  <a:fillRect l="-25342" t="-96124" r="-34247" b="-103101"/>
                </a:stretch>
              </a:blipFill>
            </p:spPr>
            <p:txBody>
              <a:bodyPr/>
              <a:lstStyle/>
              <a:p>
                <a:r>
                  <a:rPr lang="en-US">
                    <a:noFill/>
                  </a:rPr>
                  <a:t> </a:t>
                </a:r>
              </a:p>
            </p:txBody>
          </p:sp>
        </mc:Fallback>
      </mc:AlternateContent>
      <p:cxnSp>
        <p:nvCxnSpPr>
          <p:cNvPr id="12" name="Straight Arrow Connector 11"/>
          <p:cNvCxnSpPr/>
          <p:nvPr/>
        </p:nvCxnSpPr>
        <p:spPr>
          <a:xfrm flipH="1">
            <a:off x="3530927" y="4734962"/>
            <a:ext cx="1287281" cy="947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781046" y="4734962"/>
            <a:ext cx="1404166" cy="947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775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767853" y="3157017"/>
            <a:ext cx="4003761" cy="3275902"/>
            <a:chOff x="3767853" y="3157017"/>
            <a:chExt cx="4003761" cy="3275902"/>
          </a:xfrm>
        </p:grpSpPr>
        <p:cxnSp>
          <p:nvCxnSpPr>
            <p:cNvPr id="20" name="Straight Arrow Connector 19"/>
            <p:cNvCxnSpPr/>
            <p:nvPr/>
          </p:nvCxnSpPr>
          <p:spPr>
            <a:xfrm flipV="1">
              <a:off x="5698005" y="3255787"/>
              <a:ext cx="0" cy="31771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a:off x="3767853" y="5876921"/>
              <a:ext cx="40037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5698005" y="5876921"/>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p:cNvCxnSpPr/>
            <p:nvPr/>
          </p:nvCxnSpPr>
          <p:spPr>
            <a:xfrm flipH="1">
              <a:off x="5228508" y="5876921"/>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flipH="1" flipV="1">
              <a:off x="6166747" y="4145839"/>
              <a:ext cx="754" cy="1731083"/>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p:cNvCxnSpPr/>
            <p:nvPr/>
          </p:nvCxnSpPr>
          <p:spPr>
            <a:xfrm flipH="1" flipV="1">
              <a:off x="5251331" y="4145839"/>
              <a:ext cx="1" cy="1731083"/>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p:cNvCxnSpPr/>
            <p:nvPr/>
          </p:nvCxnSpPr>
          <p:spPr>
            <a:xfrm>
              <a:off x="5228507" y="4148751"/>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p:nvPr/>
          </p:nvCxnSpPr>
          <p:spPr>
            <a:xfrm flipH="1">
              <a:off x="5698005" y="4145839"/>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5091314" y="3157017"/>
                  <a:ext cx="459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𝑧</m:t>
                            </m:r>
                          </m:sub>
                        </m:sSub>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5091314" y="3157017"/>
                  <a:ext cx="459805" cy="369332"/>
                </a:xfrm>
                <a:prstGeom prst="rect">
                  <a:avLst/>
                </a:prstGeom>
                <a:blipFill>
                  <a:blip r:embed="rId3"/>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392678" y="5876921"/>
                  <a:ext cx="353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𝑧</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7392678" y="5876921"/>
                  <a:ext cx="35375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5985838" y="5939901"/>
                  <a:ext cx="4212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d>
                              <m:dPr>
                                <m:begChr m:val=""/>
                                <m:endChr m:val="⟩"/>
                                <m:ctrlPr>
                                  <a:rPr lang="en-US" sz="240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e>
                            </m:d>
                          </m:e>
                        </m:d>
                      </m:oMath>
                    </m:oMathPara>
                  </a14:m>
                  <a:endParaRPr lang="en-US"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5985838" y="5939901"/>
                  <a:ext cx="421206" cy="369332"/>
                </a:xfrm>
                <a:prstGeom prst="rect">
                  <a:avLst/>
                </a:prstGeom>
                <a:blipFill>
                  <a:blip r:embed="rId5"/>
                  <a:stretch>
                    <a:fillRect l="-126087" t="-173770" r="-168116" b="-2557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070422" y="5939901"/>
                  <a:ext cx="4212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d>
                              <m:dPr>
                                <m:begChr m:val=""/>
                                <m:endChr m:val="⟩"/>
                                <m:ctrlPr>
                                  <a:rPr lang="en-US" sz="240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e>
                            </m:d>
                          </m:e>
                        </m:d>
                      </m:oMath>
                    </m:oMathPara>
                  </a14:m>
                  <a:endParaRPr 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5070422" y="5939901"/>
                  <a:ext cx="421206" cy="369332"/>
                </a:xfrm>
                <a:prstGeom prst="rect">
                  <a:avLst/>
                </a:prstGeom>
                <a:blipFill>
                  <a:blip r:embed="rId6"/>
                  <a:stretch>
                    <a:fillRect l="-126087" t="-173770" r="-168116" b="-255738"/>
                  </a:stretch>
                </a:blipFill>
              </p:spPr>
              <p:txBody>
                <a:bodyPr/>
                <a:lstStyle/>
                <a:p>
                  <a:r>
                    <a:rPr lang="en-US">
                      <a:noFill/>
                    </a:rPr>
                    <a:t> </a:t>
                  </a:r>
                </a:p>
              </p:txBody>
            </p:sp>
          </mc:Fallback>
        </mc:AlternateContent>
      </p:grpSp>
      <p:sp>
        <p:nvSpPr>
          <p:cNvPr id="36" name="TextBox 35"/>
          <p:cNvSpPr txBox="1"/>
          <p:nvPr/>
        </p:nvSpPr>
        <p:spPr>
          <a:xfrm>
            <a:off x="535572" y="174942"/>
            <a:ext cx="7092583" cy="769441"/>
          </a:xfrm>
          <a:prstGeom prst="rect">
            <a:avLst/>
          </a:prstGeom>
          <a:noFill/>
        </p:spPr>
        <p:txBody>
          <a:bodyPr wrap="none" rtlCol="0">
            <a:spAutoFit/>
          </a:bodyPr>
          <a:lstStyle/>
          <a:p>
            <a:r>
              <a:rPr lang="en-US" sz="4400" dirty="0">
                <a:latin typeface="+mj-lt"/>
              </a:rPr>
              <a:t>On resonance sensing scheme</a:t>
            </a:r>
          </a:p>
        </p:txBody>
      </p:sp>
      <p:sp>
        <p:nvSpPr>
          <p:cNvPr id="3" name="TextBox 2"/>
          <p:cNvSpPr txBox="1"/>
          <p:nvPr/>
        </p:nvSpPr>
        <p:spPr>
          <a:xfrm>
            <a:off x="609601" y="3512820"/>
            <a:ext cx="3368040" cy="923330"/>
          </a:xfrm>
          <a:prstGeom prst="rect">
            <a:avLst/>
          </a:prstGeom>
          <a:noFill/>
        </p:spPr>
        <p:txBody>
          <a:bodyPr wrap="square" rtlCol="0">
            <a:spAutoFit/>
          </a:bodyPr>
          <a:lstStyle/>
          <a:p>
            <a:r>
              <a:rPr lang="en-US" dirty="0"/>
              <a:t>If thermal fluctuations are coherent through the sequence, this scheme cancels them</a:t>
            </a:r>
          </a:p>
        </p:txBody>
      </p:sp>
      <p:grpSp>
        <p:nvGrpSpPr>
          <p:cNvPr id="5" name="Group 4"/>
          <p:cNvGrpSpPr/>
          <p:nvPr/>
        </p:nvGrpSpPr>
        <p:grpSpPr>
          <a:xfrm>
            <a:off x="995252" y="1361135"/>
            <a:ext cx="9405503" cy="2107245"/>
            <a:chOff x="849876" y="1365293"/>
            <a:chExt cx="9405503" cy="2107245"/>
          </a:xfrm>
        </p:grpSpPr>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7722" y="1365293"/>
              <a:ext cx="8980564" cy="1385432"/>
            </a:xfrm>
            <a:prstGeom prst="rect">
              <a:avLst/>
            </a:prstGeom>
          </p:spPr>
        </p:pic>
        <p:sp>
          <p:nvSpPr>
            <p:cNvPr id="4" name="Rectangle 3"/>
            <p:cNvSpPr/>
            <p:nvPr/>
          </p:nvSpPr>
          <p:spPr>
            <a:xfrm>
              <a:off x="849876" y="1720699"/>
              <a:ext cx="1127464" cy="14436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127915" y="2028911"/>
              <a:ext cx="1127464" cy="14436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1507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260" y="533507"/>
            <a:ext cx="11845550" cy="646331"/>
          </a:xfrm>
          <a:prstGeom prst="rect">
            <a:avLst/>
          </a:prstGeom>
          <a:noFill/>
        </p:spPr>
        <p:txBody>
          <a:bodyPr wrap="none" rtlCol="0">
            <a:spAutoFit/>
          </a:bodyPr>
          <a:lstStyle/>
          <a:p>
            <a:r>
              <a:rPr lang="en-US" sz="3600" dirty="0">
                <a:latin typeface="+mj-lt"/>
              </a:rPr>
              <a:t>On-resonance, background not understood – sensitivity limited</a:t>
            </a:r>
          </a:p>
        </p:txBody>
      </p:sp>
      <p:sp>
        <p:nvSpPr>
          <p:cNvPr id="5" name="Rectangle 4"/>
          <p:cNvSpPr/>
          <p:nvPr/>
        </p:nvSpPr>
        <p:spPr>
          <a:xfrm>
            <a:off x="2049646" y="1503873"/>
            <a:ext cx="3019160" cy="369332"/>
          </a:xfrm>
          <a:prstGeom prst="rect">
            <a:avLst/>
          </a:prstGeom>
        </p:spPr>
        <p:txBody>
          <a:bodyPr wrap="none">
            <a:spAutoFit/>
          </a:bodyPr>
          <a:lstStyle/>
          <a:p>
            <a:r>
              <a:rPr lang="en-US" b="1" dirty="0">
                <a:latin typeface="Calibri" panose="020F0502020204030204" pitchFamily="34" charset="0"/>
              </a:rPr>
              <a:t>7.4 </a:t>
            </a:r>
            <a:r>
              <a:rPr lang="en-US" b="1" dirty="0" err="1">
                <a:latin typeface="Calibri" panose="020F0502020204030204" pitchFamily="34" charset="0"/>
              </a:rPr>
              <a:t>yN</a:t>
            </a:r>
            <a:r>
              <a:rPr lang="en-US" b="1" dirty="0">
                <a:latin typeface="Calibri" panose="020F0502020204030204" pitchFamily="34" charset="0"/>
              </a:rPr>
              <a:t>/ion, 45.5 </a:t>
            </a:r>
            <a:r>
              <a:rPr lang="en-US" b="1" dirty="0" err="1">
                <a:latin typeface="Calibri" panose="020F0502020204030204" pitchFamily="34" charset="0"/>
              </a:rPr>
              <a:t>uV</a:t>
            </a:r>
            <a:r>
              <a:rPr lang="en-US" b="1" dirty="0">
                <a:latin typeface="Calibri" panose="020F0502020204030204" pitchFamily="34" charset="0"/>
              </a:rPr>
              <a:t>/m, 25 nm</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60" y="1886053"/>
            <a:ext cx="6333658" cy="4222438"/>
          </a:xfrm>
          <a:prstGeom prst="rect">
            <a:avLst/>
          </a:prstGeom>
        </p:spPr>
      </p:pic>
      <p:grpSp>
        <p:nvGrpSpPr>
          <p:cNvPr id="3" name="Group 2"/>
          <p:cNvGrpSpPr/>
          <p:nvPr/>
        </p:nvGrpSpPr>
        <p:grpSpPr>
          <a:xfrm>
            <a:off x="5972712" y="1503873"/>
            <a:ext cx="6319662" cy="4595287"/>
            <a:chOff x="5972712" y="1503873"/>
            <a:chExt cx="6319662" cy="4595287"/>
          </a:xfrm>
        </p:grpSpPr>
        <p:sp>
          <p:nvSpPr>
            <p:cNvPr id="2" name="Rectangle 1"/>
            <p:cNvSpPr/>
            <p:nvPr/>
          </p:nvSpPr>
          <p:spPr>
            <a:xfrm>
              <a:off x="7886100" y="1503873"/>
              <a:ext cx="2492887" cy="398740"/>
            </a:xfrm>
            <a:prstGeom prst="rect">
              <a:avLst/>
            </a:prstGeom>
          </p:spPr>
          <p:txBody>
            <a:bodyPr wrap="none">
              <a:spAutoFit/>
            </a:bodyPr>
            <a:lstStyle/>
            <a:p>
              <a:r>
                <a:rPr lang="en-US" b="1" dirty="0">
                  <a:latin typeface="Calibri" panose="020F0502020204030204" pitchFamily="34" charset="0"/>
                </a:rPr>
                <a:t>0.74 </a:t>
              </a:r>
              <a:r>
                <a:rPr lang="en-US" b="1" dirty="0" err="1">
                  <a:latin typeface="Calibri" panose="020F0502020204030204" pitchFamily="34" charset="0"/>
                </a:rPr>
                <a:t>yN</a:t>
              </a:r>
              <a:r>
                <a:rPr lang="en-US" b="1" dirty="0">
                  <a:latin typeface="Calibri" panose="020F0502020204030204" pitchFamily="34" charset="0"/>
                </a:rPr>
                <a:t>/ion, 4.5 </a:t>
              </a:r>
              <a:r>
                <a:rPr lang="en-US" b="1" dirty="0" err="1">
                  <a:latin typeface="Calibri" panose="020F0502020204030204" pitchFamily="34" charset="0"/>
                </a:rPr>
                <a:t>uV</a:t>
              </a:r>
              <a:r>
                <a:rPr lang="en-US" b="1" dirty="0">
                  <a:latin typeface="Calibri" panose="020F0502020204030204" pitchFamily="34" charset="0"/>
                </a:rPr>
                <a:t>/m</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2712" y="1886053"/>
              <a:ext cx="6319662" cy="4213107"/>
            </a:xfrm>
            <a:prstGeom prst="rect">
              <a:avLst/>
            </a:prstGeom>
          </p:spPr>
        </p:pic>
      </p:grpSp>
    </p:spTree>
    <p:extLst>
      <p:ext uri="{BB962C8B-B14F-4D97-AF65-F5344CB8AC3E}">
        <p14:creationId xmlns:p14="http://schemas.microsoft.com/office/powerpoint/2010/main" val="1368473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17" y="212436"/>
            <a:ext cx="9993747" cy="1325563"/>
          </a:xfrm>
        </p:spPr>
        <p:txBody>
          <a:bodyPr/>
          <a:lstStyle/>
          <a:p>
            <a:r>
              <a:rPr lang="en-US" dirty="0"/>
              <a:t>Predictions for on-resonance, phase coherent sensing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74 pm </a:t>
                </a:r>
                <a:r>
                  <a:rPr lang="en-US" dirty="0"/>
                  <a:t>in a single measurement</a:t>
                </a:r>
              </a:p>
              <a:p>
                <a14:m>
                  <m:oMath xmlns:m="http://schemas.openxmlformats.org/officeDocument/2006/math">
                    <m:r>
                      <a:rPr lang="en-US" b="1" i="0" smtClean="0">
                        <a:latin typeface="Cambria Math" panose="02040503050406030204" pitchFamily="18" charset="0"/>
                      </a:rPr>
                      <m:t>𝟏𝟖</m:t>
                    </m:r>
                    <m:r>
                      <a:rPr lang="en-US" b="1" i="0" smtClean="0">
                        <a:latin typeface="Cambria Math" panose="02040503050406030204" pitchFamily="18" charset="0"/>
                      </a:rPr>
                      <m:t> </m:t>
                    </m:r>
                    <m:r>
                      <a:rPr lang="en-US" b="1" i="0" smtClean="0">
                        <a:latin typeface="Cambria Math" panose="02040503050406030204" pitchFamily="18" charset="0"/>
                      </a:rPr>
                      <m:t>𝐩𝐦</m:t>
                    </m:r>
                    <m: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𝑯𝒛</m:t>
                        </m:r>
                      </m:e>
                    </m:rad>
                  </m:oMath>
                </a14:m>
                <a:endParaRPr lang="en-US" dirty="0"/>
              </a:p>
              <a:p>
                <a:r>
                  <a:rPr lang="en-US" dirty="0"/>
                  <a:t>20 pm </a:t>
                </a:r>
              </a:p>
              <a:p>
                <a:pPr lvl="1"/>
                <a:r>
                  <a:rPr lang="en-US" b="1" dirty="0"/>
                  <a:t>7 </a:t>
                </a:r>
                <a:r>
                  <a:rPr lang="en-US" b="1" dirty="0" err="1"/>
                  <a:t>nV</a:t>
                </a:r>
                <a:r>
                  <a:rPr lang="en-US" b="1" dirty="0"/>
                  <a:t>/m</a:t>
                </a:r>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m:t>
                        </m:r>
                      </m:sup>
                    </m:sSup>
                  </m:oMath>
                </a14:m>
                <a:r>
                  <a:rPr lang="en-US" dirty="0"/>
                  <a:t> </a:t>
                </a:r>
                <a:r>
                  <a:rPr lang="en-US" dirty="0" err="1"/>
                  <a:t>yN</a:t>
                </a:r>
                <a:r>
                  <a:rPr lang="en-US" dirty="0"/>
                  <a:t> / ion</a:t>
                </a:r>
              </a:p>
              <a:p>
                <a:r>
                  <a:rPr lang="en-US" dirty="0"/>
                  <a:t>SNR goes like </a:t>
                </a:r>
                <a14:m>
                  <m:oMath xmlns:m="http://schemas.openxmlformats.org/officeDocument/2006/math">
                    <m:r>
                      <a:rPr lang="en-US" b="0" i="0" smtClean="0">
                        <a:latin typeface="Cambria Math" panose="02040503050406030204" pitchFamily="18" charset="0"/>
                      </a:rPr>
                      <m:t>1/</m:t>
                    </m:r>
                    <m:r>
                      <a:rPr lang="en-US" i="1">
                        <a:latin typeface="Cambria Math" panose="02040503050406030204" pitchFamily="18" charset="0"/>
                      </a:rPr>
                      <m:t>𝜉</m:t>
                    </m:r>
                  </m:oMath>
                </a14:m>
                <a:endParaRPr lang="en-US" dirty="0"/>
              </a:p>
              <a:p>
                <a:r>
                  <a:rPr lang="en-US" dirty="0"/>
                  <a:t>Spin-squeezing can improve SNR by factor of 2</a:t>
                </a:r>
              </a:p>
              <a:p>
                <a:r>
                  <a:rPr lang="en-US" dirty="0"/>
                  <a:t>1 </a:t>
                </a:r>
                <a:r>
                  <a:rPr lang="en-US" dirty="0" err="1"/>
                  <a:t>nV</a:t>
                </a:r>
                <a:r>
                  <a:rPr lang="en-US" dirty="0"/>
                  <a:t>/m is the electric field of an </a:t>
                </a:r>
                <a:r>
                  <a:rPr lang="en-US" b="1" dirty="0"/>
                  <a:t>electron at 1 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6156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775" y="127000"/>
            <a:ext cx="10515600" cy="1325563"/>
          </a:xfrm>
        </p:spPr>
        <p:txBody>
          <a:bodyPr/>
          <a:lstStyle/>
          <a:p>
            <a:r>
              <a:rPr lang="en-US" dirty="0"/>
              <a:t>Search for hidden photons as dark matter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7780" y="1452563"/>
            <a:ext cx="6539171" cy="4443412"/>
          </a:xfrm>
        </p:spPr>
      </p:pic>
      <mc:AlternateContent xmlns:mc="http://schemas.openxmlformats.org/markup-compatibility/2006" xmlns:a14="http://schemas.microsoft.com/office/drawing/2010/main">
        <mc:Choice Requires="a14">
          <p:sp>
            <p:nvSpPr>
              <p:cNvPr id="24" name="TextBox 23"/>
              <p:cNvSpPr txBox="1"/>
              <p:nvPr/>
            </p:nvSpPr>
            <p:spPr>
              <a:xfrm>
                <a:off x="1473011" y="1264563"/>
                <a:ext cx="2494337" cy="9845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𝜖</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𝐸</m:t>
                          </m:r>
                        </m:num>
                        <m:den>
                          <m:r>
                            <a:rPr lang="en-US" sz="2400" b="0" i="1" smtClean="0">
                              <a:latin typeface="Cambria Math" panose="02040503050406030204" pitchFamily="18" charset="0"/>
                            </a:rPr>
                            <m:t>3.3</m:t>
                          </m:r>
                          <m:f>
                            <m:fPr>
                              <m:ctrlPr>
                                <a:rPr lang="en-US" sz="2400" i="1">
                                  <a:latin typeface="Cambria Math" panose="02040503050406030204" pitchFamily="18" charset="0"/>
                                </a:rPr>
                              </m:ctrlPr>
                            </m:fPr>
                            <m:num>
                              <m:r>
                                <m:rPr>
                                  <m:sty m:val="p"/>
                                </m:rPr>
                                <a:rPr lang="en-US" sz="2400" i="0">
                                  <a:latin typeface="Cambria Math" panose="02040503050406030204" pitchFamily="18" charset="0"/>
                                </a:rPr>
                                <m:t>nV</m:t>
                              </m:r>
                            </m:num>
                            <m:den>
                              <m:r>
                                <m:rPr>
                                  <m:sty m:val="p"/>
                                </m:rPr>
                                <a:rPr lang="en-US" sz="2400" i="0">
                                  <a:latin typeface="Cambria Math" panose="02040503050406030204" pitchFamily="18" charset="0"/>
                                </a:rPr>
                                <m:t>m</m:t>
                              </m:r>
                            </m:den>
                          </m:f>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−12</m:t>
                          </m:r>
                        </m:sup>
                      </m:sSup>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1473011" y="1264563"/>
                <a:ext cx="2494337" cy="9845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p:cNvSpPr txBox="1">
                <a:spLocks/>
              </p:cNvSpPr>
              <p:nvPr/>
            </p:nvSpPr>
            <p:spPr>
              <a:xfrm>
                <a:off x="263300" y="2506662"/>
                <a:ext cx="471795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Hidden photons are theorized to interact with ‘regular’ photons through a kinetic mixing term </a:t>
                </a:r>
                <a14:m>
                  <m:oMath xmlns:m="http://schemas.openxmlformats.org/officeDocument/2006/math">
                    <m:r>
                      <a:rPr lang="en-US" i="1">
                        <a:latin typeface="Cambria Math" panose="02040503050406030204" pitchFamily="18" charset="0"/>
                      </a:rPr>
                      <m:t>𝜖</m:t>
                    </m:r>
                  </m:oMath>
                </a14:m>
                <a:r>
                  <a:rPr lang="en-US" dirty="0"/>
                  <a:t>, producing an electric field of amplitude E</a:t>
                </a:r>
              </a:p>
              <a:p>
                <a:r>
                  <a:rPr lang="en-US" dirty="0"/>
                  <a:t>Unfortunately, it seems shielding effects may severely reduce our sensitivity to these electric fields</a:t>
                </a:r>
              </a:p>
              <a:p>
                <a:endParaRPr lang="en-US" dirty="0"/>
              </a:p>
            </p:txBody>
          </p:sp>
        </mc:Choice>
        <mc:Fallback xmlns="">
          <p:sp>
            <p:nvSpPr>
              <p:cNvPr id="37" name="Content Placeholder 2"/>
              <p:cNvSpPr txBox="1">
                <a:spLocks noRot="1" noChangeAspect="1" noMove="1" noResize="1" noEditPoints="1" noAdjustHandles="1" noChangeArrowheads="1" noChangeShapeType="1" noTextEdit="1"/>
              </p:cNvSpPr>
              <p:nvPr/>
            </p:nvSpPr>
            <p:spPr>
              <a:xfrm>
                <a:off x="263300" y="2506662"/>
                <a:ext cx="4717952" cy="4351338"/>
              </a:xfrm>
              <a:prstGeom prst="rect">
                <a:avLst/>
              </a:prstGeom>
              <a:blipFill>
                <a:blip r:embed="rId4"/>
                <a:stretch>
                  <a:fillRect l="-2326" t="-2241" r="-4005"/>
                </a:stretch>
              </a:blipFill>
            </p:spPr>
            <p:txBody>
              <a:bodyPr/>
              <a:lstStyle/>
              <a:p>
                <a:r>
                  <a:rPr lang="en-US">
                    <a:noFill/>
                  </a:rPr>
                  <a:t> </a:t>
                </a:r>
              </a:p>
            </p:txBody>
          </p:sp>
        </mc:Fallback>
      </mc:AlternateContent>
      <p:sp>
        <p:nvSpPr>
          <p:cNvPr id="40" name="Freeform 39"/>
          <p:cNvSpPr/>
          <p:nvPr/>
        </p:nvSpPr>
        <p:spPr>
          <a:xfrm>
            <a:off x="7942637" y="3329781"/>
            <a:ext cx="895350" cy="904875"/>
          </a:xfrm>
          <a:custGeom>
            <a:avLst/>
            <a:gdLst>
              <a:gd name="connsiteX0" fmla="*/ 301625 w 895350"/>
              <a:gd name="connsiteY0" fmla="*/ 73025 h 904875"/>
              <a:gd name="connsiteX1" fmla="*/ 371475 w 895350"/>
              <a:gd name="connsiteY1" fmla="*/ 755650 h 904875"/>
              <a:gd name="connsiteX2" fmla="*/ 895350 w 895350"/>
              <a:gd name="connsiteY2" fmla="*/ 657225 h 904875"/>
              <a:gd name="connsiteX3" fmla="*/ 889000 w 895350"/>
              <a:gd name="connsiteY3" fmla="*/ 904875 h 904875"/>
              <a:gd name="connsiteX4" fmla="*/ 12700 w 895350"/>
              <a:gd name="connsiteY4" fmla="*/ 904875 h 904875"/>
              <a:gd name="connsiteX5" fmla="*/ 0 w 895350"/>
              <a:gd name="connsiteY5" fmla="*/ 0 h 904875"/>
              <a:gd name="connsiteX6" fmla="*/ 301625 w 895350"/>
              <a:gd name="connsiteY6" fmla="*/ 73025 h 90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5350" h="904875">
                <a:moveTo>
                  <a:pt x="301625" y="73025"/>
                </a:moveTo>
                <a:lnTo>
                  <a:pt x="371475" y="755650"/>
                </a:lnTo>
                <a:lnTo>
                  <a:pt x="895350" y="657225"/>
                </a:lnTo>
                <a:lnTo>
                  <a:pt x="889000" y="904875"/>
                </a:lnTo>
                <a:lnTo>
                  <a:pt x="12700" y="904875"/>
                </a:lnTo>
                <a:lnTo>
                  <a:pt x="0" y="0"/>
                </a:lnTo>
                <a:lnTo>
                  <a:pt x="301625" y="73025"/>
                </a:lnTo>
                <a:close/>
              </a:path>
            </a:pathLst>
          </a:custGeom>
          <a:solidFill>
            <a:schemeClr val="accent2">
              <a:alpha val="50000"/>
            </a:schemeClr>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021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it good for?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Pursuing protocols to explore force and amplitude sensing below the standard quantum limit</a:t>
                </a:r>
              </a:p>
              <a:p>
                <a:pPr lvl="1"/>
                <a:r>
                  <a:rPr lang="en-US" dirty="0"/>
                  <a:t>Exploring quantum limits – projection noise</a:t>
                </a:r>
              </a:p>
              <a:p>
                <a:r>
                  <a:rPr lang="en-US" dirty="0"/>
                  <a:t>Quantum-ness of mesoscopic objects – effects of decoherence from quantum to classical</a:t>
                </a:r>
              </a:p>
              <a:p>
                <a:r>
                  <a:rPr lang="en-US" dirty="0"/>
                  <a:t>Optomechanics and quantum information</a:t>
                </a:r>
              </a:p>
              <a:p>
                <a:pPr lvl="1"/>
                <a:r>
                  <a:rPr lang="en-US" dirty="0"/>
                  <a:t>Transduction: ion qubit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mechanical oscillator</a:t>
                </a:r>
              </a:p>
              <a:p>
                <a:r>
                  <a:rPr lang="en-US" dirty="0"/>
                  <a:t>Force and electric field sensing</a:t>
                </a:r>
              </a:p>
              <a:p>
                <a:pPr lvl="1"/>
                <a:r>
                  <a:rPr lang="en-US" dirty="0"/>
                  <a:t>WISPS (hidden photons, axions) and dark matter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58"/>
                </a:stretch>
              </a:blipFill>
            </p:spPr>
            <p:txBody>
              <a:bodyPr/>
              <a:lstStyle/>
              <a:p>
                <a:r>
                  <a:rPr lang="en-US">
                    <a:noFill/>
                  </a:rPr>
                  <a:t> </a:t>
                </a:r>
              </a:p>
            </p:txBody>
          </p:sp>
        </mc:Fallback>
      </mc:AlternateContent>
    </p:spTree>
    <p:extLst>
      <p:ext uri="{BB962C8B-B14F-4D97-AF65-F5344CB8AC3E}">
        <p14:creationId xmlns:p14="http://schemas.microsoft.com/office/powerpoint/2010/main" val="1548111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p:cNvGrpSpPr/>
          <p:nvPr/>
        </p:nvGrpSpPr>
        <p:grpSpPr>
          <a:xfrm>
            <a:off x="6594655" y="3430326"/>
            <a:ext cx="2743200" cy="3245210"/>
            <a:chOff x="6442250" y="3430326"/>
            <a:chExt cx="2743200" cy="3245210"/>
          </a:xfrm>
        </p:grpSpPr>
        <p:pic>
          <p:nvPicPr>
            <p:cNvPr id="19" name="Picture 18"/>
            <p:cNvPicPr>
              <a:picLocks noChangeAspect="1"/>
            </p:cNvPicPr>
            <p:nvPr/>
          </p:nvPicPr>
          <p:blipFill>
            <a:blip r:embed="rId3"/>
            <a:stretch>
              <a:fillRect/>
            </a:stretch>
          </p:blipFill>
          <p:spPr>
            <a:xfrm>
              <a:off x="6442250" y="3932336"/>
              <a:ext cx="2743200" cy="2743200"/>
            </a:xfrm>
            <a:prstGeom prst="rect">
              <a:avLst/>
            </a:prstGeom>
          </p:spPr>
        </p:pic>
        <p:grpSp>
          <p:nvGrpSpPr>
            <p:cNvPr id="24" name="Group 23"/>
            <p:cNvGrpSpPr/>
            <p:nvPr/>
          </p:nvGrpSpPr>
          <p:grpSpPr>
            <a:xfrm>
              <a:off x="7339825" y="4389980"/>
              <a:ext cx="857366" cy="756031"/>
              <a:chOff x="3132350" y="678509"/>
              <a:chExt cx="815280" cy="718918"/>
            </a:xfrm>
          </p:grpSpPr>
          <p:cxnSp>
            <p:nvCxnSpPr>
              <p:cNvPr id="25" name="Straight Arrow Connector 24"/>
              <p:cNvCxnSpPr/>
              <p:nvPr/>
            </p:nvCxnSpPr>
            <p:spPr>
              <a:xfrm flipV="1">
                <a:off x="3483544" y="815178"/>
                <a:ext cx="0" cy="30888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3489062" y="1118554"/>
                <a:ext cx="293204" cy="84948"/>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flipH="1">
                <a:off x="3261941" y="1118556"/>
                <a:ext cx="221607" cy="18914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pic>
            <p:nvPicPr>
              <p:cNvPr id="28" name="Picture 27"/>
              <p:cNvPicPr>
                <a:picLocks noChangeAspect="1"/>
              </p:cNvPicPr>
              <p:nvPr/>
            </p:nvPicPr>
            <p:blipFill>
              <a:blip r:embed="rId4"/>
              <a:stretch>
                <a:fillRect/>
              </a:stretch>
            </p:blipFill>
            <p:spPr>
              <a:xfrm>
                <a:off x="3431427" y="678509"/>
                <a:ext cx="103169" cy="103169"/>
              </a:xfrm>
              <a:prstGeom prst="rect">
                <a:avLst/>
              </a:prstGeom>
            </p:spPr>
          </p:pic>
          <p:pic>
            <p:nvPicPr>
              <p:cNvPr id="29" name="Picture 28"/>
              <p:cNvPicPr>
                <a:picLocks noChangeAspect="1"/>
              </p:cNvPicPr>
              <p:nvPr/>
            </p:nvPicPr>
            <p:blipFill>
              <a:blip r:embed="rId5"/>
              <a:stretch>
                <a:fillRect/>
              </a:stretch>
            </p:blipFill>
            <p:spPr>
              <a:xfrm>
                <a:off x="3838392" y="1060399"/>
                <a:ext cx="109238" cy="145652"/>
              </a:xfrm>
              <a:prstGeom prst="rect">
                <a:avLst/>
              </a:prstGeom>
            </p:spPr>
          </p:pic>
          <p:pic>
            <p:nvPicPr>
              <p:cNvPr id="30" name="Picture 29"/>
              <p:cNvPicPr>
                <a:picLocks noChangeAspect="1"/>
              </p:cNvPicPr>
              <p:nvPr/>
            </p:nvPicPr>
            <p:blipFill>
              <a:blip r:embed="rId6"/>
              <a:stretch>
                <a:fillRect/>
              </a:stretch>
            </p:blipFill>
            <p:spPr>
              <a:xfrm>
                <a:off x="3132350" y="1294258"/>
                <a:ext cx="115307" cy="103169"/>
              </a:xfrm>
              <a:prstGeom prst="rect">
                <a:avLst/>
              </a:prstGeom>
            </p:spPr>
          </p:pic>
        </p:grpSp>
        <mc:AlternateContent xmlns:mc="http://schemas.openxmlformats.org/markup-compatibility/2006" xmlns:a14="http://schemas.microsoft.com/office/drawing/2010/main">
          <mc:Choice Requires="a14">
            <p:sp>
              <p:nvSpPr>
                <p:cNvPr id="45" name="Rectangle 44"/>
                <p:cNvSpPr/>
                <p:nvPr/>
              </p:nvSpPr>
              <p:spPr>
                <a:xfrm>
                  <a:off x="6678699" y="3430326"/>
                  <a:ext cx="2270301" cy="830997"/>
                </a:xfrm>
                <a:prstGeom prst="rect">
                  <a:avLst/>
                </a:prstGeom>
              </p:spPr>
              <p:txBody>
                <a:bodyPr wrap="none">
                  <a:spAutoFit/>
                </a:bodyPr>
                <a:lstStyle/>
                <a:p>
                  <a:r>
                    <a:rPr lang="en-US" sz="2400" dirty="0">
                      <a:ea typeface="Cambria Math" panose="02040503050406030204" pitchFamily="18" charset="0"/>
                    </a:rPr>
                    <a:t>Phase coherent: </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45" name="Rectangle 44"/>
                <p:cNvSpPr>
                  <a:spLocks noRot="1" noChangeAspect="1" noMove="1" noResize="1" noEditPoints="1" noAdjustHandles="1" noChangeArrowheads="1" noChangeShapeType="1" noTextEdit="1"/>
                </p:cNvSpPr>
                <p:nvPr/>
              </p:nvSpPr>
              <p:spPr>
                <a:xfrm>
                  <a:off x="6678699" y="3430326"/>
                  <a:ext cx="2270301" cy="830997"/>
                </a:xfrm>
                <a:prstGeom prst="rect">
                  <a:avLst/>
                </a:prstGeom>
                <a:blipFill>
                  <a:blip r:embed="rId7"/>
                  <a:stretch>
                    <a:fillRect l="-4301" t="-5882" r="-3226"/>
                  </a:stretch>
                </a:blipFill>
              </p:spPr>
              <p:txBody>
                <a:bodyPr/>
                <a:lstStyle/>
                <a:p>
                  <a:r>
                    <a:rPr lang="en-US">
                      <a:noFill/>
                    </a:rPr>
                    <a:t> </a:t>
                  </a:r>
                </a:p>
              </p:txBody>
            </p:sp>
          </mc:Fallback>
        </mc:AlternateContent>
        <p:sp>
          <p:nvSpPr>
            <p:cNvPr id="54" name="Arc 53"/>
            <p:cNvSpPr/>
            <p:nvPr/>
          </p:nvSpPr>
          <p:spPr>
            <a:xfrm rot="10569124">
              <a:off x="7037265" y="4576178"/>
              <a:ext cx="1781004" cy="1077387"/>
            </a:xfrm>
            <a:prstGeom prst="arc">
              <a:avLst>
                <a:gd name="adj1" fmla="val 13272281"/>
                <a:gd name="adj2" fmla="val 18994868"/>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5" name="Rectangle 54"/>
                <p:cNvSpPr/>
                <p:nvPr/>
              </p:nvSpPr>
              <p:spPr>
                <a:xfrm>
                  <a:off x="7765612" y="5306412"/>
                  <a:ext cx="3741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55" name="Rectangle 54"/>
                <p:cNvSpPr>
                  <a:spLocks noRot="1" noChangeAspect="1" noMove="1" noResize="1" noEditPoints="1" noAdjustHandles="1" noChangeArrowheads="1" noChangeShapeType="1" noTextEdit="1"/>
                </p:cNvSpPr>
                <p:nvPr/>
              </p:nvSpPr>
              <p:spPr>
                <a:xfrm>
                  <a:off x="7765612" y="5306412"/>
                  <a:ext cx="374140" cy="369332"/>
                </a:xfrm>
                <a:prstGeom prst="rect">
                  <a:avLst/>
                </a:prstGeom>
                <a:blipFill>
                  <a:blip r:embed="rId8"/>
                  <a:stretch>
                    <a:fillRect/>
                  </a:stretch>
                </a:blipFill>
              </p:spPr>
              <p:txBody>
                <a:bodyPr/>
                <a:lstStyle/>
                <a:p>
                  <a:r>
                    <a:rPr lang="en-US">
                      <a:noFill/>
                    </a:rPr>
                    <a:t> </a:t>
                  </a:r>
                </a:p>
              </p:txBody>
            </p:sp>
          </mc:Fallback>
        </mc:AlternateContent>
      </p:grpSp>
      <p:grpSp>
        <p:nvGrpSpPr>
          <p:cNvPr id="14" name="Group 13"/>
          <p:cNvGrpSpPr>
            <a:grpSpLocks noChangeAspect="1"/>
          </p:cNvGrpSpPr>
          <p:nvPr/>
        </p:nvGrpSpPr>
        <p:grpSpPr>
          <a:xfrm>
            <a:off x="9264502" y="3933281"/>
            <a:ext cx="2743200" cy="2743200"/>
            <a:chOff x="1055502" y="1799028"/>
            <a:chExt cx="2279534" cy="2279534"/>
          </a:xfrm>
        </p:grpSpPr>
        <p:pic>
          <p:nvPicPr>
            <p:cNvPr id="16" name="Picture 15"/>
            <p:cNvPicPr>
              <a:picLocks noChangeAspect="1"/>
            </p:cNvPicPr>
            <p:nvPr/>
          </p:nvPicPr>
          <p:blipFill>
            <a:blip r:embed="rId9"/>
            <a:stretch>
              <a:fillRect/>
            </a:stretch>
          </p:blipFill>
          <p:spPr>
            <a:xfrm>
              <a:off x="1055502" y="1799028"/>
              <a:ext cx="2279534" cy="2279534"/>
            </a:xfrm>
            <a:prstGeom prst="rect">
              <a:avLst/>
            </a:prstGeom>
          </p:spPr>
        </p:pic>
        <p:cxnSp>
          <p:nvCxnSpPr>
            <p:cNvPr id="17" name="Straight Arrow Connector 16"/>
            <p:cNvCxnSpPr/>
            <p:nvPr/>
          </p:nvCxnSpPr>
          <p:spPr>
            <a:xfrm flipH="1">
              <a:off x="1993106" y="2910231"/>
              <a:ext cx="231136" cy="20444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10142384" y="4389980"/>
            <a:ext cx="857366" cy="756031"/>
            <a:chOff x="3132350" y="678509"/>
            <a:chExt cx="815280" cy="718918"/>
          </a:xfrm>
        </p:grpSpPr>
        <p:cxnSp>
          <p:nvCxnSpPr>
            <p:cNvPr id="34" name="Straight Arrow Connector 33"/>
            <p:cNvCxnSpPr/>
            <p:nvPr/>
          </p:nvCxnSpPr>
          <p:spPr>
            <a:xfrm flipV="1">
              <a:off x="3483544" y="815178"/>
              <a:ext cx="0" cy="30888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a:off x="3489062" y="1118554"/>
              <a:ext cx="293204" cy="84948"/>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flipH="1">
              <a:off x="3261941" y="1118556"/>
              <a:ext cx="221607" cy="18914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pic>
          <p:nvPicPr>
            <p:cNvPr id="37" name="Picture 36"/>
            <p:cNvPicPr>
              <a:picLocks noChangeAspect="1"/>
            </p:cNvPicPr>
            <p:nvPr/>
          </p:nvPicPr>
          <p:blipFill>
            <a:blip r:embed="rId4"/>
            <a:stretch>
              <a:fillRect/>
            </a:stretch>
          </p:blipFill>
          <p:spPr>
            <a:xfrm>
              <a:off x="3431427" y="678509"/>
              <a:ext cx="103169" cy="103169"/>
            </a:xfrm>
            <a:prstGeom prst="rect">
              <a:avLst/>
            </a:prstGeom>
          </p:spPr>
        </p:pic>
        <p:pic>
          <p:nvPicPr>
            <p:cNvPr id="38" name="Picture 37"/>
            <p:cNvPicPr>
              <a:picLocks noChangeAspect="1"/>
            </p:cNvPicPr>
            <p:nvPr/>
          </p:nvPicPr>
          <p:blipFill>
            <a:blip r:embed="rId5"/>
            <a:stretch>
              <a:fillRect/>
            </a:stretch>
          </p:blipFill>
          <p:spPr>
            <a:xfrm>
              <a:off x="3838392" y="1060399"/>
              <a:ext cx="109238" cy="145652"/>
            </a:xfrm>
            <a:prstGeom prst="rect">
              <a:avLst/>
            </a:prstGeom>
          </p:spPr>
        </p:pic>
        <p:pic>
          <p:nvPicPr>
            <p:cNvPr id="39" name="Picture 38"/>
            <p:cNvPicPr>
              <a:picLocks noChangeAspect="1"/>
            </p:cNvPicPr>
            <p:nvPr/>
          </p:nvPicPr>
          <p:blipFill>
            <a:blip r:embed="rId6"/>
            <a:stretch>
              <a:fillRect/>
            </a:stretch>
          </p:blipFill>
          <p:spPr>
            <a:xfrm>
              <a:off x="3132350" y="1294258"/>
              <a:ext cx="115307" cy="103169"/>
            </a:xfrm>
            <a:prstGeom prst="rect">
              <a:avLst/>
            </a:prstGeom>
          </p:spPr>
        </p:pic>
      </p:grpSp>
      <p:sp>
        <p:nvSpPr>
          <p:cNvPr id="2" name="Title 1"/>
          <p:cNvSpPr>
            <a:spLocks noGrp="1"/>
          </p:cNvSpPr>
          <p:nvPr>
            <p:ph type="title"/>
          </p:nvPr>
        </p:nvSpPr>
        <p:spPr>
          <a:xfrm>
            <a:off x="155368" y="-232694"/>
            <a:ext cx="10515600" cy="1325563"/>
          </a:xfrm>
        </p:spPr>
        <p:txBody>
          <a:bodyPr/>
          <a:lstStyle/>
          <a:p>
            <a:r>
              <a:rPr lang="en-US" dirty="0"/>
              <a:t>Precession due to axial oscillation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41940" y="968831"/>
                <a:ext cx="10515600" cy="2501583"/>
              </a:xfrm>
            </p:spPr>
            <p:txBody>
              <a:bodyPr>
                <a:noAutofit/>
              </a:bodyPr>
              <a:lstStyle/>
              <a:p>
                <a:pPr marL="0" indent="0" algn="ctr">
                  <a:buNone/>
                </a:pP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𝐻</m:t>
                        </m:r>
                      </m:e>
                      <m:sub>
                        <m:r>
                          <a:rPr lang="en-US" sz="2400" i="1">
                            <a:latin typeface="Cambria Math" panose="02040503050406030204" pitchFamily="18" charset="0"/>
                            <a:ea typeface="Cambria Math" panose="02040503050406030204" pitchFamily="18" charset="0"/>
                          </a:rPr>
                          <m:t>𝑂𝐷𝐹</m:t>
                        </m:r>
                      </m:sub>
                    </m:sSub>
                    <m:r>
                      <a:rPr lang="en-US" sz="2400" i="1">
                        <a:latin typeface="Cambria Math" panose="02040503050406030204" pitchFamily="18" charset="0"/>
                        <a:ea typeface="Cambria Math" panose="02040503050406030204" pitchFamily="18" charset="0"/>
                      </a:rPr>
                      <m:t>=</m:t>
                    </m:r>
                    <m:nary>
                      <m:naryPr>
                        <m:chr m:val="∑"/>
                        <m:supHide m:val="on"/>
                        <m:ctrlPr>
                          <a:rPr lang="en-US" sz="2400" i="1" smtClean="0">
                            <a:latin typeface="Cambria Math" panose="02040503050406030204" pitchFamily="18" charset="0"/>
                            <a:ea typeface="Cambria Math" panose="02040503050406030204" pitchFamily="18" charset="0"/>
                          </a:rPr>
                        </m:ctrlPr>
                      </m:naryPr>
                      <m:sub>
                        <m:r>
                          <m:rPr>
                            <m:brk m:alnAt="7"/>
                          </m:rPr>
                          <a:rPr lang="en-US" sz="2400" b="0" i="1" smtClean="0">
                            <a:latin typeface="Cambria Math" panose="02040503050406030204" pitchFamily="18" charset="0"/>
                            <a:ea typeface="Cambria Math" panose="02040503050406030204" pitchFamily="18" charset="0"/>
                          </a:rPr>
                          <m:t>𝑖</m:t>
                        </m:r>
                      </m:sub>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e>
                        </m:func>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e>
                    </m:nary>
                  </m:oMath>
                </a14:m>
                <a:r>
                  <a:rPr lang="en-US" sz="2400" dirty="0">
                    <a:ea typeface="Cambria Math" panose="02040503050406030204" pitchFamily="18" charset="0"/>
                  </a:rPr>
                  <a:t> , where	</a:t>
                </a:r>
                <a14:m>
                  <m:oMath xmlns:m="http://schemas.openxmlformats.org/officeDocument/2006/math">
                    <m:r>
                      <a:rPr lang="en-US" sz="240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𝐷𝑊𝐹</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𝑈</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𝑘</m:t>
                    </m:r>
                  </m:oMath>
                </a14:m>
                <a:r>
                  <a:rPr lang="en-US" sz="2400" dirty="0">
                    <a:ea typeface="Cambria Math" panose="02040503050406030204" pitchFamily="18" charset="0"/>
                  </a:rPr>
                  <a:t>,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𝑀</m:t>
                        </m:r>
                      </m:sub>
                    </m:sSub>
                    <m:r>
                      <a:rPr lang="en-US" sz="2400" i="1">
                        <a:latin typeface="Cambria Math" panose="02040503050406030204" pitchFamily="18" charset="0"/>
                        <a:ea typeface="Cambria Math" panose="02040503050406030204" pitchFamily="18" charset="0"/>
                      </a:rPr>
                      <m:t>=</m:t>
                    </m:r>
                  </m:oMath>
                </a14:m>
                <a:r>
                  <a:rPr lang="en-US" sz="2400" dirty="0">
                    <a:ea typeface="Cambria Math" panose="02040503050406030204" pitchFamily="18" charset="0"/>
                  </a:rPr>
                  <a:t> 40 yN</a:t>
                </a:r>
                <a:endParaRPr lang="en-US" sz="2400" dirty="0">
                  <a:latin typeface="Cambria Math" panose="02040503050406030204" pitchFamily="18" charset="0"/>
                  <a:ea typeface="Cambria Math" panose="02040503050406030204" pitchFamily="18" charset="0"/>
                </a:endParaRPr>
              </a:p>
              <a:p>
                <a:pPr marL="0" indent="0" algn="ctr">
                  <a:lnSpc>
                    <a:spcPct val="150000"/>
                  </a:lnSpc>
                  <a:buNone/>
                </a:pPr>
                <a:r>
                  <a:rPr lang="en-US" sz="2400" dirty="0">
                    <a:latin typeface="Cambria Math" panose="02040503050406030204" pitchFamily="18" charset="0"/>
                    <a:ea typeface="Cambria Math" panose="02040503050406030204" pitchFamily="18" charset="0"/>
                  </a:rPr>
                  <a:t>Apply calibrated voltage to endcap with frequency </a:t>
                </a:r>
                <a14:m>
                  <m:oMath xmlns:m="http://schemas.openxmlformats.org/officeDocument/2006/math">
                    <m:r>
                      <a:rPr lang="en-US" sz="2400" i="1">
                        <a:latin typeface="Cambria Math" panose="02040503050406030204" pitchFamily="18" charset="0"/>
                        <a:ea typeface="Cambria Math" panose="02040503050406030204" pitchFamily="18" charset="0"/>
                      </a:rPr>
                      <m:t>𝜔</m:t>
                    </m:r>
                  </m:oMath>
                </a14:m>
                <a:r>
                  <a:rPr lang="en-US" sz="2400" dirty="0">
                    <a:latin typeface="Cambria Math" panose="02040503050406030204" pitchFamily="18" charset="0"/>
                    <a:ea typeface="Cambria Math" panose="02040503050406030204" pitchFamily="18" charset="0"/>
                  </a:rPr>
                  <a:t> and amplitude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oMath>
                </a14:m>
                <a:r>
                  <a:rPr lang="en-US" sz="2400" dirty="0">
                    <a:latin typeface="Cambria Math" panose="02040503050406030204" pitchFamily="18" charset="0"/>
                    <a:ea typeface="Cambria Math" panose="02040503050406030204" pitchFamily="18" charset="0"/>
                  </a:rPr>
                  <a:t>: </a:t>
                </a:r>
                <a:r>
                  <a:rPr lang="en-US" sz="2400" i="1" dirty="0">
                    <a:latin typeface="Cambria Math" panose="02040503050406030204" pitchFamily="18" charset="0"/>
                    <a:ea typeface="Cambria Math" panose="02040503050406030204" pitchFamily="18" charset="0"/>
                  </a:rPr>
                  <a:t>	</a:t>
                </a:r>
              </a:p>
              <a:p>
                <a:pPr marL="0" indent="0" algn="ctr">
                  <a:lnSpc>
                    <a:spcPct val="150000"/>
                  </a:lnSpc>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𝜔</m:t>
                              </m:r>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𝛿</m:t>
                              </m:r>
                            </m:e>
                          </m:d>
                        </m:e>
                      </m:func>
                    </m:oMath>
                  </m:oMathPara>
                </a14:m>
                <a:endParaRPr lang="en-US" sz="2400" dirty="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𝐻</m:t>
                          </m:r>
                        </m:e>
                        <m:sub>
                          <m:r>
                            <a:rPr lang="en-US" sz="2400" i="1">
                              <a:latin typeface="Cambria Math" panose="02040503050406030204" pitchFamily="18" charset="0"/>
                              <a:ea typeface="Cambria Math" panose="02040503050406030204" pitchFamily="18" charset="0"/>
                            </a:rPr>
                            <m:t>𝑂𝐷𝐹</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begChr m:val="["/>
                              <m:endChr m:val="]"/>
                              <m:ctrlPr>
                                <a:rPr lang="en-US" sz="2400" i="1">
                                  <a:latin typeface="Cambria Math" panose="02040503050406030204" pitchFamily="18" charset="0"/>
                                  <a:ea typeface="Cambria Math" panose="02040503050406030204" pitchFamily="18" charset="0"/>
                                </a:rPr>
                              </m:ctrlPr>
                            </m:dPr>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𝜔</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e>
                              </m:d>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𝛿</m:t>
                              </m:r>
                            </m:e>
                          </m:d>
                        </m:e>
                      </m:func>
                      <m:nary>
                        <m:naryPr>
                          <m:chr m:val="∑"/>
                          <m:supHide m:val="on"/>
                          <m:ctrlPr>
                            <a:rPr lang="en-US" sz="2400" i="1">
                              <a:latin typeface="Cambria Math" panose="02040503050406030204" pitchFamily="18" charset="0"/>
                              <a:ea typeface="Cambria Math" panose="02040503050406030204" pitchFamily="18" charset="0"/>
                            </a:rPr>
                          </m:ctrlPr>
                        </m:naryPr>
                        <m:sub>
                          <m:r>
                            <m:rPr>
                              <m:brk m:alnAt="7"/>
                            </m:rPr>
                            <a:rPr lang="en-US" sz="2400" i="1">
                              <a:latin typeface="Cambria Math" panose="02040503050406030204" pitchFamily="18" charset="0"/>
                              <a:ea typeface="Cambria Math" panose="02040503050406030204" pitchFamily="18" charset="0"/>
                            </a:rPr>
                            <m:t>𝑖</m:t>
                          </m:r>
                        </m:sub>
                        <m:sup/>
                        <m:e>
                          <m:f>
                            <m:fPr>
                              <m:ctrlPr>
                                <a:rPr lang="en-US" sz="2400" i="1" smtClean="0">
                                  <a:latin typeface="Cambria Math" panose="02040503050406030204" pitchFamily="18" charset="0"/>
                                  <a:ea typeface="Cambria Math" panose="02040503050406030204" pitchFamily="18" charset="0"/>
                                </a:rPr>
                              </m:ctrlPr>
                            </m:fPr>
                            <m:num>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r>
                                <m:rPr>
                                  <m:nor/>
                                </m:rPr>
                                <a:rPr lang="en-US" sz="2400" dirty="0"/>
                                <m:t> </m:t>
                              </m:r>
                            </m:num>
                            <m:den>
                              <m:r>
                                <a:rPr lang="en-US" sz="2400" i="1">
                                  <a:latin typeface="Cambria Math" panose="02040503050406030204" pitchFamily="18" charset="0"/>
                                  <a:ea typeface="Cambria Math" panose="02040503050406030204" pitchFamily="18" charset="0"/>
                                </a:rPr>
                                <m:t>2</m:t>
                              </m:r>
                            </m:den>
                          </m:f>
                        </m:e>
                      </m:nary>
                    </m:oMath>
                  </m:oMathPara>
                </a14:m>
                <a:endParaRPr lang="en-US" sz="2400" dirty="0">
                  <a:ea typeface="Cambria Math" panose="02040503050406030204" pitchFamily="18" charset="0"/>
                </a:endParaRPr>
              </a:p>
              <a:p>
                <a:pPr marL="0" indent="0" algn="ctr">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41940" y="968831"/>
                <a:ext cx="10515600" cy="2501583"/>
              </a:xfrm>
              <a:blipFill>
                <a:blip r:embed="rId10"/>
                <a:stretch>
                  <a:fillRect t="-256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035220" y="5037516"/>
                <a:ext cx="4823441" cy="1200329"/>
              </a:xfrm>
              <a:prstGeom prst="rect">
                <a:avLst/>
              </a:prstGeom>
              <a:noFill/>
            </p:spPr>
            <p:txBody>
              <a:bodyPr wrap="square" rtlCol="0">
                <a:spAutoFit/>
              </a:bodyPr>
              <a:lstStyle/>
              <a:p>
                <a:pPr algn="ctr"/>
                <a:r>
                  <a:rPr lang="en-US" sz="2400" dirty="0"/>
                  <a:t>Equivalent vacuum </a:t>
                </a:r>
                <a:r>
                  <a:rPr lang="en-US" sz="2400" dirty="0" err="1"/>
                  <a:t>optomechanical</a:t>
                </a:r>
                <a:r>
                  <a:rPr lang="en-US" sz="2400" dirty="0"/>
                  <a:t> coupling strength: </a:t>
                </a:r>
                <a14:m>
                  <m:oMath xmlns:m="http://schemas.openxmlformats.org/officeDocument/2006/math">
                    <m:r>
                      <m:rPr>
                        <m:sty m:val="p"/>
                      </m:rPr>
                      <a:rPr lang="en-US" sz="2400">
                        <a:latin typeface="Cambria Math" panose="02040503050406030204" pitchFamily="18" charset="0"/>
                        <a:ea typeface="Cambria Math" panose="02040503050406030204" pitchFamily="18" charset="0"/>
                      </a:rPr>
                      <m:t>Δ</m:t>
                    </m:r>
                  </m:oMath>
                </a14:m>
                <a:r>
                  <a:rPr lang="en-US" sz="2400" dirty="0"/>
                  <a:t>(2 nm) = 710 </a:t>
                </a:r>
                <a14:m>
                  <m:oMath xmlns:m="http://schemas.openxmlformats.org/officeDocument/2006/math">
                    <m:sSup>
                      <m:sSupPr>
                        <m:ctrlPr>
                          <a:rPr lang="en-US" sz="2400" b="0" i="1" smtClean="0">
                            <a:latin typeface="Cambria Math" panose="02040503050406030204" pitchFamily="18" charset="0"/>
                          </a:rPr>
                        </m:ctrlPr>
                      </m:sSupPr>
                      <m:e>
                        <m:r>
                          <m:rPr>
                            <m:sty m:val="p"/>
                          </m:rPr>
                          <a:rPr lang="en-US" sz="2400" b="0" i="0" smtClean="0">
                            <a:latin typeface="Cambria Math" panose="02040503050406030204" pitchFamily="18" charset="0"/>
                          </a:rPr>
                          <m:t>s</m:t>
                        </m:r>
                      </m:e>
                      <m:sup>
                        <m:r>
                          <a:rPr lang="en-US" sz="2400" b="0" i="0" smtClean="0">
                            <a:latin typeface="Cambria Math" panose="02040503050406030204" pitchFamily="18" charset="0"/>
                          </a:rPr>
                          <m:t>−1</m:t>
                        </m:r>
                      </m:sup>
                    </m:sSup>
                  </m:oMath>
                </a14:m>
                <a:r>
                  <a:rPr lang="en-US" sz="2400" dirty="0"/>
                  <a:t> </a:t>
                </a:r>
              </a:p>
              <a:p>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1035220" y="5037516"/>
                <a:ext cx="4823441" cy="1200329"/>
              </a:xfrm>
              <a:prstGeom prst="rect">
                <a:avLst/>
              </a:prstGeom>
              <a:blipFill>
                <a:blip r:embed="rId11"/>
                <a:stretch>
                  <a:fillRect l="-1138" t="-4061"/>
                </a:stretch>
              </a:blipFill>
            </p:spPr>
            <p:txBody>
              <a:bodyPr/>
              <a:lstStyle/>
              <a:p>
                <a:r>
                  <a:rPr lang="en-US">
                    <a:noFill/>
                  </a:rPr>
                  <a:t> </a:t>
                </a:r>
              </a:p>
            </p:txBody>
          </p:sp>
        </mc:Fallback>
      </mc:AlternateContent>
      <p:grpSp>
        <p:nvGrpSpPr>
          <p:cNvPr id="44" name="Group 43"/>
          <p:cNvGrpSpPr/>
          <p:nvPr/>
        </p:nvGrpSpPr>
        <p:grpSpPr>
          <a:xfrm>
            <a:off x="115915" y="3524273"/>
            <a:ext cx="6533199" cy="1077464"/>
            <a:chOff x="2549230" y="2894372"/>
            <a:chExt cx="6533199" cy="1077464"/>
          </a:xfrm>
        </p:grpSpPr>
        <p:sp>
          <p:nvSpPr>
            <p:cNvPr id="11" name="Rounded Rectangle 10"/>
            <p:cNvSpPr/>
            <p:nvPr/>
          </p:nvSpPr>
          <p:spPr>
            <a:xfrm>
              <a:off x="2549230" y="2913102"/>
              <a:ext cx="6480150" cy="10587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mc:AlternateContent xmlns:mc="http://schemas.openxmlformats.org/markup-compatibility/2006" xmlns:a14="http://schemas.microsoft.com/office/drawing/2010/main">
          <mc:Choice Requires="a14">
            <p:sp>
              <p:nvSpPr>
                <p:cNvPr id="12" name="TextBox 11"/>
                <p:cNvSpPr txBox="1"/>
                <p:nvPr/>
              </p:nvSpPr>
              <p:spPr>
                <a:xfrm>
                  <a:off x="2549230" y="2894372"/>
                  <a:ext cx="6533199" cy="1014380"/>
                </a:xfrm>
                <a:prstGeom prst="rect">
                  <a:avLst/>
                </a:prstGeom>
                <a:noFill/>
              </p:spPr>
              <p:txBody>
                <a:bodyPr wrap="none" rtlCol="0">
                  <a:spAutoFit/>
                </a:bodyPr>
                <a:lstStyle/>
                <a:p>
                  <a:pPr algn="ctr"/>
                  <a:r>
                    <a:rPr lang="en-US" sz="2400" dirty="0">
                      <a:ea typeface="Cambria Math" panose="02040503050406030204" pitchFamily="18" charset="0"/>
                    </a:rPr>
                    <a:t>Qubit frequency shift: </a:t>
                  </a:r>
                  <a14:m>
                    <m:oMath xmlns:m="http://schemas.openxmlformats.org/officeDocument/2006/math">
                      <m:r>
                        <m:rPr>
                          <m:sty m:val="p"/>
                        </m:rPr>
                        <a:rPr lang="en-US" sz="2400">
                          <a:latin typeface="Cambria Math" panose="02040503050406030204" pitchFamily="18" charset="0"/>
                          <a:ea typeface="Cambria Math" panose="02040503050406030204" pitchFamily="18" charset="0"/>
                        </a:rPr>
                        <m:t>Δ</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e>
                      </m:d>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num>
                            <m:den>
                              <m:r>
                                <a:rPr lang="en-US" sz="2400" i="1">
                                  <a:latin typeface="Cambria Math" panose="02040503050406030204" pitchFamily="18" charset="0"/>
                                  <a:ea typeface="Cambria Math" panose="02040503050406030204" pitchFamily="18" charset="0"/>
                                </a:rPr>
                                <m:t>ℏ</m:t>
                              </m:r>
                            </m:den>
                          </m:f>
                        </m:e>
                      </m:d>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r>
                        <a:rPr lang="en-US" sz="2400">
                          <a:latin typeface="Cambria Math" panose="02040503050406030204" pitchFamily="18" charset="0"/>
                          <a:ea typeface="Cambria Math" panose="02040503050406030204" pitchFamily="18" charset="0"/>
                        </a:rPr>
                        <m:t> </m:t>
                      </m:r>
                      <m:r>
                        <m:rPr>
                          <m:sty m:val="p"/>
                        </m:rPr>
                        <a:rPr lang="en-US" sz="2400">
                          <a:latin typeface="Cambria Math" panose="02040503050406030204" pitchFamily="18" charset="0"/>
                          <a:ea typeface="Cambria Math" panose="02040503050406030204" pitchFamily="18" charset="0"/>
                        </a:rPr>
                        <m:t>cos</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m:t>
                      </m:r>
                    </m:oMath>
                  </a14:m>
                  <a:endParaRPr lang="en-US" sz="2400" dirty="0">
                    <a:ea typeface="Cambria Math" panose="02040503050406030204" pitchFamily="18" charset="0"/>
                  </a:endParaRPr>
                </a:p>
                <a:p>
                  <a:pPr algn="ctr"/>
                  <a:r>
                    <a:rPr lang="en-US" sz="2400" dirty="0">
                      <a:ea typeface="Cambria Math" panose="02040503050406030204" pitchFamily="18" charset="0"/>
                    </a:rPr>
                    <a:t>Precession angle:</a:t>
                  </a:r>
                  <a14:m>
                    <m:oMath xmlns:m="http://schemas.openxmlformats.org/officeDocument/2006/math">
                      <m:r>
                        <a:rPr lang="en-US" sz="2400" b="0" i="0"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𝜃</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func>
                        <m:funcPr>
                          <m:ctrlPr>
                            <a:rPr lang="en-US" sz="2400" i="1">
                              <a:latin typeface="Cambria Math" panose="02040503050406030204" pitchFamily="18" charset="0"/>
                              <a:ea typeface="Cambria Math" panose="02040503050406030204" pitchFamily="18" charset="0"/>
                            </a:rPr>
                          </m:ctrlPr>
                        </m:funcPr>
                        <m:fName>
                          <m:r>
                            <a:rPr lang="el-GR"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𝜏</m:t>
                          </m:r>
                          <m:r>
                            <a:rPr lang="el-GR" sz="2400" i="1">
                              <a:latin typeface="Cambria Math" panose="02040503050406030204" pitchFamily="18" charset="0"/>
                              <a:ea typeface="Cambria Math" panose="02040503050406030204" pitchFamily="18" charset="0"/>
                            </a:rPr>
                            <m:t>∙</m:t>
                          </m:r>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e>
                          </m:d>
                        </m:e>
                      </m:func>
                      <m:r>
                        <a:rPr lang="en-US" sz="2400" i="1" smtClean="0">
                          <a:latin typeface="Cambria Math" panose="02040503050406030204" pitchFamily="18" charset="0"/>
                          <a:ea typeface="Cambria Math" panose="02040503050406030204" pitchFamily="18" charset="0"/>
                        </a:rPr>
                        <m:t>≡</m:t>
                      </m:r>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e>
                          </m:d>
                        </m:e>
                      </m:func>
                    </m:oMath>
                  </a14:m>
                  <a:endParaRPr lang="en-US" sz="2400" dirty="0">
                    <a:ea typeface="Cambria Math" panose="02040503050406030204" pitchFamily="18"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2549230" y="2894372"/>
                  <a:ext cx="6533199" cy="1014380"/>
                </a:xfrm>
                <a:prstGeom prst="rect">
                  <a:avLst/>
                </a:prstGeom>
                <a:blipFill>
                  <a:blip r:embed="rId12"/>
                  <a:stretch>
                    <a:fillRect l="-933" b="-1257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3" name="Rectangle 42"/>
              <p:cNvSpPr/>
              <p:nvPr/>
            </p:nvSpPr>
            <p:spPr>
              <a:xfrm>
                <a:off x="9508514" y="6297635"/>
                <a:ext cx="2510111" cy="461665"/>
              </a:xfrm>
              <a:prstGeom prst="rect">
                <a:avLst/>
              </a:prstGeom>
            </p:spPr>
            <p:txBody>
              <a:bodyPr wrap="none">
                <a:spAutoFit/>
              </a:bodyPr>
              <a:lstStyle/>
              <a:p>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𝑚𝑎𝑥</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𝜏</m:t>
                    </m:r>
                  </m:oMath>
                </a14:m>
                <a:r>
                  <a:rPr lang="en-US" sz="2400" dirty="0"/>
                  <a:t> </a:t>
                </a:r>
              </a:p>
            </p:txBody>
          </p:sp>
        </mc:Choice>
        <mc:Fallback xmlns="">
          <p:sp>
            <p:nvSpPr>
              <p:cNvPr id="43" name="Rectangle 42"/>
              <p:cNvSpPr>
                <a:spLocks noRot="1" noChangeAspect="1" noMove="1" noResize="1" noEditPoints="1" noAdjustHandles="1" noChangeArrowheads="1" noChangeShapeType="1" noTextEdit="1"/>
              </p:cNvSpPr>
              <p:nvPr/>
            </p:nvSpPr>
            <p:spPr>
              <a:xfrm>
                <a:off x="9508514" y="6297635"/>
                <a:ext cx="2510111" cy="461665"/>
              </a:xfrm>
              <a:prstGeom prst="rect">
                <a:avLst/>
              </a:prstGeom>
              <a:blipFill>
                <a:blip r:embed="rId13"/>
                <a:stretch>
                  <a:fillRect l="-728"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9421899" y="3450966"/>
                <a:ext cx="2477750" cy="830997"/>
              </a:xfrm>
              <a:prstGeom prst="rect">
                <a:avLst/>
              </a:prstGeom>
            </p:spPr>
            <p:txBody>
              <a:bodyPr wrap="square">
                <a:spAutoFit/>
              </a:bodyPr>
              <a:lstStyle/>
              <a:p>
                <a:pPr algn="ctr"/>
                <a:r>
                  <a:rPr lang="en-US" sz="2400" dirty="0">
                    <a:ea typeface="Cambria Math" panose="02040503050406030204" pitchFamily="18" charset="0"/>
                  </a:rPr>
                  <a:t>Phase incoherent: </a:t>
                </a:r>
                <a:r>
                  <a:rPr lang="en-US" sz="2400" dirty="0"/>
                  <a:t>random </a:t>
                </a:r>
                <a14:m>
                  <m:oMath xmlns:m="http://schemas.openxmlformats.org/officeDocument/2006/math">
                    <m:r>
                      <a:rPr lang="en-US" sz="2400" i="1" smtClean="0">
                        <a:latin typeface="Cambria Math" panose="02040503050406030204" pitchFamily="18" charset="0"/>
                        <a:ea typeface="Cambria Math" panose="02040503050406030204" pitchFamily="18" charset="0"/>
                      </a:rPr>
                      <m:t>𝛿</m:t>
                    </m:r>
                  </m:oMath>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9421899" y="3450966"/>
                <a:ext cx="2477750" cy="830997"/>
              </a:xfrm>
              <a:prstGeom prst="rect">
                <a:avLst/>
              </a:prstGeom>
              <a:blipFill>
                <a:blip r:embed="rId14"/>
                <a:stretch>
                  <a:fillRect l="-2463" t="-5882" r="-5419" b="-16176"/>
                </a:stretch>
              </a:blipFill>
            </p:spPr>
            <p:txBody>
              <a:bodyPr/>
              <a:lstStyle/>
              <a:p>
                <a:r>
                  <a:rPr lang="en-US">
                    <a:noFill/>
                  </a:rPr>
                  <a:t> </a:t>
                </a:r>
              </a:p>
            </p:txBody>
          </p:sp>
        </mc:Fallback>
      </mc:AlternateContent>
      <p:sp>
        <p:nvSpPr>
          <p:cNvPr id="56" name="Arc 55"/>
          <p:cNvSpPr/>
          <p:nvPr/>
        </p:nvSpPr>
        <p:spPr>
          <a:xfrm rot="10569124">
            <a:off x="9866717" y="4585890"/>
            <a:ext cx="1781004" cy="1077387"/>
          </a:xfrm>
          <a:prstGeom prst="arc">
            <a:avLst>
              <a:gd name="adj1" fmla="val 13272281"/>
              <a:gd name="adj2" fmla="val 18994868"/>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0" name="Rectangle 59"/>
              <p:cNvSpPr/>
              <p:nvPr/>
            </p:nvSpPr>
            <p:spPr>
              <a:xfrm>
                <a:off x="10999750" y="5065385"/>
                <a:ext cx="73020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𝑚𝑎𝑥</m:t>
                          </m:r>
                        </m:sub>
                      </m:sSub>
                    </m:oMath>
                  </m:oMathPara>
                </a14:m>
                <a:endParaRPr lang="en-US" dirty="0"/>
              </a:p>
            </p:txBody>
          </p:sp>
        </mc:Choice>
        <mc:Fallback xmlns="">
          <p:sp>
            <p:nvSpPr>
              <p:cNvPr id="60" name="Rectangle 59"/>
              <p:cNvSpPr>
                <a:spLocks noRot="1" noChangeAspect="1" noMove="1" noResize="1" noEditPoints="1" noAdjustHandles="1" noChangeArrowheads="1" noChangeShapeType="1" noTextEdit="1"/>
              </p:cNvSpPr>
              <p:nvPr/>
            </p:nvSpPr>
            <p:spPr>
              <a:xfrm>
                <a:off x="10999750" y="5065385"/>
                <a:ext cx="730200" cy="369332"/>
              </a:xfrm>
              <a:prstGeom prst="rect">
                <a:avLst/>
              </a:prstGeom>
              <a:blipFill>
                <a:blip r:embed="rId15"/>
                <a:stretch>
                  <a:fillRect/>
                </a:stretch>
              </a:blipFill>
            </p:spPr>
            <p:txBody>
              <a:bodyPr/>
              <a:lstStyle/>
              <a:p>
                <a:r>
                  <a:rPr lang="en-US">
                    <a:noFill/>
                  </a:rPr>
                  <a:t> </a:t>
                </a:r>
              </a:p>
            </p:txBody>
          </p:sp>
        </mc:Fallback>
      </mc:AlternateContent>
      <p:cxnSp>
        <p:nvCxnSpPr>
          <p:cNvPr id="62" name="Straight Arrow Connector 61"/>
          <p:cNvCxnSpPr/>
          <p:nvPr/>
        </p:nvCxnSpPr>
        <p:spPr>
          <a:xfrm flipH="1">
            <a:off x="10884873" y="5303936"/>
            <a:ext cx="194459" cy="2746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598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718041" y="49408"/>
                <a:ext cx="10515600" cy="1325563"/>
              </a:xfrm>
            </p:spPr>
            <p:txBody>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𝜋</m:t>
                    </m:r>
                  </m:oMath>
                </a14:m>
                <a:r>
                  <a:rPr lang="en-US" dirty="0"/>
                  <a:t>-pulse CPMG sequences</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718041" y="49408"/>
                <a:ext cx="10515600" cy="1325563"/>
              </a:xfrm>
              <a:blipFill>
                <a:blip r:embed="rId3"/>
                <a:stretch>
                  <a:fillRect/>
                </a:stretch>
              </a:blipFill>
            </p:spPr>
            <p:txBody>
              <a:bodyPr/>
              <a:lstStyle/>
              <a:p>
                <a:r>
                  <a:rPr lang="en-US">
                    <a:noFill/>
                  </a:rPr>
                  <a:t> </a:t>
                </a:r>
              </a:p>
            </p:txBody>
          </p:sp>
        </mc:Fallback>
      </mc:AlternateContent>
      <p:pic>
        <p:nvPicPr>
          <p:cNvPr id="28" name="Picture 27"/>
          <p:cNvPicPr>
            <a:picLocks noChangeAspect="1"/>
          </p:cNvPicPr>
          <p:nvPr/>
        </p:nvPicPr>
        <p:blipFill>
          <a:blip r:embed="rId4"/>
          <a:stretch>
            <a:fillRect/>
          </a:stretch>
        </p:blipFill>
        <p:spPr>
          <a:xfrm>
            <a:off x="6338092" y="3896098"/>
            <a:ext cx="4268902" cy="2945542"/>
          </a:xfrm>
          <a:prstGeom prst="rect">
            <a:avLst/>
          </a:prstGeom>
        </p:spPr>
      </p:pic>
      <p:sp>
        <p:nvSpPr>
          <p:cNvPr id="11" name="Rectangle 10"/>
          <p:cNvSpPr/>
          <p:nvPr/>
        </p:nvSpPr>
        <p:spPr>
          <a:xfrm>
            <a:off x="5807648" y="3626169"/>
            <a:ext cx="5828840"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CPMG sequences (no ODF) with 20 ms total interaction time</a:t>
            </a:r>
          </a:p>
        </p:txBody>
      </p:sp>
      <p:sp>
        <p:nvSpPr>
          <p:cNvPr id="12" name="TextBox 11"/>
          <p:cNvSpPr txBox="1"/>
          <p:nvPr/>
        </p:nvSpPr>
        <p:spPr>
          <a:xfrm>
            <a:off x="1752352" y="1248217"/>
            <a:ext cx="20714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 Phase jumps:</a:t>
            </a:r>
          </a:p>
        </p:txBody>
      </p:sp>
      <p:grpSp>
        <p:nvGrpSpPr>
          <p:cNvPr id="67" name="Group 66"/>
          <p:cNvGrpSpPr>
            <a:grpSpLocks noChangeAspect="1"/>
          </p:cNvGrpSpPr>
          <p:nvPr/>
        </p:nvGrpSpPr>
        <p:grpSpPr>
          <a:xfrm>
            <a:off x="834136" y="1666022"/>
            <a:ext cx="10082912" cy="1973456"/>
            <a:chOff x="874063" y="4941852"/>
            <a:chExt cx="5243655" cy="1026303"/>
          </a:xfrm>
        </p:grpSpPr>
        <p:pic>
          <p:nvPicPr>
            <p:cNvPr id="68" name="Content Placeholder 17"/>
            <p:cNvPicPr>
              <a:picLocks noChangeAspect="1"/>
            </p:cNvPicPr>
            <p:nvPr/>
          </p:nvPicPr>
          <p:blipFill>
            <a:blip r:embed="rId5"/>
            <a:stretch>
              <a:fillRect/>
            </a:stretch>
          </p:blipFill>
          <p:spPr>
            <a:xfrm>
              <a:off x="2569218" y="5208451"/>
              <a:ext cx="1789971" cy="421861"/>
            </a:xfrm>
            <a:prstGeom prst="rect">
              <a:avLst/>
            </a:prstGeom>
          </p:spPr>
        </p:pic>
        <p:sp>
          <p:nvSpPr>
            <p:cNvPr id="69" name="Rectangle 68"/>
            <p:cNvSpPr/>
            <p:nvPr/>
          </p:nvSpPr>
          <p:spPr>
            <a:xfrm>
              <a:off x="1147957" y="5213900"/>
              <a:ext cx="888757" cy="410964"/>
            </a:xfrm>
            <a:prstGeom prst="rect">
              <a:avLst/>
            </a:prstGeom>
            <a:ln w="1905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sp>
          <p:nvSpPr>
            <p:cNvPr id="70" name="Rectangle 69"/>
            <p:cNvSpPr/>
            <p:nvPr/>
          </p:nvSpPr>
          <p:spPr>
            <a:xfrm>
              <a:off x="4364559" y="5211463"/>
              <a:ext cx="515878"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p:sp>
          <p:nvSpPr>
            <p:cNvPr id="71" name="Rectangle 70"/>
            <p:cNvSpPr/>
            <p:nvPr/>
          </p:nvSpPr>
          <p:spPr>
            <a:xfrm>
              <a:off x="2046849" y="5213900"/>
              <a:ext cx="515879"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p:sp>
          <p:nvSpPr>
            <p:cNvPr id="72" name="Rectangle 71"/>
            <p:cNvSpPr/>
            <p:nvPr/>
          </p:nvSpPr>
          <p:spPr>
            <a:xfrm>
              <a:off x="2867251" y="5297449"/>
              <a:ext cx="327790" cy="208079"/>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grpSp>
          <p:nvGrpSpPr>
            <p:cNvPr id="73" name="Group 72"/>
            <p:cNvGrpSpPr/>
            <p:nvPr/>
          </p:nvGrpSpPr>
          <p:grpSpPr>
            <a:xfrm>
              <a:off x="4887493" y="5208449"/>
              <a:ext cx="901687" cy="421862"/>
              <a:chOff x="8439970" y="2231148"/>
              <a:chExt cx="1536328" cy="676715"/>
            </a:xfrm>
          </p:grpSpPr>
          <p:pic>
            <p:nvPicPr>
              <p:cNvPr id="94" name="Picture 93"/>
              <p:cNvPicPr>
                <a:picLocks noChangeAspect="1"/>
              </p:cNvPicPr>
              <p:nvPr/>
            </p:nvPicPr>
            <p:blipFill>
              <a:blip r:embed="rId5"/>
              <a:stretch>
                <a:fillRect/>
              </a:stretch>
            </p:blipFill>
            <p:spPr>
              <a:xfrm>
                <a:off x="8439970" y="2231148"/>
                <a:ext cx="1536328" cy="676715"/>
              </a:xfrm>
              <a:prstGeom prst="rect">
                <a:avLst/>
              </a:prstGeom>
            </p:spPr>
          </p:pic>
          <p:sp>
            <p:nvSpPr>
              <p:cNvPr id="95" name="Rectangle 94"/>
              <p:cNvSpPr/>
              <p:nvPr/>
            </p:nvSpPr>
            <p:spPr>
              <a:xfrm>
                <a:off x="8928882" y="2393794"/>
                <a:ext cx="558501" cy="33378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grpSp>
        <p:cxnSp>
          <p:nvCxnSpPr>
            <p:cNvPr id="74" name="Straight Arrow Connector 73"/>
            <p:cNvCxnSpPr/>
            <p:nvPr/>
          </p:nvCxnSpPr>
          <p:spPr>
            <a:xfrm>
              <a:off x="2567744" y="4960026"/>
              <a:ext cx="6489" cy="18990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4885454" y="4960026"/>
              <a:ext cx="6489" cy="18990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TextBox 77"/>
                <p:cNvSpPr txBox="1"/>
                <p:nvPr/>
              </p:nvSpPr>
              <p:spPr>
                <a:xfrm>
                  <a:off x="1516178" y="4954063"/>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78" name="TextBox 77"/>
                <p:cNvSpPr txBox="1">
                  <a:spLocks noRot="1" noChangeAspect="1" noMove="1" noResize="1" noEditPoints="1" noAdjustHandles="1" noChangeArrowheads="1" noChangeShapeType="1" noTextEdit="1"/>
                </p:cNvSpPr>
                <p:nvPr/>
              </p:nvSpPr>
              <p:spPr>
                <a:xfrm>
                  <a:off x="1516178" y="4954063"/>
                  <a:ext cx="208178" cy="20807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2931261" y="4944809"/>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2931261" y="4944809"/>
                  <a:ext cx="208178" cy="20807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3864381" y="4950224"/>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3864381" y="4950224"/>
                  <a:ext cx="208178" cy="20807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5234246" y="4956220"/>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5234246" y="4956220"/>
                  <a:ext cx="208178" cy="20807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2180397" y="4946138"/>
                  <a:ext cx="248427"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𝑡</m:t>
                            </m:r>
                          </m:e>
                          <m:sub>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𝜋</m:t>
                            </m:r>
                          </m:sub>
                        </m:sSub>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2" name="TextBox 81"/>
                <p:cNvSpPr txBox="1">
                  <a:spLocks noRot="1" noChangeAspect="1" noMove="1" noResize="1" noEditPoints="1" noAdjustHandles="1" noChangeArrowheads="1" noChangeShapeType="1" noTextEdit="1"/>
                </p:cNvSpPr>
                <p:nvPr/>
              </p:nvSpPr>
              <p:spPr>
                <a:xfrm>
                  <a:off x="2180397" y="4946138"/>
                  <a:ext cx="248427" cy="20807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4498284" y="4941852"/>
                  <a:ext cx="248427"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𝑡</m:t>
                            </m:r>
                          </m:e>
                          <m:sub>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𝜋</m:t>
                            </m:r>
                          </m:sub>
                        </m:sSub>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4498284" y="4941852"/>
                  <a:ext cx="248427" cy="208079"/>
                </a:xfrm>
                <a:prstGeom prst="rect">
                  <a:avLst/>
                </a:prstGeom>
                <a:blipFill>
                  <a:blip r:embed="rId11"/>
                  <a:stretch>
                    <a:fillRect/>
                  </a:stretch>
                </a:blipFill>
              </p:spPr>
              <p:txBody>
                <a:bodyPr/>
                <a:lstStyle/>
                <a:p>
                  <a:r>
                    <a:rPr lang="en-US">
                      <a:noFill/>
                    </a:rPr>
                    <a:t> </a:t>
                  </a:r>
                </a:p>
              </p:txBody>
            </p:sp>
          </mc:Fallback>
        </mc:AlternateContent>
        <p:cxnSp>
          <p:nvCxnSpPr>
            <p:cNvPr id="84" name="Straight Connector 83"/>
            <p:cNvCxnSpPr/>
            <p:nvPr/>
          </p:nvCxnSpPr>
          <p:spPr>
            <a:xfrm flipH="1">
              <a:off x="3472880" y="5074810"/>
              <a:ext cx="1" cy="681465"/>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5" name="Rectangle 84"/>
            <p:cNvSpPr/>
            <p:nvPr/>
          </p:nvSpPr>
          <p:spPr>
            <a:xfrm>
              <a:off x="3748727" y="5297449"/>
              <a:ext cx="327790" cy="208079"/>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cxnSp>
          <p:nvCxnSpPr>
            <p:cNvPr id="86" name="Straight Connector 85"/>
            <p:cNvCxnSpPr/>
            <p:nvPr/>
          </p:nvCxnSpPr>
          <p:spPr>
            <a:xfrm flipH="1">
              <a:off x="1149575" y="5077286"/>
              <a:ext cx="1" cy="675814"/>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7" name="Straight Connector 86"/>
            <p:cNvCxnSpPr/>
            <p:nvPr/>
          </p:nvCxnSpPr>
          <p:spPr>
            <a:xfrm>
              <a:off x="5770962" y="5077286"/>
              <a:ext cx="0" cy="701214"/>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878397" y="5626526"/>
                  <a:ext cx="330671" cy="3416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𝜋</m:t>
                            </m:r>
                          </m:num>
                          <m:den>
                            <m:r>
                              <a:rPr lang="en-US" sz="2000" i="1">
                                <a:latin typeface="Cambria Math" panose="02040503050406030204" pitchFamily="18" charset="0"/>
                              </a:rPr>
                              <m:t>2</m:t>
                            </m:r>
                          </m:den>
                        </m:f>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i="1">
                                <a:latin typeface="Cambria Math" panose="02040503050406030204" pitchFamily="18" charset="0"/>
                              </a:rPr>
                              <m:t>𝑦</m:t>
                            </m:r>
                          </m:sub>
                        </m:sSub>
                      </m:oMath>
                    </m:oMathPara>
                  </a14:m>
                  <a:endParaRPr lang="en-US" sz="2000" dirty="0"/>
                </a:p>
              </p:txBody>
            </p:sp>
          </mc:Choice>
          <mc:Fallback xmlns="">
            <p:sp>
              <p:nvSpPr>
                <p:cNvPr id="88" name="TextBox 87"/>
                <p:cNvSpPr txBox="1">
                  <a:spLocks noRot="1" noChangeAspect="1" noMove="1" noResize="1" noEditPoints="1" noAdjustHandles="1" noChangeArrowheads="1" noChangeShapeType="1" noTextEdit="1"/>
                </p:cNvSpPr>
                <p:nvPr/>
              </p:nvSpPr>
              <p:spPr>
                <a:xfrm>
                  <a:off x="878397" y="5626526"/>
                  <a:ext cx="330671" cy="341629"/>
                </a:xfrm>
                <a:prstGeom prst="rect">
                  <a:avLst/>
                </a:prstGeom>
                <a:blipFill>
                  <a:blip r:embed="rId12"/>
                  <a:stretch>
                    <a:fillRect/>
                  </a:stretch>
                </a:blipFill>
              </p:spPr>
              <p:txBody>
                <a:bodyPr/>
                <a:lstStyle/>
                <a:p>
                  <a:r>
                    <a:rPr lang="en-US">
                      <a:noFill/>
                    </a:rPr>
                    <a:t> </a:t>
                  </a:r>
                </a:p>
              </p:txBody>
            </p:sp>
          </mc:Fallback>
        </mc:AlternateContent>
        <p:sp>
          <p:nvSpPr>
            <p:cNvPr id="89" name="Rectangle 88"/>
            <p:cNvSpPr/>
            <p:nvPr/>
          </p:nvSpPr>
          <p:spPr>
            <a:xfrm>
              <a:off x="874063" y="5213898"/>
              <a:ext cx="257308"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p:sp>
          <p:nvSpPr>
            <p:cNvPr id="90" name="Rectangle 89"/>
            <p:cNvSpPr/>
            <p:nvPr/>
          </p:nvSpPr>
          <p:spPr>
            <a:xfrm>
              <a:off x="5795106" y="5215661"/>
              <a:ext cx="257308"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mc:AlternateContent xmlns:mc="http://schemas.openxmlformats.org/markup-compatibility/2006" xmlns:a14="http://schemas.microsoft.com/office/drawing/2010/main">
          <mc:Choice Requires="a14">
            <p:sp>
              <p:nvSpPr>
                <p:cNvPr id="91" name="TextBox 90"/>
                <p:cNvSpPr txBox="1"/>
                <p:nvPr/>
              </p:nvSpPr>
              <p:spPr>
                <a:xfrm>
                  <a:off x="5774989" y="5622954"/>
                  <a:ext cx="342729" cy="3416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𝜋</m:t>
                            </m:r>
                          </m:num>
                          <m:den>
                            <m:r>
                              <a:rPr lang="en-US" sz="2000" i="1">
                                <a:latin typeface="Cambria Math" panose="02040503050406030204" pitchFamily="18" charset="0"/>
                              </a:rPr>
                              <m:t>2</m:t>
                            </m:r>
                          </m:den>
                        </m:f>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i="1">
                                <a:latin typeface="Cambria Math" panose="02040503050406030204" pitchFamily="18" charset="0"/>
                              </a:rPr>
                              <m:t>𝑦</m:t>
                            </m:r>
                          </m:sub>
                        </m:sSub>
                      </m:oMath>
                    </m:oMathPara>
                  </a14:m>
                  <a:endParaRPr lang="en-US" sz="2000" dirty="0"/>
                </a:p>
              </p:txBody>
            </p:sp>
          </mc:Choice>
          <mc:Fallback xmlns="">
            <p:sp>
              <p:nvSpPr>
                <p:cNvPr id="91" name="TextBox 90"/>
                <p:cNvSpPr txBox="1">
                  <a:spLocks noRot="1" noChangeAspect="1" noMove="1" noResize="1" noEditPoints="1" noAdjustHandles="1" noChangeArrowheads="1" noChangeShapeType="1" noTextEdit="1"/>
                </p:cNvSpPr>
                <p:nvPr/>
              </p:nvSpPr>
              <p:spPr>
                <a:xfrm>
                  <a:off x="5774989" y="5622954"/>
                  <a:ext cx="342729" cy="341629"/>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2135669" y="5625925"/>
                  <a:ext cx="338794" cy="3080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𝜋</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b="0" i="1" smtClean="0">
                                <a:latin typeface="Cambria Math" panose="02040503050406030204" pitchFamily="18" charset="0"/>
                              </a:rPr>
                              <m:t>𝑥</m:t>
                            </m:r>
                          </m:sub>
                        </m:sSub>
                      </m:oMath>
                    </m:oMathPara>
                  </a14:m>
                  <a:endParaRPr lang="en-US" sz="2000" dirty="0"/>
                </a:p>
              </p:txBody>
            </p:sp>
          </mc:Choice>
          <mc:Fallback xmlns="">
            <p:sp>
              <p:nvSpPr>
                <p:cNvPr id="92" name="TextBox 91"/>
                <p:cNvSpPr txBox="1">
                  <a:spLocks noRot="1" noChangeAspect="1" noMove="1" noResize="1" noEditPoints="1" noAdjustHandles="1" noChangeArrowheads="1" noChangeShapeType="1" noTextEdit="1"/>
                </p:cNvSpPr>
                <p:nvPr/>
              </p:nvSpPr>
              <p:spPr>
                <a:xfrm>
                  <a:off x="2135669" y="5625925"/>
                  <a:ext cx="338794" cy="308083"/>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4344258" y="5630311"/>
                  <a:ext cx="338794" cy="3080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𝜋</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b="0" i="1" smtClean="0">
                                <a:latin typeface="Cambria Math" panose="02040503050406030204" pitchFamily="18" charset="0"/>
                              </a:rPr>
                              <m:t>𝑥</m:t>
                            </m:r>
                          </m:sub>
                        </m:sSub>
                      </m:oMath>
                    </m:oMathPara>
                  </a14:m>
                  <a:endParaRPr lang="en-US" sz="2000" dirty="0"/>
                </a:p>
              </p:txBody>
            </p:sp>
          </mc:Choice>
          <mc:Fallback xmlns="">
            <p:sp>
              <p:nvSpPr>
                <p:cNvPr id="93" name="TextBox 92"/>
                <p:cNvSpPr txBox="1">
                  <a:spLocks noRot="1" noChangeAspect="1" noMove="1" noResize="1" noEditPoints="1" noAdjustHandles="1" noChangeArrowheads="1" noChangeShapeType="1" noTextEdit="1"/>
                </p:cNvSpPr>
                <p:nvPr/>
              </p:nvSpPr>
              <p:spPr>
                <a:xfrm>
                  <a:off x="4344258" y="5630311"/>
                  <a:ext cx="338794" cy="308083"/>
                </a:xfrm>
                <a:prstGeom prst="rect">
                  <a:avLst/>
                </a:prstGeom>
                <a:blipFill>
                  <a:blip r:embed="rId1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6" name="TextBox 95"/>
              <p:cNvSpPr txBox="1"/>
              <p:nvPr/>
            </p:nvSpPr>
            <p:spPr>
              <a:xfrm>
                <a:off x="3856736" y="1294383"/>
                <a:ext cx="881267" cy="307777"/>
              </a:xfrm>
              <a:prstGeom prst="rect">
                <a:avLst/>
              </a:prstGeom>
              <a:noFill/>
            </p:spPr>
            <p:txBody>
              <a:bodyPr wrap="none" lIns="0" tIns="0" rIns="0" bIns="0" rtlCol="0">
                <a:spAutoFit/>
              </a:bodyPr>
              <a:lstStyle/>
              <a:p>
                <a:pPr lvl="0">
                  <a:defRPr/>
                </a:pPr>
                <a14:m>
                  <m:oMathPara xmlns:m="http://schemas.openxmlformats.org/officeDocument/2006/math">
                    <m:oMathParaPr>
                      <m:jc m:val="centerGroup"/>
                    </m:oMathParaPr>
                    <m:oMath xmlns:m="http://schemas.openxmlformats.org/officeDocument/2006/math">
                      <m:r>
                        <m:rPr>
                          <m:sty m:val="p"/>
                        </m:rPr>
                        <a:rPr kumimoji="0" lang="el-GR"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Δ</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𝜑</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m:t>
                      </m:r>
                      <m:r>
                        <a:rPr lang="en-US" sz="2000" i="1" kern="0">
                          <a:solidFill>
                            <a:sysClr val="windowText" lastClr="000000"/>
                          </a:solidFill>
                          <a:latin typeface="Cambria Math" panose="02040503050406030204" pitchFamily="18" charset="0"/>
                          <a:ea typeface="Cambria Math" panose="02040503050406030204" pitchFamily="18" charset="0"/>
                        </a:rPr>
                        <m:t>𝜋</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96" name="TextBox 95"/>
              <p:cNvSpPr txBox="1">
                <a:spLocks noRot="1" noChangeAspect="1" noMove="1" noResize="1" noEditPoints="1" noAdjustHandles="1" noChangeArrowheads="1" noChangeShapeType="1" noTextEdit="1"/>
              </p:cNvSpPr>
              <p:nvPr/>
            </p:nvSpPr>
            <p:spPr>
              <a:xfrm>
                <a:off x="3856736" y="1294383"/>
                <a:ext cx="881267" cy="307777"/>
              </a:xfrm>
              <a:prstGeom prst="rect">
                <a:avLst/>
              </a:prstGeom>
              <a:blipFill>
                <a:blip r:embed="rId16"/>
                <a:stretch>
                  <a:fillRect l="-6944" r="-3472" b="-235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8326937" y="1273347"/>
                <a:ext cx="881267" cy="307777"/>
              </a:xfrm>
              <a:prstGeom prst="rect">
                <a:avLst/>
              </a:prstGeom>
              <a:noFill/>
            </p:spPr>
            <p:txBody>
              <a:bodyPr wrap="none" lIns="0" tIns="0" rIns="0" bIns="0" rtlCol="0">
                <a:spAutoFit/>
              </a:bodyPr>
              <a:lstStyle/>
              <a:p>
                <a:pPr lvl="0">
                  <a:defRPr/>
                </a:pPr>
                <a14:m>
                  <m:oMathPara xmlns:m="http://schemas.openxmlformats.org/officeDocument/2006/math">
                    <m:oMathParaPr>
                      <m:jc m:val="centerGroup"/>
                    </m:oMathParaPr>
                    <m:oMath xmlns:m="http://schemas.openxmlformats.org/officeDocument/2006/math">
                      <m:r>
                        <m:rPr>
                          <m:sty m:val="p"/>
                        </m:rPr>
                        <a:rPr kumimoji="0" lang="el-GR"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Δ</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𝜑</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m:t>
                      </m:r>
                      <m:r>
                        <a:rPr lang="en-US" sz="2000" i="1" kern="0">
                          <a:solidFill>
                            <a:sysClr val="windowText" lastClr="000000"/>
                          </a:solidFill>
                          <a:latin typeface="Cambria Math" panose="02040503050406030204" pitchFamily="18" charset="0"/>
                          <a:ea typeface="Cambria Math" panose="02040503050406030204" pitchFamily="18" charset="0"/>
                        </a:rPr>
                        <m:t>𝜋</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97" name="TextBox 96"/>
              <p:cNvSpPr txBox="1">
                <a:spLocks noRot="1" noChangeAspect="1" noMove="1" noResize="1" noEditPoints="1" noAdjustHandles="1" noChangeArrowheads="1" noChangeShapeType="1" noTextEdit="1"/>
              </p:cNvSpPr>
              <p:nvPr/>
            </p:nvSpPr>
            <p:spPr>
              <a:xfrm>
                <a:off x="8326937" y="1273347"/>
                <a:ext cx="881267" cy="307777"/>
              </a:xfrm>
              <a:prstGeom prst="rect">
                <a:avLst/>
              </a:prstGeom>
              <a:blipFill>
                <a:blip r:embed="rId17"/>
                <a:stretch>
                  <a:fillRect l="-6897" r="-2759" b="-2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788356" y="4476098"/>
                <a:ext cx="4366773" cy="1554080"/>
              </a:xfrm>
              <a:prstGeom prst="rect">
                <a:avLst/>
              </a:prstGeom>
            </p:spPr>
            <p:txBody>
              <a:bodyPr wrap="none">
                <a:spAutoFit/>
              </a:bodyPr>
              <a:lstStyle/>
              <a:p>
                <a:pPr algn="ctr"/>
                <a:r>
                  <a:rPr lang="en-US" sz="2400" dirty="0"/>
                  <a:t>Probability of measuring spin up: </a:t>
                </a:r>
              </a:p>
              <a:p>
                <a:pPr algn="ctr"/>
                <a14:m>
                  <m:oMathPara xmlns:m="http://schemas.openxmlformats.org/officeDocument/2006/math">
                    <m:oMathParaPr>
                      <m:jc m:val="centerGroup"/>
                    </m:oMathParaPr>
                    <m:oMath xmlns:m="http://schemas.openxmlformats.org/officeDocument/2006/math">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ea typeface="Cambria Math" panose="02040503050406030204" pitchFamily="18" charset="0"/>
                                </a:rPr>
                                <m:t>↑</m:t>
                              </m:r>
                            </m:sub>
                          </m:sSub>
                        </m:e>
                      </m:d>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d>
                        <m:dPr>
                          <m:ctrlPr>
                            <a:rPr lang="en-US" sz="2400" i="1" smtClean="0">
                              <a:latin typeface="Cambria Math" panose="02040503050406030204" pitchFamily="18" charset="0"/>
                            </a:rPr>
                          </m:ctrlPr>
                        </m:dPr>
                        <m:e>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m:rPr>
                                  <m:sty m:val="p"/>
                                </m:rPr>
                                <a:rPr lang="el-GR" sz="2400" i="1">
                                  <a:latin typeface="Cambria Math" panose="02040503050406030204" pitchFamily="18" charset="0"/>
                                  <a:ea typeface="Cambria Math" panose="02040503050406030204" pitchFamily="18" charset="0"/>
                                </a:rPr>
                                <m:t>Γ</m:t>
                              </m:r>
                              <m:r>
                                <a:rPr lang="en-US" sz="2400" i="1">
                                  <a:latin typeface="Cambria Math" panose="02040503050406030204" pitchFamily="18" charset="0"/>
                                  <a:ea typeface="Cambria Math" panose="02040503050406030204" pitchFamily="18" charset="0"/>
                                </a:rPr>
                                <m:t>𝜏</m:t>
                              </m:r>
                            </m:sup>
                          </m:sSup>
                          <m:d>
                            <m:dPr>
                              <m:begChr m:val="⟨"/>
                              <m:endChr m:val="⟩"/>
                              <m:ctrlPr>
                                <a:rPr lang="en-US" sz="2400" i="1">
                                  <a:latin typeface="Cambria Math" panose="02040503050406030204" pitchFamily="18" charset="0"/>
                                  <a:ea typeface="Cambria Math" panose="02040503050406030204" pitchFamily="18" charset="0"/>
                                </a:rPr>
                              </m:ctrlPr>
                            </m:dPr>
                            <m:e>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r>
                                    <a:rPr lang="en-US" sz="2400" i="1">
                                      <a:latin typeface="Cambria Math" panose="02040503050406030204" pitchFamily="18" charset="0"/>
                                      <a:ea typeface="Cambria Math" panose="02040503050406030204" pitchFamily="18" charset="0"/>
                                    </a:rPr>
                                    <m:t>𝜃</m:t>
                                  </m:r>
                                </m:e>
                              </m:func>
                            </m:e>
                          </m:d>
                        </m:e>
                      </m:d>
                    </m:oMath>
                  </m:oMathPara>
                </a14:m>
                <a:endParaRPr lang="en-US" sz="2400" dirty="0"/>
              </a:p>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r>
                                    <a:rPr lang="en-US" sz="2400" i="1">
                                      <a:latin typeface="Cambria Math" panose="02040503050406030204" pitchFamily="18" charset="0"/>
                                      <a:ea typeface="Cambria Math" panose="02040503050406030204" pitchFamily="18" charset="0"/>
                                    </a:rPr>
                                    <m:t>𝜃</m:t>
                                  </m:r>
                                </m:e>
                              </m:func>
                            </m:e>
                          </m:d>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𝐽</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𝑚𝑎𝑥</m:t>
                              </m:r>
                            </m:sub>
                          </m:sSub>
                        </m:e>
                      </m:d>
                    </m:oMath>
                  </m:oMathPara>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788356" y="4476098"/>
                <a:ext cx="4366773" cy="1554080"/>
              </a:xfrm>
              <a:prstGeom prst="rect">
                <a:avLst/>
              </a:prstGeom>
              <a:blipFill>
                <a:blip r:embed="rId18"/>
                <a:stretch>
                  <a:fillRect l="-1674" t="-3137" r="-1534" b="-1176"/>
                </a:stretch>
              </a:blipFill>
            </p:spPr>
            <p:txBody>
              <a:bodyPr/>
              <a:lstStyle/>
              <a:p>
                <a:r>
                  <a:rPr lang="en-US">
                    <a:noFill/>
                  </a:rPr>
                  <a:t> </a:t>
                </a:r>
              </a:p>
            </p:txBody>
          </p:sp>
        </mc:Fallback>
      </mc:AlternateContent>
      <p:sp>
        <p:nvSpPr>
          <p:cNvPr id="37" name="Rounded Rectangle 36"/>
          <p:cNvSpPr/>
          <p:nvPr/>
        </p:nvSpPr>
        <p:spPr>
          <a:xfrm>
            <a:off x="740986" y="4466160"/>
            <a:ext cx="4478740" cy="15640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894010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7" name="Group 1046"/>
          <p:cNvGrpSpPr/>
          <p:nvPr/>
        </p:nvGrpSpPr>
        <p:grpSpPr>
          <a:xfrm>
            <a:off x="78539" y="2755110"/>
            <a:ext cx="4862769" cy="2115935"/>
            <a:chOff x="55460" y="2735475"/>
            <a:chExt cx="4862769" cy="2115935"/>
          </a:xfrm>
        </p:grpSpPr>
        <p:grpSp>
          <p:nvGrpSpPr>
            <p:cNvPr id="20" name="Group 19"/>
            <p:cNvGrpSpPr>
              <a:grpSpLocks noChangeAspect="1"/>
            </p:cNvGrpSpPr>
            <p:nvPr/>
          </p:nvGrpSpPr>
          <p:grpSpPr>
            <a:xfrm>
              <a:off x="55460" y="2735475"/>
              <a:ext cx="4862769" cy="2115935"/>
              <a:chOff x="55460" y="2948541"/>
              <a:chExt cx="5136159" cy="2234895"/>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49" y="2948541"/>
                <a:ext cx="4982270" cy="2124371"/>
              </a:xfrm>
              <a:prstGeom prst="rect">
                <a:avLst/>
              </a:prstGeom>
            </p:spPr>
          </p:pic>
          <mc:AlternateContent xmlns:mc="http://schemas.openxmlformats.org/markup-compatibility/2006" xmlns:a14="http://schemas.microsoft.com/office/drawing/2010/main">
            <mc:Choice Requires="a14">
              <p:sp>
                <p:nvSpPr>
                  <p:cNvPr id="21" name="TextBox 20"/>
                  <p:cNvSpPr txBox="1"/>
                  <p:nvPr/>
                </p:nvSpPr>
                <p:spPr>
                  <a:xfrm rot="16200000">
                    <a:off x="-175628" y="3796164"/>
                    <a:ext cx="769954" cy="307777"/>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xmlns="">
              <p:sp>
                <p:nvSpPr>
                  <p:cNvPr id="21" name="TextBox 20"/>
                  <p:cNvSpPr txBox="1">
                    <a:spLocks noRot="1" noChangeAspect="1" noMove="1" noResize="1" noEditPoints="1" noAdjustHandles="1" noChangeArrowheads="1" noChangeShapeType="1" noTextEdit="1"/>
                  </p:cNvSpPr>
                  <p:nvPr/>
                </p:nvSpPr>
                <p:spPr>
                  <a:xfrm rot="16200000">
                    <a:off x="-175628" y="3796164"/>
                    <a:ext cx="769954" cy="307777"/>
                  </a:xfrm>
                  <a:prstGeom prst="rect">
                    <a:avLst/>
                  </a:prstGeom>
                  <a:blipFill>
                    <a:blip r:embed="rId10"/>
                    <a:stretch>
                      <a:fillRect l="-4167" t="-7500" r="-27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1376115" y="4875659"/>
                    <a:ext cx="2648738" cy="307777"/>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xmlns="">
              <p:sp>
                <p:nvSpPr>
                  <p:cNvPr id="22" name="TextBox 21"/>
                  <p:cNvSpPr txBox="1">
                    <a:spLocks noRot="1" noChangeAspect="1" noMove="1" noResize="1" noEditPoints="1" noAdjustHandles="1" noChangeArrowheads="1" noChangeShapeType="1" noTextEdit="1"/>
                  </p:cNvSpPr>
                  <p:nvPr/>
                </p:nvSpPr>
                <p:spPr>
                  <a:xfrm>
                    <a:off x="1376115" y="4875659"/>
                    <a:ext cx="2648738" cy="307777"/>
                  </a:xfrm>
                  <a:prstGeom prst="rect">
                    <a:avLst/>
                  </a:prstGeom>
                  <a:blipFill>
                    <a:blip r:embed="rId11"/>
                    <a:stretch>
                      <a:fillRect l="-728" t="-4167" r="-5097" b="-27083"/>
                    </a:stretch>
                  </a:blipFill>
                </p:spPr>
                <p:txBody>
                  <a:bodyPr/>
                  <a:lstStyle/>
                  <a:p>
                    <a:r>
                      <a:rPr lang="en-US">
                        <a:noFill/>
                      </a:rPr>
                      <a:t> </a:t>
                    </a:r>
                  </a:p>
                </p:txBody>
              </p:sp>
            </mc:Fallback>
          </mc:AlternateContent>
        </p:grpSp>
        <p:sp>
          <p:nvSpPr>
            <p:cNvPr id="19" name="TextBox 18"/>
            <p:cNvSpPr txBox="1"/>
            <p:nvPr/>
          </p:nvSpPr>
          <p:spPr>
            <a:xfrm>
              <a:off x="1833921" y="2925126"/>
              <a:ext cx="2809039" cy="369332"/>
            </a:xfrm>
            <a:prstGeom prst="rect">
              <a:avLst/>
            </a:prstGeom>
            <a:noFill/>
          </p:spPr>
          <p:txBody>
            <a:bodyPr wrap="none" rtlCol="0">
              <a:spAutoFit/>
            </a:bodyPr>
            <a:lstStyle/>
            <a:p>
              <a:r>
                <a:rPr lang="en-US" dirty="0"/>
                <a:t>800 us ODF interaction time</a:t>
              </a:r>
            </a:p>
          </p:txBody>
        </p:sp>
      </p:grpSp>
      <p:sp>
        <p:nvSpPr>
          <p:cNvPr id="2" name="Title 1"/>
          <p:cNvSpPr>
            <a:spLocks noGrp="1"/>
          </p:cNvSpPr>
          <p:nvPr>
            <p:ph type="title"/>
          </p:nvPr>
        </p:nvSpPr>
        <p:spPr>
          <a:xfrm>
            <a:off x="201157" y="-39324"/>
            <a:ext cx="10515600" cy="931922"/>
          </a:xfrm>
        </p:spPr>
        <p:txBody>
          <a:bodyPr/>
          <a:lstStyle/>
          <a:p>
            <a:r>
              <a:rPr lang="en-US" dirty="0"/>
              <a:t>Modes and low frequency signal</a:t>
            </a:r>
          </a:p>
        </p:txBody>
      </p:sp>
      <p:grpSp>
        <p:nvGrpSpPr>
          <p:cNvPr id="28" name="Group 27"/>
          <p:cNvGrpSpPr/>
          <p:nvPr/>
        </p:nvGrpSpPr>
        <p:grpSpPr>
          <a:xfrm>
            <a:off x="24684" y="687368"/>
            <a:ext cx="11556396" cy="2212653"/>
            <a:chOff x="24684" y="901551"/>
            <a:chExt cx="11556396" cy="2212653"/>
          </a:xfrm>
        </p:grpSpPr>
        <p:pic>
          <p:nvPicPr>
            <p:cNvPr id="8" name="Picture 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9350" y="901551"/>
              <a:ext cx="11371730" cy="2112718"/>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4480308" y="2744872"/>
                  <a:ext cx="3363613" cy="369332"/>
                </a:xfrm>
                <a:prstGeom prst="rect">
                  <a:avLst/>
                </a:prstGeom>
                <a:noFill/>
              </p:spPr>
              <p:txBody>
                <a:bodyPr wrap="none" rtlCol="0">
                  <a:spAutoFit/>
                </a:bodyPr>
                <a:lstStyle/>
                <a:p>
                  <a:r>
                    <a:rPr lang="en-US" dirty="0"/>
                    <a:t>ODF Difference Frequency </a:t>
                  </a:r>
                  <a14:m>
                    <m:oMath xmlns:m="http://schemas.openxmlformats.org/officeDocument/2006/math">
                      <m:r>
                        <a:rPr lang="en-US" b="0" i="1" smtClean="0">
                          <a:latin typeface="Cambria Math" panose="02040503050406030204" pitchFamily="18" charset="0"/>
                        </a:rPr>
                        <m:t>𝜇</m:t>
                      </m:r>
                    </m:oMath>
                  </a14:m>
                  <a:r>
                    <a:rPr lang="en-US" dirty="0"/>
                    <a:t> (kHz)</a:t>
                  </a:r>
                </a:p>
              </p:txBody>
            </p:sp>
          </mc:Choice>
          <mc:Fallback xmlns="">
            <p:sp>
              <p:nvSpPr>
                <p:cNvPr id="9" name="TextBox 8"/>
                <p:cNvSpPr txBox="1">
                  <a:spLocks noRot="1" noChangeAspect="1" noMove="1" noResize="1" noEditPoints="1" noAdjustHandles="1" noChangeArrowheads="1" noChangeShapeType="1" noTextEdit="1"/>
                </p:cNvSpPr>
                <p:nvPr/>
              </p:nvSpPr>
              <p:spPr>
                <a:xfrm>
                  <a:off x="4480308" y="2744872"/>
                  <a:ext cx="3363613" cy="369332"/>
                </a:xfrm>
                <a:prstGeom prst="rect">
                  <a:avLst/>
                </a:prstGeom>
                <a:blipFill>
                  <a:blip r:embed="rId4"/>
                  <a:stretch>
                    <a:fillRect l="-1630" t="-8197" r="-90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rot="16200000">
                  <a:off x="-260875" y="1636904"/>
                  <a:ext cx="940450" cy="369332"/>
                </a:xfrm>
                <a:prstGeom prst="rect">
                  <a:avLst/>
                </a:prstGeom>
                <a:noFill/>
              </p:spPr>
              <p:txBody>
                <a:bodyPr wrap="none" rtlCol="0">
                  <a:spAutoFit/>
                </a:bodyPr>
                <a:lstStyle/>
                <a:p>
                  <a14:m>
                    <m:oMath xmlns:m="http://schemas.openxmlformats.org/officeDocument/2006/math">
                      <m:d>
                        <m:dPr>
                          <m:begChr m:val="⟨"/>
                          <m:endChr m:val="⟩"/>
                          <m:ctrlPr>
                            <a:rPr lang="en-US"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m:t>
                              </m:r>
                            </m:sub>
                          </m:sSub>
                        </m:e>
                      </m:d>
                    </m:oMath>
                  </a14:m>
                  <a:r>
                    <a:rPr lang="en-US" dirty="0"/>
                    <a:t> (%)</a:t>
                  </a:r>
                </a:p>
              </p:txBody>
            </p:sp>
          </mc:Choice>
          <mc:Fallback xmlns="">
            <p:sp>
              <p:nvSpPr>
                <p:cNvPr id="10" name="TextBox 9"/>
                <p:cNvSpPr txBox="1">
                  <a:spLocks noRot="1" noChangeAspect="1" noMove="1" noResize="1" noEditPoints="1" noAdjustHandles="1" noChangeArrowheads="1" noChangeShapeType="1" noTextEdit="1"/>
                </p:cNvSpPr>
                <p:nvPr/>
              </p:nvSpPr>
              <p:spPr>
                <a:xfrm rot="16200000">
                  <a:off x="-260875" y="1636904"/>
                  <a:ext cx="940450" cy="369332"/>
                </a:xfrm>
                <a:prstGeom prst="rect">
                  <a:avLst/>
                </a:prstGeom>
                <a:blipFill>
                  <a:blip r:embed="rId5"/>
                  <a:stretch>
                    <a:fillRect l="-8197" t="-5195" r="-24590"/>
                  </a:stretch>
                </a:blipFill>
              </p:spPr>
              <p:txBody>
                <a:bodyPr/>
                <a:lstStyle/>
                <a:p>
                  <a:r>
                    <a:rPr lang="en-US">
                      <a:noFill/>
                    </a:rPr>
                    <a:t> </a:t>
                  </a:r>
                </a:p>
              </p:txBody>
            </p:sp>
          </mc:Fallback>
        </mc:AlternateContent>
      </p:grpSp>
      <p:grpSp>
        <p:nvGrpSpPr>
          <p:cNvPr id="18" name="Group 17"/>
          <p:cNvGrpSpPr>
            <a:grpSpLocks noChangeAspect="1"/>
          </p:cNvGrpSpPr>
          <p:nvPr/>
        </p:nvGrpSpPr>
        <p:grpSpPr>
          <a:xfrm>
            <a:off x="7076787" y="2850550"/>
            <a:ext cx="5115213" cy="1852672"/>
            <a:chOff x="7032162" y="3065284"/>
            <a:chExt cx="5115213" cy="1852672"/>
          </a:xfrm>
        </p:grpSpPr>
        <p:pic>
          <p:nvPicPr>
            <p:cNvPr id="11" name="Picture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22263" y="3065284"/>
              <a:ext cx="4925112" cy="1790950"/>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8617265" y="4610179"/>
                  <a:ext cx="2648738" cy="307777"/>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xmlns="">
            <p:sp>
              <p:nvSpPr>
                <p:cNvPr id="13" name="TextBox 12"/>
                <p:cNvSpPr txBox="1">
                  <a:spLocks noRot="1" noChangeAspect="1" noMove="1" noResize="1" noEditPoints="1" noAdjustHandles="1" noChangeArrowheads="1" noChangeShapeType="1" noTextEdit="1"/>
                </p:cNvSpPr>
                <p:nvPr/>
              </p:nvSpPr>
              <p:spPr>
                <a:xfrm>
                  <a:off x="8617265" y="4610179"/>
                  <a:ext cx="2648738" cy="307777"/>
                </a:xfrm>
                <a:prstGeom prst="rect">
                  <a:avLst/>
                </a:prstGeom>
                <a:blipFill>
                  <a:blip r:embed="rId7"/>
                  <a:stretch>
                    <a:fillRect l="-691" t="-3922"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rot="16200000">
                  <a:off x="6801074" y="3692889"/>
                  <a:ext cx="769954" cy="307777"/>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xmlns="">
            <p:sp>
              <p:nvSpPr>
                <p:cNvPr id="15" name="TextBox 14"/>
                <p:cNvSpPr txBox="1">
                  <a:spLocks noRot="1" noChangeAspect="1" noMove="1" noResize="1" noEditPoints="1" noAdjustHandles="1" noChangeArrowheads="1" noChangeShapeType="1" noTextEdit="1"/>
                </p:cNvSpPr>
                <p:nvPr/>
              </p:nvSpPr>
              <p:spPr>
                <a:xfrm rot="16200000">
                  <a:off x="6801074" y="3692889"/>
                  <a:ext cx="769954" cy="307777"/>
                </a:xfrm>
                <a:prstGeom prst="rect">
                  <a:avLst/>
                </a:prstGeom>
                <a:blipFill>
                  <a:blip r:embed="rId8"/>
                  <a:stretch>
                    <a:fillRect l="-4000" t="-2381" r="-20000"/>
                  </a:stretch>
                </a:blipFill>
              </p:spPr>
              <p:txBody>
                <a:bodyPr/>
                <a:lstStyle/>
                <a:p>
                  <a:r>
                    <a:rPr lang="en-US">
                      <a:noFill/>
                    </a:rPr>
                    <a:t> </a:t>
                  </a:r>
                </a:p>
              </p:txBody>
            </p:sp>
          </mc:Fallback>
        </mc:AlternateContent>
      </p:grpSp>
      <p:sp>
        <p:nvSpPr>
          <p:cNvPr id="12" name="TextBox 11"/>
          <p:cNvSpPr txBox="1"/>
          <p:nvPr/>
        </p:nvSpPr>
        <p:spPr>
          <a:xfrm>
            <a:off x="1495755" y="1184257"/>
            <a:ext cx="2637517" cy="369332"/>
          </a:xfrm>
          <a:prstGeom prst="rect">
            <a:avLst/>
          </a:prstGeom>
          <a:noFill/>
        </p:spPr>
        <p:txBody>
          <a:bodyPr wrap="none" rtlCol="0">
            <a:spAutoFit/>
          </a:bodyPr>
          <a:lstStyle/>
          <a:p>
            <a:r>
              <a:rPr lang="en-US" dirty="0"/>
              <a:t>4 ms ODF interaction time</a:t>
            </a:r>
          </a:p>
        </p:txBody>
      </p:sp>
      <p:grpSp>
        <p:nvGrpSpPr>
          <p:cNvPr id="1048" name="Group 1047"/>
          <p:cNvGrpSpPr/>
          <p:nvPr/>
        </p:nvGrpSpPr>
        <p:grpSpPr>
          <a:xfrm>
            <a:off x="3685153" y="4636075"/>
            <a:ext cx="5114114" cy="2172978"/>
            <a:chOff x="3685153" y="4636075"/>
            <a:chExt cx="5114114" cy="2172978"/>
          </a:xfrm>
        </p:grpSpPr>
        <p:grpSp>
          <p:nvGrpSpPr>
            <p:cNvPr id="26" name="Group 25"/>
            <p:cNvGrpSpPr>
              <a:grpSpLocks noChangeAspect="1"/>
            </p:cNvGrpSpPr>
            <p:nvPr/>
          </p:nvGrpSpPr>
          <p:grpSpPr>
            <a:xfrm>
              <a:off x="3685153" y="4636075"/>
              <a:ext cx="5114114" cy="2172978"/>
              <a:chOff x="4851859" y="4311074"/>
              <a:chExt cx="5114114" cy="2172978"/>
            </a:xfrm>
          </p:grpSpPr>
          <p:pic>
            <p:nvPicPr>
              <p:cNvPr id="17" name="Picture 1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021808" y="4311074"/>
                <a:ext cx="4944165" cy="2067213"/>
              </a:xfrm>
              <a:prstGeom prst="rect">
                <a:avLst/>
              </a:prstGeom>
            </p:spPr>
          </p:pic>
          <mc:AlternateContent xmlns:mc="http://schemas.openxmlformats.org/markup-compatibility/2006" xmlns:a14="http://schemas.microsoft.com/office/drawing/2010/main">
            <mc:Choice Requires="a14">
              <p:sp>
                <p:nvSpPr>
                  <p:cNvPr id="23" name="TextBox 22"/>
                  <p:cNvSpPr txBox="1"/>
                  <p:nvPr/>
                </p:nvSpPr>
                <p:spPr>
                  <a:xfrm>
                    <a:off x="6169521" y="6176275"/>
                    <a:ext cx="2648738" cy="307777"/>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xmlns="">
              <p:sp>
                <p:nvSpPr>
                  <p:cNvPr id="23" name="TextBox 22"/>
                  <p:cNvSpPr txBox="1">
                    <a:spLocks noRot="1" noChangeAspect="1" noMove="1" noResize="1" noEditPoints="1" noAdjustHandles="1" noChangeArrowheads="1" noChangeShapeType="1" noTextEdit="1"/>
                  </p:cNvSpPr>
                  <p:nvPr/>
                </p:nvSpPr>
                <p:spPr>
                  <a:xfrm>
                    <a:off x="6169521" y="6176275"/>
                    <a:ext cx="2648738" cy="307777"/>
                  </a:xfrm>
                  <a:prstGeom prst="rect">
                    <a:avLst/>
                  </a:prstGeom>
                  <a:blipFill>
                    <a:blip r:embed="rId15"/>
                    <a:stretch>
                      <a:fillRect l="-691" t="-1961"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rot="16200000">
                    <a:off x="4620771" y="5186733"/>
                    <a:ext cx="769954" cy="307777"/>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xmlns="">
              <p:sp>
                <p:nvSpPr>
                  <p:cNvPr id="25" name="TextBox 24"/>
                  <p:cNvSpPr txBox="1">
                    <a:spLocks noRot="1" noChangeAspect="1" noMove="1" noResize="1" noEditPoints="1" noAdjustHandles="1" noChangeArrowheads="1" noChangeShapeType="1" noTextEdit="1"/>
                  </p:cNvSpPr>
                  <p:nvPr/>
                </p:nvSpPr>
                <p:spPr>
                  <a:xfrm rot="16200000">
                    <a:off x="4620771" y="5186733"/>
                    <a:ext cx="769954" cy="307777"/>
                  </a:xfrm>
                  <a:prstGeom prst="rect">
                    <a:avLst/>
                  </a:prstGeom>
                  <a:blipFill>
                    <a:blip r:embed="rId16"/>
                    <a:stretch>
                      <a:fillRect l="-4000" t="-1575" r="-20000"/>
                    </a:stretch>
                  </a:blipFill>
                </p:spPr>
                <p:txBody>
                  <a:bodyPr/>
                  <a:lstStyle/>
                  <a:p>
                    <a:r>
                      <a:rPr lang="en-US">
                        <a:noFill/>
                      </a:rPr>
                      <a:t> </a:t>
                    </a:r>
                  </a:p>
                </p:txBody>
              </p:sp>
            </mc:Fallback>
          </mc:AlternateContent>
        </p:grpSp>
        <p:sp>
          <p:nvSpPr>
            <p:cNvPr id="27" name="TextBox 26"/>
            <p:cNvSpPr txBox="1"/>
            <p:nvPr/>
          </p:nvSpPr>
          <p:spPr>
            <a:xfrm>
              <a:off x="5075140" y="4871045"/>
              <a:ext cx="3331043" cy="646331"/>
            </a:xfrm>
            <a:prstGeom prst="rect">
              <a:avLst/>
            </a:prstGeom>
            <a:noFill/>
          </p:spPr>
          <p:txBody>
            <a:bodyPr wrap="square" rtlCol="0">
              <a:spAutoFit/>
            </a:bodyPr>
            <a:lstStyle/>
            <a:p>
              <a:pPr algn="ctr"/>
              <a:r>
                <a:rPr lang="en-US" dirty="0"/>
                <a:t>800 us ODF interaction time w/ phase jump</a:t>
              </a:r>
            </a:p>
          </p:txBody>
        </p:sp>
      </p:grpSp>
      <p:cxnSp>
        <p:nvCxnSpPr>
          <p:cNvPr id="36" name="Straight Connector 35"/>
          <p:cNvCxnSpPr/>
          <p:nvPr/>
        </p:nvCxnSpPr>
        <p:spPr>
          <a:xfrm>
            <a:off x="9328638" y="2347546"/>
            <a:ext cx="1981990" cy="110586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p:cNvCxnSpPr/>
          <p:nvPr/>
        </p:nvCxnSpPr>
        <p:spPr>
          <a:xfrm>
            <a:off x="6295292" y="2263806"/>
            <a:ext cx="1356261" cy="139379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0772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475" y="184151"/>
            <a:ext cx="10515600" cy="763806"/>
          </a:xfrm>
        </p:spPr>
        <p:txBody>
          <a:bodyPr/>
          <a:lstStyle/>
          <a:p>
            <a:r>
              <a:rPr lang="en-US" dirty="0"/>
              <a:t>Canceling low frequency oscillations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19226"/>
                <a:ext cx="10780643" cy="3116915"/>
              </a:xfrm>
            </p:spPr>
            <p:txBody>
              <a:bodyPr>
                <a:noAutofit/>
              </a:bodyPr>
              <a:lstStyle/>
              <a:p>
                <a:pPr marL="0" indent="0">
                  <a:buNone/>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𝐻</m:t>
                          </m:r>
                        </m:e>
                        <m:sub>
                          <m:r>
                            <a:rPr lang="en-US" sz="2400" b="0" i="1" smtClean="0">
                              <a:latin typeface="Cambria Math" panose="02040503050406030204" pitchFamily="18" charset="0"/>
                              <a:ea typeface="Cambria Math" panose="02040503050406030204" pitchFamily="18" charset="0"/>
                            </a:rPr>
                            <m:t>𝑂𝐷𝐹</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𝑈</m:t>
                      </m:r>
                      <m:nary>
                        <m:naryPr>
                          <m:chr m:val="∑"/>
                          <m:supHide m:val="on"/>
                          <m:ctrlPr>
                            <a:rPr lang="en-US" sz="2400" b="0" i="1" smtClean="0">
                              <a:latin typeface="Cambria Math" panose="02040503050406030204" pitchFamily="18" charset="0"/>
                              <a:ea typeface="Cambria Math" panose="02040503050406030204" pitchFamily="18" charset="0"/>
                            </a:rPr>
                          </m:ctrlPr>
                        </m:naryPr>
                        <m:sub>
                          <m:r>
                            <m:rPr>
                              <m:brk m:alnAt="7"/>
                            </m:rPr>
                            <a:rPr lang="en-US" sz="2400" b="0" i="1" smtClean="0">
                              <a:latin typeface="Cambria Math" panose="02040503050406030204" pitchFamily="18" charset="0"/>
                              <a:ea typeface="Cambria Math" panose="02040503050406030204" pitchFamily="18" charset="0"/>
                            </a:rPr>
                            <m:t>𝑖</m:t>
                          </m:r>
                        </m:sub>
                        <m:sup/>
                        <m:e>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sin</m:t>
                              </m:r>
                            </m:fName>
                            <m:e>
                              <m:d>
                                <m:dPr>
                                  <m:begChr m:val="["/>
                                  <m:endChr m:val="]"/>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𝑘</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e>
                              </m:d>
                            </m:e>
                          </m:func>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e>
                      </m:nary>
                    </m:oMath>
                  </m:oMathPara>
                </a14:m>
                <a:endParaRPr lang="en-US" sz="24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𝑈</m:t>
                      </m:r>
                      <m:nary>
                        <m:naryPr>
                          <m:chr m:val="∑"/>
                          <m:supHide m:val="on"/>
                          <m:ctrlPr>
                            <a:rPr lang="en-US" sz="2400" i="1">
                              <a:latin typeface="Cambria Math" panose="02040503050406030204" pitchFamily="18" charset="0"/>
                              <a:ea typeface="Cambria Math" panose="02040503050406030204" pitchFamily="18" charset="0"/>
                            </a:rPr>
                          </m:ctrlPr>
                        </m:naryPr>
                        <m:sub>
                          <m:r>
                            <m:rPr>
                              <m:brk m:alnAt="7"/>
                            </m:rPr>
                            <a:rPr lang="en-US" sz="2400" i="1">
                              <a:latin typeface="Cambria Math" panose="02040503050406030204" pitchFamily="18" charset="0"/>
                              <a:ea typeface="Cambria Math" panose="02040503050406030204" pitchFamily="18" charset="0"/>
                            </a:rPr>
                            <m:t>𝑖</m:t>
                          </m:r>
                        </m:sub>
                        <m:sup/>
                        <m:e>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sin</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𝑘</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e>
                              </m:d>
                            </m:e>
                          </m:func>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e>
                              </m:d>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e>
                          </m:func>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𝑈</m:t>
                          </m:r>
                          <m:nary>
                            <m:naryPr>
                              <m:chr m:val="∑"/>
                              <m:supHide m:val="on"/>
                              <m:ctrlPr>
                                <a:rPr lang="en-US" sz="2400" i="1">
                                  <a:latin typeface="Cambria Math" panose="02040503050406030204" pitchFamily="18" charset="0"/>
                                  <a:ea typeface="Cambria Math" panose="02040503050406030204" pitchFamily="18" charset="0"/>
                                </a:rPr>
                              </m:ctrlPr>
                            </m:naryPr>
                            <m:sub>
                              <m:r>
                                <m:rPr>
                                  <m:brk m:alnAt="7"/>
                                </m:rPr>
                                <a:rPr lang="en-US" sz="2400" i="1">
                                  <a:latin typeface="Cambria Math" panose="02040503050406030204" pitchFamily="18" charset="0"/>
                                  <a:ea typeface="Cambria Math" panose="02040503050406030204" pitchFamily="18" charset="0"/>
                                </a:rPr>
                                <m:t>𝑖</m:t>
                              </m:r>
                            </m:sub>
                            <m:sup/>
                            <m:e>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𝑘</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e>
                                  </m:d>
                                </m:e>
                              </m:func>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sin</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e>
                                  </m:d>
                                </m:e>
                              </m:func>
                            </m:e>
                          </m:nary>
                        </m:e>
                      </m:nary>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oMath>
                  </m:oMathPara>
                </a14:m>
                <a:endParaRPr lang="en-US" sz="2400" b="0" dirty="0">
                  <a:ea typeface="Cambria Math" panose="02040503050406030204" pitchFamily="18" charset="0"/>
                </a:endParaRPr>
              </a:p>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𝐻</m:t>
                          </m:r>
                        </m:e>
                        <m:sub>
                          <m:r>
                            <a:rPr lang="en-US" sz="2400" i="1">
                              <a:latin typeface="Cambria Math" panose="02040503050406030204" pitchFamily="18" charset="0"/>
                              <a:ea typeface="Cambria Math" panose="02040503050406030204" pitchFamily="18" charset="0"/>
                            </a:rPr>
                            <m:t>𝑂𝐷𝐹</m:t>
                          </m:r>
                        </m:sub>
                      </m:sSub>
                      <m:r>
                        <a:rPr lang="en-US" sz="2400" i="1" smtClean="0">
                          <a:latin typeface="Cambria Math" panose="02040503050406030204" pitchFamily="18" charset="0"/>
                          <a:ea typeface="Cambria Math" panose="02040503050406030204" pitchFamily="18" charset="0"/>
                        </a:rPr>
                        <m:t>=</m:t>
                      </m:r>
                      <m:nary>
                        <m:naryPr>
                          <m:chr m:val="∑"/>
                          <m:supHide m:val="on"/>
                          <m:ctrlPr>
                            <a:rPr lang="en-US" sz="2400" i="1">
                              <a:latin typeface="Cambria Math" panose="02040503050406030204" pitchFamily="18" charset="0"/>
                              <a:ea typeface="Cambria Math" panose="02040503050406030204" pitchFamily="18" charset="0"/>
                            </a:rPr>
                          </m:ctrlPr>
                        </m:naryPr>
                        <m:sub>
                          <m:r>
                            <m:rPr>
                              <m:brk m:alnAt="7"/>
                            </m:rPr>
                            <a:rPr lang="en-US" sz="2400" i="1">
                              <a:latin typeface="Cambria Math" panose="02040503050406030204" pitchFamily="18" charset="0"/>
                              <a:ea typeface="Cambria Math" panose="02040503050406030204" pitchFamily="18" charset="0"/>
                            </a:rPr>
                            <m:t>𝑖</m:t>
                          </m:r>
                        </m:sub>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e>
                          </m:func>
                          <m:sSubSup>
                            <m:sSubSupPr>
                              <m:ctrlPr>
                                <a:rPr lang="en-US" sz="2400" i="1">
                                  <a:latin typeface="Cambria Math" panose="02040503050406030204" pitchFamily="18" charset="0"/>
                                </a:rPr>
                              </m:ctrlPr>
                            </m:sSubSup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e>
                      </m:nary>
                    </m:oMath>
                  </m:oMathPara>
                </a14:m>
                <a:endParaRPr lang="en-US" sz="2400" b="0" dirty="0">
                  <a:ea typeface="Cambria Math" panose="02040503050406030204" pitchFamily="18" charset="0"/>
                </a:endParaRPr>
              </a:p>
              <a:p>
                <a:pPr marL="0" indent="0" algn="ctr">
                  <a:buNone/>
                </a:pPr>
                <a:endParaRPr lang="en-US" sz="2400" dirty="0">
                  <a:ea typeface="Cambria Math" panose="02040503050406030204" pitchFamily="18" charset="0"/>
                </a:endParaRPr>
              </a:p>
              <a:p>
                <a:pPr marL="0" indent="0" algn="ctr">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19226"/>
                <a:ext cx="10780643" cy="3116915"/>
              </a:xfr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448288" y="5660225"/>
                <a:ext cx="9560464" cy="662361"/>
              </a:xfrm>
              <a:prstGeom prst="rect">
                <a:avLst/>
              </a:prstGeom>
            </p:spPr>
            <p:txBody>
              <a:bodyPr wrap="square">
                <a:spAutoFit/>
              </a:bodyPr>
              <a:lstStyle/>
              <a:p>
                <a:r>
                  <a:rPr lang="en-US" sz="2400" dirty="0"/>
                  <a:t>For </a:t>
                </a: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𝜔</m:t>
                        </m:r>
                      </m:num>
                      <m:den>
                        <m:r>
                          <a:rPr lang="en-US" sz="2400" b="0" i="1" smtClean="0">
                            <a:latin typeface="Cambria Math" panose="02040503050406030204" pitchFamily="18" charset="0"/>
                          </a:rPr>
                          <m:t>2</m:t>
                        </m:r>
                        <m:r>
                          <a:rPr lang="en-US" sz="2400" b="0" i="1" smtClean="0">
                            <a:latin typeface="Cambria Math" panose="02040503050406030204" pitchFamily="18" charset="0"/>
                          </a:rPr>
                          <m:t>𝜋</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m:t>
                        </m:r>
                        <m:r>
                          <a:rPr lang="en-US" sz="2400" b="0" i="1" smtClean="0">
                            <a:latin typeface="Cambria Math" panose="02040503050406030204" pitchFamily="18" charset="0"/>
                          </a:rPr>
                          <m:t>𝑛</m:t>
                        </m:r>
                        <m:r>
                          <a:rPr lang="en-US" sz="2400" b="0" i="1" smtClean="0">
                            <a:latin typeface="Cambria Math" panose="02040503050406030204" pitchFamily="18" charset="0"/>
                          </a:rPr>
                          <m:t>+1</m:t>
                        </m:r>
                      </m:num>
                      <m:den>
                        <m:r>
                          <a:rPr lang="en-US" sz="2400" b="0" i="1" smtClean="0">
                            <a:latin typeface="Cambria Math" panose="02040503050406030204" pitchFamily="18" charset="0"/>
                          </a:rPr>
                          <m:t>2</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𝑇</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𝜋</m:t>
                                </m:r>
                              </m:sub>
                            </m:sSub>
                          </m:e>
                        </m:d>
                      </m:den>
                    </m:f>
                  </m:oMath>
                </a14:m>
                <a:r>
                  <a:rPr lang="en-US" sz="2400" dirty="0"/>
                  <a:t>, </a:t>
                </a:r>
                <a14:m>
                  <m:oMath xmlns:m="http://schemas.openxmlformats.org/officeDocument/2006/math">
                    <m:r>
                      <m:rPr>
                        <m:sty m:val="p"/>
                      </m:rPr>
                      <a:rPr lang="el-GR" sz="2400" i="1" kern="0">
                        <a:solidFill>
                          <a:sysClr val="windowText" lastClr="000000"/>
                        </a:solidFill>
                        <a:latin typeface="Cambria Math" panose="02040503050406030204" pitchFamily="18" charset="0"/>
                        <a:ea typeface="Cambria Math" panose="02040503050406030204" pitchFamily="18" charset="0"/>
                      </a:rPr>
                      <m:t>Δ</m:t>
                    </m:r>
                    <m:r>
                      <a:rPr lang="en-US" sz="2400" i="1" kern="0">
                        <a:solidFill>
                          <a:sysClr val="windowText" lastClr="000000"/>
                        </a:solidFill>
                        <a:latin typeface="Cambria Math" panose="02040503050406030204" pitchFamily="18" charset="0"/>
                        <a:ea typeface="Cambria Math" panose="02040503050406030204" pitchFamily="18" charset="0"/>
                      </a:rPr>
                      <m:t>𝜑</m:t>
                    </m:r>
                    <m:r>
                      <a:rPr lang="en-US" sz="2400" i="1" kern="0">
                        <a:solidFill>
                          <a:sysClr val="windowText" lastClr="000000"/>
                        </a:solidFill>
                        <a:latin typeface="Cambria Math" panose="02040503050406030204" pitchFamily="18" charset="0"/>
                        <a:ea typeface="Cambria Math" panose="02040503050406030204" pitchFamily="18" charset="0"/>
                      </a:rPr>
                      <m:t>=</m:t>
                    </m:r>
                    <m:r>
                      <a:rPr lang="en-US" sz="2400" b="0" i="1" kern="0" smtClean="0">
                        <a:solidFill>
                          <a:sysClr val="windowText" lastClr="000000"/>
                        </a:solidFill>
                        <a:latin typeface="Cambria Math" panose="02040503050406030204" pitchFamily="18" charset="0"/>
                        <a:ea typeface="Cambria Math" panose="02040503050406030204" pitchFamily="18" charset="0"/>
                      </a:rPr>
                      <m:t>𝜋</m:t>
                    </m:r>
                  </m:oMath>
                </a14:m>
                <a:r>
                  <a:rPr lang="en-US" sz="2400" dirty="0"/>
                  <a:t> and spin precession is coherently accumulated</a:t>
                </a:r>
              </a:p>
            </p:txBody>
          </p:sp>
        </mc:Choice>
        <mc:Fallback xmlns="">
          <p:sp>
            <p:nvSpPr>
              <p:cNvPr id="5" name="Rectangle 4"/>
              <p:cNvSpPr>
                <a:spLocks noRot="1" noChangeAspect="1" noMove="1" noResize="1" noEditPoints="1" noAdjustHandles="1" noChangeArrowheads="1" noChangeShapeType="1" noTextEdit="1"/>
              </p:cNvSpPr>
              <p:nvPr/>
            </p:nvSpPr>
            <p:spPr>
              <a:xfrm>
                <a:off x="1448288" y="5660225"/>
                <a:ext cx="9560464" cy="662361"/>
              </a:xfrm>
              <a:prstGeom prst="rect">
                <a:avLst/>
              </a:prstGeom>
              <a:blipFill>
                <a:blip r:embed="rId4"/>
                <a:stretch>
                  <a:fillRect l="-1020" b="-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2081063" y="4342067"/>
                <a:ext cx="8294914" cy="1027974"/>
              </a:xfrm>
              <a:prstGeom prst="rect">
                <a:avLst/>
              </a:prstGeom>
            </p:spPr>
            <p:txBody>
              <a:bodyPr wrap="square">
                <a:spAutoFit/>
              </a:bodyPr>
              <a:lstStyle/>
              <a:p>
                <a:pPr algn="ctr"/>
                <a:r>
                  <a:rPr lang="en-US" sz="2400" dirty="0">
                    <a:ea typeface="Cambria Math" panose="02040503050406030204" pitchFamily="18" charset="0"/>
                  </a:rPr>
                  <a:t>Can ignore second term when </a:t>
                </a:r>
                <a14:m>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𝑈</m:t>
                        </m:r>
                      </m:num>
                      <m:den>
                        <m:r>
                          <a:rPr lang="en-US" sz="2400" i="1">
                            <a:latin typeface="Cambria Math" panose="02040503050406030204" pitchFamily="18" charset="0"/>
                            <a:ea typeface="Cambria Math" panose="02040503050406030204" pitchFamily="18" charset="0"/>
                          </a:rPr>
                          <m:t>𝜇</m:t>
                        </m:r>
                      </m:den>
                    </m:f>
                    <m:r>
                      <a:rPr lang="en-US" sz="2400" i="1">
                        <a:latin typeface="Cambria Math" panose="02040503050406030204" pitchFamily="18" charset="0"/>
                        <a:ea typeface="Cambria Math" panose="02040503050406030204" pitchFamily="18" charset="0"/>
                      </a:rPr>
                      <m:t>≪1</m:t>
                    </m:r>
                  </m:oMath>
                </a14:m>
                <a:r>
                  <a:rPr lang="en-US" sz="2400" dirty="0">
                    <a:ea typeface="Cambria Math" panose="02040503050406030204" pitchFamily="18" charset="0"/>
                  </a:rPr>
                  <a:t>. </a:t>
                </a:r>
              </a:p>
              <a:p>
                <a:pPr algn="ctr"/>
                <a:r>
                  <a:rPr lang="en-US" sz="2400" dirty="0">
                    <a:ea typeface="Cambria Math" panose="02040503050406030204" pitchFamily="18" charset="0"/>
                  </a:rPr>
                  <a:t>At low frequencies </a:t>
                </a:r>
                <a14:m>
                  <m:oMath xmlns:m="http://schemas.openxmlformats.org/officeDocument/2006/math">
                    <m:r>
                      <a:rPr lang="en-US" sz="2400" i="1">
                        <a:latin typeface="Cambria Math" panose="02040503050406030204" pitchFamily="18" charset="0"/>
                        <a:ea typeface="Cambria Math" panose="02040503050406030204" pitchFamily="18" charset="0"/>
                      </a:rPr>
                      <m:t>𝜇</m:t>
                    </m:r>
                  </m:oMath>
                </a14:m>
                <a:r>
                  <a:rPr lang="en-US" sz="2400" dirty="0">
                    <a:ea typeface="Cambria Math" panose="02040503050406030204" pitchFamily="18" charset="0"/>
                  </a:rPr>
                  <a:t>, can still cancel by setting: </a:t>
                </a:r>
                <a14:m>
                  <m:oMath xmlns:m="http://schemas.openxmlformats.org/officeDocument/2006/math">
                    <m:r>
                      <m:rPr>
                        <m:sty m:val="p"/>
                      </m:rPr>
                      <a:rPr lang="el-GR" sz="2400" i="1" kern="0">
                        <a:solidFill>
                          <a:sysClr val="windowText" lastClr="000000"/>
                        </a:solidFill>
                        <a:latin typeface="Cambria Math" panose="02040503050406030204" pitchFamily="18" charset="0"/>
                        <a:ea typeface="Cambria Math" panose="02040503050406030204" pitchFamily="18" charset="0"/>
                      </a:rPr>
                      <m:t>Δ</m:t>
                    </m:r>
                    <m:r>
                      <a:rPr lang="en-US" sz="2400" i="1" kern="0">
                        <a:solidFill>
                          <a:sysClr val="windowText" lastClr="000000"/>
                        </a:solidFill>
                        <a:latin typeface="Cambria Math" panose="02040503050406030204" pitchFamily="18" charset="0"/>
                        <a:ea typeface="Cambria Math" panose="02040503050406030204" pitchFamily="18" charset="0"/>
                      </a:rPr>
                      <m:t>𝜑</m:t>
                    </m:r>
                    <m:r>
                      <a:rPr lang="en-US" sz="2400" i="1" kern="0">
                        <a:solidFill>
                          <a:sysClr val="windowText" lastClr="000000"/>
                        </a:solidFill>
                        <a:latin typeface="Cambria Math" panose="02040503050406030204" pitchFamily="18" charset="0"/>
                        <a:ea typeface="Cambria Math" panose="02040503050406030204" pitchFamily="18" charset="0"/>
                      </a:rPr>
                      <m:t>=</m:t>
                    </m:r>
                    <m:r>
                      <a:rPr lang="en-US" sz="2400" i="1" kern="0">
                        <a:solidFill>
                          <a:sysClr val="windowText" lastClr="000000"/>
                        </a:solidFill>
                        <a:latin typeface="Cambria Math" panose="02040503050406030204" pitchFamily="18" charset="0"/>
                        <a:ea typeface="Cambria Math" panose="02040503050406030204" pitchFamily="18" charset="0"/>
                      </a:rPr>
                      <m:t>𝜇</m:t>
                    </m:r>
                    <m:r>
                      <a:rPr lang="en-US" sz="2400" i="1" kern="0">
                        <a:solidFill>
                          <a:sysClr val="windowText" lastClr="000000"/>
                        </a:solidFill>
                        <a:latin typeface="Cambria Math" panose="02040503050406030204" pitchFamily="18" charset="0"/>
                        <a:ea typeface="Cambria Math" panose="02040503050406030204" pitchFamily="18" charset="0"/>
                      </a:rPr>
                      <m:t>(</m:t>
                    </m:r>
                    <m:r>
                      <a:rPr lang="en-US" sz="2400" i="1" kern="0">
                        <a:solidFill>
                          <a:sysClr val="windowText" lastClr="000000"/>
                        </a:solidFill>
                        <a:latin typeface="Cambria Math" panose="02040503050406030204" pitchFamily="18" charset="0"/>
                      </a:rPr>
                      <m:t>𝑇</m:t>
                    </m:r>
                    <m:r>
                      <a:rPr lang="en-US" sz="2400" i="1" kern="0">
                        <a:solidFill>
                          <a:sysClr val="windowText" lastClr="000000"/>
                        </a:solidFill>
                        <a:latin typeface="Cambria Math" panose="02040503050406030204" pitchFamily="18" charset="0"/>
                      </a:rPr>
                      <m:t>+</m:t>
                    </m:r>
                    <m:sSub>
                      <m:sSubPr>
                        <m:ctrlPr>
                          <a:rPr lang="en-US" sz="2400" i="1" kern="0">
                            <a:solidFill>
                              <a:sysClr val="windowText" lastClr="000000"/>
                            </a:solidFill>
                            <a:latin typeface="Cambria Math" panose="02040503050406030204" pitchFamily="18" charset="0"/>
                          </a:rPr>
                        </m:ctrlPr>
                      </m:sSubPr>
                      <m:e>
                        <m:r>
                          <a:rPr lang="en-US" sz="2400" i="1" kern="0">
                            <a:solidFill>
                              <a:sysClr val="windowText" lastClr="000000"/>
                            </a:solidFill>
                            <a:latin typeface="Cambria Math" panose="02040503050406030204" pitchFamily="18" charset="0"/>
                          </a:rPr>
                          <m:t>𝑡</m:t>
                        </m:r>
                      </m:e>
                      <m:sub>
                        <m:r>
                          <a:rPr lang="en-US" sz="2400" i="1" kern="0">
                            <a:solidFill>
                              <a:sysClr val="windowText" lastClr="000000"/>
                            </a:solidFill>
                            <a:latin typeface="Cambria Math" panose="02040503050406030204" pitchFamily="18" charset="0"/>
                            <a:ea typeface="Cambria Math" panose="02040503050406030204" pitchFamily="18" charset="0"/>
                          </a:rPr>
                          <m:t>𝜋</m:t>
                        </m:r>
                      </m:sub>
                    </m:sSub>
                    <m:r>
                      <a:rPr lang="en-US" sz="2400" i="1" kern="0">
                        <a:solidFill>
                          <a:sysClr val="windowText" lastClr="000000"/>
                        </a:solidFill>
                        <a:latin typeface="Cambria Math" panose="02040503050406030204" pitchFamily="18" charset="0"/>
                        <a:ea typeface="Cambria Math" panose="02040503050406030204" pitchFamily="18" charset="0"/>
                      </a:rPr>
                      <m:t>)</m:t>
                    </m:r>
                  </m:oMath>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2081063" y="4342067"/>
                <a:ext cx="8294914" cy="1027974"/>
              </a:xfrm>
              <a:prstGeom prst="rect">
                <a:avLst/>
              </a:prstGeom>
              <a:blipFill>
                <a:blip r:embed="rId5"/>
                <a:stretch>
                  <a:fillRect l="-147" b="-12426"/>
                </a:stretch>
              </a:blipFill>
            </p:spPr>
            <p:txBody>
              <a:bodyPr/>
              <a:lstStyle/>
              <a:p>
                <a:r>
                  <a:rPr lang="en-US">
                    <a:noFill/>
                  </a:rPr>
                  <a:t> </a:t>
                </a:r>
              </a:p>
            </p:txBody>
          </p:sp>
        </mc:Fallback>
      </mc:AlternateContent>
      <p:sp>
        <p:nvSpPr>
          <p:cNvPr id="16" name="Left Brace 15"/>
          <p:cNvSpPr/>
          <p:nvPr/>
        </p:nvSpPr>
        <p:spPr>
          <a:xfrm rot="16200000">
            <a:off x="3630707" y="1350710"/>
            <a:ext cx="274948" cy="350816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cxnSp>
        <p:nvCxnSpPr>
          <p:cNvPr id="18" name="Straight Arrow Connector 17"/>
          <p:cNvCxnSpPr/>
          <p:nvPr/>
        </p:nvCxnSpPr>
        <p:spPr>
          <a:xfrm flipH="1">
            <a:off x="3316941" y="3316941"/>
            <a:ext cx="451240" cy="340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3861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Background characterized by spontaneous emission and magnetic field fluctuations</a:t>
            </a:r>
          </a:p>
        </p:txBody>
      </p:sp>
      <mc:AlternateContent xmlns:mc="http://schemas.openxmlformats.org/markup-compatibility/2006" xmlns:a14="http://schemas.microsoft.com/office/drawing/2010/main">
        <mc:Choice Requires="a14">
          <p:sp>
            <p:nvSpPr>
              <p:cNvPr id="5" name="Rectangle 4"/>
              <p:cNvSpPr/>
              <p:nvPr/>
            </p:nvSpPr>
            <p:spPr>
              <a:xfrm>
                <a:off x="7982629" y="4470066"/>
                <a:ext cx="1729110" cy="8467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𝜉</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m:rPr>
                              <m:sty m:val="p"/>
                            </m:rPr>
                            <a:rPr lang="en-US" sz="2400" b="0" i="0" smtClean="0">
                              <a:latin typeface="Cambria Math" panose="02040503050406030204" pitchFamily="18" charset="0"/>
                            </a:rPr>
                            <m:t>Γ</m:t>
                          </m:r>
                        </m:num>
                        <m:den>
                          <m:r>
                            <a:rPr lang="en-US" sz="2400" b="0" i="1" smtClean="0">
                              <a:latin typeface="Cambria Math" panose="02040503050406030204" pitchFamily="18" charset="0"/>
                            </a:rPr>
                            <m:t>𝑈</m:t>
                          </m:r>
                          <m:r>
                            <a:rPr lang="en-US" sz="2400" b="0" i="1" smtClean="0">
                              <a:latin typeface="Cambria Math" panose="02040503050406030204" pitchFamily="18" charset="0"/>
                            </a:rPr>
                            <m:t>/ℏ</m:t>
                          </m:r>
                        </m:den>
                      </m:f>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7982629" y="4470066"/>
                <a:ext cx="1729110" cy="84677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7204139" y="2721416"/>
                <a:ext cx="3286092" cy="78380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d>
                            <m:dPr>
                              <m:begChr m:val="⟨"/>
                              <m:endChr m:val="⟩"/>
                              <m:ctrlPr>
                                <a:rPr lang="en-US" sz="240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ea typeface="Cambria Math" panose="02040503050406030204" pitchFamily="18" charset="0"/>
                                    </a:rPr>
                                    <m:t>↑</m:t>
                                  </m:r>
                                </m:sub>
                              </m:sSub>
                            </m:e>
                          </m:d>
                        </m:e>
                        <m:sub>
                          <m:r>
                            <a:rPr lang="en-US" sz="2400" b="0" i="1" smtClean="0">
                              <a:latin typeface="Cambria Math" panose="02040503050406030204" pitchFamily="18" charset="0"/>
                              <a:ea typeface="Cambria Math" panose="02040503050406030204" pitchFamily="18" charset="0"/>
                            </a:rPr>
                            <m:t>𝑏𝑐𝑘</m:t>
                          </m:r>
                        </m:sub>
                      </m:sSub>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d>
                        <m:dPr>
                          <m:ctrlPr>
                            <a:rPr lang="en-US" sz="2400" i="1" smtClean="0">
                              <a:latin typeface="Cambria Math" panose="02040503050406030204" pitchFamily="18" charset="0"/>
                            </a:rPr>
                          </m:ctrlPr>
                        </m:dPr>
                        <m:e>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m:rPr>
                                  <m:sty m:val="p"/>
                                </m:rPr>
                                <a:rPr lang="el-GR" sz="2400" i="1">
                                  <a:latin typeface="Cambria Math" panose="02040503050406030204" pitchFamily="18" charset="0"/>
                                  <a:ea typeface="Cambria Math" panose="02040503050406030204" pitchFamily="18" charset="0"/>
                                </a:rPr>
                                <m:t>Γ</m:t>
                              </m:r>
                              <m:r>
                                <a:rPr lang="en-US" sz="2400" i="1">
                                  <a:latin typeface="Cambria Math" panose="02040503050406030204" pitchFamily="18" charset="0"/>
                                  <a:ea typeface="Cambria Math" panose="02040503050406030204" pitchFamily="18" charset="0"/>
                                </a:rPr>
                                <m:t>𝜏</m:t>
                              </m:r>
                            </m:sup>
                          </m:sSup>
                        </m:e>
                      </m:d>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7204139" y="2721416"/>
                <a:ext cx="3286092" cy="783804"/>
              </a:xfrm>
              <a:prstGeom prst="rect">
                <a:avLst/>
              </a:prstGeom>
              <a:blipFill>
                <a:blip r:embed="rId3"/>
                <a:stretch>
                  <a:fillRect/>
                </a:stretch>
              </a:blipFill>
            </p:spPr>
            <p:txBody>
              <a:bodyPr/>
              <a:lstStyle/>
              <a:p>
                <a:r>
                  <a:rPr lang="en-US">
                    <a:noFill/>
                  </a:rPr>
                  <a:t> </a:t>
                </a:r>
              </a:p>
            </p:txBody>
          </p:sp>
        </mc:Fallback>
      </mc:AlternateContent>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163" y="1832731"/>
            <a:ext cx="6687851" cy="4458567"/>
          </a:xfrm>
          <a:prstGeom prst="rect">
            <a:avLst/>
          </a:prstGeom>
        </p:spPr>
      </p:pic>
    </p:spTree>
    <p:extLst>
      <p:ext uri="{BB962C8B-B14F-4D97-AF65-F5344CB8AC3E}">
        <p14:creationId xmlns:p14="http://schemas.microsoft.com/office/powerpoint/2010/main" val="1696173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7097963" y="544121"/>
            <a:ext cx="4573042" cy="4573042"/>
            <a:chOff x="3809479" y="1142479"/>
            <a:chExt cx="4573042" cy="4573042"/>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2" name="Straight Arrow Connector 11"/>
            <p:cNvCxnSpPr/>
            <p:nvPr/>
          </p:nvCxnSpPr>
          <p:spPr>
            <a:xfrm flipH="1">
              <a:off x="5260181" y="3371850"/>
              <a:ext cx="900113" cy="7715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7097963" y="544121"/>
            <a:ext cx="4573042" cy="4573042"/>
            <a:chOff x="3809479" y="1142479"/>
            <a:chExt cx="4573042" cy="4573042"/>
          </a:xfrm>
        </p:grpSpPr>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5" name="Straight Arrow Connector 14"/>
            <p:cNvCxnSpPr/>
            <p:nvPr/>
          </p:nvCxnSpPr>
          <p:spPr>
            <a:xfrm flipH="1">
              <a:off x="5322094" y="3371850"/>
              <a:ext cx="838200" cy="7072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7097963" y="544121"/>
            <a:ext cx="4573042" cy="4573042"/>
            <a:chOff x="3809479" y="1142479"/>
            <a:chExt cx="4573042" cy="4573042"/>
          </a:xfrm>
        </p:grpSpPr>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8" name="Straight Arrow Connector 17"/>
            <p:cNvCxnSpPr/>
            <p:nvPr/>
          </p:nvCxnSpPr>
          <p:spPr>
            <a:xfrm flipH="1">
              <a:off x="5474494" y="3371850"/>
              <a:ext cx="685800" cy="5905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7097963" y="544121"/>
            <a:ext cx="4573042" cy="4573042"/>
            <a:chOff x="3809479" y="1142479"/>
            <a:chExt cx="4573042" cy="4573042"/>
          </a:xfrm>
        </p:grpSpPr>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21" name="Straight Arrow Connector 20"/>
            <p:cNvCxnSpPr/>
            <p:nvPr/>
          </p:nvCxnSpPr>
          <p:spPr>
            <a:xfrm flipH="1">
              <a:off x="5688806" y="3355181"/>
              <a:ext cx="471488" cy="4286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7097963" y="544121"/>
            <a:ext cx="4573042" cy="4573042"/>
            <a:chOff x="3809479" y="1142479"/>
            <a:chExt cx="4573042" cy="4573042"/>
          </a:xfrm>
        </p:grpSpPr>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24" name="Straight Arrow Connector 23"/>
            <p:cNvCxnSpPr/>
            <p:nvPr/>
          </p:nvCxnSpPr>
          <p:spPr>
            <a:xfrm flipH="1">
              <a:off x="5941220" y="3371850"/>
              <a:ext cx="219074" cy="1762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097963" y="544121"/>
            <a:ext cx="4573042" cy="4573042"/>
            <a:chOff x="3809479" y="1142479"/>
            <a:chExt cx="4573042" cy="4573042"/>
          </a:xfrm>
        </p:grpSpPr>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sp>
          <p:nvSpPr>
            <p:cNvPr id="27" name="Isosceles Triangle 26"/>
            <p:cNvSpPr/>
            <p:nvPr/>
          </p:nvSpPr>
          <p:spPr>
            <a:xfrm rot="1499031" flipV="1">
              <a:off x="6156420" y="3231326"/>
              <a:ext cx="85892" cy="107157"/>
            </a:xfrm>
            <a:prstGeom prst="triangle">
              <a:avLst/>
            </a:prstGeom>
            <a:solidFill>
              <a:srgbClr val="E6DEDE"/>
            </a:solidFill>
            <a:ln>
              <a:solidFill>
                <a:srgbClr val="E6DE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3842677" flipV="1">
              <a:off x="6225578" y="3266865"/>
              <a:ext cx="60501" cy="107157"/>
            </a:xfrm>
            <a:prstGeom prst="triangle">
              <a:avLst/>
            </a:prstGeom>
            <a:solidFill>
              <a:srgbClr val="E0D8D8"/>
            </a:solidFill>
            <a:ln>
              <a:solidFill>
                <a:srgbClr val="E0D8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7097963" y="544121"/>
            <a:ext cx="4573042" cy="4573042"/>
            <a:chOff x="3809479" y="1142479"/>
            <a:chExt cx="4573042" cy="4573042"/>
          </a:xfrm>
        </p:grpSpPr>
        <p:pic>
          <p:nvPicPr>
            <p:cNvPr id="30" name="Picture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1" name="Straight Arrow Connector 30"/>
            <p:cNvCxnSpPr/>
            <p:nvPr/>
          </p:nvCxnSpPr>
          <p:spPr>
            <a:xfrm flipV="1">
              <a:off x="6170177" y="3250406"/>
              <a:ext cx="124866" cy="1109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7097963" y="544121"/>
            <a:ext cx="4573042" cy="4573042"/>
            <a:chOff x="3809479" y="1142479"/>
            <a:chExt cx="4573042" cy="4573042"/>
          </a:xfrm>
        </p:grpSpPr>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4" name="Straight Arrow Connector 33"/>
            <p:cNvCxnSpPr/>
            <p:nvPr/>
          </p:nvCxnSpPr>
          <p:spPr>
            <a:xfrm flipV="1">
              <a:off x="6170177" y="3147020"/>
              <a:ext cx="244911" cy="2143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7097963" y="544121"/>
            <a:ext cx="4573042" cy="4573042"/>
            <a:chOff x="3809479" y="1142479"/>
            <a:chExt cx="4573042" cy="4573042"/>
          </a:xfrm>
        </p:grpSpPr>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7" name="Straight Arrow Connector 36"/>
            <p:cNvCxnSpPr/>
            <p:nvPr/>
          </p:nvCxnSpPr>
          <p:spPr>
            <a:xfrm flipV="1">
              <a:off x="6170177" y="3108957"/>
              <a:ext cx="287773" cy="25000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7097963" y="544121"/>
            <a:ext cx="4573042" cy="4573042"/>
            <a:chOff x="3809479" y="1142479"/>
            <a:chExt cx="4573042" cy="4573042"/>
          </a:xfrm>
        </p:grpSpPr>
        <p:pic>
          <p:nvPicPr>
            <p:cNvPr id="39" name="Picture 3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40" name="Straight Arrow Connector 39"/>
            <p:cNvCxnSpPr/>
            <p:nvPr/>
          </p:nvCxnSpPr>
          <p:spPr>
            <a:xfrm flipV="1">
              <a:off x="6170177" y="3126780"/>
              <a:ext cx="269148" cy="2321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7097963" y="544121"/>
            <a:ext cx="4573042" cy="4573042"/>
            <a:chOff x="3809479" y="1142479"/>
            <a:chExt cx="4573042" cy="4573042"/>
          </a:xfrm>
        </p:grpSpPr>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43" name="Straight Arrow Connector 42"/>
            <p:cNvCxnSpPr/>
            <p:nvPr/>
          </p:nvCxnSpPr>
          <p:spPr>
            <a:xfrm flipV="1">
              <a:off x="6170177" y="3197960"/>
              <a:ext cx="181186" cy="16099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4274321" y="860168"/>
            <a:ext cx="2205760" cy="2250116"/>
            <a:chOff x="4274321" y="860168"/>
            <a:chExt cx="2205760" cy="2250116"/>
          </a:xfrm>
        </p:grpSpPr>
        <p:grpSp>
          <p:nvGrpSpPr>
            <p:cNvPr id="65" name="Group 64"/>
            <p:cNvGrpSpPr>
              <a:grpSpLocks noChangeAspect="1"/>
            </p:cNvGrpSpPr>
            <p:nvPr/>
          </p:nvGrpSpPr>
          <p:grpSpPr>
            <a:xfrm>
              <a:off x="4274321" y="860168"/>
              <a:ext cx="2205760" cy="2205760"/>
              <a:chOff x="743965" y="1077251"/>
              <a:chExt cx="4750882" cy="4750882"/>
            </a:xfrm>
          </p:grpSpPr>
          <p:pic>
            <p:nvPicPr>
              <p:cNvPr id="66" name="Picture 65"/>
              <p:cNvPicPr>
                <a:picLocks noChangeAspect="1"/>
              </p:cNvPicPr>
              <p:nvPr/>
            </p:nvPicPr>
            <p:blipFill>
              <a:blip r:embed="rId14"/>
              <a:stretch>
                <a:fillRect/>
              </a:stretch>
            </p:blipFill>
            <p:spPr>
              <a:xfrm>
                <a:off x="743965" y="1077251"/>
                <a:ext cx="4750882" cy="4750882"/>
              </a:xfrm>
              <a:prstGeom prst="rect">
                <a:avLst/>
              </a:prstGeom>
            </p:spPr>
          </p:pic>
          <p:cxnSp>
            <p:nvCxnSpPr>
              <p:cNvPr id="67" name="Straight Arrow Connector 66"/>
              <p:cNvCxnSpPr/>
              <p:nvPr/>
            </p:nvCxnSpPr>
            <p:spPr>
              <a:xfrm flipV="1">
                <a:off x="3201478" y="3133725"/>
                <a:ext cx="278089" cy="2375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p:cNvCxnSpPr/>
            <p:nvPr/>
          </p:nvCxnSpPr>
          <p:spPr>
            <a:xfrm flipH="1">
              <a:off x="4820531" y="2532523"/>
              <a:ext cx="582138" cy="5777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497029" y="107660"/>
            <a:ext cx="9506705" cy="769441"/>
          </a:xfrm>
          <a:prstGeom prst="rect">
            <a:avLst/>
          </a:prstGeom>
          <a:noFill/>
        </p:spPr>
        <p:txBody>
          <a:bodyPr wrap="none" rtlCol="0">
            <a:spAutoFit/>
          </a:bodyPr>
          <a:lstStyle/>
          <a:p>
            <a:r>
              <a:rPr lang="en-US" sz="4400" dirty="0">
                <a:latin typeface="+mj-lt"/>
              </a:rPr>
              <a:t>Spin dephasing vs measurement strength</a:t>
            </a:r>
          </a:p>
        </p:txBody>
      </p:sp>
      <mc:AlternateContent xmlns:mc="http://schemas.openxmlformats.org/markup-compatibility/2006" xmlns:a14="http://schemas.microsoft.com/office/drawing/2010/main">
        <mc:Choice Requires="a14">
          <p:sp>
            <p:nvSpPr>
              <p:cNvPr id="2" name="TextBox 1"/>
              <p:cNvSpPr txBox="1"/>
              <p:nvPr/>
            </p:nvSpPr>
            <p:spPr>
              <a:xfrm>
                <a:off x="7420708" y="4659924"/>
                <a:ext cx="4200771" cy="707886"/>
              </a:xfrm>
              <a:prstGeom prst="rect">
                <a:avLst/>
              </a:prstGeom>
              <a:noFill/>
            </p:spPr>
            <p:txBody>
              <a:bodyPr wrap="square" rtlCol="0">
                <a:spAutoFit/>
              </a:bodyPr>
              <a:lstStyle/>
              <a:p>
                <a:pPr algn="ctr"/>
                <a:r>
                  <a:rPr lang="en-US" sz="2000" dirty="0"/>
                  <a:t>Our scheme is second order sensitive to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𝑍</m:t>
                        </m:r>
                      </m:e>
                      <m:sub>
                        <m:r>
                          <a:rPr lang="en-US" sz="2000" b="0" i="1" smtClean="0">
                            <a:latin typeface="Cambria Math" panose="02040503050406030204" pitchFamily="18" charset="0"/>
                          </a:rPr>
                          <m:t>𝑐</m:t>
                        </m:r>
                      </m:sub>
                    </m:sSub>
                  </m:oMath>
                </a14:m>
                <a:r>
                  <a:rPr lang="en-US" sz="2000" dirty="0"/>
                  <a:t> i.e. we measure </a:t>
                </a:r>
                <a14:m>
                  <m:oMath xmlns:m="http://schemas.openxmlformats.org/officeDocument/2006/math">
                    <m:sSubSup>
                      <m:sSubSupPr>
                        <m:ctrlPr>
                          <a:rPr lang="en-US" sz="2000" b="0" i="1" smtClean="0">
                            <a:latin typeface="Cambria Math" panose="02040503050406030204" pitchFamily="18" charset="0"/>
                          </a:rPr>
                        </m:ctrlPr>
                      </m:sSubSupPr>
                      <m:e>
                        <m:r>
                          <a:rPr lang="en-US" sz="2000" i="1">
                            <a:latin typeface="Cambria Math" panose="02040503050406030204" pitchFamily="18" charset="0"/>
                          </a:rPr>
                          <m:t>𝑍</m:t>
                        </m:r>
                      </m:e>
                      <m:sub>
                        <m:r>
                          <a:rPr lang="en-US" sz="2000" i="1">
                            <a:latin typeface="Cambria Math" panose="02040503050406030204" pitchFamily="18" charset="0"/>
                          </a:rPr>
                          <m:t>𝑐</m:t>
                        </m:r>
                      </m:sub>
                      <m:sup>
                        <m:r>
                          <a:rPr lang="en-US" sz="2000" b="0" i="1" smtClean="0">
                            <a:latin typeface="Cambria Math" panose="02040503050406030204" pitchFamily="18" charset="0"/>
                          </a:rPr>
                          <m:t>2</m:t>
                        </m:r>
                      </m:sup>
                    </m:sSubSup>
                  </m:oMath>
                </a14:m>
                <a:endParaRPr 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7420708" y="4659924"/>
                <a:ext cx="4200771" cy="707886"/>
              </a:xfrm>
              <a:prstGeom prst="rect">
                <a:avLst/>
              </a:prstGeom>
              <a:blipFill>
                <a:blip r:embed="rId15"/>
                <a:stretch>
                  <a:fillRect t="-4274" r="-726" b="-13675"/>
                </a:stretch>
              </a:blipFill>
            </p:spPr>
            <p:txBody>
              <a:bodyPr/>
              <a:lstStyle/>
              <a:p>
                <a:r>
                  <a:rPr lang="en-US">
                    <a:noFill/>
                  </a:rPr>
                  <a:t> </a:t>
                </a:r>
              </a:p>
            </p:txBody>
          </p:sp>
        </mc:Fallback>
      </mc:AlternateContent>
      <p:grpSp>
        <p:nvGrpSpPr>
          <p:cNvPr id="6" name="Group 5"/>
          <p:cNvGrpSpPr/>
          <p:nvPr/>
        </p:nvGrpSpPr>
        <p:grpSpPr>
          <a:xfrm>
            <a:off x="2377831" y="872408"/>
            <a:ext cx="2197441" cy="3274347"/>
            <a:chOff x="2377831" y="872408"/>
            <a:chExt cx="2197441" cy="3274347"/>
          </a:xfrm>
        </p:grpSpPr>
        <p:grpSp>
          <p:nvGrpSpPr>
            <p:cNvPr id="68" name="Group 67"/>
            <p:cNvGrpSpPr/>
            <p:nvPr/>
          </p:nvGrpSpPr>
          <p:grpSpPr>
            <a:xfrm>
              <a:off x="2377831" y="872408"/>
              <a:ext cx="2197441" cy="2197441"/>
              <a:chOff x="1055502" y="1799028"/>
              <a:chExt cx="2279534" cy="2279534"/>
            </a:xfrm>
          </p:grpSpPr>
          <p:pic>
            <p:nvPicPr>
              <p:cNvPr id="69" name="Picture 68"/>
              <p:cNvPicPr>
                <a:picLocks noChangeAspect="1"/>
              </p:cNvPicPr>
              <p:nvPr/>
            </p:nvPicPr>
            <p:blipFill>
              <a:blip r:embed="rId16"/>
              <a:stretch>
                <a:fillRect/>
              </a:stretch>
            </p:blipFill>
            <p:spPr>
              <a:xfrm>
                <a:off x="1055502" y="1799028"/>
                <a:ext cx="2279534" cy="2279534"/>
              </a:xfrm>
              <a:prstGeom prst="rect">
                <a:avLst/>
              </a:prstGeom>
            </p:spPr>
          </p:pic>
          <p:cxnSp>
            <p:nvCxnSpPr>
              <p:cNvPr id="70" name="Straight Arrow Connector 69"/>
              <p:cNvCxnSpPr/>
              <p:nvPr/>
            </p:nvCxnSpPr>
            <p:spPr>
              <a:xfrm flipH="1">
                <a:off x="1993106" y="2910231"/>
                <a:ext cx="231136" cy="20444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5" name="Straight Arrow Connector 74"/>
            <p:cNvCxnSpPr/>
            <p:nvPr/>
          </p:nvCxnSpPr>
          <p:spPr>
            <a:xfrm flipH="1">
              <a:off x="2603429" y="2533562"/>
              <a:ext cx="877533" cy="1613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509667" y="890963"/>
            <a:ext cx="2144172" cy="4476847"/>
            <a:chOff x="509667" y="890963"/>
            <a:chExt cx="2144172" cy="4476847"/>
          </a:xfrm>
        </p:grpSpPr>
        <p:grpSp>
          <p:nvGrpSpPr>
            <p:cNvPr id="71" name="Group 70"/>
            <p:cNvGrpSpPr>
              <a:grpSpLocks noChangeAspect="1"/>
            </p:cNvGrpSpPr>
            <p:nvPr/>
          </p:nvGrpSpPr>
          <p:grpSpPr>
            <a:xfrm>
              <a:off x="509667" y="890963"/>
              <a:ext cx="2144172" cy="2144172"/>
              <a:chOff x="-704701" y="949228"/>
              <a:chExt cx="4750882" cy="4750882"/>
            </a:xfrm>
          </p:grpSpPr>
          <p:pic>
            <p:nvPicPr>
              <p:cNvPr id="72" name="Picture 71"/>
              <p:cNvPicPr>
                <a:picLocks noChangeAspect="1"/>
              </p:cNvPicPr>
              <p:nvPr/>
            </p:nvPicPr>
            <p:blipFill>
              <a:blip r:embed="rId17"/>
              <a:stretch>
                <a:fillRect/>
              </a:stretch>
            </p:blipFill>
            <p:spPr>
              <a:xfrm>
                <a:off x="-704701" y="949228"/>
                <a:ext cx="4750882" cy="4750882"/>
              </a:xfrm>
              <a:prstGeom prst="rect">
                <a:avLst/>
              </a:prstGeom>
            </p:spPr>
          </p:pic>
          <p:cxnSp>
            <p:nvCxnSpPr>
              <p:cNvPr id="73" name="Straight Arrow Connector 72"/>
              <p:cNvCxnSpPr/>
              <p:nvPr/>
            </p:nvCxnSpPr>
            <p:spPr>
              <a:xfrm flipH="1">
                <a:off x="909639" y="3264694"/>
                <a:ext cx="826292" cy="70008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4" name="Straight Arrow Connector 73"/>
            <p:cNvCxnSpPr/>
            <p:nvPr/>
          </p:nvCxnSpPr>
          <p:spPr>
            <a:xfrm flipH="1">
              <a:off x="1570049" y="2620563"/>
              <a:ext cx="41127" cy="27472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964082" y="1223671"/>
              <a:ext cx="785919" cy="693028"/>
              <a:chOff x="3132350" y="678509"/>
              <a:chExt cx="815280" cy="718918"/>
            </a:xfrm>
          </p:grpSpPr>
          <p:cxnSp>
            <p:nvCxnSpPr>
              <p:cNvPr id="78" name="Straight Arrow Connector 77"/>
              <p:cNvCxnSpPr/>
              <p:nvPr/>
            </p:nvCxnSpPr>
            <p:spPr>
              <a:xfrm flipV="1">
                <a:off x="3483544" y="815178"/>
                <a:ext cx="0" cy="30888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a:off x="3489062" y="1118554"/>
                <a:ext cx="293204" cy="84948"/>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H="1">
                <a:off x="3261941" y="1118556"/>
                <a:ext cx="221607" cy="18914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pic>
            <p:nvPicPr>
              <p:cNvPr id="81" name="Picture 80"/>
              <p:cNvPicPr>
                <a:picLocks noChangeAspect="1"/>
              </p:cNvPicPr>
              <p:nvPr/>
            </p:nvPicPr>
            <p:blipFill>
              <a:blip r:embed="rId18"/>
              <a:stretch>
                <a:fillRect/>
              </a:stretch>
            </p:blipFill>
            <p:spPr>
              <a:xfrm>
                <a:off x="3431427" y="678509"/>
                <a:ext cx="103169" cy="103169"/>
              </a:xfrm>
              <a:prstGeom prst="rect">
                <a:avLst/>
              </a:prstGeom>
            </p:spPr>
          </p:pic>
          <p:pic>
            <p:nvPicPr>
              <p:cNvPr id="82" name="Picture 81"/>
              <p:cNvPicPr>
                <a:picLocks noChangeAspect="1"/>
              </p:cNvPicPr>
              <p:nvPr/>
            </p:nvPicPr>
            <p:blipFill>
              <a:blip r:embed="rId19"/>
              <a:stretch>
                <a:fillRect/>
              </a:stretch>
            </p:blipFill>
            <p:spPr>
              <a:xfrm>
                <a:off x="3838392" y="1060399"/>
                <a:ext cx="109238" cy="145652"/>
              </a:xfrm>
              <a:prstGeom prst="rect">
                <a:avLst/>
              </a:prstGeom>
            </p:spPr>
          </p:pic>
          <p:pic>
            <p:nvPicPr>
              <p:cNvPr id="83" name="Picture 82"/>
              <p:cNvPicPr>
                <a:picLocks noChangeAspect="1"/>
              </p:cNvPicPr>
              <p:nvPr/>
            </p:nvPicPr>
            <p:blipFill>
              <a:blip r:embed="rId20"/>
              <a:stretch>
                <a:fillRect/>
              </a:stretch>
            </p:blipFill>
            <p:spPr>
              <a:xfrm>
                <a:off x="3132350" y="1294258"/>
                <a:ext cx="115307" cy="103169"/>
              </a:xfrm>
              <a:prstGeom prst="rect">
                <a:avLst/>
              </a:prstGeom>
            </p:spPr>
          </p:pic>
        </p:grpSp>
      </p:grpSp>
      <p:pic>
        <p:nvPicPr>
          <p:cNvPr id="44" name="Picture 43"/>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05129" y="2443064"/>
            <a:ext cx="6509478" cy="4339651"/>
          </a:xfrm>
          <a:prstGeom prst="rect">
            <a:avLst/>
          </a:prstGeom>
        </p:spPr>
      </p:pic>
      <p:sp>
        <p:nvSpPr>
          <p:cNvPr id="9" name="Freeform 8"/>
          <p:cNvSpPr/>
          <p:nvPr/>
        </p:nvSpPr>
        <p:spPr>
          <a:xfrm>
            <a:off x="3252061" y="4436382"/>
            <a:ext cx="2993229" cy="1750514"/>
          </a:xfrm>
          <a:custGeom>
            <a:avLst/>
            <a:gdLst>
              <a:gd name="connsiteX0" fmla="*/ 529112 w 3031512"/>
              <a:gd name="connsiteY0" fmla="*/ 35859 h 1801906"/>
              <a:gd name="connsiteX1" fmla="*/ 529112 w 3031512"/>
              <a:gd name="connsiteY1" fmla="*/ 35859 h 1801906"/>
              <a:gd name="connsiteX2" fmla="*/ 457394 w 3031512"/>
              <a:gd name="connsiteY2" fmla="*/ 80682 h 1801906"/>
              <a:gd name="connsiteX3" fmla="*/ 439465 w 3031512"/>
              <a:gd name="connsiteY3" fmla="*/ 98612 h 1801906"/>
              <a:gd name="connsiteX4" fmla="*/ 421535 w 3031512"/>
              <a:gd name="connsiteY4" fmla="*/ 152400 h 1801906"/>
              <a:gd name="connsiteX5" fmla="*/ 385676 w 3031512"/>
              <a:gd name="connsiteY5" fmla="*/ 197223 h 1801906"/>
              <a:gd name="connsiteX6" fmla="*/ 367747 w 3031512"/>
              <a:gd name="connsiteY6" fmla="*/ 224118 h 1801906"/>
              <a:gd name="connsiteX7" fmla="*/ 331888 w 3031512"/>
              <a:gd name="connsiteY7" fmla="*/ 242047 h 1801906"/>
              <a:gd name="connsiteX8" fmla="*/ 304994 w 3031512"/>
              <a:gd name="connsiteY8" fmla="*/ 268941 h 1801906"/>
              <a:gd name="connsiteX9" fmla="*/ 242241 w 3031512"/>
              <a:gd name="connsiteY9" fmla="*/ 286870 h 1801906"/>
              <a:gd name="connsiteX10" fmla="*/ 206382 w 3031512"/>
              <a:gd name="connsiteY10" fmla="*/ 304800 h 1801906"/>
              <a:gd name="connsiteX11" fmla="*/ 143629 w 3031512"/>
              <a:gd name="connsiteY11" fmla="*/ 349623 h 1801906"/>
              <a:gd name="connsiteX12" fmla="*/ 107770 w 3031512"/>
              <a:gd name="connsiteY12" fmla="*/ 403412 h 1801906"/>
              <a:gd name="connsiteX13" fmla="*/ 89841 w 3031512"/>
              <a:gd name="connsiteY13" fmla="*/ 430306 h 1801906"/>
              <a:gd name="connsiteX14" fmla="*/ 80876 w 3031512"/>
              <a:gd name="connsiteY14" fmla="*/ 493059 h 1801906"/>
              <a:gd name="connsiteX15" fmla="*/ 62947 w 3031512"/>
              <a:gd name="connsiteY15" fmla="*/ 519953 h 1801906"/>
              <a:gd name="connsiteX16" fmla="*/ 36053 w 3031512"/>
              <a:gd name="connsiteY16" fmla="*/ 636494 h 1801906"/>
              <a:gd name="connsiteX17" fmla="*/ 27088 w 3031512"/>
              <a:gd name="connsiteY17" fmla="*/ 663388 h 1801906"/>
              <a:gd name="connsiteX18" fmla="*/ 9159 w 3031512"/>
              <a:gd name="connsiteY18" fmla="*/ 699247 h 1801906"/>
              <a:gd name="connsiteX19" fmla="*/ 18123 w 3031512"/>
              <a:gd name="connsiteY19" fmla="*/ 950259 h 1801906"/>
              <a:gd name="connsiteX20" fmla="*/ 45018 w 3031512"/>
              <a:gd name="connsiteY20" fmla="*/ 1030941 h 1801906"/>
              <a:gd name="connsiteX21" fmla="*/ 53982 w 3031512"/>
              <a:gd name="connsiteY21" fmla="*/ 1057835 h 1801906"/>
              <a:gd name="connsiteX22" fmla="*/ 62947 w 3031512"/>
              <a:gd name="connsiteY22" fmla="*/ 1084729 h 1801906"/>
              <a:gd name="connsiteX23" fmla="*/ 71912 w 3031512"/>
              <a:gd name="connsiteY23" fmla="*/ 1120588 h 1801906"/>
              <a:gd name="connsiteX24" fmla="*/ 107770 w 3031512"/>
              <a:gd name="connsiteY24" fmla="*/ 1255059 h 1801906"/>
              <a:gd name="connsiteX25" fmla="*/ 125700 w 3031512"/>
              <a:gd name="connsiteY25" fmla="*/ 1299882 h 1801906"/>
              <a:gd name="connsiteX26" fmla="*/ 161559 w 3031512"/>
              <a:gd name="connsiteY26" fmla="*/ 1335741 h 1801906"/>
              <a:gd name="connsiteX27" fmla="*/ 179488 w 3031512"/>
              <a:gd name="connsiteY27" fmla="*/ 1362635 h 1801906"/>
              <a:gd name="connsiteX28" fmla="*/ 206382 w 3031512"/>
              <a:gd name="connsiteY28" fmla="*/ 1371600 h 1801906"/>
              <a:gd name="connsiteX29" fmla="*/ 251206 w 3031512"/>
              <a:gd name="connsiteY29" fmla="*/ 1398494 h 1801906"/>
              <a:gd name="connsiteX30" fmla="*/ 278100 w 3031512"/>
              <a:gd name="connsiteY30" fmla="*/ 1416423 h 1801906"/>
              <a:gd name="connsiteX31" fmla="*/ 358782 w 3031512"/>
              <a:gd name="connsiteY31" fmla="*/ 1443318 h 1801906"/>
              <a:gd name="connsiteX32" fmla="*/ 421535 w 3031512"/>
              <a:gd name="connsiteY32" fmla="*/ 1470212 h 1801906"/>
              <a:gd name="connsiteX33" fmla="*/ 556006 w 3031512"/>
              <a:gd name="connsiteY33" fmla="*/ 1506070 h 1801906"/>
              <a:gd name="connsiteX34" fmla="*/ 609794 w 3031512"/>
              <a:gd name="connsiteY34" fmla="*/ 1524000 h 1801906"/>
              <a:gd name="connsiteX35" fmla="*/ 636688 w 3031512"/>
              <a:gd name="connsiteY35" fmla="*/ 1532965 h 1801906"/>
              <a:gd name="connsiteX36" fmla="*/ 654618 w 3031512"/>
              <a:gd name="connsiteY36" fmla="*/ 1586753 h 1801906"/>
              <a:gd name="connsiteX37" fmla="*/ 681512 w 3031512"/>
              <a:gd name="connsiteY37" fmla="*/ 1604682 h 1801906"/>
              <a:gd name="connsiteX38" fmla="*/ 726335 w 3031512"/>
              <a:gd name="connsiteY38" fmla="*/ 1640541 h 1801906"/>
              <a:gd name="connsiteX39" fmla="*/ 762194 w 3031512"/>
              <a:gd name="connsiteY39" fmla="*/ 1703294 h 1801906"/>
              <a:gd name="connsiteX40" fmla="*/ 780123 w 3031512"/>
              <a:gd name="connsiteY40" fmla="*/ 1730188 h 1801906"/>
              <a:gd name="connsiteX41" fmla="*/ 807018 w 3031512"/>
              <a:gd name="connsiteY41" fmla="*/ 1739153 h 1801906"/>
              <a:gd name="connsiteX42" fmla="*/ 1156641 w 3031512"/>
              <a:gd name="connsiteY42" fmla="*/ 1748118 h 1801906"/>
              <a:gd name="connsiteX43" fmla="*/ 1228359 w 3031512"/>
              <a:gd name="connsiteY43" fmla="*/ 1757082 h 1801906"/>
              <a:gd name="connsiteX44" fmla="*/ 1255253 w 3031512"/>
              <a:gd name="connsiteY44" fmla="*/ 1766047 h 1801906"/>
              <a:gd name="connsiteX45" fmla="*/ 1577982 w 3031512"/>
              <a:gd name="connsiteY45" fmla="*/ 1801906 h 1801906"/>
              <a:gd name="connsiteX46" fmla="*/ 1703488 w 3031512"/>
              <a:gd name="connsiteY46" fmla="*/ 1783976 h 1801906"/>
              <a:gd name="connsiteX47" fmla="*/ 1712453 w 3031512"/>
              <a:gd name="connsiteY47" fmla="*/ 1757082 h 1801906"/>
              <a:gd name="connsiteX48" fmla="*/ 1730382 w 3031512"/>
              <a:gd name="connsiteY48" fmla="*/ 1730188 h 1801906"/>
              <a:gd name="connsiteX49" fmla="*/ 1739347 w 3031512"/>
              <a:gd name="connsiteY49" fmla="*/ 1703294 h 1801906"/>
              <a:gd name="connsiteX50" fmla="*/ 1766241 w 3031512"/>
              <a:gd name="connsiteY50" fmla="*/ 1694329 h 1801906"/>
              <a:gd name="connsiteX51" fmla="*/ 2151723 w 3031512"/>
              <a:gd name="connsiteY51" fmla="*/ 1703294 h 1801906"/>
              <a:gd name="connsiteX52" fmla="*/ 2286194 w 3031512"/>
              <a:gd name="connsiteY52" fmla="*/ 1694329 h 1801906"/>
              <a:gd name="connsiteX53" fmla="*/ 2322053 w 3031512"/>
              <a:gd name="connsiteY53" fmla="*/ 1685365 h 1801906"/>
              <a:gd name="connsiteX54" fmla="*/ 2393770 w 3031512"/>
              <a:gd name="connsiteY54" fmla="*/ 1676400 h 1801906"/>
              <a:gd name="connsiteX55" fmla="*/ 2599959 w 3031512"/>
              <a:gd name="connsiteY55" fmla="*/ 1685365 h 1801906"/>
              <a:gd name="connsiteX56" fmla="*/ 2689606 w 3031512"/>
              <a:gd name="connsiteY56" fmla="*/ 1703294 h 1801906"/>
              <a:gd name="connsiteX57" fmla="*/ 2797182 w 3031512"/>
              <a:gd name="connsiteY57" fmla="*/ 1730188 h 1801906"/>
              <a:gd name="connsiteX58" fmla="*/ 2895794 w 3031512"/>
              <a:gd name="connsiteY58" fmla="*/ 1721223 h 1801906"/>
              <a:gd name="connsiteX59" fmla="*/ 2940618 w 3031512"/>
              <a:gd name="connsiteY59" fmla="*/ 1712259 h 1801906"/>
              <a:gd name="connsiteX60" fmla="*/ 3003370 w 3031512"/>
              <a:gd name="connsiteY60" fmla="*/ 1694329 h 1801906"/>
              <a:gd name="connsiteX61" fmla="*/ 3012335 w 3031512"/>
              <a:gd name="connsiteY61" fmla="*/ 1541929 h 1801906"/>
              <a:gd name="connsiteX62" fmla="*/ 3003370 w 3031512"/>
              <a:gd name="connsiteY62" fmla="*/ 1479176 h 1801906"/>
              <a:gd name="connsiteX63" fmla="*/ 2994406 w 3031512"/>
              <a:gd name="connsiteY63" fmla="*/ 1407459 h 1801906"/>
              <a:gd name="connsiteX64" fmla="*/ 2976476 w 3031512"/>
              <a:gd name="connsiteY64" fmla="*/ 1335741 h 1801906"/>
              <a:gd name="connsiteX65" fmla="*/ 2967512 w 3031512"/>
              <a:gd name="connsiteY65" fmla="*/ 1272988 h 1801906"/>
              <a:gd name="connsiteX66" fmla="*/ 2958547 w 3031512"/>
              <a:gd name="connsiteY66" fmla="*/ 1246094 h 1801906"/>
              <a:gd name="connsiteX67" fmla="*/ 2949582 w 3031512"/>
              <a:gd name="connsiteY67" fmla="*/ 1192306 h 1801906"/>
              <a:gd name="connsiteX68" fmla="*/ 2940618 w 3031512"/>
              <a:gd name="connsiteY68" fmla="*/ 968188 h 1801906"/>
              <a:gd name="connsiteX69" fmla="*/ 2958547 w 3031512"/>
              <a:gd name="connsiteY69" fmla="*/ 699247 h 1801906"/>
              <a:gd name="connsiteX70" fmla="*/ 2967512 w 3031512"/>
              <a:gd name="connsiteY70" fmla="*/ 654423 h 1801906"/>
              <a:gd name="connsiteX71" fmla="*/ 2958547 w 3031512"/>
              <a:gd name="connsiteY71" fmla="*/ 242047 h 1801906"/>
              <a:gd name="connsiteX72" fmla="*/ 2940618 w 3031512"/>
              <a:gd name="connsiteY72" fmla="*/ 188259 h 1801906"/>
              <a:gd name="connsiteX73" fmla="*/ 2922688 w 3031512"/>
              <a:gd name="connsiteY73" fmla="*/ 152400 h 1801906"/>
              <a:gd name="connsiteX74" fmla="*/ 2913723 w 3031512"/>
              <a:gd name="connsiteY74" fmla="*/ 125506 h 1801906"/>
              <a:gd name="connsiteX75" fmla="*/ 2877865 w 3031512"/>
              <a:gd name="connsiteY75" fmla="*/ 62753 h 1801906"/>
              <a:gd name="connsiteX76" fmla="*/ 2868900 w 3031512"/>
              <a:gd name="connsiteY76" fmla="*/ 35859 h 1801906"/>
              <a:gd name="connsiteX77" fmla="*/ 2815112 w 3031512"/>
              <a:gd name="connsiteY77" fmla="*/ 26894 h 1801906"/>
              <a:gd name="connsiteX78" fmla="*/ 2573065 w 3031512"/>
              <a:gd name="connsiteY78" fmla="*/ 35859 h 1801906"/>
              <a:gd name="connsiteX79" fmla="*/ 2393770 w 3031512"/>
              <a:gd name="connsiteY79" fmla="*/ 53788 h 1801906"/>
              <a:gd name="connsiteX80" fmla="*/ 1990359 w 3031512"/>
              <a:gd name="connsiteY80" fmla="*/ 35859 h 1801906"/>
              <a:gd name="connsiteX81" fmla="*/ 1882782 w 3031512"/>
              <a:gd name="connsiteY81" fmla="*/ 26894 h 1801906"/>
              <a:gd name="connsiteX82" fmla="*/ 1757276 w 3031512"/>
              <a:gd name="connsiteY82" fmla="*/ 8965 h 1801906"/>
              <a:gd name="connsiteX83" fmla="*/ 1533159 w 3031512"/>
              <a:gd name="connsiteY83" fmla="*/ 0 h 1801906"/>
              <a:gd name="connsiteX84" fmla="*/ 968382 w 3031512"/>
              <a:gd name="connsiteY84" fmla="*/ 8965 h 1801906"/>
              <a:gd name="connsiteX85" fmla="*/ 923559 w 3031512"/>
              <a:gd name="connsiteY85" fmla="*/ 17929 h 1801906"/>
              <a:gd name="connsiteX86" fmla="*/ 851841 w 3031512"/>
              <a:gd name="connsiteY86" fmla="*/ 53788 h 1801906"/>
              <a:gd name="connsiteX87" fmla="*/ 582900 w 3031512"/>
              <a:gd name="connsiteY87" fmla="*/ 44823 h 1801906"/>
              <a:gd name="connsiteX88" fmla="*/ 529112 w 3031512"/>
              <a:gd name="connsiteY88" fmla="*/ 35859 h 1801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031512" h="1801906">
                <a:moveTo>
                  <a:pt x="529112" y="35859"/>
                </a:moveTo>
                <a:lnTo>
                  <a:pt x="529112" y="35859"/>
                </a:lnTo>
                <a:cubicBezTo>
                  <a:pt x="505206" y="50800"/>
                  <a:pt x="480489" y="64516"/>
                  <a:pt x="457394" y="80682"/>
                </a:cubicBezTo>
                <a:cubicBezTo>
                  <a:pt x="450470" y="85529"/>
                  <a:pt x="443245" y="91052"/>
                  <a:pt x="439465" y="98612"/>
                </a:cubicBezTo>
                <a:cubicBezTo>
                  <a:pt x="431013" y="115516"/>
                  <a:pt x="432018" y="136675"/>
                  <a:pt x="421535" y="152400"/>
                </a:cubicBezTo>
                <a:cubicBezTo>
                  <a:pt x="366344" y="235187"/>
                  <a:pt x="436778" y="133346"/>
                  <a:pt x="385676" y="197223"/>
                </a:cubicBezTo>
                <a:cubicBezTo>
                  <a:pt x="378945" y="205636"/>
                  <a:pt x="376024" y="217220"/>
                  <a:pt x="367747" y="224118"/>
                </a:cubicBezTo>
                <a:cubicBezTo>
                  <a:pt x="357481" y="232673"/>
                  <a:pt x="343841" y="236071"/>
                  <a:pt x="331888" y="242047"/>
                </a:cubicBezTo>
                <a:cubicBezTo>
                  <a:pt x="322923" y="251012"/>
                  <a:pt x="315543" y="261908"/>
                  <a:pt x="304994" y="268941"/>
                </a:cubicBezTo>
                <a:cubicBezTo>
                  <a:pt x="297275" y="274087"/>
                  <a:pt x="247027" y="285674"/>
                  <a:pt x="242241" y="286870"/>
                </a:cubicBezTo>
                <a:cubicBezTo>
                  <a:pt x="230288" y="292847"/>
                  <a:pt x="218064" y="298310"/>
                  <a:pt x="206382" y="304800"/>
                </a:cubicBezTo>
                <a:cubicBezTo>
                  <a:pt x="184018" y="317225"/>
                  <a:pt x="159470" y="328502"/>
                  <a:pt x="143629" y="349623"/>
                </a:cubicBezTo>
                <a:cubicBezTo>
                  <a:pt x="130700" y="366862"/>
                  <a:pt x="119723" y="385482"/>
                  <a:pt x="107770" y="403412"/>
                </a:cubicBezTo>
                <a:lnTo>
                  <a:pt x="89841" y="430306"/>
                </a:lnTo>
                <a:cubicBezTo>
                  <a:pt x="86853" y="451224"/>
                  <a:pt x="86948" y="472820"/>
                  <a:pt x="80876" y="493059"/>
                </a:cubicBezTo>
                <a:cubicBezTo>
                  <a:pt x="77780" y="503379"/>
                  <a:pt x="66161" y="509669"/>
                  <a:pt x="62947" y="519953"/>
                </a:cubicBezTo>
                <a:cubicBezTo>
                  <a:pt x="51055" y="558006"/>
                  <a:pt x="45722" y="597816"/>
                  <a:pt x="36053" y="636494"/>
                </a:cubicBezTo>
                <a:cubicBezTo>
                  <a:pt x="33761" y="645661"/>
                  <a:pt x="30810" y="654702"/>
                  <a:pt x="27088" y="663388"/>
                </a:cubicBezTo>
                <a:cubicBezTo>
                  <a:pt x="21824" y="675671"/>
                  <a:pt x="15135" y="687294"/>
                  <a:pt x="9159" y="699247"/>
                </a:cubicBezTo>
                <a:cubicBezTo>
                  <a:pt x="-856" y="819427"/>
                  <a:pt x="-8221" y="818540"/>
                  <a:pt x="18123" y="950259"/>
                </a:cubicBezTo>
                <a:cubicBezTo>
                  <a:pt x="23683" y="978057"/>
                  <a:pt x="36053" y="1004047"/>
                  <a:pt x="45018" y="1030941"/>
                </a:cubicBezTo>
                <a:lnTo>
                  <a:pt x="53982" y="1057835"/>
                </a:lnTo>
                <a:cubicBezTo>
                  <a:pt x="56970" y="1066800"/>
                  <a:pt x="60655" y="1075562"/>
                  <a:pt x="62947" y="1084729"/>
                </a:cubicBezTo>
                <a:lnTo>
                  <a:pt x="71912" y="1120588"/>
                </a:lnTo>
                <a:cubicBezTo>
                  <a:pt x="84637" y="1235123"/>
                  <a:pt x="67628" y="1166748"/>
                  <a:pt x="107770" y="1255059"/>
                </a:cubicBezTo>
                <a:cubicBezTo>
                  <a:pt x="114429" y="1269709"/>
                  <a:pt x="116774" y="1286493"/>
                  <a:pt x="125700" y="1299882"/>
                </a:cubicBezTo>
                <a:cubicBezTo>
                  <a:pt x="135077" y="1313947"/>
                  <a:pt x="152182" y="1321676"/>
                  <a:pt x="161559" y="1335741"/>
                </a:cubicBezTo>
                <a:cubicBezTo>
                  <a:pt x="167535" y="1344706"/>
                  <a:pt x="171075" y="1355904"/>
                  <a:pt x="179488" y="1362635"/>
                </a:cubicBezTo>
                <a:cubicBezTo>
                  <a:pt x="186867" y="1368538"/>
                  <a:pt x="197930" y="1367374"/>
                  <a:pt x="206382" y="1371600"/>
                </a:cubicBezTo>
                <a:cubicBezTo>
                  <a:pt x="221967" y="1379392"/>
                  <a:pt x="236430" y="1389259"/>
                  <a:pt x="251206" y="1398494"/>
                </a:cubicBezTo>
                <a:cubicBezTo>
                  <a:pt x="260342" y="1404204"/>
                  <a:pt x="268155" y="1412279"/>
                  <a:pt x="278100" y="1416423"/>
                </a:cubicBezTo>
                <a:cubicBezTo>
                  <a:pt x="304268" y="1427327"/>
                  <a:pt x="335194" y="1427593"/>
                  <a:pt x="358782" y="1443318"/>
                </a:cubicBezTo>
                <a:cubicBezTo>
                  <a:pt x="402436" y="1472420"/>
                  <a:pt x="367781" y="1453672"/>
                  <a:pt x="421535" y="1470212"/>
                </a:cubicBezTo>
                <a:cubicBezTo>
                  <a:pt x="537263" y="1505820"/>
                  <a:pt x="462841" y="1490544"/>
                  <a:pt x="556006" y="1506070"/>
                </a:cubicBezTo>
                <a:lnTo>
                  <a:pt x="609794" y="1524000"/>
                </a:lnTo>
                <a:lnTo>
                  <a:pt x="636688" y="1532965"/>
                </a:lnTo>
                <a:cubicBezTo>
                  <a:pt x="642665" y="1550894"/>
                  <a:pt x="638893" y="1576270"/>
                  <a:pt x="654618" y="1586753"/>
                </a:cubicBezTo>
                <a:cubicBezTo>
                  <a:pt x="663583" y="1592729"/>
                  <a:pt x="673099" y="1597951"/>
                  <a:pt x="681512" y="1604682"/>
                </a:cubicBezTo>
                <a:cubicBezTo>
                  <a:pt x="745381" y="1655778"/>
                  <a:pt x="643559" y="1585358"/>
                  <a:pt x="726335" y="1640541"/>
                </a:cubicBezTo>
                <a:cubicBezTo>
                  <a:pt x="770012" y="1706053"/>
                  <a:pt x="716707" y="1623690"/>
                  <a:pt x="762194" y="1703294"/>
                </a:cubicBezTo>
                <a:cubicBezTo>
                  <a:pt x="767539" y="1712649"/>
                  <a:pt x="771710" y="1723457"/>
                  <a:pt x="780123" y="1730188"/>
                </a:cubicBezTo>
                <a:cubicBezTo>
                  <a:pt x="787502" y="1736091"/>
                  <a:pt x="797579" y="1738703"/>
                  <a:pt x="807018" y="1739153"/>
                </a:cubicBezTo>
                <a:cubicBezTo>
                  <a:pt x="923465" y="1744698"/>
                  <a:pt x="1040100" y="1745130"/>
                  <a:pt x="1156641" y="1748118"/>
                </a:cubicBezTo>
                <a:cubicBezTo>
                  <a:pt x="1180547" y="1751106"/>
                  <a:pt x="1204656" y="1752772"/>
                  <a:pt x="1228359" y="1757082"/>
                </a:cubicBezTo>
                <a:cubicBezTo>
                  <a:pt x="1237656" y="1758772"/>
                  <a:pt x="1245880" y="1764845"/>
                  <a:pt x="1255253" y="1766047"/>
                </a:cubicBezTo>
                <a:cubicBezTo>
                  <a:pt x="1362613" y="1779811"/>
                  <a:pt x="1470406" y="1789953"/>
                  <a:pt x="1577982" y="1801906"/>
                </a:cubicBezTo>
                <a:cubicBezTo>
                  <a:pt x="1619817" y="1795929"/>
                  <a:pt x="1663397" y="1797340"/>
                  <a:pt x="1703488" y="1783976"/>
                </a:cubicBezTo>
                <a:cubicBezTo>
                  <a:pt x="1712453" y="1780988"/>
                  <a:pt x="1708227" y="1765534"/>
                  <a:pt x="1712453" y="1757082"/>
                </a:cubicBezTo>
                <a:cubicBezTo>
                  <a:pt x="1717271" y="1747445"/>
                  <a:pt x="1725564" y="1739825"/>
                  <a:pt x="1730382" y="1730188"/>
                </a:cubicBezTo>
                <a:cubicBezTo>
                  <a:pt x="1734608" y="1721736"/>
                  <a:pt x="1732665" y="1709976"/>
                  <a:pt x="1739347" y="1703294"/>
                </a:cubicBezTo>
                <a:cubicBezTo>
                  <a:pt x="1746029" y="1696612"/>
                  <a:pt x="1757276" y="1697317"/>
                  <a:pt x="1766241" y="1694329"/>
                </a:cubicBezTo>
                <a:cubicBezTo>
                  <a:pt x="1894735" y="1697317"/>
                  <a:pt x="2023194" y="1703294"/>
                  <a:pt x="2151723" y="1703294"/>
                </a:cubicBezTo>
                <a:cubicBezTo>
                  <a:pt x="2196646" y="1703294"/>
                  <a:pt x="2241518" y="1699032"/>
                  <a:pt x="2286194" y="1694329"/>
                </a:cubicBezTo>
                <a:cubicBezTo>
                  <a:pt x="2298447" y="1693039"/>
                  <a:pt x="2309900" y="1687390"/>
                  <a:pt x="2322053" y="1685365"/>
                </a:cubicBezTo>
                <a:cubicBezTo>
                  <a:pt x="2345817" y="1681404"/>
                  <a:pt x="2369864" y="1679388"/>
                  <a:pt x="2393770" y="1676400"/>
                </a:cubicBezTo>
                <a:cubicBezTo>
                  <a:pt x="2462500" y="1679388"/>
                  <a:pt x="2531447" y="1679137"/>
                  <a:pt x="2599959" y="1685365"/>
                </a:cubicBezTo>
                <a:cubicBezTo>
                  <a:pt x="2630308" y="1688124"/>
                  <a:pt x="2659654" y="1697678"/>
                  <a:pt x="2689606" y="1703294"/>
                </a:cubicBezTo>
                <a:cubicBezTo>
                  <a:pt x="2772380" y="1718814"/>
                  <a:pt x="2715395" y="1702926"/>
                  <a:pt x="2797182" y="1730188"/>
                </a:cubicBezTo>
                <a:cubicBezTo>
                  <a:pt x="2830053" y="1727200"/>
                  <a:pt x="2863043" y="1725317"/>
                  <a:pt x="2895794" y="1721223"/>
                </a:cubicBezTo>
                <a:cubicBezTo>
                  <a:pt x="2910914" y="1719333"/>
                  <a:pt x="2925744" y="1715564"/>
                  <a:pt x="2940618" y="1712259"/>
                </a:cubicBezTo>
                <a:cubicBezTo>
                  <a:pt x="2974381" y="1704756"/>
                  <a:pt x="2973425" y="1704311"/>
                  <a:pt x="3003370" y="1694329"/>
                </a:cubicBezTo>
                <a:cubicBezTo>
                  <a:pt x="3052469" y="1645233"/>
                  <a:pt x="3025038" y="1681658"/>
                  <a:pt x="3012335" y="1541929"/>
                </a:cubicBezTo>
                <a:cubicBezTo>
                  <a:pt x="3010422" y="1520886"/>
                  <a:pt x="3006163" y="1500121"/>
                  <a:pt x="3003370" y="1479176"/>
                </a:cubicBezTo>
                <a:cubicBezTo>
                  <a:pt x="3000186" y="1455296"/>
                  <a:pt x="2998846" y="1431138"/>
                  <a:pt x="2994406" y="1407459"/>
                </a:cubicBezTo>
                <a:cubicBezTo>
                  <a:pt x="2989865" y="1383239"/>
                  <a:pt x="2979961" y="1360135"/>
                  <a:pt x="2976476" y="1335741"/>
                </a:cubicBezTo>
                <a:cubicBezTo>
                  <a:pt x="2973488" y="1314823"/>
                  <a:pt x="2971656" y="1293708"/>
                  <a:pt x="2967512" y="1272988"/>
                </a:cubicBezTo>
                <a:cubicBezTo>
                  <a:pt x="2965659" y="1263722"/>
                  <a:pt x="2960597" y="1255319"/>
                  <a:pt x="2958547" y="1246094"/>
                </a:cubicBezTo>
                <a:cubicBezTo>
                  <a:pt x="2954604" y="1228350"/>
                  <a:pt x="2952570" y="1210235"/>
                  <a:pt x="2949582" y="1192306"/>
                </a:cubicBezTo>
                <a:cubicBezTo>
                  <a:pt x="2946594" y="1117600"/>
                  <a:pt x="2940618" y="1042954"/>
                  <a:pt x="2940618" y="968188"/>
                </a:cubicBezTo>
                <a:cubicBezTo>
                  <a:pt x="2940618" y="882448"/>
                  <a:pt x="2945101" y="786642"/>
                  <a:pt x="2958547" y="699247"/>
                </a:cubicBezTo>
                <a:cubicBezTo>
                  <a:pt x="2960864" y="684187"/>
                  <a:pt x="2964524" y="669364"/>
                  <a:pt x="2967512" y="654423"/>
                </a:cubicBezTo>
                <a:cubicBezTo>
                  <a:pt x="2964524" y="516964"/>
                  <a:pt x="2966466" y="379310"/>
                  <a:pt x="2958547" y="242047"/>
                </a:cubicBezTo>
                <a:cubicBezTo>
                  <a:pt x="2957458" y="223179"/>
                  <a:pt x="2949070" y="205163"/>
                  <a:pt x="2940618" y="188259"/>
                </a:cubicBezTo>
                <a:cubicBezTo>
                  <a:pt x="2934641" y="176306"/>
                  <a:pt x="2927952" y="164683"/>
                  <a:pt x="2922688" y="152400"/>
                </a:cubicBezTo>
                <a:cubicBezTo>
                  <a:pt x="2918966" y="143714"/>
                  <a:pt x="2917949" y="133958"/>
                  <a:pt x="2913723" y="125506"/>
                </a:cubicBezTo>
                <a:cubicBezTo>
                  <a:pt x="2868708" y="35476"/>
                  <a:pt x="2925014" y="172767"/>
                  <a:pt x="2877865" y="62753"/>
                </a:cubicBezTo>
                <a:cubicBezTo>
                  <a:pt x="2874143" y="54067"/>
                  <a:pt x="2877105" y="40547"/>
                  <a:pt x="2868900" y="35859"/>
                </a:cubicBezTo>
                <a:cubicBezTo>
                  <a:pt x="2853118" y="26841"/>
                  <a:pt x="2833041" y="29882"/>
                  <a:pt x="2815112" y="26894"/>
                </a:cubicBezTo>
                <a:lnTo>
                  <a:pt x="2573065" y="35859"/>
                </a:lnTo>
                <a:cubicBezTo>
                  <a:pt x="2529671" y="38143"/>
                  <a:pt x="2439894" y="48663"/>
                  <a:pt x="2393770" y="53788"/>
                </a:cubicBezTo>
                <a:lnTo>
                  <a:pt x="1990359" y="35859"/>
                </a:lnTo>
                <a:cubicBezTo>
                  <a:pt x="1954425" y="33968"/>
                  <a:pt x="1918528" y="31019"/>
                  <a:pt x="1882782" y="26894"/>
                </a:cubicBezTo>
                <a:cubicBezTo>
                  <a:pt x="1840800" y="22050"/>
                  <a:pt x="1799502" y="10654"/>
                  <a:pt x="1757276" y="8965"/>
                </a:cubicBezTo>
                <a:lnTo>
                  <a:pt x="1533159" y="0"/>
                </a:lnTo>
                <a:lnTo>
                  <a:pt x="968382" y="8965"/>
                </a:lnTo>
                <a:cubicBezTo>
                  <a:pt x="953152" y="9413"/>
                  <a:pt x="937780" y="12459"/>
                  <a:pt x="923559" y="17929"/>
                </a:cubicBezTo>
                <a:cubicBezTo>
                  <a:pt x="898613" y="27524"/>
                  <a:pt x="851841" y="53788"/>
                  <a:pt x="851841" y="53788"/>
                </a:cubicBezTo>
                <a:cubicBezTo>
                  <a:pt x="762194" y="50800"/>
                  <a:pt x="672433" y="50249"/>
                  <a:pt x="582900" y="44823"/>
                </a:cubicBezTo>
                <a:cubicBezTo>
                  <a:pt x="419399" y="34914"/>
                  <a:pt x="538076" y="37353"/>
                  <a:pt x="529112" y="35859"/>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mc:AlternateContent xmlns:mc="http://schemas.openxmlformats.org/markup-compatibility/2006" xmlns:a14="http://schemas.microsoft.com/office/drawing/2010/main">
        <mc:Choice Requires="a14">
          <p:sp>
            <p:nvSpPr>
              <p:cNvPr id="84" name="TextBox 83"/>
              <p:cNvSpPr txBox="1"/>
              <p:nvPr/>
            </p:nvSpPr>
            <p:spPr>
              <a:xfrm>
                <a:off x="1628450" y="2889534"/>
                <a:ext cx="1521516" cy="385109"/>
              </a:xfrm>
              <a:prstGeom prst="rect">
                <a:avLst/>
              </a:prstGeom>
              <a:noFill/>
            </p:spPr>
            <p:txBody>
              <a:bodyPr wrap="non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m:t>
                        </m:r>
                      </m:sub>
                    </m:sSub>
                    <m:r>
                      <a:rPr lang="en-US" b="0" i="1" smtClean="0">
                        <a:latin typeface="Cambria Math" panose="02040503050406030204" pitchFamily="18" charset="0"/>
                      </a:rPr>
                      <m:t>=500</m:t>
                    </m:r>
                  </m:oMath>
                </a14:m>
                <a:r>
                  <a:rPr lang="en-US" dirty="0"/>
                  <a:t> pm</a:t>
                </a:r>
              </a:p>
            </p:txBody>
          </p:sp>
        </mc:Choice>
        <mc:Fallback xmlns="">
          <p:sp>
            <p:nvSpPr>
              <p:cNvPr id="84" name="TextBox 83"/>
              <p:cNvSpPr txBox="1">
                <a:spLocks noRot="1" noChangeAspect="1" noMove="1" noResize="1" noEditPoints="1" noAdjustHandles="1" noChangeArrowheads="1" noChangeShapeType="1" noTextEdit="1"/>
              </p:cNvSpPr>
              <p:nvPr/>
            </p:nvSpPr>
            <p:spPr>
              <a:xfrm>
                <a:off x="1628450" y="2889534"/>
                <a:ext cx="1521516" cy="385109"/>
              </a:xfrm>
              <a:prstGeom prst="rect">
                <a:avLst/>
              </a:prstGeom>
              <a:blipFill>
                <a:blip r:embed="rId22"/>
                <a:stretch>
                  <a:fillRect t="-7937" b="-206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7487384" y="5511734"/>
                <a:ext cx="4230325" cy="11794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0</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e>
                      </m:d>
                      <m:r>
                        <a:rPr lang="en-US" sz="2000" b="0" i="1" smtClean="0">
                          <a:latin typeface="Cambria Math" panose="02040503050406030204" pitchFamily="18" charset="0"/>
                          <a:ea typeface="Cambria Math" panose="02040503050406030204" pitchFamily="18" charset="0"/>
                        </a:rPr>
                        <m:t>=1−2</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m:rPr>
                              <m:sty m:val="p"/>
                            </m:rPr>
                            <a:rPr lang="el-GR" sz="2000" i="1">
                              <a:latin typeface="Cambria Math" panose="02040503050406030204" pitchFamily="18" charset="0"/>
                              <a:ea typeface="Cambria Math" panose="02040503050406030204" pitchFamily="18" charset="0"/>
                            </a:rPr>
                            <m:t>Γ</m:t>
                          </m:r>
                          <m:r>
                            <a:rPr lang="en-US" sz="2000" i="1">
                              <a:latin typeface="Cambria Math" panose="02040503050406030204" pitchFamily="18" charset="0"/>
                              <a:ea typeface="Cambria Math" panose="02040503050406030204" pitchFamily="18" charset="0"/>
                            </a:rPr>
                            <m:t>𝜏</m:t>
                          </m:r>
                        </m:sup>
                      </m:sSup>
                      <m:r>
                        <a:rPr lang="en-US" sz="2000" b="0" i="1" smtClean="0">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ea typeface="Cambria Math" panose="02040503050406030204" pitchFamily="18" charset="0"/>
                                </a:rPr>
                                <m:t>↑</m:t>
                              </m:r>
                            </m:sub>
                          </m:sSub>
                        </m:e>
                      </m:d>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ea typeface="Cambria Math" panose="02040503050406030204" pitchFamily="18" charset="0"/>
                                    </a:rPr>
                                    <m:t>↑</m:t>
                                  </m:r>
                                </m:sub>
                              </m:sSub>
                            </m:e>
                          </m:d>
                        </m:e>
                        <m:sub>
                          <m:r>
                            <a:rPr lang="en-US" sz="2000" b="0" i="1" smtClean="0">
                              <a:latin typeface="Cambria Math" panose="02040503050406030204" pitchFamily="18" charset="0"/>
                              <a:ea typeface="Cambria Math" panose="02040503050406030204" pitchFamily="18" charset="0"/>
                            </a:rPr>
                            <m:t>𝑏𝑐𝑘</m:t>
                          </m:r>
                        </m:sub>
                      </m:sSub>
                      <m:r>
                        <a:rPr lang="en-US" sz="2000" b="0" i="1" smtClean="0">
                          <a:latin typeface="Cambria Math" panose="02040503050406030204" pitchFamily="18" charset="0"/>
                          <a:ea typeface="Cambria Math" panose="02040503050406030204" pitchFamily="18" charset="0"/>
                        </a:rPr>
                        <m:t>)</m:t>
                      </m:r>
                    </m:oMath>
                  </m:oMathPara>
                </a14:m>
                <a:endParaRPr lang="en-US" sz="2000" dirty="0"/>
              </a:p>
              <a:p>
                <a:endParaRPr lang="en-US" dirty="0"/>
              </a:p>
              <a:p>
                <a14:m>
                  <m:oMath xmlns:m="http://schemas.openxmlformats.org/officeDocument/2006/math">
                    <m:r>
                      <a:rPr lang="en-US" sz="2000" b="0" i="1" smtClean="0">
                        <a:latin typeface="Cambria Math" panose="02040503050406030204" pitchFamily="18" charset="0"/>
                      </a:rPr>
                      <m:t>𝛿</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𝛿</m:t>
                    </m:r>
                    <m:sSub>
                      <m:sSubPr>
                        <m:ctrlPr>
                          <a:rPr lang="en-US" sz="2000" i="1">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0</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e>
                    </m:d>
                    <m:r>
                      <a:rPr lang="en-US" sz="2000" b="0" i="1"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0</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e>
                        </m:d>
                      </m:num>
                      <m:den>
                        <m:r>
                          <a:rPr lang="en-US" sz="2000" i="1">
                            <a:latin typeface="Cambria Math" panose="02040503050406030204" pitchFamily="18" charset="0"/>
                            <a:ea typeface="Cambria Math" panose="02040503050406030204" pitchFamily="18" charset="0"/>
                          </a:rPr>
                          <m:t>𝑑</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den>
                    </m:f>
                  </m:oMath>
                </a14:m>
                <a:r>
                  <a:rPr lang="en-US" sz="2000" dirty="0"/>
                  <a:t>) </a:t>
                </a:r>
              </a:p>
            </p:txBody>
          </p:sp>
        </mc:Choice>
        <mc:Fallback xmlns="">
          <p:sp>
            <p:nvSpPr>
              <p:cNvPr id="3" name="Rectangle 2"/>
              <p:cNvSpPr>
                <a:spLocks noRot="1" noChangeAspect="1" noMove="1" noResize="1" noEditPoints="1" noAdjustHandles="1" noChangeArrowheads="1" noChangeShapeType="1" noTextEdit="1"/>
              </p:cNvSpPr>
              <p:nvPr/>
            </p:nvSpPr>
            <p:spPr>
              <a:xfrm>
                <a:off x="7487384" y="5511734"/>
                <a:ext cx="4230325" cy="1179425"/>
              </a:xfrm>
              <a:prstGeom prst="rect">
                <a:avLst/>
              </a:prstGeom>
              <a:blipFill>
                <a:blip r:embed="rId2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9092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1249"/>
                                          </p:stCondLst>
                                        </p:cTn>
                                        <p:tgtEl>
                                          <p:spTgt spid="13"/>
                                        </p:tgtEl>
                                        <p:attrNameLst>
                                          <p:attrName>style.visibility</p:attrName>
                                        </p:attrNameLst>
                                      </p:cBhvr>
                                      <p:to>
                                        <p:strVal val="visible"/>
                                      </p:to>
                                    </p:set>
                                  </p:childTnLst>
                                </p:cTn>
                              </p:par>
                            </p:childTnLst>
                          </p:cTn>
                        </p:par>
                        <p:par>
                          <p:cTn id="23" fill="hold">
                            <p:stCondLst>
                              <p:cond delay="1250"/>
                            </p:stCondLst>
                            <p:childTnLst>
                              <p:par>
                                <p:cTn id="24" presetID="1" presetClass="entr" presetSubtype="0" fill="hold" nodeType="afterEffect">
                                  <p:stCondLst>
                                    <p:cond delay="0"/>
                                  </p:stCondLst>
                                  <p:childTnLst>
                                    <p:set>
                                      <p:cBhvr>
                                        <p:cTn id="25" dur="1" fill="hold">
                                          <p:stCondLst>
                                            <p:cond delay="1249"/>
                                          </p:stCondLst>
                                        </p:cTn>
                                        <p:tgtEl>
                                          <p:spTgt spid="16"/>
                                        </p:tgtEl>
                                        <p:attrNameLst>
                                          <p:attrName>style.visibility</p:attrName>
                                        </p:attrNameLst>
                                      </p:cBhvr>
                                      <p:to>
                                        <p:strVal val="visible"/>
                                      </p:to>
                                    </p:set>
                                  </p:childTnLst>
                                </p:cTn>
                              </p:par>
                            </p:childTnLst>
                          </p:cTn>
                        </p:par>
                        <p:par>
                          <p:cTn id="26" fill="hold">
                            <p:stCondLst>
                              <p:cond delay="2500"/>
                            </p:stCondLst>
                            <p:childTnLst>
                              <p:par>
                                <p:cTn id="27" presetID="1" presetClass="entr" presetSubtype="0" fill="hold" nodeType="afterEffect">
                                  <p:stCondLst>
                                    <p:cond delay="0"/>
                                  </p:stCondLst>
                                  <p:childTnLst>
                                    <p:set>
                                      <p:cBhvr>
                                        <p:cTn id="28" dur="1" fill="hold">
                                          <p:stCondLst>
                                            <p:cond delay="1249"/>
                                          </p:stCondLst>
                                        </p:cTn>
                                        <p:tgtEl>
                                          <p:spTgt spid="19"/>
                                        </p:tgtEl>
                                        <p:attrNameLst>
                                          <p:attrName>style.visibility</p:attrName>
                                        </p:attrNameLst>
                                      </p:cBhvr>
                                      <p:to>
                                        <p:strVal val="visible"/>
                                      </p:to>
                                    </p:set>
                                  </p:childTnLst>
                                </p:cTn>
                              </p:par>
                            </p:childTnLst>
                          </p:cTn>
                        </p:par>
                        <p:par>
                          <p:cTn id="29" fill="hold">
                            <p:stCondLst>
                              <p:cond delay="3750"/>
                            </p:stCondLst>
                            <p:childTnLst>
                              <p:par>
                                <p:cTn id="30" presetID="1" presetClass="entr" presetSubtype="0" fill="hold" nodeType="afterEffect">
                                  <p:stCondLst>
                                    <p:cond delay="0"/>
                                  </p:stCondLst>
                                  <p:childTnLst>
                                    <p:set>
                                      <p:cBhvr>
                                        <p:cTn id="31" dur="1" fill="hold">
                                          <p:stCondLst>
                                            <p:cond delay="1249"/>
                                          </p:stCondLst>
                                        </p:cTn>
                                        <p:tgtEl>
                                          <p:spTgt spid="22"/>
                                        </p:tgtEl>
                                        <p:attrNameLst>
                                          <p:attrName>style.visibility</p:attrName>
                                        </p:attrNameLst>
                                      </p:cBhvr>
                                      <p:to>
                                        <p:strVal val="visible"/>
                                      </p:to>
                                    </p:set>
                                  </p:childTnLst>
                                </p:cTn>
                              </p:par>
                            </p:childTnLst>
                          </p:cTn>
                        </p:par>
                        <p:par>
                          <p:cTn id="32" fill="hold">
                            <p:stCondLst>
                              <p:cond delay="5000"/>
                            </p:stCondLst>
                            <p:childTnLst>
                              <p:par>
                                <p:cTn id="33" presetID="1" presetClass="entr" presetSubtype="0" fill="hold" nodeType="afterEffect">
                                  <p:stCondLst>
                                    <p:cond delay="0"/>
                                  </p:stCondLst>
                                  <p:childTnLst>
                                    <p:set>
                                      <p:cBhvr>
                                        <p:cTn id="34" dur="1" fill="hold">
                                          <p:stCondLst>
                                            <p:cond delay="1249"/>
                                          </p:stCondLst>
                                        </p:cTn>
                                        <p:tgtEl>
                                          <p:spTgt spid="25"/>
                                        </p:tgtEl>
                                        <p:attrNameLst>
                                          <p:attrName>style.visibility</p:attrName>
                                        </p:attrNameLst>
                                      </p:cBhvr>
                                      <p:to>
                                        <p:strVal val="visible"/>
                                      </p:to>
                                    </p:set>
                                  </p:childTnLst>
                                </p:cTn>
                              </p:par>
                            </p:childTnLst>
                          </p:cTn>
                        </p:par>
                        <p:par>
                          <p:cTn id="35" fill="hold">
                            <p:stCondLst>
                              <p:cond delay="6250"/>
                            </p:stCondLst>
                            <p:childTnLst>
                              <p:par>
                                <p:cTn id="36" presetID="1" presetClass="entr" presetSubtype="0" fill="hold" nodeType="afterEffect">
                                  <p:stCondLst>
                                    <p:cond delay="0"/>
                                  </p:stCondLst>
                                  <p:childTnLst>
                                    <p:set>
                                      <p:cBhvr>
                                        <p:cTn id="37" dur="1" fill="hold">
                                          <p:stCondLst>
                                            <p:cond delay="1249"/>
                                          </p:stCondLst>
                                        </p:cTn>
                                        <p:tgtEl>
                                          <p:spTgt spid="29"/>
                                        </p:tgtEl>
                                        <p:attrNameLst>
                                          <p:attrName>style.visibility</p:attrName>
                                        </p:attrNameLst>
                                      </p:cBhvr>
                                      <p:to>
                                        <p:strVal val="visible"/>
                                      </p:to>
                                    </p:set>
                                  </p:childTnLst>
                                </p:cTn>
                              </p:par>
                            </p:childTnLst>
                          </p:cTn>
                        </p:par>
                        <p:par>
                          <p:cTn id="38" fill="hold">
                            <p:stCondLst>
                              <p:cond delay="7500"/>
                            </p:stCondLst>
                            <p:childTnLst>
                              <p:par>
                                <p:cTn id="39" presetID="1" presetClass="entr" presetSubtype="0" fill="hold" nodeType="afterEffect">
                                  <p:stCondLst>
                                    <p:cond delay="0"/>
                                  </p:stCondLst>
                                  <p:childTnLst>
                                    <p:set>
                                      <p:cBhvr>
                                        <p:cTn id="40" dur="1" fill="hold">
                                          <p:stCondLst>
                                            <p:cond delay="1249"/>
                                          </p:stCondLst>
                                        </p:cTn>
                                        <p:tgtEl>
                                          <p:spTgt spid="32"/>
                                        </p:tgtEl>
                                        <p:attrNameLst>
                                          <p:attrName>style.visibility</p:attrName>
                                        </p:attrNameLst>
                                      </p:cBhvr>
                                      <p:to>
                                        <p:strVal val="visible"/>
                                      </p:to>
                                    </p:set>
                                  </p:childTnLst>
                                </p:cTn>
                              </p:par>
                            </p:childTnLst>
                          </p:cTn>
                        </p:par>
                        <p:par>
                          <p:cTn id="41" fill="hold">
                            <p:stCondLst>
                              <p:cond delay="8750"/>
                            </p:stCondLst>
                            <p:childTnLst>
                              <p:par>
                                <p:cTn id="42" presetID="1" presetClass="entr" presetSubtype="0" fill="hold" nodeType="afterEffect">
                                  <p:stCondLst>
                                    <p:cond delay="0"/>
                                  </p:stCondLst>
                                  <p:childTnLst>
                                    <p:set>
                                      <p:cBhvr>
                                        <p:cTn id="43" dur="1" fill="hold">
                                          <p:stCondLst>
                                            <p:cond delay="1249"/>
                                          </p:stCondLst>
                                        </p:cTn>
                                        <p:tgtEl>
                                          <p:spTgt spid="35"/>
                                        </p:tgtEl>
                                        <p:attrNameLst>
                                          <p:attrName>style.visibility</p:attrName>
                                        </p:attrNameLst>
                                      </p:cBhvr>
                                      <p:to>
                                        <p:strVal val="visible"/>
                                      </p:to>
                                    </p:set>
                                  </p:childTnLst>
                                </p:cTn>
                              </p:par>
                            </p:childTnLst>
                          </p:cTn>
                        </p:par>
                        <p:par>
                          <p:cTn id="44" fill="hold">
                            <p:stCondLst>
                              <p:cond delay="10000"/>
                            </p:stCondLst>
                            <p:childTnLst>
                              <p:par>
                                <p:cTn id="45" presetID="1" presetClass="entr" presetSubtype="0" fill="hold" nodeType="afterEffect">
                                  <p:stCondLst>
                                    <p:cond delay="0"/>
                                  </p:stCondLst>
                                  <p:childTnLst>
                                    <p:set>
                                      <p:cBhvr>
                                        <p:cTn id="46" dur="1" fill="hold">
                                          <p:stCondLst>
                                            <p:cond delay="1249"/>
                                          </p:stCondLst>
                                        </p:cTn>
                                        <p:tgtEl>
                                          <p:spTgt spid="38"/>
                                        </p:tgtEl>
                                        <p:attrNameLst>
                                          <p:attrName>style.visibility</p:attrName>
                                        </p:attrNameLst>
                                      </p:cBhvr>
                                      <p:to>
                                        <p:strVal val="visible"/>
                                      </p:to>
                                    </p:set>
                                  </p:childTnLst>
                                </p:cTn>
                              </p:par>
                            </p:childTnLst>
                          </p:cTn>
                        </p:par>
                        <p:par>
                          <p:cTn id="47" fill="hold">
                            <p:stCondLst>
                              <p:cond delay="11250"/>
                            </p:stCondLst>
                            <p:childTnLst>
                              <p:par>
                                <p:cTn id="48" presetID="1" presetClass="entr" presetSubtype="0" fill="hold" nodeType="afterEffect">
                                  <p:stCondLst>
                                    <p:cond delay="0"/>
                                  </p:stCondLst>
                                  <p:childTnLst>
                                    <p:set>
                                      <p:cBhvr>
                                        <p:cTn id="49" dur="1" fill="hold">
                                          <p:stCondLst>
                                            <p:cond delay="1249"/>
                                          </p:stCondLst>
                                        </p:cTn>
                                        <p:tgtEl>
                                          <p:spTgt spid="4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0" nodeType="clickEffect">
                                  <p:stCondLst>
                                    <p:cond delay="0"/>
                                  </p:stCondLst>
                                  <p:childTnLst>
                                    <p:set>
                                      <p:cBhvr>
                                        <p:cTn id="53" dur="1" fill="hold">
                                          <p:stCondLst>
                                            <p:cond delay="0"/>
                                          </p:stCondLst>
                                        </p:cTn>
                                        <p:tgtEl>
                                          <p:spTgt spid="9"/>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992365" y="2191894"/>
            <a:ext cx="6490621" cy="4327080"/>
            <a:chOff x="5992365" y="2191894"/>
            <a:chExt cx="6490621" cy="432708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365" y="2191894"/>
              <a:ext cx="6490621" cy="4327080"/>
            </a:xfrm>
            <a:prstGeom prst="rect">
              <a:avLst/>
            </a:prstGeom>
          </p:spPr>
        </p:pic>
        <mc:AlternateContent xmlns:mc="http://schemas.openxmlformats.org/markup-compatibility/2006" xmlns:a14="http://schemas.microsoft.com/office/drawing/2010/main">
          <mc:Choice Requires="a14">
            <p:sp>
              <p:nvSpPr>
                <p:cNvPr id="2" name="TextBox 1"/>
                <p:cNvSpPr txBox="1"/>
                <p:nvPr/>
              </p:nvSpPr>
              <p:spPr>
                <a:xfrm>
                  <a:off x="8476917" y="2209189"/>
                  <a:ext cx="1521516" cy="385109"/>
                </a:xfrm>
                <a:prstGeom prst="rect">
                  <a:avLst/>
                </a:prstGeom>
                <a:noFill/>
              </p:spPr>
              <p:txBody>
                <a:bodyPr wrap="non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m:t>
                          </m:r>
                        </m:sub>
                      </m:sSub>
                      <m:r>
                        <a:rPr lang="en-US" b="0" i="1" smtClean="0">
                          <a:latin typeface="Cambria Math" panose="02040503050406030204" pitchFamily="18" charset="0"/>
                        </a:rPr>
                        <m:t>=500</m:t>
                      </m:r>
                    </m:oMath>
                  </a14:m>
                  <a:r>
                    <a:rPr lang="en-US" dirty="0"/>
                    <a:t> pm</a:t>
                  </a:r>
                </a:p>
              </p:txBody>
            </p:sp>
          </mc:Choice>
          <mc:Fallback xmlns="">
            <p:sp>
              <p:nvSpPr>
                <p:cNvPr id="2" name="TextBox 1"/>
                <p:cNvSpPr txBox="1">
                  <a:spLocks noRot="1" noChangeAspect="1" noMove="1" noResize="1" noEditPoints="1" noAdjustHandles="1" noChangeArrowheads="1" noChangeShapeType="1" noTextEdit="1"/>
                </p:cNvSpPr>
                <p:nvPr/>
              </p:nvSpPr>
              <p:spPr>
                <a:xfrm>
                  <a:off x="8476917" y="2209189"/>
                  <a:ext cx="1521516" cy="385109"/>
                </a:xfrm>
                <a:prstGeom prst="rect">
                  <a:avLst/>
                </a:prstGeom>
                <a:blipFill>
                  <a:blip r:embed="rId4"/>
                  <a:stretch>
                    <a:fillRect t="-7813" b="-18750"/>
                  </a:stretch>
                </a:blipFill>
              </p:spPr>
              <p:txBody>
                <a:bodyPr/>
                <a:lstStyle/>
                <a:p>
                  <a:r>
                    <a:rPr lang="en-US">
                      <a:noFill/>
                    </a:rPr>
                    <a:t> </a:t>
                  </a:r>
                </a:p>
              </p:txBody>
            </p:sp>
          </mc:Fallback>
        </mc:AlternateContent>
      </p:grpSp>
      <p:sp>
        <p:nvSpPr>
          <p:cNvPr id="14" name="TextBox 13"/>
          <p:cNvSpPr txBox="1"/>
          <p:nvPr/>
        </p:nvSpPr>
        <p:spPr>
          <a:xfrm>
            <a:off x="474105" y="398188"/>
            <a:ext cx="6729663" cy="769441"/>
          </a:xfrm>
          <a:prstGeom prst="rect">
            <a:avLst/>
          </a:prstGeom>
          <a:noFill/>
        </p:spPr>
        <p:txBody>
          <a:bodyPr wrap="none" rtlCol="0">
            <a:spAutoFit/>
          </a:bodyPr>
          <a:lstStyle/>
          <a:p>
            <a:r>
              <a:rPr lang="en-US" sz="4400" dirty="0">
                <a:latin typeface="+mj-lt"/>
              </a:rPr>
              <a:t>Lineshape is well understood</a:t>
            </a: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7407" y="1492208"/>
            <a:ext cx="6828571" cy="552381"/>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7914" y="1410735"/>
            <a:ext cx="3724795" cy="781159"/>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22714" y="970088"/>
            <a:ext cx="3428571" cy="419048"/>
          </a:xfrm>
          <a:prstGeom prst="rect">
            <a:avLst/>
          </a:prstGeom>
        </p:spPr>
      </p:pic>
      <p:grpSp>
        <p:nvGrpSpPr>
          <p:cNvPr id="5" name="Group 4"/>
          <p:cNvGrpSpPr>
            <a:grpSpLocks noChangeAspect="1"/>
          </p:cNvGrpSpPr>
          <p:nvPr/>
        </p:nvGrpSpPr>
        <p:grpSpPr>
          <a:xfrm>
            <a:off x="50279" y="2191895"/>
            <a:ext cx="6408050" cy="4310494"/>
            <a:chOff x="101818" y="2108636"/>
            <a:chExt cx="6224710" cy="4187167"/>
          </a:xfrm>
        </p:grpSpPr>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818" y="2145997"/>
              <a:ext cx="6224710" cy="4149806"/>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2454670" y="2108636"/>
                  <a:ext cx="1510674" cy="3587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i="1">
                                <a:latin typeface="Cambria Math" panose="02040503050406030204" pitchFamily="18" charset="0"/>
                              </a:rPr>
                              <m:t>𝐹</m:t>
                            </m:r>
                          </m:e>
                          <m:sub>
                            <m:r>
                              <a:rPr lang="en-US" i="1">
                                <a:latin typeface="Cambria Math" panose="02040503050406030204" pitchFamily="18" charset="0"/>
                              </a:rPr>
                              <m:t>0</m:t>
                            </m:r>
                            <m:r>
                              <a:rPr lang="en-US" i="1">
                                <a:latin typeface="Cambria Math" panose="02040503050406030204" pitchFamily="18" charset="0"/>
                              </a:rPr>
                              <m:t>𝑀</m:t>
                            </m:r>
                          </m:sub>
                        </m:sSub>
                        <m:r>
                          <a:rPr lang="en-US" b="0" i="1" smtClean="0">
                            <a:latin typeface="Cambria Math" panose="02040503050406030204" pitchFamily="18" charset="0"/>
                          </a:rPr>
                          <m:t>=0.2</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454670" y="2108636"/>
                  <a:ext cx="1510674" cy="358765"/>
                </a:xfrm>
                <a:prstGeom prst="rect">
                  <a:avLst/>
                </a:prstGeom>
                <a:blipFill>
                  <a:blip r:embed="rId9"/>
                  <a:stretch>
                    <a:fillRect b="-1333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5" name="Rectangle 14"/>
              <p:cNvSpPr/>
              <p:nvPr/>
            </p:nvSpPr>
            <p:spPr>
              <a:xfrm>
                <a:off x="9162285" y="321243"/>
                <a:ext cx="2510111" cy="461665"/>
              </a:xfrm>
              <a:prstGeom prst="rect">
                <a:avLst/>
              </a:prstGeom>
            </p:spPr>
            <p:txBody>
              <a:bodyPr wrap="none">
                <a:spAutoFit/>
              </a:bodyPr>
              <a:lstStyle/>
              <a:p>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𝑚𝑎𝑥</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𝜏</m:t>
                    </m:r>
                  </m:oMath>
                </a14:m>
                <a:r>
                  <a:rPr lang="en-US" sz="2400" dirty="0"/>
                  <a:t> </a:t>
                </a:r>
              </a:p>
            </p:txBody>
          </p:sp>
        </mc:Choice>
        <mc:Fallback xmlns="">
          <p:sp>
            <p:nvSpPr>
              <p:cNvPr id="15" name="Rectangle 14"/>
              <p:cNvSpPr>
                <a:spLocks noRot="1" noChangeAspect="1" noMove="1" noResize="1" noEditPoints="1" noAdjustHandles="1" noChangeArrowheads="1" noChangeShapeType="1" noTextEdit="1"/>
              </p:cNvSpPr>
              <p:nvPr/>
            </p:nvSpPr>
            <p:spPr>
              <a:xfrm>
                <a:off x="9162285" y="321243"/>
                <a:ext cx="2510111" cy="461665"/>
              </a:xfrm>
              <a:prstGeom prst="rect">
                <a:avLst/>
              </a:prstGeom>
              <a:blipFill>
                <a:blip r:embed="rId10"/>
                <a:stretch>
                  <a:fillRect l="-485" b="-1333"/>
                </a:stretch>
              </a:blipFill>
            </p:spPr>
            <p:txBody>
              <a:bodyPr/>
              <a:lstStyle/>
              <a:p>
                <a:r>
                  <a:rPr lang="en-US">
                    <a:noFill/>
                  </a:rPr>
                  <a:t> </a:t>
                </a:r>
              </a:p>
            </p:txBody>
          </p:sp>
        </mc:Fallback>
      </mc:AlternateContent>
    </p:spTree>
    <p:extLst>
      <p:ext uri="{BB962C8B-B14F-4D97-AF65-F5344CB8AC3E}">
        <p14:creationId xmlns:p14="http://schemas.microsoft.com/office/powerpoint/2010/main" val="244500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34797</TotalTime>
  <Words>1018</Words>
  <Application>Microsoft Office PowerPoint</Application>
  <PresentationFormat>Widescreen</PresentationFormat>
  <Paragraphs>171</Paragraphs>
  <Slides>17</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Calibri Light</vt:lpstr>
      <vt:lpstr>Cambria Math</vt:lpstr>
      <vt:lpstr>Office Theme</vt:lpstr>
      <vt:lpstr>1_Office Theme</vt:lpstr>
      <vt:lpstr>PowerPoint Presentation</vt:lpstr>
      <vt:lpstr>What’s it good for?</vt:lpstr>
      <vt:lpstr>Precession due to axial oscillation</vt:lpstr>
      <vt:lpstr>n π-pulse CPMG sequences</vt:lpstr>
      <vt:lpstr>Modes and low frequency signal</vt:lpstr>
      <vt:lpstr>Canceling low frequency oscillations</vt:lpstr>
      <vt:lpstr>Background characterized by spontaneous emission and magnetic field fluctuations</vt:lpstr>
      <vt:lpstr>PowerPoint Presentation</vt:lpstr>
      <vt:lpstr>PowerPoint Presentation</vt:lpstr>
      <vt:lpstr>Limits to sensitivity / signal-to-noise</vt:lpstr>
      <vt:lpstr>Off-resonant, incoherent amplitude sensing</vt:lpstr>
      <vt:lpstr>On resonance</vt:lpstr>
      <vt:lpstr>On resonance with thermal fluctuations</vt:lpstr>
      <vt:lpstr>PowerPoint Presentation</vt:lpstr>
      <vt:lpstr>PowerPoint Presentation</vt:lpstr>
      <vt:lpstr>Predictions for on-resonance, phase coherent sensing</vt:lpstr>
      <vt:lpstr>Search for hidden photons as dark matter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Gilmore, Kevin A. (Assoc)</dc:creator>
  <cp:lastModifiedBy>Gilmore, Kevin A. (Assoc)</cp:lastModifiedBy>
  <cp:revision>153</cp:revision>
  <dcterms:created xsi:type="dcterms:W3CDTF">2016-11-22T18:41:48Z</dcterms:created>
  <dcterms:modified xsi:type="dcterms:W3CDTF">2017-02-10T02:31:43Z</dcterms:modified>
</cp:coreProperties>
</file>