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258" r:id="rId4"/>
    <p:sldId id="259" r:id="rId5"/>
    <p:sldId id="260" r:id="rId6"/>
    <p:sldId id="269" r:id="rId7"/>
    <p:sldId id="268" r:id="rId8"/>
    <p:sldId id="270" r:id="rId9"/>
    <p:sldId id="261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more, Kevin A. (Assoc)" initials="GKA(" lastIdx="1" clrIdx="0">
    <p:extLst>
      <p:ext uri="{19B8F6BF-5375-455C-9EA6-DF929625EA0E}">
        <p15:presenceInfo xmlns:p15="http://schemas.microsoft.com/office/powerpoint/2012/main" userId="S-1-5-21-1908027396-2059629336-315576832-88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027F-D680-46C2-8DDF-389BA132DFC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C1DB-3CE3-40ED-99EE-197F06FE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Drumhead</a:t>
            </a:r>
            <a:r>
              <a:rPr lang="en-US" baseline="0" dirty="0"/>
              <a:t> modes of 2D crystal in Penning trap analogous to cavity </a:t>
            </a:r>
            <a:r>
              <a:rPr lang="en-US" baseline="0" dirty="0" err="1"/>
              <a:t>optomechanics</a:t>
            </a:r>
            <a:r>
              <a:rPr lang="en-US" baseline="0" dirty="0"/>
              <a:t> experiments. With cavity – oscillator pairing, motion of mechanical oscillator shifts frequency of cavity, which is 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the cavity-mechanical oscillator, due to the spin-motion coupling induced by the ODF, qubit frequency sees a shift – hence precession. The qubit frequency shift evaluated at </a:t>
            </a:r>
            <a:r>
              <a:rPr lang="en-US" baseline="0" dirty="0" err="1"/>
              <a:t>Z_c</a:t>
            </a:r>
            <a:r>
              <a:rPr lang="en-US" baseline="0" dirty="0"/>
              <a:t> = 2 nm (zero point </a:t>
            </a:r>
            <a:r>
              <a:rPr lang="en-US" baseline="0" dirty="0" err="1"/>
              <a:t>fluc</a:t>
            </a:r>
            <a:r>
              <a:rPr lang="en-US" baseline="0" dirty="0"/>
              <a:t> of COM mode for 100 ions) is the equivalent of the vacuum </a:t>
            </a:r>
            <a:r>
              <a:rPr lang="en-US" baseline="0" dirty="0" err="1"/>
              <a:t>optomechanical</a:t>
            </a:r>
            <a:r>
              <a:rPr lang="en-US" baseline="0" dirty="0"/>
              <a:t> coupling strength/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87599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880" indent="0" algn="ctr">
              <a:buNone/>
              <a:defRPr sz="1929"/>
            </a:lvl2pPr>
            <a:lvl3pPr marL="881760" indent="0" algn="ctr">
              <a:buNone/>
              <a:defRPr sz="1736"/>
            </a:lvl3pPr>
            <a:lvl4pPr marL="1322641" indent="0" algn="ctr">
              <a:buNone/>
              <a:defRPr sz="1543"/>
            </a:lvl4pPr>
            <a:lvl5pPr marL="1763521" indent="0" algn="ctr">
              <a:buNone/>
              <a:defRPr sz="1543"/>
            </a:lvl5pPr>
            <a:lvl6pPr marL="2204401" indent="0" algn="ctr">
              <a:buNone/>
              <a:defRPr sz="1543"/>
            </a:lvl6pPr>
            <a:lvl7pPr marL="2645281" indent="0" algn="ctr">
              <a:buNone/>
              <a:defRPr sz="1543"/>
            </a:lvl7pPr>
            <a:lvl8pPr marL="3086162" indent="0" algn="ctr">
              <a:buNone/>
              <a:defRPr sz="1543"/>
            </a:lvl8pPr>
            <a:lvl9pPr marL="3527042" indent="0" algn="ctr">
              <a:buNone/>
              <a:defRPr sz="1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6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6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880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76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26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16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04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4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4"/>
          </a:xfrm>
        </p:spPr>
        <p:txBody>
          <a:bodyPr anchor="t"/>
          <a:lstStyle>
            <a:lvl1pPr marL="0" indent="0">
              <a:buNone/>
              <a:defRPr sz="3086"/>
            </a:lvl1pPr>
            <a:lvl2pPr marL="440880" indent="0">
              <a:buNone/>
              <a:defRPr sz="2700"/>
            </a:lvl2pPr>
            <a:lvl3pPr marL="881760" indent="0">
              <a:buNone/>
              <a:defRPr sz="2314"/>
            </a:lvl3pPr>
            <a:lvl4pPr marL="1322641" indent="0">
              <a:buNone/>
              <a:defRPr sz="1929"/>
            </a:lvl4pPr>
            <a:lvl5pPr marL="1763521" indent="0">
              <a:buNone/>
              <a:defRPr sz="1929"/>
            </a:lvl5pPr>
            <a:lvl6pPr marL="2204401" indent="0">
              <a:buNone/>
              <a:defRPr sz="1929"/>
            </a:lvl6pPr>
            <a:lvl7pPr marL="2645281" indent="0">
              <a:buNone/>
              <a:defRPr sz="1929"/>
            </a:lvl7pPr>
            <a:lvl8pPr marL="3086162" indent="0">
              <a:buNone/>
              <a:defRPr sz="1929"/>
            </a:lvl8pPr>
            <a:lvl9pPr marL="3527042" indent="0">
              <a:buNone/>
              <a:defRPr sz="19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760" rtl="0" eaLnBrk="1" latinLnBrk="0" hangingPunct="1">
        <a:lnSpc>
          <a:spcPct val="90000"/>
        </a:lnSpc>
        <a:spcBef>
          <a:spcPct val="0"/>
        </a:spcBef>
        <a:buNone/>
        <a:defRPr sz="4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440" indent="-220440" algn="l" defTabSz="881760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20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10220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08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396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484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572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660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748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8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6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4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52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40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8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16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704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66486" y="225199"/>
            <a:ext cx="11272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Sensing with a trapped-ion mechanical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70" y="2321586"/>
            <a:ext cx="1224522" cy="31911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04" y="1398134"/>
            <a:ext cx="4056268" cy="143710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609658" y="2590991"/>
            <a:ext cx="366772" cy="134006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58222" y="2562335"/>
            <a:ext cx="315779" cy="131074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own Arrow 88"/>
          <p:cNvSpPr/>
          <p:nvPr/>
        </p:nvSpPr>
        <p:spPr>
          <a:xfrm rot="15600000">
            <a:off x="3137938" y="1611666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730984" y="2583385"/>
            <a:ext cx="779762" cy="841189"/>
            <a:chOff x="5393878" y="507544"/>
            <a:chExt cx="779762" cy="841189"/>
          </a:xfrm>
        </p:grpSpPr>
        <p:pic>
          <p:nvPicPr>
            <p:cNvPr id="91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78" y="507544"/>
              <a:ext cx="779762" cy="77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5665778" y="1143859"/>
              <a:ext cx="294021" cy="20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Down Arrow 92"/>
          <p:cNvSpPr/>
          <p:nvPr/>
        </p:nvSpPr>
        <p:spPr>
          <a:xfrm rot="16800000">
            <a:off x="3152933" y="1670202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1512765" y="3835745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1518589" y="3837398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51211" y="2704072"/>
            <a:ext cx="778991" cy="2967833"/>
            <a:chOff x="3794759" y="277125"/>
            <a:chExt cx="292143" cy="826216"/>
          </a:xfrm>
        </p:grpSpPr>
        <p:sp>
          <p:nvSpPr>
            <p:cNvPr id="106" name="Rectangle 105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4895115" y="2704072"/>
            <a:ext cx="778991" cy="2967833"/>
            <a:chOff x="3794759" y="277125"/>
            <a:chExt cx="292143" cy="826216"/>
          </a:xfrm>
        </p:grpSpPr>
        <p:sp>
          <p:nvSpPr>
            <p:cNvPr id="111" name="Rectangle 11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09166" y="3192236"/>
            <a:ext cx="264039" cy="482568"/>
            <a:chOff x="845530" y="349250"/>
            <a:chExt cx="99022" cy="180976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2312313" y="4861654"/>
            <a:ext cx="805248" cy="666376"/>
            <a:chOff x="505500" y="1091973"/>
            <a:chExt cx="301990" cy="249909"/>
          </a:xfrm>
        </p:grpSpPr>
        <p:grpSp>
          <p:nvGrpSpPr>
            <p:cNvPr id="118" name="Group 11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19" name="Oval 11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6" name="Oval 125"/>
          <p:cNvSpPr>
            <a:spLocks noChangeAspect="1"/>
          </p:cNvSpPr>
          <p:nvPr/>
        </p:nvSpPr>
        <p:spPr>
          <a:xfrm>
            <a:off x="4392732" y="412846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4090253" y="41274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87774" y="412638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3485294" y="412534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182815" y="412430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2880336" y="412326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577856" y="41222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Elbow Connector 143"/>
          <p:cNvCxnSpPr/>
          <p:nvPr/>
        </p:nvCxnSpPr>
        <p:spPr>
          <a:xfrm rot="16200000" flipH="1" flipV="1">
            <a:off x="5603691" y="2395214"/>
            <a:ext cx="276616" cy="754558"/>
          </a:xfrm>
          <a:prstGeom prst="bentConnector4">
            <a:avLst>
              <a:gd name="adj1" fmla="val -37878"/>
              <a:gd name="adj2" fmla="val 9939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7" y="212436"/>
            <a:ext cx="9993747" cy="1325563"/>
          </a:xfrm>
        </p:spPr>
        <p:txBody>
          <a:bodyPr/>
          <a:lstStyle/>
          <a:p>
            <a:r>
              <a:rPr lang="en-US" dirty="0"/>
              <a:t>Predictions for on-resonance, phase coherent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74 pm </a:t>
                </a:r>
                <a:r>
                  <a:rPr lang="en-US" dirty="0"/>
                  <a:t>in a single measurement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20 pm in 5 ms</a:t>
                </a:r>
              </a:p>
              <a:p>
                <a:pPr lvl="1"/>
                <a:r>
                  <a:rPr lang="en-US" b="1" dirty="0"/>
                  <a:t>7 </a:t>
                </a:r>
                <a:r>
                  <a:rPr lang="en-US" b="1" dirty="0" err="1"/>
                  <a:t>nV</a:t>
                </a:r>
                <a:r>
                  <a:rPr lang="en-US" b="1" dirty="0"/>
                  <a:t>/m</a:t>
                </a:r>
              </a:p>
              <a:p>
                <a:pPr lvl="1"/>
                <a:r>
                  <a:rPr lang="en-US" dirty="0"/>
                  <a:t>10^-3 </a:t>
                </a:r>
                <a:r>
                  <a:rPr lang="en-US" dirty="0" err="1"/>
                  <a:t>yN</a:t>
                </a:r>
                <a:r>
                  <a:rPr lang="en-US" dirty="0"/>
                  <a:t> / 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Precession due to axial oscillation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oscillation of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𝑂𝐷𝐹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	where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Qubit frequency shift: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Precession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Probability of measuring spin up: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67050" y="5007005"/>
            <a:ext cx="6057900" cy="1253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17" y="2029814"/>
            <a:ext cx="3049817" cy="67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589" y="2038556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236" y="2038556"/>
            <a:ext cx="457519" cy="659233"/>
            <a:chOff x="1598236" y="2239892"/>
            <a:chExt cx="457519" cy="659233"/>
          </a:xfrm>
        </p:grpSpPr>
        <p:sp>
          <p:nvSpPr>
            <p:cNvPr id="5" name="Rectangle 4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073821" y="2038556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4052" y="2039814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976029" y="2039814"/>
            <a:ext cx="457519" cy="656853"/>
            <a:chOff x="9984418" y="2241150"/>
            <a:chExt cx="457519" cy="656853"/>
          </a:xfrm>
        </p:grpSpPr>
        <p:sp>
          <p:nvSpPr>
            <p:cNvPr id="9" name="Rectangle 8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683132" y="217648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31581" y="2029812"/>
            <a:ext cx="1536328" cy="676715"/>
            <a:chOff x="8439970" y="2231148"/>
            <a:chExt cx="1536328" cy="6767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995" y="3915458"/>
            <a:ext cx="4268902" cy="294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9986" y="4311113"/>
            <a:ext cx="360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more pi pulses for same total ODF interaction time decreases dephasing due to magnetic field fluctuations without accumulating errors from microwave pulses – for up to 20 pi pulses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6551" y="362742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3268" y="126494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 Phase jumps: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2906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41904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blipFill>
                <a:blip r:embed="rId8"/>
                <a:stretch>
                  <a:fillRect l="-3030" t="-4444" r="-49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blipFill>
                <a:blip r:embed="rId9"/>
                <a:stretch>
                  <a:fillRect l="-2652" t="-2174" r="-4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55755" y="192089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495155" y="19785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039421" y="1978559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427485" y="1976817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589702" y="2775227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554385" y="2779882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38201" y="3185092"/>
            <a:ext cx="10651870" cy="346876"/>
            <a:chOff x="433041" y="2228157"/>
            <a:chExt cx="10624146" cy="270979"/>
          </a:xfrm>
        </p:grpSpPr>
        <p:sp>
          <p:nvSpPr>
            <p:cNvPr id="44" name="Rectangle 43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" y="1915434"/>
            <a:ext cx="6224710" cy="4149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20" y="1915434"/>
            <a:ext cx="6224710" cy="4149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105" y="398188"/>
            <a:ext cx="7169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+mj-lt"/>
              </a:rPr>
              <a:t>Lineshape</a:t>
            </a:r>
            <a:r>
              <a:rPr lang="en-US" sz="4400" dirty="0">
                <a:latin typeface="+mj-lt"/>
              </a:rPr>
              <a:t> – theory agrees well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29" y="1491376"/>
            <a:ext cx="6828571" cy="55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1386757"/>
            <a:ext cx="3724795" cy="781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14" y="970088"/>
            <a:ext cx="3428571" cy="4190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00401" y="3032449"/>
            <a:ext cx="354563" cy="2565918"/>
          </a:xfrm>
          <a:prstGeom prst="rect">
            <a:avLst/>
          </a:prstGeom>
          <a:solidFill>
            <a:srgbClr val="358EC2">
              <a:alpha val="40000"/>
            </a:srgbClr>
          </a:solidFill>
          <a:ln>
            <a:solidFill>
              <a:srgbClr val="368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2678" y="3032449"/>
            <a:ext cx="354563" cy="25659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9" y="877101"/>
            <a:ext cx="5986357" cy="58314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260181" y="3371850"/>
              <a:ext cx="900113" cy="771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22094" y="3371850"/>
              <a:ext cx="838200" cy="707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5474494" y="3371850"/>
              <a:ext cx="685800" cy="590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5688806" y="3355181"/>
              <a:ext cx="471488" cy="428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941220" y="3371850"/>
              <a:ext cx="219074" cy="176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sp>
          <p:nvSpPr>
            <p:cNvPr id="27" name="Isosceles Triangle 26"/>
            <p:cNvSpPr/>
            <p:nvPr/>
          </p:nvSpPr>
          <p:spPr>
            <a:xfrm rot="1499031" flipV="1">
              <a:off x="6156420" y="3231326"/>
              <a:ext cx="85892" cy="107157"/>
            </a:xfrm>
            <a:prstGeom prst="triangle">
              <a:avLst/>
            </a:prstGeom>
            <a:solidFill>
              <a:srgbClr val="E6DEDE"/>
            </a:solidFill>
            <a:ln>
              <a:solidFill>
                <a:srgbClr val="E6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842677" flipV="1">
              <a:off x="6225578" y="3266865"/>
              <a:ext cx="60501" cy="107157"/>
            </a:xfrm>
            <a:prstGeom prst="triangle">
              <a:avLst/>
            </a:prstGeom>
            <a:solidFill>
              <a:srgbClr val="E0D8D8"/>
            </a:solidFill>
            <a:ln>
              <a:solidFill>
                <a:srgbClr val="E0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6170177" y="3250406"/>
              <a:ext cx="124866" cy="1109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6170177" y="3147020"/>
              <a:ext cx="244911" cy="214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6170177" y="3108957"/>
              <a:ext cx="287773" cy="250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6170177" y="3126780"/>
              <a:ext cx="269148" cy="232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V="1">
              <a:off x="6170177" y="3197960"/>
              <a:ext cx="181186" cy="1609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97029" y="107660"/>
            <a:ext cx="9506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Spin dephasing vs measurement strength</a:t>
            </a:r>
          </a:p>
        </p:txBody>
      </p:sp>
    </p:spTree>
    <p:extLst>
      <p:ext uri="{BB962C8B-B14F-4D97-AF65-F5344CB8AC3E}">
        <p14:creationId xmlns:p14="http://schemas.microsoft.com/office/powerpoint/2010/main" val="25681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165070"/>
            <a:ext cx="10515600" cy="1325563"/>
          </a:xfrm>
        </p:spPr>
        <p:txBody>
          <a:bodyPr/>
          <a:lstStyle/>
          <a:p>
            <a:r>
              <a:rPr lang="en-US" dirty="0"/>
              <a:t>Limits to sensitivity / signal-to-noise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1690688"/>
            <a:ext cx="6990327" cy="476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" y="2083465"/>
            <a:ext cx="3115110" cy="1057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04" y="4380402"/>
            <a:ext cx="2953162" cy="9716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14826" y="3923203"/>
            <a:ext cx="3351007" cy="780365"/>
            <a:chOff x="6901029" y="4057426"/>
            <a:chExt cx="3351007" cy="780365"/>
          </a:xfrm>
        </p:grpSpPr>
        <p:sp>
          <p:nvSpPr>
            <p:cNvPr id="9" name="Oval 8"/>
            <p:cNvSpPr/>
            <p:nvPr/>
          </p:nvSpPr>
          <p:spPr>
            <a:xfrm>
              <a:off x="6901029" y="405742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6"/>
            </p:cNvCxnSpPr>
            <p:nvPr/>
          </p:nvCxnSpPr>
          <p:spPr>
            <a:xfrm>
              <a:off x="7358229" y="4286026"/>
              <a:ext cx="753037" cy="124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34747" y="4191460"/>
              <a:ext cx="251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pm – smallest detected amplitude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9886" y="3980292"/>
            <a:ext cx="23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Projection noise limit</a:t>
            </a:r>
          </a:p>
        </p:txBody>
      </p:sp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420543"/>
            <a:ext cx="9986818" cy="780183"/>
          </a:xfrm>
        </p:spPr>
        <p:txBody>
          <a:bodyPr>
            <a:noAutofit/>
          </a:bodyPr>
          <a:lstStyle/>
          <a:p>
            <a:r>
              <a:rPr lang="en-US" dirty="0"/>
              <a:t>Off-resonant, incoherent amplitude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50 pm </a:t>
                </a:r>
                <a:r>
                  <a:rPr lang="en-US" dirty="0"/>
                  <a:t>(with 16 s of integration)– factor of </a:t>
                </a:r>
                <a:r>
                  <a:rPr lang="en-US" b="1" dirty="0"/>
                  <a:t>40 smaller than ground state </a:t>
                </a:r>
                <a:r>
                  <a:rPr lang="en-US" b="1" dirty="0" err="1"/>
                  <a:t>wavefunction</a:t>
                </a:r>
                <a:r>
                  <a:rPr lang="en-US" b="1" dirty="0"/>
                  <a:t> size </a:t>
                </a:r>
                <a:r>
                  <a:rPr lang="en-US" dirty="0"/>
                  <a:t>(2nm)</a:t>
                </a:r>
              </a:p>
              <a:p>
                <a:pPr lvl="1"/>
                <a:r>
                  <a:rPr lang="en-US" dirty="0"/>
                  <a:t>0.46 mV/m</a:t>
                </a:r>
              </a:p>
              <a:p>
                <a:pPr lvl="1"/>
                <a:r>
                  <a:rPr lang="en-US" b="1" dirty="0"/>
                  <a:t>73 </a:t>
                </a:r>
                <a:r>
                  <a:rPr lang="en-US" b="1" dirty="0" err="1"/>
                  <a:t>yN</a:t>
                </a:r>
                <a:r>
                  <a:rPr lang="en-US" b="1" dirty="0"/>
                  <a:t>/ion</a:t>
                </a:r>
              </a:p>
              <a:p>
                <a:r>
                  <a:rPr lang="en-US" dirty="0"/>
                  <a:t>500 pm in a single measurement</a:t>
                </a:r>
              </a:p>
              <a:p>
                <a:r>
                  <a:rPr lang="en-US" dirty="0"/>
                  <a:t>Long averaging time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𝐩𝐦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4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67853" y="3157017"/>
            <a:ext cx="4129333" cy="3275902"/>
            <a:chOff x="3984169" y="3452534"/>
            <a:chExt cx="4046045" cy="316218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875390" y="3547875"/>
              <a:ext cx="0" cy="306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84169" y="6078022"/>
              <a:ext cx="3923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75390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415363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334678" y="4407031"/>
              <a:ext cx="739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437725" y="4407031"/>
              <a:ext cx="1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15362" y="440984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75390" y="4407031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blipFill>
                  <a:blip r:embed="rId4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blipFill>
                  <a:blip r:embed="rId5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2" y="1357984"/>
            <a:ext cx="8980564" cy="1385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572" y="174942"/>
            <a:ext cx="709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On resonance sensing scheme</a:t>
            </a:r>
          </a:p>
        </p:txBody>
      </p:sp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260" y="223935"/>
            <a:ext cx="118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On-resonance, background not understood – sensitivity limited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7223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0.74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4222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7.4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45.5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6" y="2534123"/>
            <a:ext cx="6333658" cy="422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5" y="2534123"/>
            <a:ext cx="6319662" cy="42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32035</TotalTime>
  <Words>296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Precession due to axial oscillation</vt:lpstr>
      <vt:lpstr>n π-pulse CPMG sequences</vt:lpstr>
      <vt:lpstr>PowerPoint Presentation</vt:lpstr>
      <vt:lpstr>PowerPoint Presentation</vt:lpstr>
      <vt:lpstr>Limits to sensitivity / signal-to-noise</vt:lpstr>
      <vt:lpstr>Off-resonant, incoherent amplitude sensing</vt:lpstr>
      <vt:lpstr>PowerPoint Presentation</vt:lpstr>
      <vt:lpstr>PowerPoint Presentation</vt:lpstr>
      <vt:lpstr>Predictions for on-resonance, phase coherent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52</cp:revision>
  <dcterms:created xsi:type="dcterms:W3CDTF">2016-11-22T18:41:48Z</dcterms:created>
  <dcterms:modified xsi:type="dcterms:W3CDTF">2017-02-04T00:51:03Z</dcterms:modified>
</cp:coreProperties>
</file>