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67" r:id="rId3"/>
    <p:sldId id="258" r:id="rId4"/>
    <p:sldId id="274" r:id="rId5"/>
    <p:sldId id="259" r:id="rId6"/>
    <p:sldId id="260" r:id="rId7"/>
    <p:sldId id="269" r:id="rId8"/>
    <p:sldId id="268" r:id="rId9"/>
    <p:sldId id="270" r:id="rId10"/>
    <p:sldId id="272" r:id="rId11"/>
    <p:sldId id="261" r:id="rId12"/>
    <p:sldId id="264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more, Kevin A. (Assoc)" initials="GKA(" lastIdx="1" clrIdx="0">
    <p:extLst>
      <p:ext uri="{19B8F6BF-5375-455C-9EA6-DF929625EA0E}">
        <p15:presenceInfo xmlns:p15="http://schemas.microsoft.com/office/powerpoint/2012/main" userId="S-1-5-21-1908027396-2059629336-315576832-881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6027F-D680-46C2-8DDF-389BA132DFC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DC1DB-3CE3-40ED-99EE-197F06FE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Drumhead</a:t>
            </a:r>
            <a:r>
              <a:rPr lang="en-US" baseline="0" dirty="0"/>
              <a:t> modes of 2D crystal in Penning trap analogous to cavity </a:t>
            </a:r>
            <a:r>
              <a:rPr lang="en-US" baseline="0" dirty="0" err="1"/>
              <a:t>optomechanics</a:t>
            </a:r>
            <a:r>
              <a:rPr lang="en-US" baseline="0" dirty="0"/>
              <a:t> experiments. With cavity – oscillator pairing, motion of mechanical oscillator shifts frequency of cavity, which is read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the cavity-mechanical oscillator, due to the spin-motion coupling induced by the ODF, qubit frequency sees a shift – hence precession. The qubit frequency shift evaluated at </a:t>
            </a:r>
            <a:r>
              <a:rPr lang="en-US" baseline="0" dirty="0" err="1"/>
              <a:t>Z_c</a:t>
            </a:r>
            <a:r>
              <a:rPr lang="en-US" baseline="0" dirty="0"/>
              <a:t> = 2 nm (zero point </a:t>
            </a:r>
            <a:r>
              <a:rPr lang="en-US" baseline="0" dirty="0" err="1"/>
              <a:t>fluc</a:t>
            </a:r>
            <a:r>
              <a:rPr lang="en-US" baseline="0" dirty="0"/>
              <a:t> of COM mode for 100 ions) is the equivalent of the vacuum </a:t>
            </a:r>
            <a:r>
              <a:rPr lang="en-US" baseline="0" dirty="0" err="1"/>
              <a:t>optomechanical</a:t>
            </a:r>
            <a:r>
              <a:rPr lang="en-US" baseline="0" dirty="0"/>
              <a:t> coupling strength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06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Projection noise dominates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small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Z_c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Fundamental limit due to spontaneous emission (xi)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measure displacement with this straight forward extension of the off-resonant sensing that you demonstrated, but one will be looking for a signal that sits on top of thermal fluctuations.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38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to cancel out thermal fluctuations with separated ODF's, but thermal fluctuations need to be coherent throughout the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7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6"/>
            <a:ext cx="10363200" cy="2387599"/>
          </a:xfrm>
        </p:spPr>
        <p:txBody>
          <a:bodyPr anchor="b"/>
          <a:lstStyle>
            <a:lvl1pPr algn="ctr">
              <a:defRPr sz="57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314"/>
            </a:lvl1pPr>
            <a:lvl2pPr marL="440880" indent="0" algn="ctr">
              <a:buNone/>
              <a:defRPr sz="1929"/>
            </a:lvl2pPr>
            <a:lvl3pPr marL="881760" indent="0" algn="ctr">
              <a:buNone/>
              <a:defRPr sz="1736"/>
            </a:lvl3pPr>
            <a:lvl4pPr marL="1322641" indent="0" algn="ctr">
              <a:buNone/>
              <a:defRPr sz="1543"/>
            </a:lvl4pPr>
            <a:lvl5pPr marL="1763521" indent="0" algn="ctr">
              <a:buNone/>
              <a:defRPr sz="1543"/>
            </a:lvl5pPr>
            <a:lvl6pPr marL="2204401" indent="0" algn="ctr">
              <a:buNone/>
              <a:defRPr sz="1543"/>
            </a:lvl6pPr>
            <a:lvl7pPr marL="2645281" indent="0" algn="ctr">
              <a:buNone/>
              <a:defRPr sz="1543"/>
            </a:lvl7pPr>
            <a:lvl8pPr marL="3086162" indent="0" algn="ctr">
              <a:buNone/>
              <a:defRPr sz="1543"/>
            </a:lvl8pPr>
            <a:lvl9pPr marL="3527042" indent="0" algn="ctr">
              <a:buNone/>
              <a:defRPr sz="15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5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42"/>
            <a:ext cx="10515600" cy="2852736"/>
          </a:xfrm>
        </p:spPr>
        <p:txBody>
          <a:bodyPr anchor="b"/>
          <a:lstStyle>
            <a:lvl1pPr>
              <a:defRPr sz="57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6"/>
          </a:xfrm>
        </p:spPr>
        <p:txBody>
          <a:bodyPr/>
          <a:lstStyle>
            <a:lvl1pPr marL="0" indent="0">
              <a:buNone/>
              <a:defRPr sz="2314">
                <a:solidFill>
                  <a:schemeClr val="tx1"/>
                </a:solidFill>
              </a:defRPr>
            </a:lvl1pPr>
            <a:lvl2pPr marL="440880" indent="0">
              <a:buNone/>
              <a:defRPr sz="1929">
                <a:solidFill>
                  <a:schemeClr val="tx1">
                    <a:tint val="75000"/>
                  </a:schemeClr>
                </a:solidFill>
              </a:defRPr>
            </a:lvl2pPr>
            <a:lvl3pPr marL="881760" indent="0">
              <a:buNone/>
              <a:defRPr sz="1736">
                <a:solidFill>
                  <a:schemeClr val="tx1">
                    <a:tint val="75000"/>
                  </a:schemeClr>
                </a:solidFill>
              </a:defRPr>
            </a:lvl3pPr>
            <a:lvl4pPr marL="132264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1763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2044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264528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08616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352704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7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6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7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1"/>
          </a:xfrm>
        </p:spPr>
        <p:txBody>
          <a:bodyPr anchor="b"/>
          <a:lstStyle>
            <a:lvl1pPr marL="0" indent="0">
              <a:buNone/>
              <a:defRPr sz="2314" b="1"/>
            </a:lvl1pPr>
            <a:lvl2pPr marL="440880" indent="0">
              <a:buNone/>
              <a:defRPr sz="1929" b="1"/>
            </a:lvl2pPr>
            <a:lvl3pPr marL="881760" indent="0">
              <a:buNone/>
              <a:defRPr sz="1736" b="1"/>
            </a:lvl3pPr>
            <a:lvl4pPr marL="1322641" indent="0">
              <a:buNone/>
              <a:defRPr sz="1543" b="1"/>
            </a:lvl4pPr>
            <a:lvl5pPr marL="1763521" indent="0">
              <a:buNone/>
              <a:defRPr sz="1543" b="1"/>
            </a:lvl5pPr>
            <a:lvl6pPr marL="2204401" indent="0">
              <a:buNone/>
              <a:defRPr sz="1543" b="1"/>
            </a:lvl6pPr>
            <a:lvl7pPr marL="2645281" indent="0">
              <a:buNone/>
              <a:defRPr sz="1543" b="1"/>
            </a:lvl7pPr>
            <a:lvl8pPr marL="3086162" indent="0">
              <a:buNone/>
              <a:defRPr sz="1543" b="1"/>
            </a:lvl8pPr>
            <a:lvl9pPr marL="3527042" indent="0">
              <a:buNone/>
              <a:defRPr sz="1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1"/>
          </a:xfrm>
        </p:spPr>
        <p:txBody>
          <a:bodyPr anchor="b"/>
          <a:lstStyle>
            <a:lvl1pPr marL="0" indent="0">
              <a:buNone/>
              <a:defRPr sz="2314" b="1"/>
            </a:lvl1pPr>
            <a:lvl2pPr marL="440880" indent="0">
              <a:buNone/>
              <a:defRPr sz="1929" b="1"/>
            </a:lvl2pPr>
            <a:lvl3pPr marL="881760" indent="0">
              <a:buNone/>
              <a:defRPr sz="1736" b="1"/>
            </a:lvl3pPr>
            <a:lvl4pPr marL="1322641" indent="0">
              <a:buNone/>
              <a:defRPr sz="1543" b="1"/>
            </a:lvl4pPr>
            <a:lvl5pPr marL="1763521" indent="0">
              <a:buNone/>
              <a:defRPr sz="1543" b="1"/>
            </a:lvl5pPr>
            <a:lvl6pPr marL="2204401" indent="0">
              <a:buNone/>
              <a:defRPr sz="1543" b="1"/>
            </a:lvl6pPr>
            <a:lvl7pPr marL="2645281" indent="0">
              <a:buNone/>
              <a:defRPr sz="1543" b="1"/>
            </a:lvl7pPr>
            <a:lvl8pPr marL="3086162" indent="0">
              <a:buNone/>
              <a:defRPr sz="1543" b="1"/>
            </a:lvl8pPr>
            <a:lvl9pPr marL="3527042" indent="0">
              <a:buNone/>
              <a:defRPr sz="1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89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73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4"/>
          </a:xfrm>
        </p:spPr>
        <p:txBody>
          <a:bodyPr/>
          <a:lstStyle>
            <a:lvl1pPr>
              <a:defRPr sz="3086"/>
            </a:lvl1pPr>
            <a:lvl2pPr>
              <a:defRPr sz="2700"/>
            </a:lvl2pPr>
            <a:lvl3pPr>
              <a:defRPr sz="2314"/>
            </a:lvl3pPr>
            <a:lvl4pPr>
              <a:defRPr sz="1929"/>
            </a:lvl4pPr>
            <a:lvl5pPr>
              <a:defRPr sz="1929"/>
            </a:lvl5pPr>
            <a:lvl6pPr>
              <a:defRPr sz="1929"/>
            </a:lvl6pPr>
            <a:lvl7pPr>
              <a:defRPr sz="1929"/>
            </a:lvl7pPr>
            <a:lvl8pPr>
              <a:defRPr sz="1929"/>
            </a:lvl8pPr>
            <a:lvl9pPr>
              <a:defRPr sz="19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0880" indent="0">
              <a:buNone/>
              <a:defRPr sz="1350"/>
            </a:lvl2pPr>
            <a:lvl3pPr marL="881760" indent="0">
              <a:buNone/>
              <a:defRPr sz="1157"/>
            </a:lvl3pPr>
            <a:lvl4pPr marL="1322641" indent="0">
              <a:buNone/>
              <a:defRPr sz="964"/>
            </a:lvl4pPr>
            <a:lvl5pPr marL="1763521" indent="0">
              <a:buNone/>
              <a:defRPr sz="964"/>
            </a:lvl5pPr>
            <a:lvl6pPr marL="2204401" indent="0">
              <a:buNone/>
              <a:defRPr sz="964"/>
            </a:lvl6pPr>
            <a:lvl7pPr marL="2645281" indent="0">
              <a:buNone/>
              <a:defRPr sz="964"/>
            </a:lvl7pPr>
            <a:lvl8pPr marL="3086162" indent="0">
              <a:buNone/>
              <a:defRPr sz="964"/>
            </a:lvl8pPr>
            <a:lvl9pPr marL="3527042" indent="0">
              <a:buNone/>
              <a:defRPr sz="9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8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135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1" cy="4873624"/>
          </a:xfrm>
        </p:spPr>
        <p:txBody>
          <a:bodyPr anchor="t"/>
          <a:lstStyle>
            <a:lvl1pPr marL="0" indent="0">
              <a:buNone/>
              <a:defRPr sz="3086"/>
            </a:lvl1pPr>
            <a:lvl2pPr marL="440880" indent="0">
              <a:buNone/>
              <a:defRPr sz="2700"/>
            </a:lvl2pPr>
            <a:lvl3pPr marL="881760" indent="0">
              <a:buNone/>
              <a:defRPr sz="2314"/>
            </a:lvl3pPr>
            <a:lvl4pPr marL="1322641" indent="0">
              <a:buNone/>
              <a:defRPr sz="1929"/>
            </a:lvl4pPr>
            <a:lvl5pPr marL="1763521" indent="0">
              <a:buNone/>
              <a:defRPr sz="1929"/>
            </a:lvl5pPr>
            <a:lvl6pPr marL="2204401" indent="0">
              <a:buNone/>
              <a:defRPr sz="1929"/>
            </a:lvl6pPr>
            <a:lvl7pPr marL="2645281" indent="0">
              <a:buNone/>
              <a:defRPr sz="1929"/>
            </a:lvl7pPr>
            <a:lvl8pPr marL="3086162" indent="0">
              <a:buNone/>
              <a:defRPr sz="1929"/>
            </a:lvl8pPr>
            <a:lvl9pPr marL="3527042" indent="0">
              <a:buNone/>
              <a:defRPr sz="1929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0880" indent="0">
              <a:buNone/>
              <a:defRPr sz="1350"/>
            </a:lvl2pPr>
            <a:lvl3pPr marL="881760" indent="0">
              <a:buNone/>
              <a:defRPr sz="1157"/>
            </a:lvl3pPr>
            <a:lvl4pPr marL="1322641" indent="0">
              <a:buNone/>
              <a:defRPr sz="964"/>
            </a:lvl4pPr>
            <a:lvl5pPr marL="1763521" indent="0">
              <a:buNone/>
              <a:defRPr sz="964"/>
            </a:lvl5pPr>
            <a:lvl6pPr marL="2204401" indent="0">
              <a:buNone/>
              <a:defRPr sz="964"/>
            </a:lvl6pPr>
            <a:lvl7pPr marL="2645281" indent="0">
              <a:buNone/>
              <a:defRPr sz="964"/>
            </a:lvl7pPr>
            <a:lvl8pPr marL="3086162" indent="0">
              <a:buNone/>
              <a:defRPr sz="964"/>
            </a:lvl8pPr>
            <a:lvl9pPr marL="3527042" indent="0">
              <a:buNone/>
              <a:defRPr sz="9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71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9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29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6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6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1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8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149D-89B8-4B8F-BE4F-CC07218C76E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3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6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4224-BD1B-EB44-8217-7FF91DDDCB4D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81760" rtl="0" eaLnBrk="1" latinLnBrk="0" hangingPunct="1">
        <a:lnSpc>
          <a:spcPct val="90000"/>
        </a:lnSpc>
        <a:spcBef>
          <a:spcPct val="0"/>
        </a:spcBef>
        <a:buNone/>
        <a:defRPr sz="42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440" indent="-220440" algn="l" defTabSz="881760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61320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2314" kern="1200">
          <a:solidFill>
            <a:schemeClr val="tx1"/>
          </a:solidFill>
          <a:latin typeface="+mn-lt"/>
          <a:ea typeface="+mn-ea"/>
          <a:cs typeface="+mn-cs"/>
        </a:defRPr>
      </a:lvl2pPr>
      <a:lvl3pPr marL="110220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3pPr>
      <a:lvl4pPr marL="154308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98396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42484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865722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306602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747482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0880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1760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264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352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440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528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6162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7042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5.png"/><Relationship Id="rId21" Type="http://schemas.openxmlformats.org/officeDocument/2006/relationships/image" Target="../media/image29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4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6.emf"/><Relationship Id="rId9" Type="http://schemas.openxmlformats.org/officeDocument/2006/relationships/image" Target="../media/image170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0" Type="http://schemas.openxmlformats.org/officeDocument/2006/relationships/image" Target="../media/image16.emf"/><Relationship Id="rId4" Type="http://schemas.openxmlformats.org/officeDocument/2006/relationships/image" Target="../media/image15.png"/><Relationship Id="rId9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366486" y="225199"/>
            <a:ext cx="11272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Sensing with a trapped-ion mechanical oscillator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370" y="2321586"/>
            <a:ext cx="1224522" cy="319117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204" y="1398134"/>
            <a:ext cx="4056268" cy="1437100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 flipH="1">
            <a:off x="4609658" y="2590991"/>
            <a:ext cx="366772" cy="1340062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258222" y="2562335"/>
            <a:ext cx="315779" cy="1310742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Down Arrow 88"/>
          <p:cNvSpPr/>
          <p:nvPr/>
        </p:nvSpPr>
        <p:spPr>
          <a:xfrm rot="15600000">
            <a:off x="3137938" y="1611666"/>
            <a:ext cx="1462935" cy="5157385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730984" y="2583385"/>
            <a:ext cx="779762" cy="841189"/>
            <a:chOff x="5393878" y="507544"/>
            <a:chExt cx="779762" cy="841189"/>
          </a:xfrm>
        </p:grpSpPr>
        <p:pic>
          <p:nvPicPr>
            <p:cNvPr id="91" name="Picture 4" descr="https://upload.wikimedia.org/wikipedia/commons/thumb/8/86/Voltage_Source_(AC).svg/1024px-Voltage_Source_(AC)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3878" y="507544"/>
              <a:ext cx="779762" cy="779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Rectangle 91"/>
            <p:cNvSpPr/>
            <p:nvPr/>
          </p:nvSpPr>
          <p:spPr>
            <a:xfrm>
              <a:off x="5665778" y="1143859"/>
              <a:ext cx="294021" cy="204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3" name="Down Arrow 92"/>
          <p:cNvSpPr/>
          <p:nvPr/>
        </p:nvSpPr>
        <p:spPr>
          <a:xfrm rot="16800000">
            <a:off x="3152933" y="1670202"/>
            <a:ext cx="1462935" cy="5167128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Diamond 93"/>
          <p:cNvSpPr/>
          <p:nvPr/>
        </p:nvSpPr>
        <p:spPr>
          <a:xfrm>
            <a:off x="1512765" y="3835745"/>
            <a:ext cx="4162287" cy="7302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Diamond 96"/>
          <p:cNvSpPr/>
          <p:nvPr/>
        </p:nvSpPr>
        <p:spPr>
          <a:xfrm>
            <a:off x="1518589" y="3837398"/>
            <a:ext cx="4162287" cy="730223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451211" y="2704072"/>
            <a:ext cx="778991" cy="2967833"/>
            <a:chOff x="3794759" y="277125"/>
            <a:chExt cx="292143" cy="826216"/>
          </a:xfrm>
        </p:grpSpPr>
        <p:sp>
          <p:nvSpPr>
            <p:cNvPr id="106" name="Rectangle 105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Trapezoid 108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 flipH="1">
            <a:off x="4895115" y="2704072"/>
            <a:ext cx="778991" cy="2967833"/>
            <a:chOff x="3794759" y="277125"/>
            <a:chExt cx="292143" cy="826216"/>
          </a:xfrm>
        </p:grpSpPr>
        <p:sp>
          <p:nvSpPr>
            <p:cNvPr id="111" name="Rectangle 110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Trapezoid 112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609166" y="3192236"/>
            <a:ext cx="264039" cy="482568"/>
            <a:chOff x="845530" y="349250"/>
            <a:chExt cx="99022" cy="180976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6" name="Picture 115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p:grpSp>
        <p:nvGrpSpPr>
          <p:cNvPr id="117" name="Group 116"/>
          <p:cNvGrpSpPr/>
          <p:nvPr/>
        </p:nvGrpSpPr>
        <p:grpSpPr>
          <a:xfrm>
            <a:off x="2312313" y="4861654"/>
            <a:ext cx="805248" cy="666376"/>
            <a:chOff x="505500" y="1091973"/>
            <a:chExt cx="301990" cy="249909"/>
          </a:xfrm>
        </p:grpSpPr>
        <p:grpSp>
          <p:nvGrpSpPr>
            <p:cNvPr id="118" name="Group 11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119" name="Oval 118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6" name="Oval 125"/>
          <p:cNvSpPr>
            <a:spLocks noChangeAspect="1"/>
          </p:cNvSpPr>
          <p:nvPr/>
        </p:nvSpPr>
        <p:spPr>
          <a:xfrm>
            <a:off x="4392732" y="4128468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4090253" y="4127429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3787774" y="4126389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3485294" y="4125348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3182815" y="4124308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2880336" y="4123269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2577856" y="4122229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 rot="649553">
                <a:off x="1553639" y="3479342"/>
                <a:ext cx="718667" cy="387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0" lang="en-US" sz="16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49553">
                <a:off x="1553639" y="3479342"/>
                <a:ext cx="718667" cy="3876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Elbow Connector 143"/>
          <p:cNvCxnSpPr/>
          <p:nvPr/>
        </p:nvCxnSpPr>
        <p:spPr>
          <a:xfrm rot="16200000" flipH="1" flipV="1">
            <a:off x="5603691" y="2395214"/>
            <a:ext cx="276616" cy="754558"/>
          </a:xfrm>
          <a:prstGeom prst="bentConnector4">
            <a:avLst>
              <a:gd name="adj1" fmla="val -37878"/>
              <a:gd name="adj2" fmla="val 9939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 rot="20983563">
                <a:off x="1315921" y="4487830"/>
                <a:ext cx="1120278" cy="387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  <m:r>
                        <a:rPr kumimoji="0" lang="en-US" sz="16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16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3563">
                <a:off x="1315921" y="4487830"/>
                <a:ext cx="1120278" cy="3876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24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767853" y="3157017"/>
            <a:ext cx="4129333" cy="3275902"/>
            <a:chOff x="3984169" y="3452534"/>
            <a:chExt cx="4046045" cy="3162186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5875390" y="3547875"/>
              <a:ext cx="0" cy="306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984169" y="6078022"/>
              <a:ext cx="3923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75390" y="6078022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415363" y="6078022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6334678" y="4407031"/>
              <a:ext cx="739" cy="1670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5437725" y="4407031"/>
              <a:ext cx="1" cy="1670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415362" y="4409842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5875390" y="4407031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280936" y="3452534"/>
                  <a:ext cx="664736" cy="516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0936" y="3452534"/>
                  <a:ext cx="664736" cy="5161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503006" y="6001150"/>
                  <a:ext cx="527208" cy="516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3006" y="6001150"/>
                  <a:ext cx="527208" cy="5161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157418" y="6138816"/>
                  <a:ext cx="354520" cy="309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418" y="6138816"/>
                  <a:ext cx="354520" cy="309680"/>
                </a:xfrm>
                <a:prstGeom prst="rect">
                  <a:avLst/>
                </a:prstGeom>
                <a:blipFill>
                  <a:blip r:embed="rId5"/>
                  <a:stretch>
                    <a:fillRect l="-54237" t="-98113" r="-84746" b="-10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260465" y="6138816"/>
                  <a:ext cx="354520" cy="309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465" y="6138816"/>
                  <a:ext cx="354520" cy="309680"/>
                </a:xfrm>
                <a:prstGeom prst="rect">
                  <a:avLst/>
                </a:prstGeom>
                <a:blipFill>
                  <a:blip r:embed="rId6"/>
                  <a:stretch>
                    <a:fillRect l="-54237" t="-98113" r="-84746" b="-10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22" y="1357984"/>
            <a:ext cx="8980564" cy="1385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572" y="174942"/>
            <a:ext cx="709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On resonance sensing scheme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1" y="3512820"/>
            <a:ext cx="336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thermal fluctuations are coherent through the sequence, this scheme cancels them</a:t>
            </a:r>
          </a:p>
        </p:txBody>
      </p:sp>
    </p:spTree>
    <p:extLst>
      <p:ext uri="{BB962C8B-B14F-4D97-AF65-F5344CB8AC3E}">
        <p14:creationId xmlns:p14="http://schemas.microsoft.com/office/powerpoint/2010/main" val="62150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260" y="223935"/>
            <a:ext cx="118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On-resonance, background not understood – sensitivity limited</a:t>
            </a:r>
          </a:p>
        </p:txBody>
      </p:sp>
      <p:sp>
        <p:nvSpPr>
          <p:cNvPr id="2" name="Rectangle 1"/>
          <p:cNvSpPr/>
          <p:nvPr/>
        </p:nvSpPr>
        <p:spPr>
          <a:xfrm>
            <a:off x="7877223" y="2151943"/>
            <a:ext cx="2492887" cy="398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0.74 </a:t>
            </a:r>
            <a:r>
              <a:rPr lang="en-US" b="1" dirty="0" err="1">
                <a:latin typeface="Calibri" panose="020F0502020204030204" pitchFamily="34" charset="0"/>
              </a:rPr>
              <a:t>yN</a:t>
            </a:r>
            <a:r>
              <a:rPr lang="en-US" b="1" dirty="0">
                <a:latin typeface="Calibri" panose="020F0502020204030204" pitchFamily="34" charset="0"/>
              </a:rPr>
              <a:t>/ion, 4.5 </a:t>
            </a:r>
            <a:r>
              <a:rPr lang="en-US" b="1" dirty="0" err="1">
                <a:latin typeface="Calibri" panose="020F0502020204030204" pitchFamily="34" charset="0"/>
              </a:rPr>
              <a:t>uV</a:t>
            </a:r>
            <a:r>
              <a:rPr lang="en-US" b="1" dirty="0">
                <a:latin typeface="Calibri" panose="020F0502020204030204" pitchFamily="34" charset="0"/>
              </a:rPr>
              <a:t>/m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4222" y="2151943"/>
            <a:ext cx="2492887" cy="398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7.4 </a:t>
            </a:r>
            <a:r>
              <a:rPr lang="en-US" b="1" dirty="0" err="1">
                <a:latin typeface="Calibri" panose="020F0502020204030204" pitchFamily="34" charset="0"/>
              </a:rPr>
              <a:t>yN</a:t>
            </a:r>
            <a:r>
              <a:rPr lang="en-US" b="1" dirty="0">
                <a:latin typeface="Calibri" panose="020F0502020204030204" pitchFamily="34" charset="0"/>
              </a:rPr>
              <a:t>/ion, 45.5 </a:t>
            </a:r>
            <a:r>
              <a:rPr lang="en-US" b="1" dirty="0" err="1">
                <a:latin typeface="Calibri" panose="020F0502020204030204" pitchFamily="34" charset="0"/>
              </a:rPr>
              <a:t>uV</a:t>
            </a:r>
            <a:r>
              <a:rPr lang="en-US" b="1" dirty="0">
                <a:latin typeface="Calibri" panose="020F0502020204030204" pitchFamily="34" charset="0"/>
              </a:rPr>
              <a:t>/m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6" y="2534123"/>
            <a:ext cx="6333658" cy="4222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35" y="2534123"/>
            <a:ext cx="6319662" cy="42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7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7" y="212436"/>
            <a:ext cx="9993747" cy="1325563"/>
          </a:xfrm>
        </p:spPr>
        <p:txBody>
          <a:bodyPr/>
          <a:lstStyle/>
          <a:p>
            <a:r>
              <a:rPr lang="en-US" dirty="0"/>
              <a:t>Predictions for on-resonance, phase coherent sensing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74 pm </a:t>
                </a:r>
                <a:r>
                  <a:rPr lang="en-US" dirty="0"/>
                  <a:t>in a single measurement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𝐩𝐦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𝑯𝒛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20 pm in 5 ms</a:t>
                </a:r>
              </a:p>
              <a:p>
                <a:pPr lvl="1"/>
                <a:r>
                  <a:rPr lang="en-US" b="1" dirty="0"/>
                  <a:t>7 </a:t>
                </a:r>
                <a:r>
                  <a:rPr lang="en-US" b="1" dirty="0" err="1"/>
                  <a:t>nV</a:t>
                </a:r>
                <a:r>
                  <a:rPr lang="en-US" b="1" dirty="0"/>
                  <a:t>/m</a:t>
                </a:r>
              </a:p>
              <a:p>
                <a:pPr lvl="1"/>
                <a:r>
                  <a:rPr lang="en-US" dirty="0"/>
                  <a:t>10^-3 </a:t>
                </a:r>
                <a:r>
                  <a:rPr lang="en-US" dirty="0" err="1"/>
                  <a:t>yN</a:t>
                </a:r>
                <a:r>
                  <a:rPr lang="en-US" dirty="0"/>
                  <a:t> / ion</a:t>
                </a:r>
              </a:p>
              <a:p>
                <a:r>
                  <a:rPr lang="en-US" dirty="0"/>
                  <a:t>SNR goes like 1/xi</a:t>
                </a:r>
              </a:p>
              <a:p>
                <a:r>
                  <a:rPr lang="en-US" dirty="0"/>
                  <a:t>Spin-squeezing can improve SNR by factor of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5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WISPS and electric field sensing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1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75" y="184151"/>
            <a:ext cx="10515600" cy="763806"/>
          </a:xfrm>
        </p:spPr>
        <p:txBody>
          <a:bodyPr/>
          <a:lstStyle/>
          <a:p>
            <a:r>
              <a:rPr lang="en-US" dirty="0"/>
              <a:t>Precession due to axial oscillation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9226"/>
                <a:ext cx="10515600" cy="51149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𝑂𝐷𝐹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</m:e>
                          </m:func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oscillation of frequency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func>
                  </m:oMath>
                </a14:m>
                <a:endParaRPr lang="en-US" sz="2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𝑂𝐷𝐹</m:t>
                        </m:r>
                      </m:sub>
                    </m:sSub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func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, 	where	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𝐷𝑊𝐹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func>
                      <m:func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ea typeface="Cambria Math" panose="02040503050406030204" pitchFamily="18" charset="0"/>
                  </a:rPr>
                  <a:t>	</a:t>
                </a:r>
              </a:p>
              <a:p>
                <a:pPr marL="0" indent="0" algn="ctr">
                  <a:buNone/>
                </a:pPr>
                <a:r>
                  <a:rPr lang="en-US" sz="2200" dirty="0">
                    <a:ea typeface="Cambria Math" panose="02040503050406030204" pitchFamily="18" charset="0"/>
                  </a:rPr>
                  <a:t>Qubit frequency shift: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200" dirty="0">
                    <a:ea typeface="Cambria Math" panose="02040503050406030204" pitchFamily="18" charset="0"/>
                  </a:rPr>
                  <a:t>Precession angle: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9226"/>
                <a:ext cx="10515600" cy="5114924"/>
              </a:xfrm>
              <a:blipFill>
                <a:blip r:embed="rId3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067050" y="4822278"/>
            <a:ext cx="6057900" cy="1253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386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and low frequency signal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3333" y="1768287"/>
            <a:ext cx="5204511" cy="2199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32" y="3760769"/>
            <a:ext cx="5204511" cy="2210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" y="1975651"/>
            <a:ext cx="5132213" cy="1785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39" y="4045732"/>
            <a:ext cx="5132213" cy="185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2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18041" y="49408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-pulse CPMG sequences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8041" y="49408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5417" y="2029814"/>
            <a:ext cx="3049817" cy="676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6589" y="2038556"/>
            <a:ext cx="740979" cy="659233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Cool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98236" y="2038556"/>
            <a:ext cx="457519" cy="659233"/>
            <a:chOff x="1598236" y="2239892"/>
            <a:chExt cx="457519" cy="659233"/>
          </a:xfrm>
        </p:grpSpPr>
        <p:sp>
          <p:nvSpPr>
            <p:cNvPr id="5" name="Rectangle 4"/>
            <p:cNvSpPr/>
            <p:nvPr/>
          </p:nvSpPr>
          <p:spPr>
            <a:xfrm>
              <a:off x="1598236" y="2239892"/>
              <a:ext cx="457519" cy="659233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6939" y="2631323"/>
              <a:ext cx="269302" cy="18116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2073821" y="2038556"/>
            <a:ext cx="1514294" cy="659233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54052" y="2039814"/>
            <a:ext cx="1027629" cy="656853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Detect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545996" y="2046943"/>
                <a:ext cx="878973" cy="65811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ₓ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996" y="2046943"/>
                <a:ext cx="878973" cy="658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605387" y="2038556"/>
                <a:ext cx="878973" cy="65811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ₓ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387" y="2038556"/>
                <a:ext cx="878973" cy="658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976029" y="2039814"/>
            <a:ext cx="457519" cy="656853"/>
            <a:chOff x="9984418" y="2241150"/>
            <a:chExt cx="457519" cy="656853"/>
          </a:xfrm>
        </p:grpSpPr>
        <p:sp>
          <p:nvSpPr>
            <p:cNvPr id="9" name="Rectangle 8"/>
            <p:cNvSpPr/>
            <p:nvPr/>
          </p:nvSpPr>
          <p:spPr>
            <a:xfrm>
              <a:off x="9984418" y="2241150"/>
              <a:ext cx="457519" cy="656853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</a:t>
              </a: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𝜽</a:t>
              </a: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86147" y="2613839"/>
              <a:ext cx="269302" cy="181166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5683132" y="217648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431581" y="2029812"/>
            <a:ext cx="1536328" cy="676715"/>
            <a:chOff x="8439970" y="2231148"/>
            <a:chExt cx="1536328" cy="67671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9970" y="2231148"/>
              <a:ext cx="1536328" cy="676715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8915424" y="2384839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805" y="3915458"/>
            <a:ext cx="4268902" cy="2945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28085" y="4844513"/>
            <a:ext cx="3605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Using more pi pulses for same total ODF interaction time decreases dephasing due to magnetic field fluctuations without accumulating errors from microwave pulses – for up to 20 pi pulses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9361" y="3627423"/>
            <a:ext cx="582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CPMG sequences (no ODF) with 20 ms total interaction 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3268" y="1264949"/>
            <a:ext cx="188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 Phase jumps: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92906" y="1631312"/>
            <a:ext cx="11057" cy="3046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441904" y="1631312"/>
            <a:ext cx="11057" cy="3046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03963" y="1302309"/>
                <a:ext cx="1609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63" y="1302309"/>
                <a:ext cx="1609736" cy="276999"/>
              </a:xfrm>
              <a:prstGeom prst="rect">
                <a:avLst/>
              </a:prstGeom>
              <a:blipFill>
                <a:blip r:embed="rId8"/>
                <a:stretch>
                  <a:fillRect l="-3030" t="-4444" r="-492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449627" y="1306223"/>
                <a:ext cx="1609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627" y="1306223"/>
                <a:ext cx="1609736" cy="276999"/>
              </a:xfrm>
              <a:prstGeom prst="rect">
                <a:avLst/>
              </a:prstGeom>
              <a:blipFill>
                <a:blip r:embed="rId9"/>
                <a:stretch>
                  <a:fillRect l="-2652" t="-2174" r="-492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2055755" y="1920893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40723" y="1610905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723" y="1610905"/>
                <a:ext cx="3804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4495155" y="1978559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73773" y="166857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73" y="1668571"/>
                <a:ext cx="3804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6039421" y="1978559"/>
            <a:ext cx="1486452" cy="1026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605339" y="166857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39" y="1668571"/>
                <a:ext cx="38048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8427485" y="1976817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012453" y="166682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453" y="1666829"/>
                <a:ext cx="38048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3589702" y="2775227"/>
            <a:ext cx="898954" cy="22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824975" y="2692817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975" y="2692817"/>
                <a:ext cx="44928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7554385" y="2779882"/>
            <a:ext cx="896434" cy="5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782534" y="2692817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534" y="2692817"/>
                <a:ext cx="44928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838201" y="3185092"/>
            <a:ext cx="10651870" cy="346876"/>
            <a:chOff x="433041" y="2228157"/>
            <a:chExt cx="10624146" cy="270979"/>
          </a:xfrm>
        </p:grpSpPr>
        <p:sp>
          <p:nvSpPr>
            <p:cNvPr id="44" name="Rectangle 43"/>
            <p:cNvSpPr/>
            <p:nvPr/>
          </p:nvSpPr>
          <p:spPr>
            <a:xfrm>
              <a:off x="433041" y="2249446"/>
              <a:ext cx="82928" cy="241381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6028" y="2251323"/>
              <a:ext cx="45719" cy="241886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943068" y="2231275"/>
              <a:ext cx="114119" cy="250589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83814" y="2249417"/>
              <a:ext cx="97611" cy="2414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868723" y="2233094"/>
              <a:ext cx="56452" cy="248207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2378" y="2228157"/>
              <a:ext cx="586107" cy="258166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977" y="2239891"/>
              <a:ext cx="1166993" cy="258166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3748227" y="2247626"/>
              <a:ext cx="97611" cy="2408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2484" y="2239689"/>
              <a:ext cx="1166993" cy="258166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5033832" y="2248374"/>
              <a:ext cx="97611" cy="24245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6279" y="2238895"/>
              <a:ext cx="1166993" cy="258166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6318140" y="2245560"/>
              <a:ext cx="97611" cy="23812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1130" y="2238418"/>
              <a:ext cx="1166993" cy="258166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7599764" y="2239804"/>
              <a:ext cx="97611" cy="24388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4812" y="2232660"/>
              <a:ext cx="1166993" cy="258166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>
            <a:xfrm>
              <a:off x="8881248" y="2238418"/>
              <a:ext cx="97611" cy="23764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6230" y="2230279"/>
              <a:ext cx="1166993" cy="258166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10164878" y="2239758"/>
              <a:ext cx="97611" cy="2363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583" y="2230279"/>
              <a:ext cx="1166993" cy="258166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881" y="2240970"/>
              <a:ext cx="586107" cy="258166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2467030" y="2249417"/>
              <a:ext cx="97611" cy="2414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5499931" y="4106262"/>
                <a:ext cx="6093719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Probability of measuring spin up: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931" y="4106262"/>
                <a:ext cx="6093719" cy="483466"/>
              </a:xfrm>
              <a:prstGeom prst="rect">
                <a:avLst/>
              </a:prstGeom>
              <a:blipFill>
                <a:blip r:embed="rId16"/>
                <a:stretch>
                  <a:fillRect l="-30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1008713" y="1425765"/>
            <a:ext cx="9959153" cy="2558579"/>
            <a:chOff x="827664" y="4752605"/>
            <a:chExt cx="5454699" cy="1401352"/>
          </a:xfrm>
        </p:grpSpPr>
        <p:pic>
          <p:nvPicPr>
            <p:cNvPr id="68" name="Content Placeholder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218" y="5208451"/>
              <a:ext cx="1789971" cy="421861"/>
            </a:xfrm>
            <a:prstGeom prst="rect">
              <a:avLst/>
            </a:prstGeom>
          </p:spPr>
        </p:pic>
        <p:sp>
          <p:nvSpPr>
            <p:cNvPr id="69" name="Rectangle 68"/>
            <p:cNvSpPr/>
            <p:nvPr/>
          </p:nvSpPr>
          <p:spPr>
            <a:xfrm>
              <a:off x="1147957" y="5213900"/>
              <a:ext cx="888757" cy="410964"/>
            </a:xfrm>
            <a:prstGeom prst="rect">
              <a:avLst/>
            </a:prstGeom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364559" y="5211463"/>
              <a:ext cx="515878" cy="4102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46849" y="5213900"/>
              <a:ext cx="515879" cy="4102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46435" y="5236760"/>
              <a:ext cx="5421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887493" y="5208449"/>
              <a:ext cx="901687" cy="421862"/>
              <a:chOff x="8439970" y="2231148"/>
              <a:chExt cx="1536328" cy="676715"/>
            </a:xfrm>
          </p:grpSpPr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9970" y="2231148"/>
                <a:ext cx="1536328" cy="676715"/>
              </a:xfrm>
              <a:prstGeom prst="rect">
                <a:avLst/>
              </a:prstGeom>
            </p:spPr>
          </p:pic>
          <p:sp>
            <p:nvSpPr>
              <p:cNvPr id="95" name="Rectangle 94"/>
              <p:cNvSpPr/>
              <p:nvPr/>
            </p:nvSpPr>
            <p:spPr>
              <a:xfrm>
                <a:off x="8726003" y="2265742"/>
                <a:ext cx="923712" cy="54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ODF</a:t>
                </a:r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2567744" y="4960026"/>
              <a:ext cx="6489" cy="1899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885454" y="4960026"/>
              <a:ext cx="6489" cy="1899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475974" y="4756300"/>
                  <a:ext cx="3122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5974" y="4756300"/>
                  <a:ext cx="312201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13725" r="-13725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794256" y="4752605"/>
                  <a:ext cx="3122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56" y="4752605"/>
                  <a:ext cx="312201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3462" r="-1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443540" y="4926310"/>
                  <a:ext cx="357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3540" y="4926310"/>
                  <a:ext cx="357469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845101" y="4926310"/>
                  <a:ext cx="357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5101" y="4926310"/>
                  <a:ext cx="357469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737300" y="4926310"/>
                  <a:ext cx="357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300" y="4926310"/>
                  <a:ext cx="357469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159601" y="4923593"/>
                  <a:ext cx="357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601" y="4923593"/>
                  <a:ext cx="357469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2115458" y="4874202"/>
                  <a:ext cx="4210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5458" y="4874202"/>
                  <a:ext cx="421013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410796" y="4874202"/>
                  <a:ext cx="4210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96" y="4874202"/>
                  <a:ext cx="421013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/>
            <p:nvPr/>
          </p:nvCxnSpPr>
          <p:spPr>
            <a:xfrm flipH="1">
              <a:off x="3472880" y="5074810"/>
              <a:ext cx="1" cy="681465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3637389" y="5230015"/>
              <a:ext cx="5421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1163426" y="5077286"/>
              <a:ext cx="1" cy="675814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70962" y="5077286"/>
              <a:ext cx="0" cy="701214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827664" y="5609897"/>
                  <a:ext cx="330671" cy="5440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664" y="5609897"/>
                  <a:ext cx="330671" cy="544060"/>
                </a:xfrm>
                <a:prstGeom prst="rect">
                  <a:avLst/>
                </a:prstGeom>
                <a:blipFill>
                  <a:blip r:embed="rId25"/>
                  <a:stretch>
                    <a:fillRect l="-129630" t="-133333" r="-201852" b="-19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ectangle 88"/>
            <p:cNvSpPr/>
            <p:nvPr/>
          </p:nvSpPr>
          <p:spPr>
            <a:xfrm>
              <a:off x="874063" y="5213898"/>
              <a:ext cx="257308" cy="4102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95106" y="5215661"/>
              <a:ext cx="257308" cy="4102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5718171" y="5609897"/>
                  <a:ext cx="564192" cy="5440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8171" y="5609897"/>
                  <a:ext cx="564192" cy="544060"/>
                </a:xfrm>
                <a:prstGeom prst="rect">
                  <a:avLst/>
                </a:prstGeom>
                <a:blipFill>
                  <a:blip r:embed="rId26"/>
                  <a:stretch>
                    <a:fillRect l="-71739" t="-133333" r="-81522" b="-19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025705" y="5607714"/>
                  <a:ext cx="558166" cy="4923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705" y="5607714"/>
                  <a:ext cx="558166" cy="492379"/>
                </a:xfrm>
                <a:prstGeom prst="rect">
                  <a:avLst/>
                </a:prstGeom>
                <a:blipFill>
                  <a:blip r:embed="rId27"/>
                  <a:stretch>
                    <a:fillRect l="-70652" t="-153086" r="-82609" b="-2234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4344258" y="5630311"/>
                  <a:ext cx="558166" cy="4923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258" y="5630311"/>
                  <a:ext cx="558166" cy="492379"/>
                </a:xfrm>
                <a:prstGeom prst="rect">
                  <a:avLst/>
                </a:prstGeom>
                <a:blipFill>
                  <a:blip r:embed="rId28"/>
                  <a:stretch>
                    <a:fillRect l="-70652" t="-153086" r="-82609" b="-2234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401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0" y="1915434"/>
            <a:ext cx="6224710" cy="4149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20" y="1915434"/>
            <a:ext cx="6224710" cy="41498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4105" y="398188"/>
            <a:ext cx="67296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+mj-lt"/>
              </a:rPr>
              <a:t>Lineshape</a:t>
            </a:r>
            <a:r>
              <a:rPr lang="en-US" sz="4400" dirty="0">
                <a:latin typeface="+mj-lt"/>
              </a:rPr>
              <a:t> is well understood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29" y="1491376"/>
            <a:ext cx="6828571" cy="5523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8" y="1386757"/>
            <a:ext cx="3724795" cy="7811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714" y="970088"/>
            <a:ext cx="3428571" cy="41904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200401" y="3032449"/>
            <a:ext cx="354563" cy="2565918"/>
          </a:xfrm>
          <a:prstGeom prst="rect">
            <a:avLst/>
          </a:prstGeom>
          <a:solidFill>
            <a:srgbClr val="358EC2">
              <a:alpha val="40000"/>
            </a:srgbClr>
          </a:solidFill>
          <a:ln>
            <a:solidFill>
              <a:srgbClr val="368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72678" y="3032449"/>
            <a:ext cx="354563" cy="256591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99769" y="198325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Z_c</a:t>
            </a:r>
            <a:r>
              <a:rPr lang="en-US" dirty="0"/>
              <a:t> = 500 pm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29801" y="1983250"/>
            <a:ext cx="142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F/F_0M = 0.2</a:t>
            </a:r>
          </a:p>
        </p:txBody>
      </p:sp>
    </p:spTree>
    <p:extLst>
      <p:ext uri="{BB962C8B-B14F-4D97-AF65-F5344CB8AC3E}">
        <p14:creationId xmlns:p14="http://schemas.microsoft.com/office/powerpoint/2010/main" val="244500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9" y="877101"/>
            <a:ext cx="5986357" cy="583145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H="1">
              <a:off x="5260181" y="3371850"/>
              <a:ext cx="900113" cy="7715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5322094" y="3371850"/>
              <a:ext cx="838200" cy="7072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5474494" y="3371850"/>
              <a:ext cx="685800" cy="5905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5688806" y="3355181"/>
              <a:ext cx="471488" cy="4286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H="1">
              <a:off x="5941220" y="3371850"/>
              <a:ext cx="219074" cy="1762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sp>
          <p:nvSpPr>
            <p:cNvPr id="27" name="Isosceles Triangle 26"/>
            <p:cNvSpPr/>
            <p:nvPr/>
          </p:nvSpPr>
          <p:spPr>
            <a:xfrm rot="1499031" flipV="1">
              <a:off x="6156420" y="3231326"/>
              <a:ext cx="85892" cy="107157"/>
            </a:xfrm>
            <a:prstGeom prst="triangle">
              <a:avLst/>
            </a:prstGeom>
            <a:solidFill>
              <a:srgbClr val="E6DEDE"/>
            </a:solidFill>
            <a:ln>
              <a:solidFill>
                <a:srgbClr val="E6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842677" flipV="1">
              <a:off x="6225578" y="3266865"/>
              <a:ext cx="60501" cy="107157"/>
            </a:xfrm>
            <a:prstGeom prst="triangle">
              <a:avLst/>
            </a:prstGeom>
            <a:solidFill>
              <a:srgbClr val="E0D8D8"/>
            </a:solidFill>
            <a:ln>
              <a:solidFill>
                <a:srgbClr val="E0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 flipV="1">
              <a:off x="6170177" y="3250406"/>
              <a:ext cx="124866" cy="1109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 flipV="1">
              <a:off x="6170177" y="3147020"/>
              <a:ext cx="244911" cy="2143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 flipV="1">
              <a:off x="6170177" y="3108957"/>
              <a:ext cx="287773" cy="2500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 flipV="1">
              <a:off x="6170177" y="3126780"/>
              <a:ext cx="269148" cy="2321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/>
            <p:nvPr/>
          </p:nvCxnSpPr>
          <p:spPr>
            <a:xfrm flipV="1">
              <a:off x="6170177" y="3197960"/>
              <a:ext cx="181186" cy="1609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497029" y="107660"/>
            <a:ext cx="95067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Spin dephasing vs measurement strength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83386" y="5501639"/>
            <a:ext cx="423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scheme is second order sensitive to </a:t>
            </a:r>
            <a:r>
              <a:rPr lang="en-US" dirty="0" err="1"/>
              <a:t>Z_c</a:t>
            </a:r>
            <a:r>
              <a:rPr lang="en-US" dirty="0"/>
              <a:t> </a:t>
            </a:r>
            <a:r>
              <a:rPr lang="en-US" dirty="0" err="1"/>
              <a:t>ie</a:t>
            </a:r>
            <a:r>
              <a:rPr lang="en-US" dirty="0"/>
              <a:t> we measure Z_c^2</a:t>
            </a:r>
          </a:p>
        </p:txBody>
      </p:sp>
    </p:spTree>
    <p:extLst>
      <p:ext uri="{BB962C8B-B14F-4D97-AF65-F5344CB8AC3E}">
        <p14:creationId xmlns:p14="http://schemas.microsoft.com/office/powerpoint/2010/main" val="256816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056" y="165070"/>
            <a:ext cx="10515600" cy="1325563"/>
          </a:xfrm>
        </p:spPr>
        <p:txBody>
          <a:bodyPr/>
          <a:lstStyle/>
          <a:p>
            <a:r>
              <a:rPr lang="en-US" dirty="0"/>
              <a:t>Limits to sensitivity / signal-to-noise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01" y="1690688"/>
            <a:ext cx="6990327" cy="476068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614826" y="3923203"/>
            <a:ext cx="3351007" cy="780365"/>
            <a:chOff x="6901029" y="4057426"/>
            <a:chExt cx="3351007" cy="780365"/>
          </a:xfrm>
        </p:grpSpPr>
        <p:sp>
          <p:nvSpPr>
            <p:cNvPr id="9" name="Oval 8"/>
            <p:cNvSpPr/>
            <p:nvPr/>
          </p:nvSpPr>
          <p:spPr>
            <a:xfrm>
              <a:off x="6901029" y="405742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9" idx="6"/>
            </p:cNvCxnSpPr>
            <p:nvPr/>
          </p:nvCxnSpPr>
          <p:spPr>
            <a:xfrm>
              <a:off x="7358229" y="4286026"/>
              <a:ext cx="753037" cy="124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734747" y="4191460"/>
              <a:ext cx="2517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50 pm – smallest detected amplitude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91" y="3774181"/>
            <a:ext cx="4231379" cy="73785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642706" y="5785383"/>
            <a:ext cx="1458956" cy="744060"/>
            <a:chOff x="1590604" y="5073382"/>
            <a:chExt cx="1458956" cy="7440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0604" y="5073382"/>
              <a:ext cx="632451" cy="74406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518" y="5253561"/>
              <a:ext cx="619042" cy="39448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113617" y="5278716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617" y="5278716"/>
                  <a:ext cx="40267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781980" y="1690688"/>
            <a:ext cx="3174569" cy="1057423"/>
            <a:chOff x="811710" y="1679137"/>
            <a:chExt cx="3174569" cy="105742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10" y="1679137"/>
              <a:ext cx="3115110" cy="1057423"/>
            </a:xfrm>
            <a:prstGeom prst="rect">
              <a:avLst/>
            </a:prstGeom>
          </p:spPr>
        </p:pic>
        <p:sp>
          <p:nvSpPr>
            <p:cNvPr id="16" name="Rounded Rectangle 15"/>
            <p:cNvSpPr/>
            <p:nvPr/>
          </p:nvSpPr>
          <p:spPr>
            <a:xfrm>
              <a:off x="952143" y="1750438"/>
              <a:ext cx="3034136" cy="9687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55116" y="4664350"/>
            <a:ext cx="3034136" cy="982890"/>
            <a:chOff x="852197" y="4679227"/>
            <a:chExt cx="3034136" cy="98289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684" y="4690431"/>
              <a:ext cx="2953162" cy="97168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852197" y="4679227"/>
              <a:ext cx="3034136" cy="9687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42325" y="3290476"/>
            <a:ext cx="2394310" cy="400110"/>
            <a:chOff x="1242325" y="3290476"/>
            <a:chExt cx="2394310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1242325" y="3290476"/>
              <a:ext cx="2394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Projection noise limit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242325" y="3668930"/>
              <a:ext cx="239431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812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46" y="420543"/>
            <a:ext cx="9986818" cy="780183"/>
          </a:xfrm>
        </p:spPr>
        <p:txBody>
          <a:bodyPr>
            <a:noAutofit/>
          </a:bodyPr>
          <a:lstStyle/>
          <a:p>
            <a:r>
              <a:rPr lang="en-US" dirty="0"/>
              <a:t>Off-resonant, incoherent amplitude sensing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51320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50 pm </a:t>
                </a:r>
                <a:r>
                  <a:rPr lang="en-US" dirty="0"/>
                  <a:t>(with 16 s of integration)– factor of </a:t>
                </a:r>
                <a:r>
                  <a:rPr lang="en-US" b="1" dirty="0"/>
                  <a:t>40 smaller than ground state </a:t>
                </a:r>
                <a:r>
                  <a:rPr lang="en-US" b="1" dirty="0" err="1"/>
                  <a:t>wavefunction</a:t>
                </a:r>
                <a:r>
                  <a:rPr lang="en-US" b="1" dirty="0"/>
                  <a:t> size </a:t>
                </a:r>
                <a:r>
                  <a:rPr lang="en-US" dirty="0"/>
                  <a:t>(2nm)</a:t>
                </a:r>
              </a:p>
              <a:p>
                <a:pPr lvl="1"/>
                <a:r>
                  <a:rPr lang="en-US" dirty="0"/>
                  <a:t>0.46 mV/m</a:t>
                </a:r>
              </a:p>
              <a:p>
                <a:pPr lvl="1"/>
                <a:r>
                  <a:rPr lang="en-US" b="1" dirty="0"/>
                  <a:t>73 </a:t>
                </a:r>
                <a:r>
                  <a:rPr lang="en-US" b="1" dirty="0" err="1"/>
                  <a:t>yN</a:t>
                </a:r>
                <a:r>
                  <a:rPr lang="en-US" b="1" dirty="0"/>
                  <a:t>/ion</a:t>
                </a:r>
              </a:p>
              <a:p>
                <a:r>
                  <a:rPr lang="en-US" dirty="0"/>
                  <a:t>500 pm in a single measurement</a:t>
                </a:r>
              </a:p>
              <a:p>
                <a:r>
                  <a:rPr lang="en-US" dirty="0"/>
                  <a:t>Long averaging time sensitivity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𝐩𝐦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𝑯𝒛</m:t>
                            </m:r>
                          </m:e>
                        </m:rad>
                      </m:den>
                    </m:f>
                  </m:oMath>
                </a14:m>
                <a:endParaRPr lang="en-US" b="1" dirty="0"/>
              </a:p>
              <a:p>
                <a:r>
                  <a:rPr lang="en-US" dirty="0"/>
                  <a:t>Projection noise limited at small </a:t>
                </a:r>
                <a:r>
                  <a:rPr lang="en-US" dirty="0" err="1"/>
                  <a:t>Z_c</a:t>
                </a:r>
                <a:endParaRPr lang="en-US" dirty="0"/>
              </a:p>
              <a:p>
                <a:r>
                  <a:rPr lang="en-US" dirty="0"/>
                  <a:t>Fundamental limit due to spontaneous emission (1/xi2)</a:t>
                </a:r>
              </a:p>
              <a:p>
                <a:r>
                  <a:rPr lang="en-US" dirty="0"/>
                  <a:t>Can increase Z2/Z_c2 by a factor of 2 with sub-Doppler cooling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513205"/>
                <a:ext cx="10515600" cy="4351338"/>
              </a:xfrm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34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23" y="23503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On resonance with thermal fluctuations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84" y="2626920"/>
            <a:ext cx="6139550" cy="3926504"/>
          </a:xfrm>
        </p:spPr>
      </p:pic>
      <p:sp>
        <p:nvSpPr>
          <p:cNvPr id="37" name="Rectangle 36"/>
          <p:cNvSpPr/>
          <p:nvPr/>
        </p:nvSpPr>
        <p:spPr>
          <a:xfrm>
            <a:off x="1866176" y="1333435"/>
            <a:ext cx="1333621" cy="61667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15005" y="1333435"/>
            <a:ext cx="774100" cy="6156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02934" y="1325252"/>
            <a:ext cx="1353023" cy="654167"/>
            <a:chOff x="8439970" y="2231148"/>
            <a:chExt cx="1536328" cy="699320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9970" y="2231148"/>
              <a:ext cx="1536328" cy="676715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8766404" y="2387387"/>
              <a:ext cx="923711" cy="543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2309712" y="942242"/>
                <a:ext cx="536399" cy="508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712" y="942242"/>
                <a:ext cx="536399" cy="508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4411245" y="942242"/>
                <a:ext cx="536399" cy="508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245" y="942242"/>
                <a:ext cx="536399" cy="508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 flipH="1">
            <a:off x="1889388" y="1128439"/>
            <a:ext cx="2" cy="101409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328619" y="1128439"/>
            <a:ext cx="0" cy="105220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385562" y="1927647"/>
                <a:ext cx="496187" cy="816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562" y="1927647"/>
                <a:ext cx="496187" cy="816387"/>
              </a:xfrm>
              <a:prstGeom prst="rect">
                <a:avLst/>
              </a:prstGeom>
              <a:blipFill>
                <a:blip r:embed="rId7"/>
                <a:stretch>
                  <a:fillRect l="-84146" t="-89552" r="-100000" b="-98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1461536" y="1333432"/>
            <a:ext cx="386102" cy="6156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64849" y="1336078"/>
            <a:ext cx="386102" cy="6156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5249404" y="1927647"/>
                <a:ext cx="846596" cy="816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404" y="1927647"/>
                <a:ext cx="846596" cy="816387"/>
              </a:xfrm>
              <a:prstGeom prst="rect">
                <a:avLst/>
              </a:prstGeom>
              <a:blipFill>
                <a:blip r:embed="rId8"/>
                <a:stretch>
                  <a:fillRect l="-30216" t="-89552" r="-37410" b="-98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3183277" y="1924371"/>
                <a:ext cx="837554" cy="738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277" y="1924371"/>
                <a:ext cx="837554" cy="738837"/>
              </a:xfrm>
              <a:prstGeom prst="rect">
                <a:avLst/>
              </a:prstGeom>
              <a:blipFill>
                <a:blip r:embed="rId9"/>
                <a:stretch>
                  <a:fillRect l="-30435" t="-102479" r="-38406" b="-116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95662" y="1328932"/>
            <a:ext cx="1349493" cy="625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6511" y="3689763"/>
            <a:ext cx="461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 histogram is result of phase incoherence between drive and ODF. If the phase relation was set, this would look like a coherent rotation. Use spins to read out coherent displacement.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456239" y="5702822"/>
            <a:ext cx="8144435" cy="855832"/>
            <a:chOff x="3687788" y="1634597"/>
            <a:chExt cx="8144435" cy="855832"/>
          </a:xfrm>
        </p:grpSpPr>
        <p:sp>
          <p:nvSpPr>
            <p:cNvPr id="8" name="Rectangle 7"/>
            <p:cNvSpPr/>
            <p:nvPr/>
          </p:nvSpPr>
          <p:spPr>
            <a:xfrm>
              <a:off x="3687788" y="1742994"/>
              <a:ext cx="740979" cy="659233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Cool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86234" y="1752260"/>
              <a:ext cx="457519" cy="659233"/>
              <a:chOff x="1598236" y="2239892"/>
              <a:chExt cx="457519" cy="65923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98236" y="2239892"/>
                <a:ext cx="457519" cy="65923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y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06939" y="2631323"/>
                <a:ext cx="269302" cy="181166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6361819" y="1752260"/>
              <a:ext cx="1514294" cy="659233"/>
            </a:xfrm>
            <a:prstGeom prst="rect">
              <a:avLst/>
            </a:prstGeom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804594" y="1745131"/>
              <a:ext cx="1027629" cy="656853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Detect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/>
                <p:cNvSpPr/>
                <p:nvPr/>
              </p:nvSpPr>
              <p:spPr>
                <a:xfrm>
                  <a:off x="7896538" y="1752260"/>
                  <a:ext cx="878973" cy="658112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ₓ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538" y="1752260"/>
                  <a:ext cx="878973" cy="65811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10326571" y="1745131"/>
              <a:ext cx="457519" cy="656853"/>
              <a:chOff x="9984418" y="2241150"/>
              <a:chExt cx="457519" cy="65685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984418" y="2241150"/>
                <a:ext cx="457519" cy="656853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R</a:t>
                </a:r>
                <a:r>
                  <a:rPr kumimoji="0" lang="en-US" sz="1800" b="0" i="1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y</a:t>
                </a:r>
                <a:r>
                  <a:rPr kumimoji="0" 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𝜽</a:t>
                </a: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86147" y="2613839"/>
                <a:ext cx="269302" cy="181166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8782123" y="1735129"/>
              <a:ext cx="1536328" cy="676715"/>
              <a:chOff x="8439970" y="2231148"/>
              <a:chExt cx="1536328" cy="67671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9970" y="2231148"/>
                <a:ext cx="1536328" cy="676715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8915424" y="2384839"/>
                <a:ext cx="585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ODF</a:t>
                </a: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6343753" y="1634597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778027" y="1682134"/>
              <a:ext cx="1531566" cy="1025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904927" y="2485199"/>
              <a:ext cx="896434" cy="52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435379" y="1737776"/>
              <a:ext cx="1437745" cy="6714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77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33876</TotalTime>
  <Words>485</Words>
  <Application>Microsoft Office PowerPoint</Application>
  <PresentationFormat>Widescreen</PresentationFormat>
  <Paragraphs>118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Precession due to axial oscillation</vt:lpstr>
      <vt:lpstr>Modes and low frequency signal</vt:lpstr>
      <vt:lpstr>n π-pulse CPMG sequences</vt:lpstr>
      <vt:lpstr>PowerPoint Presentation</vt:lpstr>
      <vt:lpstr>PowerPoint Presentation</vt:lpstr>
      <vt:lpstr>Limits to sensitivity / signal-to-noise</vt:lpstr>
      <vt:lpstr>Off-resonant, incoherent amplitude sensing</vt:lpstr>
      <vt:lpstr>On resonance with thermal fluctuations</vt:lpstr>
      <vt:lpstr>PowerPoint Presentation</vt:lpstr>
      <vt:lpstr>PowerPoint Presentation</vt:lpstr>
      <vt:lpstr>Predictions for on-resonance, phase coherent sensing</vt:lpstr>
      <vt:lpstr>WISPS and electric field sensing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Gilmore, Kevin A. (Assoc)</dc:creator>
  <cp:lastModifiedBy>Gilmore, Kevin A. (Assoc)</cp:lastModifiedBy>
  <cp:revision>66</cp:revision>
  <dcterms:created xsi:type="dcterms:W3CDTF">2016-11-22T18:41:48Z</dcterms:created>
  <dcterms:modified xsi:type="dcterms:W3CDTF">2017-02-08T00:56:36Z</dcterms:modified>
</cp:coreProperties>
</file>