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6"/>
  </p:notesMasterIdLst>
  <p:sldIdLst>
    <p:sldId id="287" r:id="rId2"/>
    <p:sldId id="288" r:id="rId3"/>
    <p:sldId id="282" r:id="rId4"/>
    <p:sldId id="285" r:id="rId5"/>
    <p:sldId id="283" r:id="rId6"/>
    <p:sldId id="284" r:id="rId7"/>
    <p:sldId id="279" r:id="rId8"/>
    <p:sldId id="289" r:id="rId9"/>
    <p:sldId id="259" r:id="rId10"/>
    <p:sldId id="280" r:id="rId11"/>
    <p:sldId id="275" r:id="rId12"/>
    <p:sldId id="260" r:id="rId13"/>
    <p:sldId id="268" r:id="rId14"/>
    <p:sldId id="290" r:id="rId15"/>
    <p:sldId id="286" r:id="rId16"/>
    <p:sldId id="270" r:id="rId17"/>
    <p:sldId id="281" r:id="rId18"/>
    <p:sldId id="272" r:id="rId19"/>
    <p:sldId id="261" r:id="rId20"/>
    <p:sldId id="264" r:id="rId21"/>
    <p:sldId id="271" r:id="rId22"/>
    <p:sldId id="277" r:id="rId23"/>
    <p:sldId id="27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more, Kevin A. (Assoc)" initials="GKA(" lastIdx="1" clrIdx="0">
    <p:extLst>
      <p:ext uri="{19B8F6BF-5375-455C-9EA6-DF929625EA0E}">
        <p15:presenceInfo xmlns:p15="http://schemas.microsoft.com/office/powerpoint/2012/main" userId="S-1-5-21-1908027396-2059629336-315576832-88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5B195"/>
    <a:srgbClr val="FF9021"/>
    <a:srgbClr val="ED7D31"/>
    <a:srgbClr val="F7AA88"/>
    <a:srgbClr val="F6AC8D"/>
    <a:srgbClr val="F7A988"/>
    <a:srgbClr val="F6B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78382" autoAdjust="0"/>
  </p:normalViewPr>
  <p:slideViewPr>
    <p:cSldViewPr snapToGrid="0">
      <p:cViewPr>
        <p:scale>
          <a:sx n="100" d="100"/>
          <a:sy n="100" d="100"/>
        </p:scale>
        <p:origin x="26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027F-D680-46C2-8DDF-389BA132DFC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C1DB-3CE3-40ED-99EE-197F06FE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phase incoherent experiment, measure random quadrature of motion from one experimental trial to the next. With above sequence, can map both quadratures in a single experimental trial onto spin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Q~10^6 based on ring down time</a:t>
            </a:r>
            <a:r>
              <a:rPr lang="en-US" baseline="0" dirty="0"/>
              <a:t> of &gt;100 ms</a:t>
            </a:r>
          </a:p>
          <a:p>
            <a:r>
              <a:rPr lang="en-US" baseline="0" dirty="0"/>
              <a:t>Pretty good agreement with theory for </a:t>
            </a:r>
            <a:r>
              <a:rPr lang="en-US" baseline="0" dirty="0" err="1"/>
              <a:t>lineshape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2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measure displacement with this straight forward extension of the demonstrated off-resonant sensing, but looking for signal that sits on top of thermal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cancel out thermal fluctuations with separated ODF's, but thermal fluctuations need to be coherent throughout the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6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measuring spin precession induced by thermal fluctuations with a single pi-pulse sequence (top) and 1 pi-pulse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(left and lower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ODF couples the</a:t>
            </a:r>
            <a:r>
              <a:rPr lang="en-US" baseline="0" dirty="0"/>
              <a:t> spin and motional degrees of freedom through… If U/mu is small, can make simplification. However, as will be discussed, it is also possible to choose the phases of the ODF to cancel the cos term. </a:t>
            </a:r>
            <a:r>
              <a:rPr lang="en-US" dirty="0"/>
              <a:t>Like</a:t>
            </a:r>
            <a:r>
              <a:rPr lang="en-US" baseline="0" dirty="0"/>
              <a:t> the cavity-mechanical oscillator, due to the spin-motion coupling induced by the ODF, qubit frequency sees a shift – hence precession. The qubit frequency shift evaluated at </a:t>
            </a:r>
            <a:r>
              <a:rPr lang="en-US" baseline="0" dirty="0" err="1"/>
              <a:t>Z_c</a:t>
            </a:r>
            <a:r>
              <a:rPr lang="en-US" baseline="0" dirty="0"/>
              <a:t> = 2 nm (zero point </a:t>
            </a:r>
            <a:r>
              <a:rPr lang="en-US" baseline="0" dirty="0" err="1"/>
              <a:t>fluc</a:t>
            </a:r>
            <a:r>
              <a:rPr lang="en-US" baseline="0" dirty="0"/>
              <a:t> of COM mode for 100 ions) is the equivalent of the vacuum </a:t>
            </a:r>
            <a:r>
              <a:rPr lang="en-US" baseline="0" dirty="0" err="1"/>
              <a:t>optomechanical</a:t>
            </a:r>
            <a:r>
              <a:rPr lang="en-US" baseline="0" dirty="0"/>
              <a:t> coupling strength. To get the </a:t>
            </a:r>
            <a:r>
              <a:rPr lang="en-US" baseline="0" dirty="0" err="1"/>
              <a:t>prob</a:t>
            </a:r>
            <a:r>
              <a:rPr lang="en-US" baseline="0" dirty="0"/>
              <a:t> of spin up, have to average over cos of random phase – result is J0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projection noise limited with off-resonance</a:t>
            </a:r>
            <a:r>
              <a:rPr lang="en-US" baseline="0" dirty="0"/>
              <a:t> experiment</a:t>
            </a:r>
          </a:p>
          <a:p>
            <a:r>
              <a:rPr lang="en-US" baseline="0" dirty="0"/>
              <a:t>Our crystal of ions looks and behaves much like the </a:t>
            </a:r>
            <a:r>
              <a:rPr lang="en-US" baseline="0" dirty="0" err="1"/>
              <a:t>nanomechanical</a:t>
            </a:r>
            <a:r>
              <a:rPr lang="en-US" baseline="0" dirty="0"/>
              <a:t> membranes used in some </a:t>
            </a:r>
            <a:r>
              <a:rPr lang="en-US" baseline="0" dirty="0" err="1"/>
              <a:t>optomechanics</a:t>
            </a:r>
            <a:r>
              <a:rPr lang="en-US" baseline="0" dirty="0"/>
              <a:t> experiments. Such objects offer chance to study quantum mechanics at the </a:t>
            </a:r>
            <a:r>
              <a:rPr lang="en-US" baseline="0" dirty="0" err="1"/>
              <a:t>meso</a:t>
            </a:r>
            <a:r>
              <a:rPr lang="en-US" baseline="0" dirty="0"/>
              <a:t>/macroscopic level. We can probe the zero-point fluctuations of our mechanical oscillator. Perhaps this affords study of transition from quantum microscopic regime to classical macroscopic world.</a:t>
            </a:r>
          </a:p>
          <a:p>
            <a:r>
              <a:rPr lang="en-US" baseline="0" dirty="0"/>
              <a:t>Related, much work in the </a:t>
            </a:r>
            <a:r>
              <a:rPr lang="en-US" baseline="0" dirty="0" err="1"/>
              <a:t>optomechanics</a:t>
            </a:r>
            <a:r>
              <a:rPr lang="en-US" baseline="0" dirty="0"/>
              <a:t> community concerns transducing signals and linking disparate quantum info systems through mechanical oscillators.</a:t>
            </a:r>
          </a:p>
          <a:p>
            <a:r>
              <a:rPr lang="en-US" baseline="0" dirty="0"/>
              <a:t>Finally, we’re very sensitive to electric fields and forces – so maybe that’s interesting in it’s own right. Potential for joining search for dark matter by detecting weak oscillating electric fields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phase</a:t>
            </a:r>
            <a:r>
              <a:rPr lang="en-US" baseline="0" dirty="0"/>
              <a:t> jumps are chosen to cancel the cos term in the H. For </a:t>
            </a:r>
            <a:r>
              <a:rPr lang="fr-FR" dirty="0"/>
              <a:t>µ/2π = (2n + 1)/(2(T + t_π)), the phase jump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pi and the spin </a:t>
            </a:r>
            <a:r>
              <a:rPr lang="fr-FR" baseline="0" dirty="0" err="1"/>
              <a:t>precession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added</a:t>
            </a:r>
            <a:r>
              <a:rPr lang="fr-FR" baseline="0" dirty="0"/>
              <a:t> </a:t>
            </a:r>
            <a:r>
              <a:rPr lang="fr-FR" baseline="0" dirty="0" err="1"/>
              <a:t>coherently</a:t>
            </a:r>
            <a:r>
              <a:rPr lang="fr-FR" baseline="0" dirty="0"/>
              <a:t> </a:t>
            </a:r>
            <a:r>
              <a:rPr lang="fr-FR" baseline="0" dirty="0" err="1"/>
              <a:t>through</a:t>
            </a:r>
            <a:r>
              <a:rPr lang="fr-FR" baseline="0" dirty="0"/>
              <a:t> the </a:t>
            </a:r>
            <a:r>
              <a:rPr lang="fr-FR" baseline="0" dirty="0" err="1"/>
              <a:t>sequence</a:t>
            </a:r>
            <a:r>
              <a:rPr lang="fr-FR" dirty="0"/>
              <a:t> . Can spin-</a:t>
            </a:r>
            <a:r>
              <a:rPr lang="fr-FR" dirty="0" err="1"/>
              <a:t>echo</a:t>
            </a:r>
            <a:r>
              <a:rPr lang="fr-FR" dirty="0"/>
              <a:t>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homogenous</a:t>
            </a:r>
            <a:r>
              <a:rPr lang="fr-FR" dirty="0"/>
              <a:t> </a:t>
            </a:r>
            <a:r>
              <a:rPr lang="fr-FR" dirty="0" err="1"/>
              <a:t>magnetic</a:t>
            </a:r>
            <a:r>
              <a:rPr lang="fr-FR" baseline="0" dirty="0"/>
              <a:t> </a:t>
            </a:r>
            <a:r>
              <a:rPr lang="fr-FR" baseline="0" dirty="0" err="1"/>
              <a:t>field</a:t>
            </a:r>
            <a:r>
              <a:rPr lang="fr-FR" baseline="0" dirty="0"/>
              <a:t> </a:t>
            </a:r>
            <a:r>
              <a:rPr lang="fr-FR" baseline="0" dirty="0" err="1"/>
              <a:t>flucs</a:t>
            </a:r>
            <a:r>
              <a:rPr lang="fr-FR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 noise dominates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small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Z_c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limit due to spontaneous emission (xi – ratio of gamm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 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89"/>
            <a:ext cx="10058400" cy="378565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3778131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339" y="83613"/>
            <a:ext cx="10620164" cy="706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343" y="1845734"/>
            <a:ext cx="1062016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767" y="823445"/>
            <a:ext cx="1094730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4.png"/><Relationship Id="rId21" Type="http://schemas.openxmlformats.org/officeDocument/2006/relationships/image" Target="../media/image58.png"/><Relationship Id="rId7" Type="http://schemas.openxmlformats.org/officeDocument/2006/relationships/image" Target="../media/image16.emf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390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5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29.png"/><Relationship Id="rId1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13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720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image" Target="../media/image76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4" Type="http://schemas.openxmlformats.org/officeDocument/2006/relationships/image" Target="../media/image7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300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60.png"/><Relationship Id="rId10" Type="http://schemas.openxmlformats.org/officeDocument/2006/relationships/image" Target="../media/image330.png"/><Relationship Id="rId9" Type="http://schemas.openxmlformats.org/officeDocument/2006/relationships/image" Target="../media/image112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50.png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00.png"/><Relationship Id="rId5" Type="http://schemas.openxmlformats.org/officeDocument/2006/relationships/image" Target="../media/image271.png"/><Relationship Id="rId10" Type="http://schemas.openxmlformats.org/officeDocument/2006/relationships/image" Target="../media/image391.png"/><Relationship Id="rId4" Type="http://schemas.openxmlformats.org/officeDocument/2006/relationships/image" Target="../media/image380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9.png"/><Relationship Id="rId3" Type="http://schemas.openxmlformats.org/officeDocument/2006/relationships/image" Target="../media/image6.png"/><Relationship Id="rId38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40.png"/><Relationship Id="rId40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5.emf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5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7.emf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6.emf"/><Relationship Id="rId5" Type="http://schemas.openxmlformats.org/officeDocument/2006/relationships/image" Target="../media/image35.png"/><Relationship Id="rId10" Type="http://schemas.openxmlformats.org/officeDocument/2006/relationships/image" Target="../media/image15.emf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6767"/>
            <a:ext cx="10058400" cy="3431690"/>
          </a:xfrm>
        </p:spPr>
        <p:txBody>
          <a:bodyPr>
            <a:normAutofit/>
          </a:bodyPr>
          <a:lstStyle/>
          <a:p>
            <a:r>
              <a:rPr lang="en-US" sz="6000" dirty="0"/>
              <a:t>Amplitude sensing below the zero-point fluctuations </a:t>
            </a:r>
            <a:br>
              <a:rPr lang="en-US" sz="6000" dirty="0"/>
            </a:br>
            <a:r>
              <a:rPr lang="en-US" sz="6000" dirty="0"/>
              <a:t>with a two-dimensional trapped-ion mechanical oscillator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044875"/>
            <a:ext cx="10058400" cy="1779655"/>
          </a:xfrm>
        </p:spPr>
        <p:txBody>
          <a:bodyPr>
            <a:norm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b="1" cap="none" spc="0" dirty="0">
                <a:solidFill>
                  <a:srgbClr val="C00000"/>
                </a:solidFill>
                <a:latin typeface="Calibri" panose="020F0502020204030204"/>
              </a:rPr>
              <a:t>Kevin Gilmore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b="1" cap="none" spc="0" dirty="0">
                <a:solidFill>
                  <a:srgbClr val="C00000"/>
                </a:solidFill>
                <a:latin typeface="Calibri" panose="020F0502020204030204"/>
              </a:rPr>
              <a:t>NIST-Boulder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b="1" cap="none" spc="0" dirty="0">
                <a:solidFill>
                  <a:srgbClr val="C00000"/>
                </a:solidFill>
                <a:latin typeface="Calibri" panose="020F0502020204030204"/>
              </a:rPr>
              <a:t>Ion storage group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000" b="1" cap="none" spc="0" dirty="0">
              <a:solidFill>
                <a:prstClr val="black"/>
              </a:solidFill>
              <a:latin typeface="Calibri" panose="020F0502020204030204"/>
            </a:endParaRP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cap="none" spc="0" dirty="0">
                <a:solidFill>
                  <a:prstClr val="black"/>
                </a:solidFill>
                <a:latin typeface="Calibri" panose="020F0502020204030204"/>
              </a:rPr>
              <a:t>Justin Bohnet, Brian Sawyer (GTRI), </a:t>
            </a:r>
          </a:p>
          <a:p>
            <a:pPr lvl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cap="none" spc="0" dirty="0">
                <a:solidFill>
                  <a:prstClr val="black"/>
                </a:solidFill>
                <a:latin typeface="Calibri" panose="020F0502020204030204"/>
              </a:rPr>
              <a:t>Joseph Britton (ARL), John Bollinger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696" y="5729128"/>
            <a:ext cx="1775968" cy="5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07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94" y="158914"/>
            <a:ext cx="10741008" cy="706742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characterization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324725" y="3256609"/>
                <a:ext cx="415290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25" y="3256609"/>
                <a:ext cx="41529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6" y="1284091"/>
            <a:ext cx="6687851" cy="44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60181" y="877101"/>
            <a:ext cx="2037743" cy="2078721"/>
            <a:chOff x="4274321" y="860168"/>
            <a:chExt cx="2205760" cy="2250116"/>
          </a:xfrm>
        </p:grpSpPr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4274321" y="860168"/>
              <a:ext cx="2205760" cy="2205760"/>
              <a:chOff x="743965" y="1077251"/>
              <a:chExt cx="4750882" cy="4750882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965" y="1077251"/>
                <a:ext cx="4750882" cy="4750882"/>
              </a:xfrm>
              <a:prstGeom prst="rect">
                <a:avLst/>
              </a:prstGeom>
            </p:spPr>
          </p:pic>
          <p:cxnSp>
            <p:nvCxnSpPr>
              <p:cNvPr id="67" name="Straight Arrow Connector 66"/>
              <p:cNvCxnSpPr/>
              <p:nvPr/>
            </p:nvCxnSpPr>
            <p:spPr>
              <a:xfrm flipV="1">
                <a:off x="3201478" y="3133725"/>
                <a:ext cx="278089" cy="2375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 flipH="1">
              <a:off x="4820531" y="2532523"/>
              <a:ext cx="582138" cy="577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208150" y="888409"/>
            <a:ext cx="2030058" cy="3024934"/>
            <a:chOff x="2377831" y="872408"/>
            <a:chExt cx="2197441" cy="3274347"/>
          </a:xfrm>
        </p:grpSpPr>
        <p:grpSp>
          <p:nvGrpSpPr>
            <p:cNvPr id="68" name="Group 67"/>
            <p:cNvGrpSpPr/>
            <p:nvPr/>
          </p:nvGrpSpPr>
          <p:grpSpPr>
            <a:xfrm>
              <a:off x="2377831" y="872408"/>
              <a:ext cx="2197441" cy="2197441"/>
              <a:chOff x="1055502" y="1799028"/>
              <a:chExt cx="2279534" cy="2279534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502" y="1799028"/>
                <a:ext cx="2279534" cy="2279534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 flipH="1">
                <a:off x="1993106" y="2910231"/>
                <a:ext cx="231136" cy="20444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/>
            <p:cNvCxnSpPr/>
            <p:nvPr/>
          </p:nvCxnSpPr>
          <p:spPr>
            <a:xfrm flipH="1">
              <a:off x="2603429" y="2533562"/>
              <a:ext cx="877533" cy="16131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82287" y="905550"/>
            <a:ext cx="1980847" cy="4135838"/>
            <a:chOff x="509667" y="890963"/>
            <a:chExt cx="2144172" cy="4476847"/>
          </a:xfrm>
        </p:grpSpPr>
        <p:grpSp>
          <p:nvGrpSpPr>
            <p:cNvPr id="71" name="Group 70"/>
            <p:cNvGrpSpPr>
              <a:grpSpLocks noChangeAspect="1"/>
            </p:cNvGrpSpPr>
            <p:nvPr/>
          </p:nvGrpSpPr>
          <p:grpSpPr>
            <a:xfrm>
              <a:off x="509667" y="890963"/>
              <a:ext cx="2144172" cy="2144172"/>
              <a:chOff x="-704701" y="949228"/>
              <a:chExt cx="4750882" cy="4750882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04701" y="949228"/>
                <a:ext cx="4750882" cy="4750882"/>
              </a:xfrm>
              <a:prstGeom prst="rect">
                <a:avLst/>
              </a:prstGeom>
            </p:spPr>
          </p:pic>
          <p:cxnSp>
            <p:nvCxnSpPr>
              <p:cNvPr id="73" name="Straight Arrow Connector 72"/>
              <p:cNvCxnSpPr/>
              <p:nvPr/>
            </p:nvCxnSpPr>
            <p:spPr>
              <a:xfrm flipH="1">
                <a:off x="909639" y="3264694"/>
                <a:ext cx="826292" cy="7000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Arrow Connector 73"/>
            <p:cNvCxnSpPr/>
            <p:nvPr/>
          </p:nvCxnSpPr>
          <p:spPr>
            <a:xfrm flipH="1">
              <a:off x="1570049" y="2620563"/>
              <a:ext cx="41127" cy="27472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964082" y="1223671"/>
              <a:ext cx="785919" cy="693028"/>
              <a:chOff x="3132350" y="678509"/>
              <a:chExt cx="815280" cy="718918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flipV="1">
                <a:off x="3483544" y="815178"/>
                <a:ext cx="0" cy="30888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489062" y="1118554"/>
                <a:ext cx="293204" cy="84948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3261941" y="1118556"/>
                <a:ext cx="221607" cy="18914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1427" y="678509"/>
                <a:ext cx="103169" cy="10316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8392" y="1060399"/>
                <a:ext cx="109238" cy="145652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2350" y="1294258"/>
                <a:ext cx="115307" cy="103169"/>
              </a:xfrm>
              <a:prstGeom prst="rect">
                <a:avLst/>
              </a:prstGeom>
            </p:spPr>
          </p:pic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6" y="2345922"/>
            <a:ext cx="5994146" cy="3996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515851" y="2751887"/>
                <a:ext cx="1405619" cy="35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/>
                  <a:t> pm</a:t>
                </a: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51" y="2751887"/>
                <a:ext cx="1405619" cy="355775"/>
              </a:xfrm>
              <a:prstGeom prst="rect">
                <a:avLst/>
              </a:prstGeom>
              <a:blipFill>
                <a:blip r:embed="rId10"/>
                <a:stretch>
                  <a:fillRect t="-8475" r="-6957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3015789" y="4180909"/>
            <a:ext cx="2765230" cy="1617174"/>
          </a:xfrm>
          <a:custGeom>
            <a:avLst/>
            <a:gdLst>
              <a:gd name="connsiteX0" fmla="*/ 529112 w 3031512"/>
              <a:gd name="connsiteY0" fmla="*/ 35859 h 1801906"/>
              <a:gd name="connsiteX1" fmla="*/ 529112 w 3031512"/>
              <a:gd name="connsiteY1" fmla="*/ 35859 h 1801906"/>
              <a:gd name="connsiteX2" fmla="*/ 457394 w 3031512"/>
              <a:gd name="connsiteY2" fmla="*/ 80682 h 1801906"/>
              <a:gd name="connsiteX3" fmla="*/ 439465 w 3031512"/>
              <a:gd name="connsiteY3" fmla="*/ 98612 h 1801906"/>
              <a:gd name="connsiteX4" fmla="*/ 421535 w 3031512"/>
              <a:gd name="connsiteY4" fmla="*/ 152400 h 1801906"/>
              <a:gd name="connsiteX5" fmla="*/ 385676 w 3031512"/>
              <a:gd name="connsiteY5" fmla="*/ 197223 h 1801906"/>
              <a:gd name="connsiteX6" fmla="*/ 367747 w 3031512"/>
              <a:gd name="connsiteY6" fmla="*/ 224118 h 1801906"/>
              <a:gd name="connsiteX7" fmla="*/ 331888 w 3031512"/>
              <a:gd name="connsiteY7" fmla="*/ 242047 h 1801906"/>
              <a:gd name="connsiteX8" fmla="*/ 304994 w 3031512"/>
              <a:gd name="connsiteY8" fmla="*/ 268941 h 1801906"/>
              <a:gd name="connsiteX9" fmla="*/ 242241 w 3031512"/>
              <a:gd name="connsiteY9" fmla="*/ 286870 h 1801906"/>
              <a:gd name="connsiteX10" fmla="*/ 206382 w 3031512"/>
              <a:gd name="connsiteY10" fmla="*/ 304800 h 1801906"/>
              <a:gd name="connsiteX11" fmla="*/ 143629 w 3031512"/>
              <a:gd name="connsiteY11" fmla="*/ 349623 h 1801906"/>
              <a:gd name="connsiteX12" fmla="*/ 107770 w 3031512"/>
              <a:gd name="connsiteY12" fmla="*/ 403412 h 1801906"/>
              <a:gd name="connsiteX13" fmla="*/ 89841 w 3031512"/>
              <a:gd name="connsiteY13" fmla="*/ 430306 h 1801906"/>
              <a:gd name="connsiteX14" fmla="*/ 80876 w 3031512"/>
              <a:gd name="connsiteY14" fmla="*/ 493059 h 1801906"/>
              <a:gd name="connsiteX15" fmla="*/ 62947 w 3031512"/>
              <a:gd name="connsiteY15" fmla="*/ 519953 h 1801906"/>
              <a:gd name="connsiteX16" fmla="*/ 36053 w 3031512"/>
              <a:gd name="connsiteY16" fmla="*/ 636494 h 1801906"/>
              <a:gd name="connsiteX17" fmla="*/ 27088 w 3031512"/>
              <a:gd name="connsiteY17" fmla="*/ 663388 h 1801906"/>
              <a:gd name="connsiteX18" fmla="*/ 9159 w 3031512"/>
              <a:gd name="connsiteY18" fmla="*/ 699247 h 1801906"/>
              <a:gd name="connsiteX19" fmla="*/ 18123 w 3031512"/>
              <a:gd name="connsiteY19" fmla="*/ 950259 h 1801906"/>
              <a:gd name="connsiteX20" fmla="*/ 45018 w 3031512"/>
              <a:gd name="connsiteY20" fmla="*/ 1030941 h 1801906"/>
              <a:gd name="connsiteX21" fmla="*/ 53982 w 3031512"/>
              <a:gd name="connsiteY21" fmla="*/ 1057835 h 1801906"/>
              <a:gd name="connsiteX22" fmla="*/ 62947 w 3031512"/>
              <a:gd name="connsiteY22" fmla="*/ 1084729 h 1801906"/>
              <a:gd name="connsiteX23" fmla="*/ 71912 w 3031512"/>
              <a:gd name="connsiteY23" fmla="*/ 1120588 h 1801906"/>
              <a:gd name="connsiteX24" fmla="*/ 107770 w 3031512"/>
              <a:gd name="connsiteY24" fmla="*/ 1255059 h 1801906"/>
              <a:gd name="connsiteX25" fmla="*/ 125700 w 3031512"/>
              <a:gd name="connsiteY25" fmla="*/ 1299882 h 1801906"/>
              <a:gd name="connsiteX26" fmla="*/ 161559 w 3031512"/>
              <a:gd name="connsiteY26" fmla="*/ 1335741 h 1801906"/>
              <a:gd name="connsiteX27" fmla="*/ 179488 w 3031512"/>
              <a:gd name="connsiteY27" fmla="*/ 1362635 h 1801906"/>
              <a:gd name="connsiteX28" fmla="*/ 206382 w 3031512"/>
              <a:gd name="connsiteY28" fmla="*/ 1371600 h 1801906"/>
              <a:gd name="connsiteX29" fmla="*/ 251206 w 3031512"/>
              <a:gd name="connsiteY29" fmla="*/ 1398494 h 1801906"/>
              <a:gd name="connsiteX30" fmla="*/ 278100 w 3031512"/>
              <a:gd name="connsiteY30" fmla="*/ 1416423 h 1801906"/>
              <a:gd name="connsiteX31" fmla="*/ 358782 w 3031512"/>
              <a:gd name="connsiteY31" fmla="*/ 1443318 h 1801906"/>
              <a:gd name="connsiteX32" fmla="*/ 421535 w 3031512"/>
              <a:gd name="connsiteY32" fmla="*/ 1470212 h 1801906"/>
              <a:gd name="connsiteX33" fmla="*/ 556006 w 3031512"/>
              <a:gd name="connsiteY33" fmla="*/ 1506070 h 1801906"/>
              <a:gd name="connsiteX34" fmla="*/ 609794 w 3031512"/>
              <a:gd name="connsiteY34" fmla="*/ 1524000 h 1801906"/>
              <a:gd name="connsiteX35" fmla="*/ 636688 w 3031512"/>
              <a:gd name="connsiteY35" fmla="*/ 1532965 h 1801906"/>
              <a:gd name="connsiteX36" fmla="*/ 654618 w 3031512"/>
              <a:gd name="connsiteY36" fmla="*/ 1586753 h 1801906"/>
              <a:gd name="connsiteX37" fmla="*/ 681512 w 3031512"/>
              <a:gd name="connsiteY37" fmla="*/ 1604682 h 1801906"/>
              <a:gd name="connsiteX38" fmla="*/ 726335 w 3031512"/>
              <a:gd name="connsiteY38" fmla="*/ 1640541 h 1801906"/>
              <a:gd name="connsiteX39" fmla="*/ 762194 w 3031512"/>
              <a:gd name="connsiteY39" fmla="*/ 1703294 h 1801906"/>
              <a:gd name="connsiteX40" fmla="*/ 780123 w 3031512"/>
              <a:gd name="connsiteY40" fmla="*/ 1730188 h 1801906"/>
              <a:gd name="connsiteX41" fmla="*/ 807018 w 3031512"/>
              <a:gd name="connsiteY41" fmla="*/ 1739153 h 1801906"/>
              <a:gd name="connsiteX42" fmla="*/ 1156641 w 3031512"/>
              <a:gd name="connsiteY42" fmla="*/ 1748118 h 1801906"/>
              <a:gd name="connsiteX43" fmla="*/ 1228359 w 3031512"/>
              <a:gd name="connsiteY43" fmla="*/ 1757082 h 1801906"/>
              <a:gd name="connsiteX44" fmla="*/ 1255253 w 3031512"/>
              <a:gd name="connsiteY44" fmla="*/ 1766047 h 1801906"/>
              <a:gd name="connsiteX45" fmla="*/ 1577982 w 3031512"/>
              <a:gd name="connsiteY45" fmla="*/ 1801906 h 1801906"/>
              <a:gd name="connsiteX46" fmla="*/ 1703488 w 3031512"/>
              <a:gd name="connsiteY46" fmla="*/ 1783976 h 1801906"/>
              <a:gd name="connsiteX47" fmla="*/ 1712453 w 3031512"/>
              <a:gd name="connsiteY47" fmla="*/ 1757082 h 1801906"/>
              <a:gd name="connsiteX48" fmla="*/ 1730382 w 3031512"/>
              <a:gd name="connsiteY48" fmla="*/ 1730188 h 1801906"/>
              <a:gd name="connsiteX49" fmla="*/ 1739347 w 3031512"/>
              <a:gd name="connsiteY49" fmla="*/ 1703294 h 1801906"/>
              <a:gd name="connsiteX50" fmla="*/ 1766241 w 3031512"/>
              <a:gd name="connsiteY50" fmla="*/ 1694329 h 1801906"/>
              <a:gd name="connsiteX51" fmla="*/ 2151723 w 3031512"/>
              <a:gd name="connsiteY51" fmla="*/ 1703294 h 1801906"/>
              <a:gd name="connsiteX52" fmla="*/ 2286194 w 3031512"/>
              <a:gd name="connsiteY52" fmla="*/ 1694329 h 1801906"/>
              <a:gd name="connsiteX53" fmla="*/ 2322053 w 3031512"/>
              <a:gd name="connsiteY53" fmla="*/ 1685365 h 1801906"/>
              <a:gd name="connsiteX54" fmla="*/ 2393770 w 3031512"/>
              <a:gd name="connsiteY54" fmla="*/ 1676400 h 1801906"/>
              <a:gd name="connsiteX55" fmla="*/ 2599959 w 3031512"/>
              <a:gd name="connsiteY55" fmla="*/ 1685365 h 1801906"/>
              <a:gd name="connsiteX56" fmla="*/ 2689606 w 3031512"/>
              <a:gd name="connsiteY56" fmla="*/ 1703294 h 1801906"/>
              <a:gd name="connsiteX57" fmla="*/ 2797182 w 3031512"/>
              <a:gd name="connsiteY57" fmla="*/ 1730188 h 1801906"/>
              <a:gd name="connsiteX58" fmla="*/ 2895794 w 3031512"/>
              <a:gd name="connsiteY58" fmla="*/ 1721223 h 1801906"/>
              <a:gd name="connsiteX59" fmla="*/ 2940618 w 3031512"/>
              <a:gd name="connsiteY59" fmla="*/ 1712259 h 1801906"/>
              <a:gd name="connsiteX60" fmla="*/ 3003370 w 3031512"/>
              <a:gd name="connsiteY60" fmla="*/ 1694329 h 1801906"/>
              <a:gd name="connsiteX61" fmla="*/ 3012335 w 3031512"/>
              <a:gd name="connsiteY61" fmla="*/ 1541929 h 1801906"/>
              <a:gd name="connsiteX62" fmla="*/ 3003370 w 3031512"/>
              <a:gd name="connsiteY62" fmla="*/ 1479176 h 1801906"/>
              <a:gd name="connsiteX63" fmla="*/ 2994406 w 3031512"/>
              <a:gd name="connsiteY63" fmla="*/ 1407459 h 1801906"/>
              <a:gd name="connsiteX64" fmla="*/ 2976476 w 3031512"/>
              <a:gd name="connsiteY64" fmla="*/ 1335741 h 1801906"/>
              <a:gd name="connsiteX65" fmla="*/ 2967512 w 3031512"/>
              <a:gd name="connsiteY65" fmla="*/ 1272988 h 1801906"/>
              <a:gd name="connsiteX66" fmla="*/ 2958547 w 3031512"/>
              <a:gd name="connsiteY66" fmla="*/ 1246094 h 1801906"/>
              <a:gd name="connsiteX67" fmla="*/ 2949582 w 3031512"/>
              <a:gd name="connsiteY67" fmla="*/ 1192306 h 1801906"/>
              <a:gd name="connsiteX68" fmla="*/ 2940618 w 3031512"/>
              <a:gd name="connsiteY68" fmla="*/ 968188 h 1801906"/>
              <a:gd name="connsiteX69" fmla="*/ 2958547 w 3031512"/>
              <a:gd name="connsiteY69" fmla="*/ 699247 h 1801906"/>
              <a:gd name="connsiteX70" fmla="*/ 2967512 w 3031512"/>
              <a:gd name="connsiteY70" fmla="*/ 654423 h 1801906"/>
              <a:gd name="connsiteX71" fmla="*/ 2958547 w 3031512"/>
              <a:gd name="connsiteY71" fmla="*/ 242047 h 1801906"/>
              <a:gd name="connsiteX72" fmla="*/ 2940618 w 3031512"/>
              <a:gd name="connsiteY72" fmla="*/ 188259 h 1801906"/>
              <a:gd name="connsiteX73" fmla="*/ 2922688 w 3031512"/>
              <a:gd name="connsiteY73" fmla="*/ 152400 h 1801906"/>
              <a:gd name="connsiteX74" fmla="*/ 2913723 w 3031512"/>
              <a:gd name="connsiteY74" fmla="*/ 125506 h 1801906"/>
              <a:gd name="connsiteX75" fmla="*/ 2877865 w 3031512"/>
              <a:gd name="connsiteY75" fmla="*/ 62753 h 1801906"/>
              <a:gd name="connsiteX76" fmla="*/ 2868900 w 3031512"/>
              <a:gd name="connsiteY76" fmla="*/ 35859 h 1801906"/>
              <a:gd name="connsiteX77" fmla="*/ 2815112 w 3031512"/>
              <a:gd name="connsiteY77" fmla="*/ 26894 h 1801906"/>
              <a:gd name="connsiteX78" fmla="*/ 2573065 w 3031512"/>
              <a:gd name="connsiteY78" fmla="*/ 35859 h 1801906"/>
              <a:gd name="connsiteX79" fmla="*/ 2393770 w 3031512"/>
              <a:gd name="connsiteY79" fmla="*/ 53788 h 1801906"/>
              <a:gd name="connsiteX80" fmla="*/ 1990359 w 3031512"/>
              <a:gd name="connsiteY80" fmla="*/ 35859 h 1801906"/>
              <a:gd name="connsiteX81" fmla="*/ 1882782 w 3031512"/>
              <a:gd name="connsiteY81" fmla="*/ 26894 h 1801906"/>
              <a:gd name="connsiteX82" fmla="*/ 1757276 w 3031512"/>
              <a:gd name="connsiteY82" fmla="*/ 8965 h 1801906"/>
              <a:gd name="connsiteX83" fmla="*/ 1533159 w 3031512"/>
              <a:gd name="connsiteY83" fmla="*/ 0 h 1801906"/>
              <a:gd name="connsiteX84" fmla="*/ 968382 w 3031512"/>
              <a:gd name="connsiteY84" fmla="*/ 8965 h 1801906"/>
              <a:gd name="connsiteX85" fmla="*/ 923559 w 3031512"/>
              <a:gd name="connsiteY85" fmla="*/ 17929 h 1801906"/>
              <a:gd name="connsiteX86" fmla="*/ 851841 w 3031512"/>
              <a:gd name="connsiteY86" fmla="*/ 53788 h 1801906"/>
              <a:gd name="connsiteX87" fmla="*/ 582900 w 3031512"/>
              <a:gd name="connsiteY87" fmla="*/ 44823 h 1801906"/>
              <a:gd name="connsiteX88" fmla="*/ 529112 w 3031512"/>
              <a:gd name="connsiteY88" fmla="*/ 35859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031512" h="1801906">
                <a:moveTo>
                  <a:pt x="529112" y="35859"/>
                </a:moveTo>
                <a:lnTo>
                  <a:pt x="529112" y="35859"/>
                </a:lnTo>
                <a:cubicBezTo>
                  <a:pt x="505206" y="50800"/>
                  <a:pt x="480489" y="64516"/>
                  <a:pt x="457394" y="80682"/>
                </a:cubicBezTo>
                <a:cubicBezTo>
                  <a:pt x="450470" y="85529"/>
                  <a:pt x="443245" y="91052"/>
                  <a:pt x="439465" y="98612"/>
                </a:cubicBezTo>
                <a:cubicBezTo>
                  <a:pt x="431013" y="115516"/>
                  <a:pt x="432018" y="136675"/>
                  <a:pt x="421535" y="152400"/>
                </a:cubicBezTo>
                <a:cubicBezTo>
                  <a:pt x="366344" y="235187"/>
                  <a:pt x="436778" y="133346"/>
                  <a:pt x="385676" y="197223"/>
                </a:cubicBezTo>
                <a:cubicBezTo>
                  <a:pt x="378945" y="205636"/>
                  <a:pt x="376024" y="217220"/>
                  <a:pt x="367747" y="224118"/>
                </a:cubicBezTo>
                <a:cubicBezTo>
                  <a:pt x="357481" y="232673"/>
                  <a:pt x="343841" y="236071"/>
                  <a:pt x="331888" y="242047"/>
                </a:cubicBezTo>
                <a:cubicBezTo>
                  <a:pt x="322923" y="251012"/>
                  <a:pt x="315543" y="261908"/>
                  <a:pt x="304994" y="268941"/>
                </a:cubicBezTo>
                <a:cubicBezTo>
                  <a:pt x="297275" y="274087"/>
                  <a:pt x="247027" y="285674"/>
                  <a:pt x="242241" y="286870"/>
                </a:cubicBezTo>
                <a:cubicBezTo>
                  <a:pt x="230288" y="292847"/>
                  <a:pt x="218064" y="298310"/>
                  <a:pt x="206382" y="304800"/>
                </a:cubicBezTo>
                <a:cubicBezTo>
                  <a:pt x="184018" y="317225"/>
                  <a:pt x="159470" y="328502"/>
                  <a:pt x="143629" y="349623"/>
                </a:cubicBezTo>
                <a:cubicBezTo>
                  <a:pt x="130700" y="366862"/>
                  <a:pt x="119723" y="385482"/>
                  <a:pt x="107770" y="403412"/>
                </a:cubicBezTo>
                <a:lnTo>
                  <a:pt x="89841" y="430306"/>
                </a:lnTo>
                <a:cubicBezTo>
                  <a:pt x="86853" y="451224"/>
                  <a:pt x="86948" y="472820"/>
                  <a:pt x="80876" y="493059"/>
                </a:cubicBezTo>
                <a:cubicBezTo>
                  <a:pt x="77780" y="503379"/>
                  <a:pt x="66161" y="509669"/>
                  <a:pt x="62947" y="519953"/>
                </a:cubicBezTo>
                <a:cubicBezTo>
                  <a:pt x="51055" y="558006"/>
                  <a:pt x="45722" y="597816"/>
                  <a:pt x="36053" y="636494"/>
                </a:cubicBezTo>
                <a:cubicBezTo>
                  <a:pt x="33761" y="645661"/>
                  <a:pt x="30810" y="654702"/>
                  <a:pt x="27088" y="663388"/>
                </a:cubicBezTo>
                <a:cubicBezTo>
                  <a:pt x="21824" y="675671"/>
                  <a:pt x="15135" y="687294"/>
                  <a:pt x="9159" y="699247"/>
                </a:cubicBezTo>
                <a:cubicBezTo>
                  <a:pt x="-856" y="819427"/>
                  <a:pt x="-8221" y="818540"/>
                  <a:pt x="18123" y="950259"/>
                </a:cubicBezTo>
                <a:cubicBezTo>
                  <a:pt x="23683" y="978057"/>
                  <a:pt x="36053" y="1004047"/>
                  <a:pt x="45018" y="1030941"/>
                </a:cubicBezTo>
                <a:lnTo>
                  <a:pt x="53982" y="1057835"/>
                </a:lnTo>
                <a:cubicBezTo>
                  <a:pt x="56970" y="1066800"/>
                  <a:pt x="60655" y="1075562"/>
                  <a:pt x="62947" y="1084729"/>
                </a:cubicBezTo>
                <a:lnTo>
                  <a:pt x="71912" y="1120588"/>
                </a:lnTo>
                <a:cubicBezTo>
                  <a:pt x="84637" y="1235123"/>
                  <a:pt x="67628" y="1166748"/>
                  <a:pt x="107770" y="1255059"/>
                </a:cubicBezTo>
                <a:cubicBezTo>
                  <a:pt x="114429" y="1269709"/>
                  <a:pt x="116774" y="1286493"/>
                  <a:pt x="125700" y="1299882"/>
                </a:cubicBezTo>
                <a:cubicBezTo>
                  <a:pt x="135077" y="1313947"/>
                  <a:pt x="152182" y="1321676"/>
                  <a:pt x="161559" y="1335741"/>
                </a:cubicBezTo>
                <a:cubicBezTo>
                  <a:pt x="167535" y="1344706"/>
                  <a:pt x="171075" y="1355904"/>
                  <a:pt x="179488" y="1362635"/>
                </a:cubicBezTo>
                <a:cubicBezTo>
                  <a:pt x="186867" y="1368538"/>
                  <a:pt x="197930" y="1367374"/>
                  <a:pt x="206382" y="1371600"/>
                </a:cubicBezTo>
                <a:cubicBezTo>
                  <a:pt x="221967" y="1379392"/>
                  <a:pt x="236430" y="1389259"/>
                  <a:pt x="251206" y="1398494"/>
                </a:cubicBezTo>
                <a:cubicBezTo>
                  <a:pt x="260342" y="1404204"/>
                  <a:pt x="268155" y="1412279"/>
                  <a:pt x="278100" y="1416423"/>
                </a:cubicBezTo>
                <a:cubicBezTo>
                  <a:pt x="304268" y="1427327"/>
                  <a:pt x="335194" y="1427593"/>
                  <a:pt x="358782" y="1443318"/>
                </a:cubicBezTo>
                <a:cubicBezTo>
                  <a:pt x="402436" y="1472420"/>
                  <a:pt x="367781" y="1453672"/>
                  <a:pt x="421535" y="1470212"/>
                </a:cubicBezTo>
                <a:cubicBezTo>
                  <a:pt x="537263" y="1505820"/>
                  <a:pt x="462841" y="1490544"/>
                  <a:pt x="556006" y="1506070"/>
                </a:cubicBezTo>
                <a:lnTo>
                  <a:pt x="609794" y="1524000"/>
                </a:lnTo>
                <a:lnTo>
                  <a:pt x="636688" y="1532965"/>
                </a:lnTo>
                <a:cubicBezTo>
                  <a:pt x="642665" y="1550894"/>
                  <a:pt x="638893" y="1576270"/>
                  <a:pt x="654618" y="1586753"/>
                </a:cubicBezTo>
                <a:cubicBezTo>
                  <a:pt x="663583" y="1592729"/>
                  <a:pt x="673099" y="1597951"/>
                  <a:pt x="681512" y="1604682"/>
                </a:cubicBezTo>
                <a:cubicBezTo>
                  <a:pt x="745381" y="1655778"/>
                  <a:pt x="643559" y="1585358"/>
                  <a:pt x="726335" y="1640541"/>
                </a:cubicBezTo>
                <a:cubicBezTo>
                  <a:pt x="770012" y="1706053"/>
                  <a:pt x="716707" y="1623690"/>
                  <a:pt x="762194" y="1703294"/>
                </a:cubicBezTo>
                <a:cubicBezTo>
                  <a:pt x="767539" y="1712649"/>
                  <a:pt x="771710" y="1723457"/>
                  <a:pt x="780123" y="1730188"/>
                </a:cubicBezTo>
                <a:cubicBezTo>
                  <a:pt x="787502" y="1736091"/>
                  <a:pt x="797579" y="1738703"/>
                  <a:pt x="807018" y="1739153"/>
                </a:cubicBezTo>
                <a:cubicBezTo>
                  <a:pt x="923465" y="1744698"/>
                  <a:pt x="1040100" y="1745130"/>
                  <a:pt x="1156641" y="1748118"/>
                </a:cubicBezTo>
                <a:cubicBezTo>
                  <a:pt x="1180547" y="1751106"/>
                  <a:pt x="1204656" y="1752772"/>
                  <a:pt x="1228359" y="1757082"/>
                </a:cubicBezTo>
                <a:cubicBezTo>
                  <a:pt x="1237656" y="1758772"/>
                  <a:pt x="1245880" y="1764845"/>
                  <a:pt x="1255253" y="1766047"/>
                </a:cubicBezTo>
                <a:cubicBezTo>
                  <a:pt x="1362613" y="1779811"/>
                  <a:pt x="1470406" y="1789953"/>
                  <a:pt x="1577982" y="1801906"/>
                </a:cubicBezTo>
                <a:cubicBezTo>
                  <a:pt x="1619817" y="1795929"/>
                  <a:pt x="1663397" y="1797340"/>
                  <a:pt x="1703488" y="1783976"/>
                </a:cubicBezTo>
                <a:cubicBezTo>
                  <a:pt x="1712453" y="1780988"/>
                  <a:pt x="1708227" y="1765534"/>
                  <a:pt x="1712453" y="1757082"/>
                </a:cubicBezTo>
                <a:cubicBezTo>
                  <a:pt x="1717271" y="1747445"/>
                  <a:pt x="1725564" y="1739825"/>
                  <a:pt x="1730382" y="1730188"/>
                </a:cubicBezTo>
                <a:cubicBezTo>
                  <a:pt x="1734608" y="1721736"/>
                  <a:pt x="1732665" y="1709976"/>
                  <a:pt x="1739347" y="1703294"/>
                </a:cubicBezTo>
                <a:cubicBezTo>
                  <a:pt x="1746029" y="1696612"/>
                  <a:pt x="1757276" y="1697317"/>
                  <a:pt x="1766241" y="1694329"/>
                </a:cubicBezTo>
                <a:cubicBezTo>
                  <a:pt x="1894735" y="1697317"/>
                  <a:pt x="2023194" y="1703294"/>
                  <a:pt x="2151723" y="1703294"/>
                </a:cubicBezTo>
                <a:cubicBezTo>
                  <a:pt x="2196646" y="1703294"/>
                  <a:pt x="2241518" y="1699032"/>
                  <a:pt x="2286194" y="1694329"/>
                </a:cubicBezTo>
                <a:cubicBezTo>
                  <a:pt x="2298447" y="1693039"/>
                  <a:pt x="2309900" y="1687390"/>
                  <a:pt x="2322053" y="1685365"/>
                </a:cubicBezTo>
                <a:cubicBezTo>
                  <a:pt x="2345817" y="1681404"/>
                  <a:pt x="2369864" y="1679388"/>
                  <a:pt x="2393770" y="1676400"/>
                </a:cubicBezTo>
                <a:cubicBezTo>
                  <a:pt x="2462500" y="1679388"/>
                  <a:pt x="2531447" y="1679137"/>
                  <a:pt x="2599959" y="1685365"/>
                </a:cubicBezTo>
                <a:cubicBezTo>
                  <a:pt x="2630308" y="1688124"/>
                  <a:pt x="2659654" y="1697678"/>
                  <a:pt x="2689606" y="1703294"/>
                </a:cubicBezTo>
                <a:cubicBezTo>
                  <a:pt x="2772380" y="1718814"/>
                  <a:pt x="2715395" y="1702926"/>
                  <a:pt x="2797182" y="1730188"/>
                </a:cubicBezTo>
                <a:cubicBezTo>
                  <a:pt x="2830053" y="1727200"/>
                  <a:pt x="2863043" y="1725317"/>
                  <a:pt x="2895794" y="1721223"/>
                </a:cubicBezTo>
                <a:cubicBezTo>
                  <a:pt x="2910914" y="1719333"/>
                  <a:pt x="2925744" y="1715564"/>
                  <a:pt x="2940618" y="1712259"/>
                </a:cubicBezTo>
                <a:cubicBezTo>
                  <a:pt x="2974381" y="1704756"/>
                  <a:pt x="2973425" y="1704311"/>
                  <a:pt x="3003370" y="1694329"/>
                </a:cubicBezTo>
                <a:cubicBezTo>
                  <a:pt x="3052469" y="1645233"/>
                  <a:pt x="3025038" y="1681658"/>
                  <a:pt x="3012335" y="1541929"/>
                </a:cubicBezTo>
                <a:cubicBezTo>
                  <a:pt x="3010422" y="1520886"/>
                  <a:pt x="3006163" y="1500121"/>
                  <a:pt x="3003370" y="1479176"/>
                </a:cubicBezTo>
                <a:cubicBezTo>
                  <a:pt x="3000186" y="1455296"/>
                  <a:pt x="2998846" y="1431138"/>
                  <a:pt x="2994406" y="1407459"/>
                </a:cubicBezTo>
                <a:cubicBezTo>
                  <a:pt x="2989865" y="1383239"/>
                  <a:pt x="2979961" y="1360135"/>
                  <a:pt x="2976476" y="1335741"/>
                </a:cubicBezTo>
                <a:cubicBezTo>
                  <a:pt x="2973488" y="1314823"/>
                  <a:pt x="2971656" y="1293708"/>
                  <a:pt x="2967512" y="1272988"/>
                </a:cubicBezTo>
                <a:cubicBezTo>
                  <a:pt x="2965659" y="1263722"/>
                  <a:pt x="2960597" y="1255319"/>
                  <a:pt x="2958547" y="1246094"/>
                </a:cubicBezTo>
                <a:cubicBezTo>
                  <a:pt x="2954604" y="1228350"/>
                  <a:pt x="2952570" y="1210235"/>
                  <a:pt x="2949582" y="1192306"/>
                </a:cubicBezTo>
                <a:cubicBezTo>
                  <a:pt x="2946594" y="1117600"/>
                  <a:pt x="2940618" y="1042954"/>
                  <a:pt x="2940618" y="968188"/>
                </a:cubicBezTo>
                <a:cubicBezTo>
                  <a:pt x="2940618" y="882448"/>
                  <a:pt x="2945101" y="786642"/>
                  <a:pt x="2958547" y="699247"/>
                </a:cubicBezTo>
                <a:cubicBezTo>
                  <a:pt x="2960864" y="684187"/>
                  <a:pt x="2964524" y="669364"/>
                  <a:pt x="2967512" y="654423"/>
                </a:cubicBezTo>
                <a:cubicBezTo>
                  <a:pt x="2964524" y="516964"/>
                  <a:pt x="2966466" y="379310"/>
                  <a:pt x="2958547" y="242047"/>
                </a:cubicBezTo>
                <a:cubicBezTo>
                  <a:pt x="2957458" y="223179"/>
                  <a:pt x="2949070" y="205163"/>
                  <a:pt x="2940618" y="188259"/>
                </a:cubicBezTo>
                <a:cubicBezTo>
                  <a:pt x="2934641" y="176306"/>
                  <a:pt x="2927952" y="164683"/>
                  <a:pt x="2922688" y="152400"/>
                </a:cubicBezTo>
                <a:cubicBezTo>
                  <a:pt x="2918966" y="143714"/>
                  <a:pt x="2917949" y="133958"/>
                  <a:pt x="2913723" y="125506"/>
                </a:cubicBezTo>
                <a:cubicBezTo>
                  <a:pt x="2868708" y="35476"/>
                  <a:pt x="2925014" y="172767"/>
                  <a:pt x="2877865" y="62753"/>
                </a:cubicBezTo>
                <a:cubicBezTo>
                  <a:pt x="2874143" y="54067"/>
                  <a:pt x="2877105" y="40547"/>
                  <a:pt x="2868900" y="35859"/>
                </a:cubicBezTo>
                <a:cubicBezTo>
                  <a:pt x="2853118" y="26841"/>
                  <a:pt x="2833041" y="29882"/>
                  <a:pt x="2815112" y="26894"/>
                </a:cubicBezTo>
                <a:lnTo>
                  <a:pt x="2573065" y="35859"/>
                </a:lnTo>
                <a:cubicBezTo>
                  <a:pt x="2529671" y="38143"/>
                  <a:pt x="2439894" y="48663"/>
                  <a:pt x="2393770" y="53788"/>
                </a:cubicBezTo>
                <a:lnTo>
                  <a:pt x="1990359" y="35859"/>
                </a:lnTo>
                <a:cubicBezTo>
                  <a:pt x="1954425" y="33968"/>
                  <a:pt x="1918528" y="31019"/>
                  <a:pt x="1882782" y="26894"/>
                </a:cubicBezTo>
                <a:cubicBezTo>
                  <a:pt x="1840800" y="22050"/>
                  <a:pt x="1799502" y="10654"/>
                  <a:pt x="1757276" y="8965"/>
                </a:cubicBezTo>
                <a:lnTo>
                  <a:pt x="1533159" y="0"/>
                </a:lnTo>
                <a:lnTo>
                  <a:pt x="968382" y="8965"/>
                </a:lnTo>
                <a:cubicBezTo>
                  <a:pt x="953152" y="9413"/>
                  <a:pt x="937780" y="12459"/>
                  <a:pt x="923559" y="17929"/>
                </a:cubicBezTo>
                <a:cubicBezTo>
                  <a:pt x="898613" y="27524"/>
                  <a:pt x="851841" y="53788"/>
                  <a:pt x="851841" y="53788"/>
                </a:cubicBezTo>
                <a:cubicBezTo>
                  <a:pt x="762194" y="50800"/>
                  <a:pt x="672433" y="50249"/>
                  <a:pt x="582900" y="44823"/>
                </a:cubicBezTo>
                <a:cubicBezTo>
                  <a:pt x="419399" y="34914"/>
                  <a:pt x="538076" y="37353"/>
                  <a:pt x="529112" y="3585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7029" y="107660"/>
            <a:ext cx="9506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Spin dephasing vs measurement strength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260181" y="3371850"/>
              <a:ext cx="900113" cy="771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22094" y="3371850"/>
              <a:ext cx="838200" cy="707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5474494" y="3371850"/>
              <a:ext cx="685800" cy="590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5688806" y="3355181"/>
              <a:ext cx="471488" cy="428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941220" y="3371850"/>
              <a:ext cx="219074" cy="176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sp>
          <p:nvSpPr>
            <p:cNvPr id="27" name="Isosceles Triangle 26"/>
            <p:cNvSpPr/>
            <p:nvPr/>
          </p:nvSpPr>
          <p:spPr>
            <a:xfrm rot="1499031" flipV="1">
              <a:off x="6156420" y="3231326"/>
              <a:ext cx="85892" cy="107157"/>
            </a:xfrm>
            <a:prstGeom prst="triangle">
              <a:avLst/>
            </a:prstGeom>
            <a:solidFill>
              <a:srgbClr val="E6DEDE"/>
            </a:solidFill>
            <a:ln>
              <a:solidFill>
                <a:srgbClr val="E6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842677" flipV="1">
              <a:off x="6225578" y="3266865"/>
              <a:ext cx="60501" cy="107157"/>
            </a:xfrm>
            <a:prstGeom prst="triangle">
              <a:avLst/>
            </a:prstGeom>
            <a:solidFill>
              <a:srgbClr val="E0D8D8"/>
            </a:solidFill>
            <a:ln>
              <a:solidFill>
                <a:srgbClr val="E0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6170177" y="3250406"/>
              <a:ext cx="124866" cy="1109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6170177" y="3147020"/>
              <a:ext cx="244911" cy="214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6170177" y="3108957"/>
              <a:ext cx="287773" cy="250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6170177" y="3126780"/>
              <a:ext cx="269148" cy="232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43051" y="905550"/>
            <a:ext cx="3920289" cy="3920288"/>
            <a:chOff x="3809479" y="1142479"/>
            <a:chExt cx="4573042" cy="457304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V="1">
              <a:off x="6170177" y="3197960"/>
              <a:ext cx="181186" cy="1609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975380" y="4355980"/>
                <a:ext cx="40556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Our scheme is second order sensitive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, i.e. we measure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80" y="4355980"/>
                <a:ext cx="4055633" cy="707886"/>
              </a:xfrm>
              <a:prstGeom prst="rect">
                <a:avLst/>
              </a:prstGeom>
              <a:blipFill>
                <a:blip r:embed="rId22"/>
                <a:stretch>
                  <a:fillRect l="-1201" t="-5172" r="-240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801027" y="5133505"/>
                <a:ext cx="4593515" cy="1179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27" y="5133505"/>
                <a:ext cx="4593515" cy="11794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9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2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19145" y="829569"/>
            <a:ext cx="7824215" cy="5224110"/>
            <a:chOff x="5992365" y="2191894"/>
            <a:chExt cx="6490621" cy="4327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365" y="2191894"/>
              <a:ext cx="6490621" cy="43270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76917" y="2209189"/>
                  <a:ext cx="1521516" cy="385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a14:m>
                  <a:r>
                    <a:rPr lang="en-US" dirty="0"/>
                    <a:t> pm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917" y="2209189"/>
                  <a:ext cx="1521516" cy="385109"/>
                </a:xfrm>
                <a:prstGeom prst="rect">
                  <a:avLst/>
                </a:prstGeom>
                <a:blipFill>
                  <a:blip r:embed="rId4"/>
                  <a:stretch>
                    <a:fillRect t="-7813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541349" y="163690"/>
            <a:ext cx="6729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Lineshape is well understood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70" y="8454931"/>
            <a:ext cx="8577430" cy="6938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869" y="8035883"/>
            <a:ext cx="3428571" cy="419048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309775" y="829569"/>
            <a:ext cx="7853400" cy="5241423"/>
            <a:chOff x="101818" y="2141381"/>
            <a:chExt cx="6224710" cy="41544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18" y="2145997"/>
              <a:ext cx="6224710" cy="41498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454696" y="2141381"/>
                  <a:ext cx="1510674" cy="358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696" y="2141381"/>
                  <a:ext cx="1510674" cy="3587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86848" y="7362825"/>
                <a:ext cx="2510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8" y="7362825"/>
                <a:ext cx="2510111" cy="461665"/>
              </a:xfrm>
              <a:prstGeom prst="rect">
                <a:avLst/>
              </a:prstGeom>
              <a:blipFill>
                <a:blip r:embed="rId9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81327"/>
            <a:ext cx="372479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12" y="17423"/>
            <a:ext cx="10515600" cy="896657"/>
          </a:xfrm>
        </p:spPr>
        <p:txBody>
          <a:bodyPr/>
          <a:lstStyle/>
          <a:p>
            <a:r>
              <a:rPr lang="en-US" dirty="0"/>
              <a:t>Limits to sensitivity / signal-to-noise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86" y="1464777"/>
            <a:ext cx="6990327" cy="47606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593311" y="3697292"/>
            <a:ext cx="3351007" cy="780365"/>
            <a:chOff x="6901029" y="4057426"/>
            <a:chExt cx="3351007" cy="780365"/>
          </a:xfrm>
        </p:grpSpPr>
        <p:sp>
          <p:nvSpPr>
            <p:cNvPr id="9" name="Oval 8"/>
            <p:cNvSpPr/>
            <p:nvPr/>
          </p:nvSpPr>
          <p:spPr>
            <a:xfrm>
              <a:off x="6901029" y="405742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6"/>
            </p:cNvCxnSpPr>
            <p:nvPr/>
          </p:nvCxnSpPr>
          <p:spPr>
            <a:xfrm>
              <a:off x="7358229" y="4286026"/>
              <a:ext cx="753037" cy="124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34747" y="4191460"/>
              <a:ext cx="251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pm – smallest detected amplitude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6" y="3548270"/>
            <a:ext cx="4231379" cy="73785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621191" y="5559472"/>
            <a:ext cx="1458956" cy="744060"/>
            <a:chOff x="1590604" y="5073382"/>
            <a:chExt cx="1458956" cy="7440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604" y="5073382"/>
              <a:ext cx="632451" cy="7440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518" y="5253561"/>
              <a:ext cx="619042" cy="3944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13617" y="52787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17" y="5278716"/>
                  <a:ext cx="4026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760465" y="1464777"/>
            <a:ext cx="3174569" cy="1057423"/>
            <a:chOff x="811710" y="1679137"/>
            <a:chExt cx="3174569" cy="10574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10" y="1679137"/>
              <a:ext cx="3115110" cy="1057423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952143" y="1750438"/>
              <a:ext cx="3034136" cy="968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3601" y="4438439"/>
            <a:ext cx="3034136" cy="982890"/>
            <a:chOff x="852197" y="4679227"/>
            <a:chExt cx="3034136" cy="9828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84" y="4690431"/>
              <a:ext cx="2953162" cy="97168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852197" y="4679227"/>
              <a:ext cx="3034136" cy="968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20810" y="3064565"/>
            <a:ext cx="2394310" cy="400110"/>
            <a:chOff x="1242325" y="3290477"/>
            <a:chExt cx="2394311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242326" y="3290477"/>
              <a:ext cx="2394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Projection noise limit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242325" y="3668930"/>
              <a:ext cx="239431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4043473" y="4149210"/>
            <a:ext cx="2371092" cy="65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0036885" y="841418"/>
                <a:ext cx="20864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SNR limited due to noise from fluctuations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85" y="841418"/>
                <a:ext cx="2086450" cy="923330"/>
              </a:xfrm>
              <a:prstGeom prst="rect">
                <a:avLst/>
              </a:prstGeom>
              <a:blipFill>
                <a:blip r:embed="rId10"/>
                <a:stretch>
                  <a:fillRect l="-2332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9638767" y="1508864"/>
            <a:ext cx="398118" cy="46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369266">
            <a:off x="5739057" y="2864511"/>
            <a:ext cx="239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Projection noise limit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224698" y="5502393"/>
                <a:ext cx="172911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/ℏ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98" y="5502393"/>
                <a:ext cx="1729110" cy="7838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both quadratures to amplitude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2645" y="1283680"/>
            <a:ext cx="9445074" cy="1292797"/>
            <a:chOff x="3168724" y="1704442"/>
            <a:chExt cx="5011922" cy="1199395"/>
          </a:xfrm>
        </p:grpSpPr>
        <p:sp>
          <p:nvSpPr>
            <p:cNvPr id="5" name="Rectangle 4"/>
            <p:cNvSpPr/>
            <p:nvPr/>
          </p:nvSpPr>
          <p:spPr>
            <a:xfrm>
              <a:off x="3710383" y="2107749"/>
              <a:ext cx="1708972" cy="790234"/>
            </a:xfrm>
            <a:prstGeom prst="rect">
              <a:avLst/>
            </a:prstGeom>
            <a:solidFill>
              <a:srgbClr val="F7AA88"/>
            </a:solidFill>
            <a:ln w="19050">
              <a:solidFill>
                <a:srgbClr val="FF902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33083" y="2092648"/>
              <a:ext cx="1733835" cy="811189"/>
              <a:chOff x="8431012" y="2231148"/>
              <a:chExt cx="1536328" cy="67671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012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8928882" y="2393794"/>
                <a:ext cx="558501" cy="333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70810" y="1704442"/>
                  <a:ext cx="400301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10" y="1704442"/>
                  <a:ext cx="400301" cy="4001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609957" y="1735603"/>
                  <a:ext cx="400301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957" y="1735603"/>
                  <a:ext cx="400301" cy="4001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3201472" y="2107745"/>
              <a:ext cx="494772" cy="788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206" y="2104134"/>
              <a:ext cx="494772" cy="788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73527" y="2178020"/>
                  <a:ext cx="507119" cy="609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527" y="2178020"/>
                  <a:ext cx="507119" cy="6094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168724" y="2161238"/>
                  <a:ext cx="635840" cy="656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724" y="2161238"/>
                  <a:ext cx="635840" cy="6569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432820" y="2106934"/>
              <a:ext cx="494772" cy="788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425586" y="2178421"/>
                  <a:ext cx="542269" cy="622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586" y="2178421"/>
                  <a:ext cx="542269" cy="6225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90634" y="3040628"/>
            <a:ext cx="2654530" cy="2464021"/>
            <a:chOff x="6339842" y="2096513"/>
            <a:chExt cx="2462745" cy="2286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9842" y="2096513"/>
              <a:ext cx="2286000" cy="2286000"/>
            </a:xfrm>
            <a:prstGeom prst="rect">
              <a:avLst/>
            </a:prstGeom>
          </p:spPr>
        </p:pic>
        <p:sp>
          <p:nvSpPr>
            <p:cNvPr id="20" name="Arc 19"/>
            <p:cNvSpPr/>
            <p:nvPr/>
          </p:nvSpPr>
          <p:spPr>
            <a:xfrm rot="10569124">
              <a:off x="6576332" y="2189432"/>
              <a:ext cx="2226255" cy="1346734"/>
            </a:xfrm>
            <a:prstGeom prst="arc">
              <a:avLst>
                <a:gd name="adj1" fmla="val 16522084"/>
                <a:gd name="adj2" fmla="val 18706509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7274170" y="3188330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170" y="3188330"/>
                  <a:ext cx="4612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4847666" y="3005841"/>
            <a:ext cx="3824956" cy="2464021"/>
            <a:chOff x="4847666" y="3005841"/>
            <a:chExt cx="3824956" cy="24640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666" y="3005841"/>
              <a:ext cx="2464021" cy="2464021"/>
            </a:xfrm>
            <a:prstGeom prst="rect">
              <a:avLst/>
            </a:prstGeom>
          </p:spPr>
        </p:pic>
        <p:sp>
          <p:nvSpPr>
            <p:cNvPr id="30" name="Arc 29"/>
            <p:cNvSpPr/>
            <p:nvPr/>
          </p:nvSpPr>
          <p:spPr>
            <a:xfrm rot="10569124">
              <a:off x="5868846" y="3167046"/>
              <a:ext cx="2803776" cy="2259052"/>
            </a:xfrm>
            <a:prstGeom prst="arc">
              <a:avLst>
                <a:gd name="adj1" fmla="val 21553415"/>
                <a:gd name="adj2" fmla="val 846499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5500193" y="4114870"/>
                  <a:ext cx="497202" cy="398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193" y="4114870"/>
                  <a:ext cx="497202" cy="3980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7605029" y="2770133"/>
            <a:ext cx="3827178" cy="2691634"/>
            <a:chOff x="7605029" y="2770133"/>
            <a:chExt cx="3827178" cy="269163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186" y="2997746"/>
              <a:ext cx="2464021" cy="2464021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10248487" y="4197205"/>
              <a:ext cx="692069" cy="3323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10569124">
              <a:off x="7605029" y="3043404"/>
              <a:ext cx="2803776" cy="2259052"/>
            </a:xfrm>
            <a:prstGeom prst="arc">
              <a:avLst>
                <a:gd name="adj1" fmla="val 10613091"/>
                <a:gd name="adj2" fmla="val 11248144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10308610" y="3885476"/>
                  <a:ext cx="497202" cy="398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8610" y="3885476"/>
                  <a:ext cx="497202" cy="39809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 rot="10569124">
              <a:off x="9319615" y="2770133"/>
              <a:ext cx="1832062" cy="1635560"/>
            </a:xfrm>
            <a:prstGeom prst="arc">
              <a:avLst>
                <a:gd name="adj1" fmla="val 15063839"/>
                <a:gd name="adj2" fmla="val 17295242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10103337" y="4336373"/>
                  <a:ext cx="502940" cy="3980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3337" y="4336373"/>
                  <a:ext cx="502940" cy="39809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/>
          <p:cNvCxnSpPr/>
          <p:nvPr/>
        </p:nvCxnSpPr>
        <p:spPr>
          <a:xfrm flipH="1" flipV="1">
            <a:off x="9804694" y="2595196"/>
            <a:ext cx="194695" cy="60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21509" y="5212582"/>
                <a:ext cx="2049628" cy="398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9" y="5212582"/>
                <a:ext cx="2049628" cy="3980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188887" y="5217399"/>
                <a:ext cx="2093516" cy="398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87" y="5217399"/>
                <a:ext cx="2093516" cy="3980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2488594" y="2626385"/>
            <a:ext cx="3005945" cy="90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27284" y="2610893"/>
            <a:ext cx="263700" cy="58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Ring down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775" y="1332805"/>
            <a:ext cx="5779629" cy="325546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66305" y="2865385"/>
            <a:ext cx="5911099" cy="1804271"/>
            <a:chOff x="261856" y="3843634"/>
            <a:chExt cx="5284789" cy="1457214"/>
          </a:xfrm>
        </p:grpSpPr>
        <p:sp>
          <p:nvSpPr>
            <p:cNvPr id="21" name="Rectangle 20"/>
            <p:cNvSpPr/>
            <p:nvPr/>
          </p:nvSpPr>
          <p:spPr>
            <a:xfrm>
              <a:off x="261856" y="5207631"/>
              <a:ext cx="5284789" cy="93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8394" y="3843634"/>
              <a:ext cx="1128251" cy="1027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6144301" y="1331046"/>
            <a:ext cx="6055320" cy="3409778"/>
            <a:chOff x="6459075" y="2659942"/>
            <a:chExt cx="4886751" cy="2751752"/>
          </a:xfrm>
        </p:grpSpPr>
        <p:grpSp>
          <p:nvGrpSpPr>
            <p:cNvPr id="23" name="Group 22"/>
            <p:cNvGrpSpPr/>
            <p:nvPr/>
          </p:nvGrpSpPr>
          <p:grpSpPr>
            <a:xfrm>
              <a:off x="6459075" y="2659942"/>
              <a:ext cx="4886751" cy="2751752"/>
              <a:chOff x="6459075" y="2659942"/>
              <a:chExt cx="4886751" cy="27517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661" y="2659942"/>
                <a:ext cx="4763165" cy="2629267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459075" y="5269800"/>
                <a:ext cx="4880601" cy="14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0236507" y="4460941"/>
              <a:ext cx="1103169" cy="444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1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77" y="119329"/>
            <a:ext cx="10912845" cy="780183"/>
          </a:xfrm>
        </p:spPr>
        <p:txBody>
          <a:bodyPr>
            <a:noAutofit/>
          </a:bodyPr>
          <a:lstStyle/>
          <a:p>
            <a:r>
              <a:rPr lang="en-US" dirty="0"/>
              <a:t>Off-resonant, incoherent amplitude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9" y="115820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50 pm </a:t>
                </a:r>
                <a:r>
                  <a:rPr lang="en-US" dirty="0"/>
                  <a:t>(with 16 s of integration)– factor of </a:t>
                </a:r>
                <a:r>
                  <a:rPr lang="en-US" b="1" dirty="0"/>
                  <a:t>40 smaller than ground state </a:t>
                </a:r>
                <a:r>
                  <a:rPr lang="en-US" b="1" dirty="0" err="1"/>
                  <a:t>wavefunction</a:t>
                </a:r>
                <a:r>
                  <a:rPr lang="en-US" b="1" dirty="0"/>
                  <a:t> size </a:t>
                </a:r>
                <a:r>
                  <a:rPr lang="en-US" dirty="0"/>
                  <a:t>(2nm)</a:t>
                </a:r>
              </a:p>
              <a:p>
                <a:pPr lvl="1"/>
                <a:r>
                  <a:rPr lang="en-US" dirty="0"/>
                  <a:t>0.46 mV/m</a:t>
                </a:r>
              </a:p>
              <a:p>
                <a:pPr lvl="1"/>
                <a:r>
                  <a:rPr lang="en-US" b="1" dirty="0"/>
                  <a:t>73 </a:t>
                </a:r>
                <a:r>
                  <a:rPr lang="en-US" b="1" dirty="0" err="1"/>
                  <a:t>yN</a:t>
                </a:r>
                <a:r>
                  <a:rPr lang="en-US" b="1" dirty="0"/>
                  <a:t>/ion</a:t>
                </a:r>
              </a:p>
              <a:p>
                <a:r>
                  <a:rPr lang="en-US" dirty="0"/>
                  <a:t>500 pm in a single measurement</a:t>
                </a:r>
              </a:p>
              <a:p>
                <a:r>
                  <a:rPr lang="en-US" dirty="0"/>
                  <a:t>Long averaging time sensitivity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𝐩𝐦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𝑯𝒛</m:t>
                            </m:r>
                          </m:e>
                        </m:ra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Projection noise limited at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Fundamental limit due to spontaneous emission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Can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 factor of 2 with sub-Doppler cooling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" y="1158203"/>
                <a:ext cx="10515600" cy="4351338"/>
              </a:xfrm>
              <a:blipFill>
                <a:blip r:embed="rId3"/>
                <a:stretch>
                  <a:fillRect l="-580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4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resonance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Enhance force and electric field sensitivities by Q of the COM mode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Exploit spins</a:t>
                </a:r>
              </a:p>
              <a:p>
                <a:pPr lvl="1"/>
                <a:r>
                  <a:rPr lang="en-US" dirty="0"/>
                  <a:t>Spin-squeezed states</a:t>
                </a:r>
              </a:p>
              <a:p>
                <a:r>
                  <a:rPr lang="en-US" dirty="0"/>
                  <a:t>Thermal fluctuations</a:t>
                </a:r>
              </a:p>
              <a:p>
                <a:pPr lvl="1"/>
                <a:r>
                  <a:rPr lang="en-US" dirty="0"/>
                  <a:t>Understand system off-resonance, away from drumhead modes</a:t>
                </a:r>
              </a:p>
              <a:p>
                <a:pPr lvl="1"/>
                <a:r>
                  <a:rPr lang="en-US" dirty="0"/>
                  <a:t>Possible to cancel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7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63" y="2808170"/>
            <a:ext cx="2696661" cy="344805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76" y="2816469"/>
            <a:ext cx="2762672" cy="3489246"/>
          </a:xfrm>
          <a:prstGeom prst="rect">
            <a:avLst/>
          </a:prstGeom>
        </p:spPr>
      </p:pic>
      <p:sp>
        <p:nvSpPr>
          <p:cNvPr id="45" name="Title 1"/>
          <p:cNvSpPr txBox="1">
            <a:spLocks/>
          </p:cNvSpPr>
          <p:nvPr/>
        </p:nvSpPr>
        <p:spPr>
          <a:xfrm>
            <a:off x="216623" y="235035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 resonance with thermal fluctuations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34745" y="897816"/>
            <a:ext cx="6117092" cy="1339262"/>
            <a:chOff x="94621" y="942241"/>
            <a:chExt cx="6117092" cy="1339262"/>
          </a:xfrm>
        </p:grpSpPr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1981008" y="1358806"/>
              <a:ext cx="1420117" cy="656666"/>
            </a:xfrm>
            <a:prstGeom prst="rect">
              <a:avLst/>
            </a:prstGeom>
            <a:solidFill>
              <a:srgbClr val="F6AC8D"/>
            </a:solidFill>
            <a:ln w="19050">
              <a:solidFill>
                <a:srgbClr val="FF902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3417320" y="1358806"/>
              <a:ext cx="824307" cy="65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4256353" y="1350092"/>
              <a:ext cx="1440778" cy="696595"/>
              <a:chOff x="8439970" y="2231148"/>
              <a:chExt cx="1536328" cy="699320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8766404" y="2387387"/>
                <a:ext cx="923711" cy="54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>
                  <a:spLocks noChangeAspect="1"/>
                </p:cNvSpPr>
                <p:nvPr/>
              </p:nvSpPr>
              <p:spPr>
                <a:xfrm>
                  <a:off x="2453311" y="942241"/>
                  <a:ext cx="571189" cy="540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311" y="942241"/>
                  <a:ext cx="571189" cy="5409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>
                  <a:spLocks noChangeAspect="1"/>
                </p:cNvSpPr>
                <p:nvPr/>
              </p:nvSpPr>
              <p:spPr>
                <a:xfrm>
                  <a:off x="4691146" y="942241"/>
                  <a:ext cx="571189" cy="540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146" y="942241"/>
                  <a:ext cx="571189" cy="5409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1550124" y="1358803"/>
              <a:ext cx="411144" cy="65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5706599" y="1361621"/>
              <a:ext cx="411144" cy="65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>
                  <a:spLocks noChangeAspect="1"/>
                </p:cNvSpPr>
                <p:nvPr/>
              </p:nvSpPr>
              <p:spPr>
                <a:xfrm>
                  <a:off x="5617345" y="1411549"/>
                  <a:ext cx="594368" cy="55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345" y="1411549"/>
                  <a:ext cx="594368" cy="550055"/>
                </a:xfrm>
                <a:prstGeom prst="rect">
                  <a:avLst/>
                </a:prstGeom>
                <a:blipFill>
                  <a:blip r:embed="rId9"/>
                  <a:stretch>
                    <a:fillRect l="-64948" t="-133333" r="-75258" b="-19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>
                  <a:spLocks noChangeAspect="1"/>
                </p:cNvSpPr>
                <p:nvPr/>
              </p:nvSpPr>
              <p:spPr>
                <a:xfrm>
                  <a:off x="3378484" y="1456492"/>
                  <a:ext cx="891876" cy="7867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484" y="1456492"/>
                  <a:ext cx="891876" cy="786757"/>
                </a:xfrm>
                <a:prstGeom prst="rect">
                  <a:avLst/>
                </a:prstGeom>
                <a:blipFill>
                  <a:blip r:embed="rId10"/>
                  <a:stretch>
                    <a:fillRect l="-26027" t="-96124" r="-33562" b="-103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94621" y="1354042"/>
              <a:ext cx="1437019" cy="6603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Drive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1645" y="1412167"/>
                  <a:ext cx="528369" cy="869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45" y="1412167"/>
                  <a:ext cx="528369" cy="869336"/>
                </a:xfrm>
                <a:prstGeom prst="rect">
                  <a:avLst/>
                </a:prstGeom>
                <a:blipFill>
                  <a:blip r:embed="rId11"/>
                  <a:stretch>
                    <a:fillRect l="-80233" t="-83916" r="-90698" b="-860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TextBox 70"/>
          <p:cNvSpPr txBox="1"/>
          <p:nvPr/>
        </p:nvSpPr>
        <p:spPr>
          <a:xfrm>
            <a:off x="4826527" y="4410427"/>
            <a:ext cx="204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Phase incoherent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93548" y="6580115"/>
            <a:ext cx="49689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B. C. Sawyer, J. W. Britton, and J. J. Bollinger, Physical Review A 89, 033408 (2014)</a:t>
            </a:r>
            <a:endParaRPr lang="en-US" sz="1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07103" y="2498196"/>
            <a:ext cx="21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Thermal fluctuations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222555" y="2498117"/>
            <a:ext cx="4681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Displacement on top of thermal fluctuations</a:t>
            </a:r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621182" y="1314381"/>
            <a:ext cx="1420117" cy="656666"/>
          </a:xfrm>
          <a:prstGeom prst="rect">
            <a:avLst/>
          </a:prstGeom>
          <a:solidFill>
            <a:srgbClr val="F7A988"/>
          </a:solidFill>
          <a:ln w="19050">
            <a:solidFill>
              <a:srgbClr val="FF902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2057494" y="1314381"/>
            <a:ext cx="824307" cy="6555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2891764" y="1305667"/>
            <a:ext cx="1440778" cy="696595"/>
            <a:chOff x="8439970" y="2231148"/>
            <a:chExt cx="1536328" cy="69932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8766404" y="2387387"/>
              <a:ext cx="923711" cy="543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>
                <a:spLocks noChangeAspect="1"/>
              </p:cNvSpPr>
              <p:nvPr/>
            </p:nvSpPr>
            <p:spPr>
              <a:xfrm>
                <a:off x="1093485" y="897816"/>
                <a:ext cx="571189" cy="540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85" y="897816"/>
                <a:ext cx="571189" cy="5409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>
                <a:spLocks noChangeAspect="1"/>
              </p:cNvSpPr>
              <p:nvPr/>
            </p:nvSpPr>
            <p:spPr>
              <a:xfrm>
                <a:off x="3326557" y="897816"/>
                <a:ext cx="571189" cy="540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57" y="897816"/>
                <a:ext cx="571189" cy="5409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>
            <a:spLocks noChangeAspect="1"/>
          </p:cNvSpPr>
          <p:nvPr/>
        </p:nvSpPr>
        <p:spPr>
          <a:xfrm>
            <a:off x="190298" y="1314378"/>
            <a:ext cx="411144" cy="6555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4342010" y="1317196"/>
            <a:ext cx="411144" cy="6555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>
                <a:spLocks noChangeAspect="1"/>
              </p:cNvSpPr>
              <p:nvPr/>
            </p:nvSpPr>
            <p:spPr>
              <a:xfrm>
                <a:off x="4247419" y="1367124"/>
                <a:ext cx="594368" cy="55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419" y="1367124"/>
                <a:ext cx="594368" cy="550055"/>
              </a:xfrm>
              <a:prstGeom prst="rect">
                <a:avLst/>
              </a:prstGeom>
              <a:blipFill>
                <a:blip r:embed="rId14"/>
                <a:stretch>
                  <a:fillRect l="-64948" t="-133333" r="-75258" b="-19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>
                <a:spLocks noChangeAspect="1"/>
              </p:cNvSpPr>
              <p:nvPr/>
            </p:nvSpPr>
            <p:spPr>
              <a:xfrm>
                <a:off x="2023709" y="1393750"/>
                <a:ext cx="891876" cy="786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09" y="1393750"/>
                <a:ext cx="891876" cy="786757"/>
              </a:xfrm>
              <a:prstGeom prst="rect">
                <a:avLst/>
              </a:prstGeom>
              <a:blipFill>
                <a:blip r:embed="rId15"/>
                <a:stretch>
                  <a:fillRect l="-26027" t="-96124" r="-33562" b="-10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H="1">
            <a:off x="3530927" y="4734962"/>
            <a:ext cx="1287281" cy="94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781046" y="4734962"/>
            <a:ext cx="1404166" cy="94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55736" y="1364165"/>
                <a:ext cx="528369" cy="86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6" y="1364165"/>
                <a:ext cx="528369" cy="869336"/>
              </a:xfrm>
              <a:prstGeom prst="rect">
                <a:avLst/>
              </a:prstGeom>
              <a:blipFill>
                <a:blip r:embed="rId16"/>
                <a:stretch>
                  <a:fillRect l="-80233" t="-84507" r="-90698" b="-8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7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67853" y="3157017"/>
            <a:ext cx="4003761" cy="3275902"/>
            <a:chOff x="3767853" y="3157017"/>
            <a:chExt cx="4003761" cy="327590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698005" y="3255787"/>
              <a:ext cx="0" cy="3177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67853" y="5876921"/>
              <a:ext cx="4003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98005" y="5876921"/>
              <a:ext cx="469497" cy="0"/>
            </a:xfrm>
            <a:prstGeom prst="straightConnector1">
              <a:avLst/>
            </a:prstGeom>
            <a:ln w="38100">
              <a:solidFill>
                <a:srgbClr val="F5B19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228508" y="5876921"/>
              <a:ext cx="469497" cy="0"/>
            </a:xfrm>
            <a:prstGeom prst="straightConnector1">
              <a:avLst/>
            </a:prstGeom>
            <a:ln w="38100">
              <a:solidFill>
                <a:srgbClr val="F5B19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166747" y="4145839"/>
              <a:ext cx="754" cy="1731083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251331" y="4145839"/>
              <a:ext cx="1" cy="1731083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28507" y="4148751"/>
              <a:ext cx="469497" cy="0"/>
            </a:xfrm>
            <a:prstGeom prst="straightConnector1">
              <a:avLst/>
            </a:prstGeom>
            <a:ln w="38100">
              <a:solidFill>
                <a:srgbClr val="F5B19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698005" y="4145839"/>
              <a:ext cx="469497" cy="0"/>
            </a:xfrm>
            <a:prstGeom prst="straightConnector1">
              <a:avLst/>
            </a:prstGeom>
            <a:ln w="38100">
              <a:solidFill>
                <a:srgbClr val="F5B19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091314" y="3157017"/>
                  <a:ext cx="459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314" y="3157017"/>
                  <a:ext cx="4598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92678" y="5876921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678" y="5876921"/>
                  <a:ext cx="3537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985838" y="5939901"/>
                  <a:ext cx="421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838" y="5939901"/>
                  <a:ext cx="42120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6087" t="-173770" r="-168116" b="-255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070422" y="5939901"/>
                  <a:ext cx="4212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422" y="5939901"/>
                  <a:ext cx="42120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6087" t="-173770" r="-168116" b="-255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535572" y="174942"/>
            <a:ext cx="709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On resonance sensing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1" y="3512820"/>
            <a:ext cx="336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thermal fluctuations are coherent through the sequence, this scheme cancels them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5252" y="1361135"/>
            <a:ext cx="9405503" cy="2107245"/>
            <a:chOff x="849876" y="1365293"/>
            <a:chExt cx="9405503" cy="21072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722" y="1365293"/>
              <a:ext cx="8980564" cy="13854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49876" y="1720699"/>
              <a:ext cx="1127464" cy="1443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7915" y="2028911"/>
              <a:ext cx="1127464" cy="1443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9" y="914400"/>
            <a:ext cx="10753169" cy="53244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Introduction &amp; </a:t>
            </a:r>
            <a:r>
              <a:rPr lang="en-US" sz="2400" dirty="0"/>
              <a:t>motivations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Penning trap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Spin-motion coupling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Spin precession and experimental sequence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Amplitude sensing off-resonance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Limits of sensitivity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Measuring both quadratures of 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Ring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On-resonance sensing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Backaction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Force sensing limits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94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50" y="167747"/>
            <a:ext cx="118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On-resonance, background not understood – sensitivity limited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9646" y="1503873"/>
            <a:ext cx="301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7.4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45.5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/m, 25 nm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0" y="1886053"/>
            <a:ext cx="6333658" cy="42224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72712" y="1503873"/>
            <a:ext cx="6319662" cy="4595287"/>
            <a:chOff x="5972712" y="1503873"/>
            <a:chExt cx="6319662" cy="4595287"/>
          </a:xfrm>
        </p:grpSpPr>
        <p:sp>
          <p:nvSpPr>
            <p:cNvPr id="2" name="Rectangle 1"/>
            <p:cNvSpPr/>
            <p:nvPr/>
          </p:nvSpPr>
          <p:spPr>
            <a:xfrm>
              <a:off x="7886100" y="1503873"/>
              <a:ext cx="2492887" cy="3987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</a:rPr>
                <a:t>0.74 </a:t>
              </a:r>
              <a:r>
                <a:rPr lang="en-US" b="1" dirty="0" err="1">
                  <a:latin typeface="Calibri" panose="020F0502020204030204" pitchFamily="34" charset="0"/>
                </a:rPr>
                <a:t>yN</a:t>
              </a:r>
              <a:r>
                <a:rPr lang="en-US" b="1" dirty="0">
                  <a:latin typeface="Calibri" panose="020F0502020204030204" pitchFamily="34" charset="0"/>
                </a:rPr>
                <a:t>/ion, 4.5 </a:t>
              </a:r>
              <a:r>
                <a:rPr lang="en-US" b="1" dirty="0" err="1">
                  <a:latin typeface="Calibri" panose="020F0502020204030204" pitchFamily="34" charset="0"/>
                </a:rPr>
                <a:t>uV</a:t>
              </a:r>
              <a:r>
                <a:rPr lang="en-US" b="1" dirty="0">
                  <a:latin typeface="Calibri" panose="020F0502020204030204" pitchFamily="34" charset="0"/>
                </a:rPr>
                <a:t>/m</a:t>
              </a:r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712" y="1886053"/>
              <a:ext cx="6319662" cy="4213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6" y="-476054"/>
            <a:ext cx="1169910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Predictions for on-resonance, phase coherent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74 pm </a:t>
                </a:r>
                <a:r>
                  <a:rPr lang="en-US" dirty="0"/>
                  <a:t>in a single measurement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20 pm </a:t>
                </a:r>
              </a:p>
              <a:p>
                <a:pPr lvl="1"/>
                <a:r>
                  <a:rPr lang="en-US" b="1" dirty="0"/>
                  <a:t>7 </a:t>
                </a:r>
                <a:r>
                  <a:rPr lang="en-US" b="1" dirty="0" err="1"/>
                  <a:t>nV</a:t>
                </a:r>
                <a:r>
                  <a:rPr lang="en-US" b="1" dirty="0"/>
                  <a:t>/m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yN</a:t>
                </a:r>
                <a:r>
                  <a:rPr lang="en-US" dirty="0"/>
                  <a:t> / ion</a:t>
                </a:r>
              </a:p>
              <a:p>
                <a:r>
                  <a:rPr lang="en-US" dirty="0"/>
                  <a:t>SNR goes like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Spin-squeezing can improve SNR by factor of 2</a:t>
                </a:r>
              </a:p>
              <a:p>
                <a:r>
                  <a:rPr lang="en-US" dirty="0"/>
                  <a:t>1 </a:t>
                </a:r>
                <a:r>
                  <a:rPr lang="en-US" dirty="0" err="1"/>
                  <a:t>nV</a:t>
                </a:r>
                <a:r>
                  <a:rPr lang="en-US" dirty="0"/>
                  <a:t>/m is the electric field of an </a:t>
                </a:r>
                <a:r>
                  <a:rPr lang="en-US" b="1" dirty="0"/>
                  <a:t>electron at 1 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85725"/>
            <a:ext cx="10515600" cy="759618"/>
          </a:xfrm>
        </p:spPr>
        <p:txBody>
          <a:bodyPr/>
          <a:lstStyle/>
          <a:p>
            <a:r>
              <a:rPr lang="en-US" dirty="0"/>
              <a:t>Search for hidden photons as dark matter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0" y="1452563"/>
            <a:ext cx="6539171" cy="444341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20808" y="1069241"/>
                <a:ext cx="2494337" cy="984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nV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08" y="1069241"/>
                <a:ext cx="2494337" cy="984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215675" y="2249128"/>
                <a:ext cx="471795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Hidden photons are theorized to interact with ‘regular’ photons through a kinetic mixing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producing an electric field of amplitude E</a:t>
                </a:r>
              </a:p>
              <a:p>
                <a:r>
                  <a:rPr lang="en-US" dirty="0"/>
                  <a:t>Unfortunately, it seems shielding effects may severely reduce our sensitivity to these electric fields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5" y="2249128"/>
                <a:ext cx="4717952" cy="4351338"/>
              </a:xfrm>
              <a:prstGeom prst="rect">
                <a:avLst/>
              </a:prstGeom>
              <a:blipFill>
                <a:blip r:embed="rId4"/>
                <a:stretch>
                  <a:fillRect l="-2326" t="-2381" r="-4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/>
          <p:cNvSpPr/>
          <p:nvPr/>
        </p:nvSpPr>
        <p:spPr>
          <a:xfrm>
            <a:off x="7942637" y="3329781"/>
            <a:ext cx="895350" cy="904875"/>
          </a:xfrm>
          <a:custGeom>
            <a:avLst/>
            <a:gdLst>
              <a:gd name="connsiteX0" fmla="*/ 301625 w 895350"/>
              <a:gd name="connsiteY0" fmla="*/ 73025 h 904875"/>
              <a:gd name="connsiteX1" fmla="*/ 371475 w 895350"/>
              <a:gd name="connsiteY1" fmla="*/ 755650 h 904875"/>
              <a:gd name="connsiteX2" fmla="*/ 895350 w 895350"/>
              <a:gd name="connsiteY2" fmla="*/ 657225 h 904875"/>
              <a:gd name="connsiteX3" fmla="*/ 889000 w 895350"/>
              <a:gd name="connsiteY3" fmla="*/ 904875 h 904875"/>
              <a:gd name="connsiteX4" fmla="*/ 12700 w 895350"/>
              <a:gd name="connsiteY4" fmla="*/ 904875 h 904875"/>
              <a:gd name="connsiteX5" fmla="*/ 0 w 895350"/>
              <a:gd name="connsiteY5" fmla="*/ 0 h 904875"/>
              <a:gd name="connsiteX6" fmla="*/ 301625 w 895350"/>
              <a:gd name="connsiteY6" fmla="*/ 7302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5350" h="904875">
                <a:moveTo>
                  <a:pt x="301625" y="73025"/>
                </a:moveTo>
                <a:lnTo>
                  <a:pt x="371475" y="755650"/>
                </a:lnTo>
                <a:lnTo>
                  <a:pt x="895350" y="657225"/>
                </a:lnTo>
                <a:lnTo>
                  <a:pt x="889000" y="904875"/>
                </a:lnTo>
                <a:lnTo>
                  <a:pt x="12700" y="904875"/>
                </a:lnTo>
                <a:lnTo>
                  <a:pt x="0" y="0"/>
                </a:lnTo>
                <a:lnTo>
                  <a:pt x="301625" y="73025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7148471" y="2860994"/>
            <a:ext cx="4878840" cy="1767060"/>
            <a:chOff x="7032162" y="3065284"/>
            <a:chExt cx="5115213" cy="1852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263" y="3065284"/>
              <a:ext cx="4925112" cy="1790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617265" y="4610179"/>
                  <a:ext cx="2648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ODF Difference Frequency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1400" dirty="0"/>
                    <a:t> (kHz)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265" y="4610179"/>
                  <a:ext cx="264873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91"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6801074" y="3692889"/>
                  <a:ext cx="7699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400" dirty="0"/>
                    <a:t> (%)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01074" y="3692889"/>
                  <a:ext cx="7699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000" t="-2381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7" name="Group 1046"/>
          <p:cNvGrpSpPr>
            <a:grpSpLocks noChangeAspect="1"/>
          </p:cNvGrpSpPr>
          <p:nvPr/>
        </p:nvGrpSpPr>
        <p:grpSpPr>
          <a:xfrm>
            <a:off x="172426" y="2697257"/>
            <a:ext cx="4453969" cy="1938054"/>
            <a:chOff x="55460" y="2735475"/>
            <a:chExt cx="4862769" cy="2115935"/>
          </a:xfrm>
        </p:grpSpPr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55460" y="2735475"/>
              <a:ext cx="4862769" cy="2115935"/>
              <a:chOff x="55460" y="2948541"/>
              <a:chExt cx="5136159" cy="223489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349" y="2948541"/>
                <a:ext cx="4982270" cy="21243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16200000">
                    <a:off x="-175628" y="3796164"/>
                    <a:ext cx="7699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1400" dirty="0"/>
                      <a:t> (%)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175628" y="3796164"/>
                    <a:ext cx="76995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167" t="-7500" r="-27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376115" y="4875659"/>
                    <a:ext cx="2648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ODF Difference Frequency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lang="en-US" sz="1400" dirty="0"/>
                      <a:t> (kHz)</a:t>
                    </a: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6115" y="4875659"/>
                    <a:ext cx="264873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28" t="-4167" r="-5097" b="-27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/>
            <p:cNvSpPr txBox="1"/>
            <p:nvPr/>
          </p:nvSpPr>
          <p:spPr>
            <a:xfrm>
              <a:off x="1505904" y="2949861"/>
              <a:ext cx="2809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800 us ODF interaction time</a:t>
              </a:r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354919" y="843862"/>
            <a:ext cx="11165151" cy="2137743"/>
            <a:chOff x="24684" y="901551"/>
            <a:chExt cx="11556396" cy="2212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50" y="901551"/>
              <a:ext cx="11371730" cy="21127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480308" y="2744872"/>
                  <a:ext cx="3363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ODF Difference Frequency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 (kHz)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308" y="2744872"/>
                  <a:ext cx="336361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30" t="-8197" r="-9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-260875" y="1636904"/>
                  <a:ext cx="940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(%)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60875" y="1636904"/>
                  <a:ext cx="9404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197" t="-5195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57" y="-39324"/>
            <a:ext cx="10515600" cy="931922"/>
          </a:xfrm>
        </p:spPr>
        <p:txBody>
          <a:bodyPr/>
          <a:lstStyle/>
          <a:p>
            <a:r>
              <a:rPr lang="en-US" dirty="0"/>
              <a:t>Modes and low frequency signal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5414" y="1100828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ms ODF interaction time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081175" y="2187039"/>
            <a:ext cx="2105492" cy="11989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84565" y="2334186"/>
            <a:ext cx="1417910" cy="146349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8" name="Group 1047"/>
          <p:cNvGrpSpPr>
            <a:grpSpLocks noChangeAspect="1"/>
          </p:cNvGrpSpPr>
          <p:nvPr/>
        </p:nvGrpSpPr>
        <p:grpSpPr>
          <a:xfrm>
            <a:off x="3674395" y="4377888"/>
            <a:ext cx="4652023" cy="1976636"/>
            <a:chOff x="3685153" y="4636075"/>
            <a:chExt cx="5114114" cy="2172978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3685153" y="4636075"/>
              <a:ext cx="5114114" cy="2172978"/>
              <a:chOff x="4851859" y="4311074"/>
              <a:chExt cx="5114114" cy="2172978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1808" y="4311074"/>
                <a:ext cx="4944165" cy="20672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169521" y="6176275"/>
                    <a:ext cx="2648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ODF Difference Frequency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lang="en-US" sz="1400" dirty="0"/>
                      <a:t> (kHz)</a:t>
                    </a: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521" y="6176275"/>
                    <a:ext cx="264873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1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4620771" y="5186733"/>
                    <a:ext cx="7699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1400" dirty="0"/>
                      <a:t> (%)</a:t>
                    </a: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620771" y="5186733"/>
                    <a:ext cx="769954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00" t="-1575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TextBox 26"/>
            <p:cNvSpPr txBox="1"/>
            <p:nvPr/>
          </p:nvSpPr>
          <p:spPr>
            <a:xfrm>
              <a:off x="5075140" y="4871045"/>
              <a:ext cx="3331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800 us ODF interaction time w/ phase jump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Canceling low frequency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9226"/>
                <a:ext cx="10780643" cy="31169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9226"/>
                <a:ext cx="10780643" cy="31169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8288" y="5660225"/>
                <a:ext cx="9560464" cy="66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and spin precession is coherently accumulated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88" y="5660225"/>
                <a:ext cx="9560464" cy="662361"/>
              </a:xfrm>
              <a:prstGeom prst="rect">
                <a:avLst/>
              </a:prstGeom>
              <a:blipFill>
                <a:blip r:embed="rId4"/>
                <a:stretch>
                  <a:fillRect l="-102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81063" y="4342067"/>
                <a:ext cx="8294914" cy="1027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ea typeface="Cambria Math" panose="02040503050406030204" pitchFamily="18" charset="0"/>
                  </a:rPr>
                  <a:t>Can ignore second term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 </a:t>
                </a:r>
              </a:p>
              <a:p>
                <a:pPr algn="ctr"/>
                <a:r>
                  <a:rPr lang="en-US" sz="2400" dirty="0">
                    <a:ea typeface="Cambria Math" panose="02040503050406030204" pitchFamily="18" charset="0"/>
                  </a:rPr>
                  <a:t>At low frequencies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can cancel by setting: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4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063" y="4342067"/>
                <a:ext cx="8294914" cy="1027974"/>
              </a:xfrm>
              <a:prstGeom prst="rect">
                <a:avLst/>
              </a:prstGeom>
              <a:blipFill>
                <a:blip r:embed="rId5"/>
                <a:stretch>
                  <a:fillRect b="-1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 rot="16200000">
            <a:off x="3630707" y="1350710"/>
            <a:ext cx="274948" cy="35081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16941" y="3316941"/>
            <a:ext cx="451240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707642" y="842374"/>
            <a:ext cx="3420847" cy="1398819"/>
            <a:chOff x="8531716" y="729658"/>
            <a:chExt cx="3420847" cy="1398819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531716" y="729658"/>
              <a:ext cx="3420847" cy="1398819"/>
              <a:chOff x="-208447" y="2948540"/>
              <a:chExt cx="5400066" cy="220814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348" y="2948540"/>
                <a:ext cx="4982271" cy="212437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16200000">
                    <a:off x="-439537" y="3955839"/>
                    <a:ext cx="769955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1400" dirty="0"/>
                      <a:t> (%)</a:t>
                    </a: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39537" y="3955839"/>
                    <a:ext cx="769955" cy="3077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25" t="-61250" r="-906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34582" y="4848904"/>
                    <a:ext cx="2648738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ODF Difference Frequency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lang="en-US" sz="1400" dirty="0"/>
                      <a:t> (kHz)</a:t>
                    </a: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82" y="4848904"/>
                    <a:ext cx="2648738" cy="3077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87" t="-6250" r="-56884" b="-8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/>
            <p:cNvSpPr txBox="1"/>
            <p:nvPr/>
          </p:nvSpPr>
          <p:spPr>
            <a:xfrm>
              <a:off x="10147523" y="94904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phase jump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66485" y="2967317"/>
            <a:ext cx="3418983" cy="1427923"/>
            <a:chOff x="3595429" y="4636075"/>
            <a:chExt cx="3418983" cy="1427923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595429" y="4636075"/>
              <a:ext cx="3418983" cy="1427923"/>
              <a:chOff x="4714032" y="4311074"/>
              <a:chExt cx="5251941" cy="219345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1808" y="4311074"/>
                <a:ext cx="4944165" cy="20672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614904" y="6196747"/>
                    <a:ext cx="26487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ODF Difference Frequency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lang="en-US" sz="1400" dirty="0"/>
                      <a:t> (kHz)</a:t>
                    </a: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4904" y="6196747"/>
                    <a:ext cx="264873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60" t="-6061" r="-53004" b="-848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16200000">
                    <a:off x="4482943" y="5257649"/>
                    <a:ext cx="7699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1400" dirty="0"/>
                      <a:t> (%)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482943" y="5257649"/>
                    <a:ext cx="76995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061" t="-57317" r="-8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5044048" y="4914936"/>
              <a:ext cx="171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w/ phase jump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8" y="110540"/>
            <a:ext cx="10966274" cy="779172"/>
          </a:xfrm>
        </p:spPr>
        <p:txBody>
          <a:bodyPr/>
          <a:lstStyle/>
          <a:p>
            <a:r>
              <a:rPr lang="en-US" dirty="0"/>
              <a:t>Quantum couplings to mechanical oscillators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1028700"/>
                <a:ext cx="11763375" cy="51482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Optomechanics – coupling to optical fields</a:t>
                </a:r>
              </a:p>
              <a:p>
                <a:pPr lvl="1"/>
                <a:r>
                  <a:rPr lang="en-US" sz="3200" dirty="0"/>
                  <a:t>Quantum limits to force and amplitude sensing </a:t>
                </a:r>
              </a:p>
              <a:p>
                <a:pPr lvl="1"/>
                <a:r>
                  <a:rPr lang="en-US" sz="3200" dirty="0"/>
                  <a:t>Exploring the quantum/classical divide</a:t>
                </a:r>
              </a:p>
              <a:p>
                <a:pPr lvl="1"/>
                <a:r>
                  <a:rPr lang="en-US" sz="3200" dirty="0"/>
                  <a:t>Transduction: photons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200" dirty="0"/>
                  <a:t> mechanical oscillator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3200" dirty="0"/>
                  <a:t> microwave qubits</a:t>
                </a:r>
              </a:p>
              <a:p>
                <a:pPr lvl="1"/>
                <a:r>
                  <a:rPr lang="en-US" sz="3200" dirty="0"/>
                  <a:t>Force and electric field sensing</a:t>
                </a:r>
              </a:p>
              <a:p>
                <a:pPr lvl="2"/>
                <a:r>
                  <a:rPr lang="en-US" sz="2800" dirty="0"/>
                  <a:t>WISPS (hidden photons, axions) and dark matter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1028700"/>
                <a:ext cx="11763375" cy="5148263"/>
              </a:xfrm>
              <a:blipFill>
                <a:blip r:embed="rId3"/>
                <a:stretch>
                  <a:fillRect l="-1451" t="-2962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80" y="3128659"/>
            <a:ext cx="1224522" cy="319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594" y="3128659"/>
            <a:ext cx="1192794" cy="18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2" y="0"/>
            <a:ext cx="10058400" cy="878526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29397" y="865237"/>
            <a:ext cx="4147660" cy="5297108"/>
            <a:chOff x="350583" y="918254"/>
            <a:chExt cx="4147660" cy="5297108"/>
          </a:xfrm>
        </p:grpSpPr>
        <p:sp>
          <p:nvSpPr>
            <p:cNvPr id="20" name="Can 481"/>
            <p:cNvSpPr/>
            <p:nvPr/>
          </p:nvSpPr>
          <p:spPr>
            <a:xfrm rot="15748873">
              <a:off x="3242384" y="3206701"/>
              <a:ext cx="333931" cy="523640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38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83" y="918254"/>
              <a:ext cx="4147660" cy="5297108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 rot="15712374">
              <a:off x="3046685" y="2764412"/>
              <a:ext cx="372362" cy="771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27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38"/>
            </a:p>
          </p:txBody>
        </p:sp>
        <p:sp>
          <p:nvSpPr>
            <p:cNvPr id="22" name="Oval 21"/>
            <p:cNvSpPr/>
            <p:nvPr/>
          </p:nvSpPr>
          <p:spPr>
            <a:xfrm>
              <a:off x="1741210" y="4715984"/>
              <a:ext cx="1253816" cy="334647"/>
            </a:xfrm>
            <a:prstGeom prst="ellipse">
              <a:avLst/>
            </a:prstGeom>
            <a:ln w="3175" cmpd="sng"/>
            <a:scene3d>
              <a:camera prst="orthographicFront"/>
              <a:lightRig rig="threePt" dir="t"/>
            </a:scene3d>
            <a:sp3d>
              <a:bevelT w="381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38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36034" t="23027" r="25392" b="38851"/>
            <a:stretch/>
          </p:blipFill>
          <p:spPr>
            <a:xfrm>
              <a:off x="1915439" y="2456533"/>
              <a:ext cx="854698" cy="821826"/>
            </a:xfrm>
            <a:prstGeom prst="ellipse">
              <a:avLst/>
            </a:prstGeom>
            <a:ln>
              <a:noFill/>
            </a:ln>
            <a:scene3d>
              <a:camera prst="isometricOffAxis1Top"/>
              <a:lightRig rig="threePt" dir="t"/>
            </a:scene3d>
          </p:spPr>
        </p:pic>
        <p:sp>
          <p:nvSpPr>
            <p:cNvPr id="24" name="TextBox 23"/>
            <p:cNvSpPr txBox="1"/>
            <p:nvPr/>
          </p:nvSpPr>
          <p:spPr>
            <a:xfrm rot="21344544">
              <a:off x="758311" y="2825370"/>
              <a:ext cx="788701" cy="31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Cooling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98" y="133374"/>
            <a:ext cx="10058400" cy="731863"/>
          </a:xfrm>
        </p:spPr>
        <p:txBody>
          <a:bodyPr/>
          <a:lstStyle/>
          <a:p>
            <a:r>
              <a:rPr lang="en-US" dirty="0"/>
              <a:t>Penning trap</a:t>
            </a:r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778030" y="1056210"/>
            <a:ext cx="5807551" cy="5021196"/>
            <a:chOff x="6178303" y="6929617"/>
            <a:chExt cx="5667519" cy="4900124"/>
          </a:xfrm>
        </p:grpSpPr>
        <p:sp>
          <p:nvSpPr>
            <p:cNvPr id="28" name="TextBox 27"/>
            <p:cNvSpPr txBox="1"/>
            <p:nvPr/>
          </p:nvSpPr>
          <p:spPr>
            <a:xfrm>
              <a:off x="7572984" y="6929617"/>
              <a:ext cx="2534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Lab frame CCD images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346195" y="7331505"/>
              <a:ext cx="3173316" cy="1254085"/>
              <a:chOff x="7626234" y="9663406"/>
              <a:chExt cx="3502211" cy="1254085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4"/>
              <a:srcRect l="17650" t="42149" r="8664" b="39548"/>
              <a:stretch/>
            </p:blipFill>
            <p:spPr>
              <a:xfrm>
                <a:off x="7626234" y="9663406"/>
                <a:ext cx="3502211" cy="8686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8669970" y="10579065"/>
                <a:ext cx="1414728" cy="33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dirty="0"/>
                  <a:t>Side view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78303" y="8685295"/>
              <a:ext cx="2533843" cy="2964935"/>
              <a:chOff x="6229459" y="11357039"/>
              <a:chExt cx="2859928" cy="3346497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5"/>
              <a:srcRect l="32735" t="26812" r="14683" b="19475"/>
              <a:stretch/>
            </p:blipFill>
            <p:spPr>
              <a:xfrm>
                <a:off x="6229459" y="11357039"/>
                <a:ext cx="2859928" cy="283623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939952" y="14321557"/>
                <a:ext cx="1890342" cy="38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99" dirty="0"/>
                  <a:t>Bottom view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988511" y="11245222"/>
              <a:ext cx="2857311" cy="58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99" dirty="0"/>
                <a:t>Rotating frame from timed single photon counts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79238" y="10739993"/>
              <a:ext cx="645845" cy="352028"/>
              <a:chOff x="20919917" y="24822365"/>
              <a:chExt cx="1015554" cy="49186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1103287" y="25314232"/>
                <a:ext cx="614416" cy="0"/>
              </a:xfrm>
              <a:prstGeom prst="line">
                <a:avLst/>
              </a:prstGeom>
              <a:ln w="88900" cmpd="sng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0919917" y="24822365"/>
                    <a:ext cx="1015554" cy="430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5399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TextBox 2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19917" y="24822365"/>
                    <a:ext cx="1015554" cy="43003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7547" r="-1887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5" t="7457" r="21866" b="9841"/>
            <a:stretch/>
          </p:blipFill>
          <p:spPr>
            <a:xfrm>
              <a:off x="9157440" y="8592261"/>
              <a:ext cx="2443400" cy="251432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9386317" y="10956572"/>
              <a:ext cx="390740" cy="0"/>
            </a:xfrm>
            <a:prstGeom prst="line">
              <a:avLst/>
            </a:prstGeom>
            <a:ln w="889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269704" y="10604547"/>
                  <a:ext cx="6458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5399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3" name="TextBox 5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9704" y="10604547"/>
                  <a:ext cx="64584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1111" r="-5051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8"/>
            <p:cNvSpPr/>
            <p:nvPr/>
          </p:nvSpPr>
          <p:spPr>
            <a:xfrm>
              <a:off x="8662635" y="9576450"/>
              <a:ext cx="522440" cy="539936"/>
            </a:xfrm>
            <a:prstGeom prst="rightArrow">
              <a:avLst>
                <a:gd name="adj1" fmla="val 46472"/>
                <a:gd name="adj2" fmla="val 427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38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170710" y="1015497"/>
            <a:ext cx="4452788" cy="51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55" y="0"/>
            <a:ext cx="10058400" cy="856597"/>
          </a:xfrm>
        </p:spPr>
        <p:txBody>
          <a:bodyPr/>
          <a:lstStyle/>
          <a:p>
            <a:r>
              <a:rPr lang="en-US" dirty="0"/>
              <a:t>Spin-motion coupling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5210" y="1326432"/>
            <a:ext cx="6656910" cy="4192241"/>
            <a:chOff x="112179" y="1208098"/>
            <a:chExt cx="6656910" cy="419224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9" y="1208098"/>
              <a:ext cx="6656910" cy="41922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439888" y="3362580"/>
                  <a:ext cx="597837" cy="4466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888" y="3362580"/>
                  <a:ext cx="597837" cy="4466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V="1">
              <a:off x="2556470" y="3405612"/>
              <a:ext cx="0" cy="223125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6658438" y="3012079"/>
                <a:ext cx="5454127" cy="1262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𝑂𝐷𝐹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,</a:t>
                </a:r>
              </a:p>
              <a:p>
                <a:pPr algn="ctr"/>
                <a:endParaRPr lang="en-US" sz="24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ea typeface="Cambria Math" panose="02040503050406030204" pitchFamily="18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yN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38" y="3012079"/>
                <a:ext cx="5454127" cy="1262205"/>
              </a:xfrm>
              <a:prstGeom prst="rect">
                <a:avLst/>
              </a:prstGeom>
              <a:blipFill>
                <a:blip r:embed="rId5"/>
                <a:stretch>
                  <a:fillRect t="-4348" r="-55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6658438" y="2181082"/>
            <a:ext cx="5156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MR10"/>
              </a:rPr>
              <a:t>ODF couples the spin and motional degrees of freedom</a:t>
            </a:r>
            <a:r>
              <a:rPr lang="en-US" sz="2400" dirty="0"/>
              <a:t>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07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540867" y="1730613"/>
            <a:ext cx="2743200" cy="3245210"/>
            <a:chOff x="6442250" y="3430326"/>
            <a:chExt cx="2743200" cy="324521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250" y="3932336"/>
              <a:ext cx="2743200" cy="2743200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7339825" y="4389980"/>
              <a:ext cx="857366" cy="756031"/>
              <a:chOff x="3132350" y="678509"/>
              <a:chExt cx="815280" cy="71891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483544" y="815178"/>
                <a:ext cx="0" cy="30888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489062" y="1118554"/>
                <a:ext cx="293204" cy="84948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261941" y="1118556"/>
                <a:ext cx="221607" cy="189149"/>
              </a:xfrm>
              <a:prstGeom prst="straightConnector1">
                <a:avLst/>
              </a:prstGeom>
              <a:ln w="9525" cmpd="sng">
                <a:headEnd type="none"/>
                <a:tailEnd type="triangl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1427" y="678509"/>
                <a:ext cx="103169" cy="10316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8392" y="1060399"/>
                <a:ext cx="109238" cy="14565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2350" y="1294258"/>
                <a:ext cx="115307" cy="10316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678699" y="3430326"/>
                  <a:ext cx="227030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ea typeface="Cambria Math" panose="02040503050406030204" pitchFamily="18" charset="0"/>
                    </a:rPr>
                    <a:t>Phase coherent: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699" y="3430326"/>
                  <a:ext cx="2270301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4301" t="-5882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/>
            <p:cNvSpPr/>
            <p:nvPr/>
          </p:nvSpPr>
          <p:spPr>
            <a:xfrm rot="10569124">
              <a:off x="7037265" y="4576178"/>
              <a:ext cx="1781004" cy="1077387"/>
            </a:xfrm>
            <a:prstGeom prst="arc">
              <a:avLst>
                <a:gd name="adj1" fmla="val 13272281"/>
                <a:gd name="adj2" fmla="val 18994868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5612" y="5306412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12" y="5306412"/>
                  <a:ext cx="37414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210714" y="2233568"/>
            <a:ext cx="2743200" cy="2743200"/>
            <a:chOff x="1055502" y="1799028"/>
            <a:chExt cx="2279534" cy="22795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5502" y="1799028"/>
              <a:ext cx="2279534" cy="227953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H="1">
              <a:off x="1993106" y="2910231"/>
              <a:ext cx="231136" cy="2044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088596" y="2690267"/>
            <a:ext cx="857366" cy="756031"/>
            <a:chOff x="3132350" y="678509"/>
            <a:chExt cx="815280" cy="718918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732" y="47492"/>
            <a:ext cx="10515600" cy="840185"/>
          </a:xfrm>
        </p:spPr>
        <p:txBody>
          <a:bodyPr/>
          <a:lstStyle/>
          <a:p>
            <a:r>
              <a:rPr lang="en-US" dirty="0"/>
              <a:t>Spin precession due to axial oscillation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422" y="1216109"/>
                <a:ext cx="6071336" cy="26364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 calibrated voltage to endcap with frequency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422" y="1216109"/>
                <a:ext cx="6071336" cy="2636419"/>
              </a:xfr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69015" y="4556871"/>
            <a:ext cx="6480150" cy="1077464"/>
            <a:chOff x="2549230" y="2894372"/>
            <a:chExt cx="6480150" cy="1077464"/>
          </a:xfrm>
        </p:grpSpPr>
        <p:sp>
          <p:nvSpPr>
            <p:cNvPr id="11" name="Rounded Rectangle 10"/>
            <p:cNvSpPr/>
            <p:nvPr/>
          </p:nvSpPr>
          <p:spPr>
            <a:xfrm>
              <a:off x="2549230" y="2913102"/>
              <a:ext cx="6480150" cy="10587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36969" y="2894372"/>
                  <a:ext cx="5957720" cy="1014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Qubit frequency shift: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Precession angle: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func>
                    </m:oMath>
                  </a14:m>
                  <a:endParaRPr lang="en-US" sz="24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969" y="2894372"/>
                  <a:ext cx="5957720" cy="1014380"/>
                </a:xfrm>
                <a:prstGeom prst="rect">
                  <a:avLst/>
                </a:prstGeom>
                <a:blipFill>
                  <a:blip r:embed="rId12"/>
                  <a:stretch>
                    <a:fillRect l="-1125" b="-125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351930" y="4556871"/>
                <a:ext cx="2510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930" y="4556871"/>
                <a:ext cx="2510111" cy="461665"/>
              </a:xfrm>
              <a:prstGeom prst="rect">
                <a:avLst/>
              </a:prstGeom>
              <a:blipFill>
                <a:blip r:embed="rId13"/>
                <a:stretch>
                  <a:fillRect l="-48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9368111" y="1751253"/>
                <a:ext cx="24777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ea typeface="Cambria Math" panose="02040503050406030204" pitchFamily="18" charset="0"/>
                  </a:rPr>
                  <a:t>Phase incoherent: </a:t>
                </a:r>
                <a:r>
                  <a:rPr lang="en-US" sz="2400" dirty="0"/>
                  <a:t>random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11" y="1751253"/>
                <a:ext cx="2477750" cy="830997"/>
              </a:xfrm>
              <a:prstGeom prst="rect">
                <a:avLst/>
              </a:prstGeom>
              <a:blipFill>
                <a:blip r:embed="rId14"/>
                <a:stretch>
                  <a:fillRect l="-2463" t="-5839" r="-54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 rot="10569124">
            <a:off x="9812929" y="2886177"/>
            <a:ext cx="1781004" cy="1077387"/>
          </a:xfrm>
          <a:prstGeom prst="arc">
            <a:avLst>
              <a:gd name="adj1" fmla="val 13272281"/>
              <a:gd name="adj2" fmla="val 18994868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10945962" y="3365672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962" y="3365672"/>
                <a:ext cx="730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>
            <a:off x="10831085" y="3604223"/>
            <a:ext cx="194459" cy="274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16" y="2047824"/>
            <a:ext cx="2286000" cy="22860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2" y="2047824"/>
            <a:ext cx="2286000" cy="22860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74" y="2047824"/>
            <a:ext cx="2286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spin precession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22051" y="4633227"/>
            <a:ext cx="4478740" cy="1564018"/>
            <a:chOff x="740986" y="4466160"/>
            <a:chExt cx="4478740" cy="15640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788356" y="4476098"/>
                  <a:ext cx="4366773" cy="1554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dirty="0"/>
                    <a:t>Probability of measuring spin up: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56" y="4476098"/>
                  <a:ext cx="4366773" cy="1554080"/>
                </a:xfrm>
                <a:prstGeom prst="rect">
                  <a:avLst/>
                </a:prstGeom>
                <a:blipFill>
                  <a:blip r:embed="rId6"/>
                  <a:stretch>
                    <a:fillRect l="-1674" t="-3137" r="-1534" b="-7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36"/>
            <p:cNvSpPr/>
            <p:nvPr/>
          </p:nvSpPr>
          <p:spPr>
            <a:xfrm>
              <a:off x="740986" y="4466160"/>
              <a:ext cx="4478740" cy="15640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467516" y="1041564"/>
            <a:ext cx="11168785" cy="801404"/>
            <a:chOff x="2497669" y="1733786"/>
            <a:chExt cx="7310897" cy="914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3755998" y="1733786"/>
                  <a:ext cx="685419" cy="914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998" y="1733786"/>
                  <a:ext cx="685419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/>
            <p:cNvSpPr/>
            <p:nvPr/>
          </p:nvSpPr>
          <p:spPr>
            <a:xfrm>
              <a:off x="2497669" y="1733786"/>
              <a:ext cx="1258329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Cool &amp; Prepare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23323" y="1733786"/>
              <a:ext cx="1285243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Detect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52004" y="1733786"/>
              <a:ext cx="3373430" cy="914400"/>
            </a:xfrm>
            <a:prstGeom prst="rect">
              <a:avLst/>
            </a:prstGeom>
            <a:solidFill>
              <a:srgbClr val="F6B499"/>
            </a:solidFill>
            <a:ln w="28575">
              <a:solidFill>
                <a:srgbClr val="FF902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ODF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7837904" y="1733786"/>
                  <a:ext cx="685419" cy="914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904" y="1733786"/>
                  <a:ext cx="685419" cy="9144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Straight Arrow Connector 79"/>
          <p:cNvCxnSpPr/>
          <p:nvPr/>
        </p:nvCxnSpPr>
        <p:spPr>
          <a:xfrm flipV="1">
            <a:off x="2098722" y="1899546"/>
            <a:ext cx="248581" cy="379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369070" y="1886319"/>
            <a:ext cx="458169" cy="625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359533" y="2047824"/>
            <a:ext cx="2462745" cy="2286000"/>
            <a:chOff x="6339842" y="2096513"/>
            <a:chExt cx="2462745" cy="228600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9842" y="2096513"/>
              <a:ext cx="2286000" cy="2286000"/>
            </a:xfrm>
            <a:prstGeom prst="rect">
              <a:avLst/>
            </a:prstGeom>
          </p:spPr>
        </p:pic>
        <p:sp>
          <p:nvSpPr>
            <p:cNvPr id="87" name="Arc 86"/>
            <p:cNvSpPr/>
            <p:nvPr/>
          </p:nvSpPr>
          <p:spPr>
            <a:xfrm rot="10569124">
              <a:off x="6576332" y="2189432"/>
              <a:ext cx="2226255" cy="1346734"/>
            </a:xfrm>
            <a:prstGeom prst="arc">
              <a:avLst>
                <a:gd name="adj1" fmla="val 16522084"/>
                <a:gd name="adj2" fmla="val 18706509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7221784" y="3189074"/>
                  <a:ext cx="4676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784" y="3189074"/>
                  <a:ext cx="467675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Arc 88"/>
          <p:cNvSpPr/>
          <p:nvPr/>
        </p:nvSpPr>
        <p:spPr>
          <a:xfrm rot="10569124">
            <a:off x="9919215" y="2207856"/>
            <a:ext cx="2226255" cy="1346734"/>
          </a:xfrm>
          <a:prstGeom prst="arc">
            <a:avLst>
              <a:gd name="adj1" fmla="val 16220075"/>
              <a:gd name="adj2" fmla="val 1767021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10669707" y="3527162"/>
                <a:ext cx="467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707" y="3527162"/>
                <a:ext cx="4676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57" y="2047824"/>
            <a:ext cx="2286000" cy="22860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8080521" y="1889355"/>
            <a:ext cx="481007" cy="51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9560457" y="1884287"/>
            <a:ext cx="608884" cy="52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95775" y="2004685"/>
            <a:ext cx="857366" cy="756031"/>
            <a:chOff x="3132350" y="678509"/>
            <a:chExt cx="815280" cy="718918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49847" y="37077"/>
                <a:ext cx="10515600" cy="783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9847" y="37077"/>
                <a:ext cx="10515600" cy="783300"/>
              </a:xfrm>
              <a:blipFill>
                <a:blip r:embed="rId3"/>
                <a:stretch>
                  <a:fillRect t="-20930" b="-4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83" y="3081004"/>
            <a:ext cx="4645646" cy="32054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49431" y="271167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9" y="967564"/>
            <a:ext cx="9815107" cy="1704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6" y="3354232"/>
            <a:ext cx="2659037" cy="2659037"/>
          </a:xfrm>
          <a:prstGeom prst="rect">
            <a:avLst/>
          </a:prstGeom>
        </p:spPr>
      </p:pic>
      <p:sp>
        <p:nvSpPr>
          <p:cNvPr id="62" name="Arc 61"/>
          <p:cNvSpPr/>
          <p:nvPr/>
        </p:nvSpPr>
        <p:spPr>
          <a:xfrm rot="10569124">
            <a:off x="2036077" y="3944420"/>
            <a:ext cx="1781004" cy="1077387"/>
          </a:xfrm>
          <a:prstGeom prst="arc">
            <a:avLst>
              <a:gd name="adj1" fmla="val 14827765"/>
              <a:gd name="adj2" fmla="val 18994868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611567" y="4684501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67" y="4684501"/>
                <a:ext cx="374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253734" y="3350098"/>
            <a:ext cx="2864214" cy="2660904"/>
            <a:chOff x="647576" y="3214391"/>
            <a:chExt cx="2864214" cy="2660904"/>
          </a:xfrm>
        </p:grpSpPr>
        <p:grpSp>
          <p:nvGrpSpPr>
            <p:cNvPr id="27" name="Group 26"/>
            <p:cNvGrpSpPr/>
            <p:nvPr/>
          </p:nvGrpSpPr>
          <p:grpSpPr>
            <a:xfrm>
              <a:off x="850886" y="3214391"/>
              <a:ext cx="2660904" cy="2660904"/>
              <a:chOff x="3328149" y="3750167"/>
              <a:chExt cx="2660904" cy="266090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8149" y="3750167"/>
                <a:ext cx="2660904" cy="2660904"/>
              </a:xfrm>
              <a:prstGeom prst="rect">
                <a:avLst/>
              </a:prstGeom>
            </p:spPr>
          </p:pic>
          <p:sp>
            <p:nvSpPr>
              <p:cNvPr id="110" name="Arc 109"/>
              <p:cNvSpPr/>
              <p:nvPr/>
            </p:nvSpPr>
            <p:spPr>
              <a:xfrm rot="11387223">
                <a:off x="3934696" y="4369974"/>
                <a:ext cx="1781004" cy="1077387"/>
              </a:xfrm>
              <a:prstGeom prst="arc">
                <a:avLst>
                  <a:gd name="adj1" fmla="val 18492665"/>
                  <a:gd name="adj2" fmla="val 20378236"/>
                </a:avLst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3839779" y="510287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9779" y="5102879"/>
                    <a:ext cx="37414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Arrow: Curved Up 23"/>
            <p:cNvSpPr/>
            <p:nvPr/>
          </p:nvSpPr>
          <p:spPr>
            <a:xfrm rot="10981598">
              <a:off x="647576" y="3545561"/>
              <a:ext cx="282330" cy="16348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211860" y="3195883"/>
            <a:ext cx="857366" cy="756031"/>
            <a:chOff x="3132350" y="678509"/>
            <a:chExt cx="815280" cy="718918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3483544" y="815178"/>
              <a:ext cx="0" cy="30888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489062" y="1118554"/>
              <a:ext cx="293204" cy="84948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261941" y="1118556"/>
              <a:ext cx="221607" cy="189149"/>
            </a:xfrm>
            <a:prstGeom prst="straightConnector1">
              <a:avLst/>
            </a:prstGeom>
            <a:ln w="9525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31427" y="678509"/>
              <a:ext cx="103169" cy="103169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38392" y="1060399"/>
              <a:ext cx="109238" cy="14565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32350" y="1294258"/>
              <a:ext cx="115307" cy="10316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2313813" y="3105958"/>
                <a:ext cx="8812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13" y="3105958"/>
                <a:ext cx="881267" cy="307777"/>
              </a:xfrm>
              <a:prstGeom prst="rect">
                <a:avLst/>
              </a:prstGeom>
              <a:blipFill>
                <a:blip r:embed="rId13"/>
                <a:stretch>
                  <a:fillRect l="-6944" r="-347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49544</TotalTime>
  <Words>1806</Words>
  <Application>Microsoft Office PowerPoint</Application>
  <PresentationFormat>Widescreen</PresentationFormat>
  <Paragraphs>218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CMR10</vt:lpstr>
      <vt:lpstr>Retrospect</vt:lpstr>
      <vt:lpstr>Amplitude sensing below the zero-point fluctuations  with a two-dimensional trapped-ion mechanical oscillator</vt:lpstr>
      <vt:lpstr>Outline</vt:lpstr>
      <vt:lpstr>Quantum couplings to mechanical oscillators</vt:lpstr>
      <vt:lpstr>Motivations</vt:lpstr>
      <vt:lpstr>Penning trap</vt:lpstr>
      <vt:lpstr>Spin-motion coupling</vt:lpstr>
      <vt:lpstr>Spin precession due to axial oscillation</vt:lpstr>
      <vt:lpstr>Measuring spin precession</vt:lpstr>
      <vt:lpstr>n π-pulse CPMG sequences</vt:lpstr>
      <vt:lpstr>Background characterization</vt:lpstr>
      <vt:lpstr>PowerPoint Presentation</vt:lpstr>
      <vt:lpstr>PowerPoint Presentation</vt:lpstr>
      <vt:lpstr>Limits to sensitivity / signal-to-noise</vt:lpstr>
      <vt:lpstr>Mapping both quadratures to amplitude</vt:lpstr>
      <vt:lpstr>Ring down</vt:lpstr>
      <vt:lpstr>Off-resonant, incoherent amplitude sensing</vt:lpstr>
      <vt:lpstr>On resonance</vt:lpstr>
      <vt:lpstr>PowerPoint Presentation</vt:lpstr>
      <vt:lpstr>PowerPoint Presentation</vt:lpstr>
      <vt:lpstr>PowerPoint Presentation</vt:lpstr>
      <vt:lpstr>Predictions for on-resonance, phase coherent sensing</vt:lpstr>
      <vt:lpstr>Search for hidden photons as dark matter</vt:lpstr>
      <vt:lpstr>Modes and low frequency signal</vt:lpstr>
      <vt:lpstr>Canceling low frequency oscillations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219</cp:revision>
  <dcterms:created xsi:type="dcterms:W3CDTF">2016-11-22T18:41:48Z</dcterms:created>
  <dcterms:modified xsi:type="dcterms:W3CDTF">2017-05-06T00:19:32Z</dcterms:modified>
</cp:coreProperties>
</file>