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82" r:id="rId4"/>
    <p:sldId id="279" r:id="rId5"/>
    <p:sldId id="259" r:id="rId6"/>
    <p:sldId id="274" r:id="rId7"/>
    <p:sldId id="258" r:id="rId8"/>
    <p:sldId id="280" r:id="rId9"/>
    <p:sldId id="275" r:id="rId10"/>
    <p:sldId id="260"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82" autoAdjust="0"/>
  </p:normalViewPr>
  <p:slideViewPr>
    <p:cSldViewPr snapToGrid="0">
      <p:cViewPr>
        <p:scale>
          <a:sx n="50" d="100"/>
          <a:sy n="50" d="100"/>
        </p:scale>
        <p:origin x="52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11</a:t>
            </a:fld>
            <a:endParaRPr lang="en-US"/>
          </a:p>
        </p:txBody>
      </p:sp>
    </p:spTree>
    <p:extLst>
      <p:ext uri="{BB962C8B-B14F-4D97-AF65-F5344CB8AC3E}">
        <p14:creationId xmlns:p14="http://schemas.microsoft.com/office/powerpoint/2010/main" val="28605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projection noise limited with off-resonance</a:t>
            </a:r>
            <a:r>
              <a:rPr lang="en-US" baseline="0" dirty="0"/>
              <a:t> experiment</a:t>
            </a:r>
          </a:p>
          <a:p>
            <a:r>
              <a:rPr lang="en-US" baseline="0" dirty="0"/>
              <a:t>Our crystal of ions looks and behaves much like the </a:t>
            </a:r>
            <a:r>
              <a:rPr lang="en-US" baseline="0" dirty="0" err="1"/>
              <a:t>nanomechanical</a:t>
            </a:r>
            <a:r>
              <a:rPr lang="en-US" baseline="0" dirty="0"/>
              <a:t> membranes used in some </a:t>
            </a:r>
            <a:r>
              <a:rPr lang="en-US" baseline="0" dirty="0" err="1"/>
              <a:t>optomechanics</a:t>
            </a:r>
            <a:r>
              <a:rPr lang="en-US" baseline="0" dirty="0"/>
              <a:t> experiments. Such objects offer chance to study quantum mechanics at the </a:t>
            </a:r>
            <a:r>
              <a:rPr lang="en-US" baseline="0" dirty="0" err="1"/>
              <a:t>meso</a:t>
            </a:r>
            <a:r>
              <a:rPr lang="en-US" baseline="0" dirty="0"/>
              <a:t>/macroscopic level. We can probe the zero-point fluctuations of our mechanical oscillator. Perhaps this affords study of transition from quantum microscopic regime to classical macroscopic world.</a:t>
            </a:r>
          </a:p>
          <a:p>
            <a:r>
              <a:rPr lang="en-US" baseline="0" dirty="0"/>
              <a:t>Related, much work in the </a:t>
            </a:r>
            <a:r>
              <a:rPr lang="en-US" baseline="0" dirty="0" err="1"/>
              <a:t>optomechanics</a:t>
            </a:r>
            <a:r>
              <a:rPr lang="en-US" baseline="0" dirty="0"/>
              <a:t> community concerns transducing signals and linking disparate quantum info systems through mechanical oscillators.</a:t>
            </a:r>
          </a:p>
          <a:p>
            <a:r>
              <a:rPr lang="en-US" baseline="0" dirty="0"/>
              <a:t>Finally, we’re very sensitive to electric fields and forces – so maybe that’s interesting in it’s own right. Potential for joining search for dark matter by detecting weak oscillating electric fields etc.</a:t>
            </a:r>
            <a:endParaRPr lang="en-US" dirty="0"/>
          </a:p>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255276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47579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2/10/2017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90.PNG"/><Relationship Id="rId4" Type="http://schemas.openxmlformats.org/officeDocument/2006/relationships/image" Target="../media/image65.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20.png"/><Relationship Id="rId12"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76.png"/><Relationship Id="rId5" Type="http://schemas.openxmlformats.org/officeDocument/2006/relationships/image" Target="../media/image71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40.png"/><Relationship Id="rId14"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emf"/><Relationship Id="rId5" Type="http://schemas.openxmlformats.org/officeDocument/2006/relationships/image" Target="../media/image6.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5.emf"/><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0.png"/><Relationship Id="rId18" Type="http://schemas.openxmlformats.org/officeDocument/2006/relationships/image" Target="../media/image26.png"/><Relationship Id="rId3"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0.png"/><Relationship Id="rId17" Type="http://schemas.openxmlformats.org/officeDocument/2006/relationships/image" Target="../media/image240.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23.png"/><Relationship Id="rId15" Type="http://schemas.openxmlformats.org/officeDocument/2006/relationships/image" Target="../media/image220.png"/><Relationship Id="rId10" Type="http://schemas.openxmlformats.org/officeDocument/2006/relationships/image" Target="../media/image170.png"/><Relationship Id="rId4" Type="http://schemas.openxmlformats.org/officeDocument/2006/relationships/image" Target="../media/image18.png"/><Relationship Id="rId9" Type="http://schemas.openxmlformats.org/officeDocument/2006/relationships/image" Target="../media/image160.png"/><Relationship Id="rId14" Type="http://schemas.openxmlformats.org/officeDocument/2006/relationships/image" Target="../media/image210.png"/></Relationships>
</file>

<file path=ppt/slides/_rels/slide5.xml.rels><?xml version="1.0" encoding="UTF-8" standalone="yes"?>
<Relationships xmlns="http://schemas.openxmlformats.org/package/2006/relationships"><Relationship Id="rId13" Type="http://schemas.openxmlformats.org/officeDocument/2006/relationships/image" Target="../media/image28.png"/><Relationship Id="rId8" Type="http://schemas.openxmlformats.org/officeDocument/2006/relationships/image" Target="../media/image31.png"/><Relationship Id="rId3" Type="http://schemas.openxmlformats.org/officeDocument/2006/relationships/image" Target="../media/image24.png"/><Relationship Id="rId12" Type="http://schemas.openxmlformats.org/officeDocument/2006/relationships/image" Target="../media/image27.png"/><Relationship Id="rId7" Type="http://schemas.openxmlformats.org/officeDocument/2006/relationships/image" Target="../media/image300.png"/><Relationship Id="rId2" Type="http://schemas.openxmlformats.org/officeDocument/2006/relationships/notesSlide" Target="../notesSlides/notesSlide5.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5.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0.png"/><Relationship Id="rId5" Type="http://schemas.openxmlformats.org/officeDocument/2006/relationships/image" Target="../media/image271.png"/><Relationship Id="rId10"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emf"/><Relationship Id="rId3" Type="http://schemas.openxmlformats.org/officeDocument/2006/relationships/image" Target="../media/image44.png"/><Relationship Id="rId21" Type="http://schemas.openxmlformats.org/officeDocument/2006/relationships/image" Target="../media/image57.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6.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1.png"/><Relationship Id="rId19" Type="http://schemas.openxmlformats.org/officeDocument/2006/relationships/image" Target="../media/image6.emf"/><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0.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390.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23662" y="2196972"/>
                <a:ext cx="725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𝑐</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423662" y="2196972"/>
                <a:ext cx="725263" cy="369332"/>
              </a:xfrm>
              <a:prstGeom prst="rect">
                <a:avLst/>
              </a:prstGeom>
              <a:blipFill>
                <a:blip r:embed="rId12"/>
                <a:stretch>
                  <a:fillRect/>
                </a:stretch>
              </a:blipFill>
            </p:spPr>
            <p:txBody>
              <a:bodyPr/>
              <a:lstStyle/>
              <a:p>
                <a:r>
                  <a:rPr lang="en-US">
                    <a:noFill/>
                  </a:rPr>
                  <a:t> </a:t>
                </a:r>
              </a:p>
            </p:txBody>
          </p:sp>
        </mc:Fallback>
      </mc:AlternateContent>
      <p:cxnSp>
        <p:nvCxnSpPr>
          <p:cNvPr id="46" name="Straight Arrow Connector 45"/>
          <p:cNvCxnSpPr/>
          <p:nvPr/>
        </p:nvCxnSpPr>
        <p:spPr>
          <a:xfrm flipV="1">
            <a:off x="2984904" y="3806744"/>
            <a:ext cx="0" cy="223125"/>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893643" y="3753111"/>
                <a:ext cx="494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𝑘</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3643" y="3753111"/>
                <a:ext cx="494366"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mc:AlternateContent xmlns:mc="http://schemas.openxmlformats.org/markup-compatibility/2006" xmlns:a14="http://schemas.microsoft.com/office/drawing/2010/main">
        <mc:Choice Requires="a14">
          <p:sp>
            <p:nvSpPr>
              <p:cNvPr id="26" name="Rectangle 25"/>
              <p:cNvSpPr/>
              <p:nvPr/>
            </p:nvSpPr>
            <p:spPr>
              <a:xfrm>
                <a:off x="3246213" y="5728304"/>
                <a:ext cx="17291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𝜉</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m:rPr>
                              <m:sty m:val="p"/>
                            </m:rPr>
                            <a:rPr lang="en-US" sz="2200" b="0" i="0" smtClean="0">
                              <a:latin typeface="Cambria Math" panose="02040503050406030204" pitchFamily="18" charset="0"/>
                            </a:rPr>
                            <m:t>Γ</m:t>
                          </m:r>
                        </m:num>
                        <m:den>
                          <m:r>
                            <a:rPr lang="en-US" sz="2200" b="0" i="1" smtClean="0">
                              <a:latin typeface="Cambria Math" panose="02040503050406030204" pitchFamily="18" charset="0"/>
                            </a:rPr>
                            <m:t>𝑈</m:t>
                          </m:r>
                          <m:r>
                            <a:rPr lang="en-US" sz="2200" b="0" i="1" smtClean="0">
                              <a:latin typeface="Cambria Math" panose="02040503050406030204" pitchFamily="18" charset="0"/>
                            </a:rPr>
                            <m:t>/ℏ</m:t>
                          </m:r>
                        </m:den>
                      </m:f>
                    </m:oMath>
                  </m:oMathPara>
                </a14:m>
                <a:endParaRPr lang="en-US" sz="2200" dirty="0"/>
              </a:p>
            </p:txBody>
          </p:sp>
        </mc:Choice>
        <mc:Fallback xmlns="">
          <p:sp>
            <p:nvSpPr>
              <p:cNvPr id="26" name="Rectangle 25"/>
              <p:cNvSpPr>
                <a:spLocks noRot="1" noChangeAspect="1" noMove="1" noResize="1" noEditPoints="1" noAdjustHandles="1" noChangeArrowheads="1" noChangeShapeType="1" noTextEdit="1"/>
              </p:cNvSpPr>
              <p:nvPr/>
            </p:nvSpPr>
            <p:spPr>
              <a:xfrm>
                <a:off x="3246213" y="5728304"/>
                <a:ext cx="1729110" cy="78386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by a factor of 2 with sub-Doppler cooling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3"/>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Enhance force and electric field sensitivities by Q of the COM mode</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endParaRPr lang="en-US" dirty="0"/>
              </a:p>
              <a:p>
                <a:r>
                  <a:rPr lang="en-US" dirty="0"/>
                  <a:t>Exploit spins</a:t>
                </a:r>
              </a:p>
              <a:p>
                <a:pPr lvl="1"/>
                <a:r>
                  <a:rPr lang="en-US" dirty="0"/>
                  <a:t>Spin-squeezed states</a:t>
                </a:r>
              </a:p>
              <a:p>
                <a:r>
                  <a:rPr lang="en-US" dirty="0"/>
                  <a:t>Thermal fluctuations</a:t>
                </a:r>
              </a:p>
              <a:p>
                <a:pPr lvl="1"/>
                <a:r>
                  <a:rPr lang="en-US" dirty="0"/>
                  <a:t>Understand system off-resonance, away from drumhead modes</a:t>
                </a:r>
              </a:p>
              <a:p>
                <a:pPr lvl="1"/>
                <a:r>
                  <a:rPr lang="en-US" dirty="0"/>
                  <a:t>Possible to cancel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21" y="2808170"/>
            <a:ext cx="3077004" cy="3934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816469"/>
            <a:ext cx="3115110" cy="3934374"/>
          </a:xfrm>
          <a:prstGeom prst="rect">
            <a:avLst/>
          </a:prstGeom>
        </p:spPr>
      </p:pic>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grpSp>
        <p:nvGrpSpPr>
          <p:cNvPr id="15" name="Group 14"/>
          <p:cNvGrpSpPr/>
          <p:nvPr/>
        </p:nvGrpSpPr>
        <p:grpSpPr>
          <a:xfrm>
            <a:off x="6035786" y="897816"/>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5"/>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6"/>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8"/>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9"/>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10"/>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4826527" y="4410427"/>
            <a:ext cx="2044934" cy="400110"/>
          </a:xfrm>
          <a:prstGeom prst="rect">
            <a:avLst/>
          </a:prstGeom>
          <a:noFill/>
        </p:spPr>
        <p:txBody>
          <a:bodyPr wrap="square" rtlCol="0">
            <a:spAutoFit/>
          </a:bodyPr>
          <a:lstStyle/>
          <a:p>
            <a:pPr algn="ctr"/>
            <a:r>
              <a:rPr lang="en-US" sz="2000" dirty="0"/>
              <a:t>Phase incoherent</a:t>
            </a:r>
          </a:p>
        </p:txBody>
      </p:sp>
      <p:sp>
        <p:nvSpPr>
          <p:cNvPr id="7" name="Rectangle 6"/>
          <p:cNvSpPr/>
          <p:nvPr/>
        </p:nvSpPr>
        <p:spPr>
          <a:xfrm>
            <a:off x="3693548" y="6580115"/>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
        <p:nvSpPr>
          <p:cNvPr id="3" name="Rectangle 2"/>
          <p:cNvSpPr/>
          <p:nvPr/>
        </p:nvSpPr>
        <p:spPr>
          <a:xfrm>
            <a:off x="1507103" y="2498196"/>
            <a:ext cx="2128596" cy="369332"/>
          </a:xfrm>
          <a:prstGeom prst="rect">
            <a:avLst/>
          </a:prstGeom>
        </p:spPr>
        <p:txBody>
          <a:bodyPr wrap="none">
            <a:spAutoFit/>
          </a:bodyPr>
          <a:lstStyle/>
          <a:p>
            <a:r>
              <a:rPr lang="en-US" dirty="0"/>
              <a:t>Thermal fluctuations</a:t>
            </a:r>
          </a:p>
        </p:txBody>
      </p:sp>
      <p:sp>
        <p:nvSpPr>
          <p:cNvPr id="21" name="Rectangle 20"/>
          <p:cNvSpPr/>
          <p:nvPr/>
        </p:nvSpPr>
        <p:spPr>
          <a:xfrm>
            <a:off x="7222555" y="2498117"/>
            <a:ext cx="4681336" cy="369332"/>
          </a:xfrm>
          <a:prstGeom prst="rect">
            <a:avLst/>
          </a:prstGeom>
        </p:spPr>
        <p:txBody>
          <a:bodyPr wrap="square">
            <a:spAutoFit/>
          </a:bodyPr>
          <a:lstStyle/>
          <a:p>
            <a:pPr algn="ctr"/>
            <a:r>
              <a:rPr lang="en-US" dirty="0"/>
              <a:t>Displacement on top of thermal fluctuations</a:t>
            </a:r>
          </a:p>
        </p:txBody>
      </p:sp>
      <p:grpSp>
        <p:nvGrpSpPr>
          <p:cNvPr id="10" name="Group 9"/>
          <p:cNvGrpSpPr/>
          <p:nvPr/>
        </p:nvGrpSpPr>
        <p:grpSpPr>
          <a:xfrm>
            <a:off x="128710" y="897816"/>
            <a:ext cx="4689498" cy="1929961"/>
            <a:chOff x="128710" y="897816"/>
            <a:chExt cx="4689498" cy="1929961"/>
          </a:xfrm>
        </p:grpSpPr>
        <mc:AlternateContent xmlns:mc="http://schemas.openxmlformats.org/markup-compatibility/2006" xmlns:a14="http://schemas.microsoft.com/office/drawing/2010/main">
          <mc:Choice Requires="a14">
            <p:sp>
              <p:nvSpPr>
                <p:cNvPr id="26" name="TextBox 25"/>
                <p:cNvSpPr txBox="1"/>
                <p:nvPr/>
              </p:nvSpPr>
              <p:spPr>
                <a:xfrm>
                  <a:off x="128710" y="1958441"/>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28710" y="1958441"/>
                  <a:ext cx="528369" cy="869336"/>
                </a:xfrm>
                <a:prstGeom prst="rect">
                  <a:avLst/>
                </a:prstGeom>
                <a:blipFill>
                  <a:blip r:embed="rId11"/>
                  <a:stretch>
                    <a:fillRect l="-78161" t="-83916" r="-89655" b="-86014"/>
                  </a:stretch>
                </a:blipFill>
              </p:spPr>
              <p:txBody>
                <a:bodyPr/>
                <a:lstStyle/>
                <a:p>
                  <a:r>
                    <a:rPr lang="en-US">
                      <a:noFill/>
                    </a:rPr>
                    <a:t> </a:t>
                  </a:r>
                </a:p>
              </p:txBody>
            </p:sp>
          </mc:Fallback>
        </mc:AlternateContent>
        <p:grpSp>
          <p:nvGrpSpPr>
            <p:cNvPr id="9" name="Group 8"/>
            <p:cNvGrpSpPr/>
            <p:nvPr/>
          </p:nvGrpSpPr>
          <p:grpSpPr>
            <a:xfrm>
              <a:off x="190298" y="897816"/>
              <a:ext cx="4627910" cy="1599372"/>
              <a:chOff x="209083" y="850198"/>
              <a:chExt cx="4627910" cy="1599372"/>
            </a:xfrm>
          </p:grpSpPr>
          <p:sp>
            <p:nvSpPr>
              <p:cNvPr id="27" name="Rectangle 26"/>
              <p:cNvSpPr>
                <a:spLocks noChangeAspect="1"/>
              </p:cNvSpPr>
              <p:nvPr/>
            </p:nvSpPr>
            <p:spPr>
              <a:xfrm>
                <a:off x="639967" y="1266763"/>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28" name="Rectangle 27"/>
              <p:cNvSpPr>
                <a:spLocks noChangeAspect="1"/>
              </p:cNvSpPr>
              <p:nvPr/>
            </p:nvSpPr>
            <p:spPr>
              <a:xfrm>
                <a:off x="2076279" y="1266763"/>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29" name="Group 28"/>
              <p:cNvGrpSpPr>
                <a:grpSpLocks noChangeAspect="1"/>
              </p:cNvGrpSpPr>
              <p:nvPr/>
            </p:nvGrpSpPr>
            <p:grpSpPr>
              <a:xfrm>
                <a:off x="2915312" y="1258049"/>
                <a:ext cx="1440778" cy="696595"/>
                <a:chOff x="8439970" y="2231148"/>
                <a:chExt cx="1536328" cy="699320"/>
              </a:xfrm>
            </p:grpSpPr>
            <p:pic>
              <p:nvPicPr>
                <p:cNvPr id="38" name="Picture 37"/>
                <p:cNvPicPr>
                  <a:picLocks noChangeAspect="1"/>
                </p:cNvPicPr>
                <p:nvPr/>
              </p:nvPicPr>
              <p:blipFill>
                <a:blip r:embed="rId6"/>
                <a:stretch>
                  <a:fillRect/>
                </a:stretch>
              </p:blipFill>
              <p:spPr>
                <a:xfrm>
                  <a:off x="8439970" y="2231148"/>
                  <a:ext cx="1536328" cy="676715"/>
                </a:xfrm>
                <a:prstGeom prst="rect">
                  <a:avLst/>
                </a:prstGeom>
              </p:spPr>
            </p:pic>
            <p:sp>
              <p:nvSpPr>
                <p:cNvPr id="40" name="Rectangle 39"/>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30" name="TextBox 29"/>
                  <p:cNvSpPr txBox="1">
                    <a:spLocks noChangeAspect="1"/>
                  </p:cNvSpPr>
                  <p:nvPr/>
                </p:nvSpPr>
                <p:spPr>
                  <a:xfrm>
                    <a:off x="1112270"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2270" y="850198"/>
                    <a:ext cx="571189" cy="5409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a:spLocks noChangeAspect="1"/>
                  </p:cNvSpPr>
                  <p:nvPr/>
                </p:nvSpPr>
                <p:spPr>
                  <a:xfrm>
                    <a:off x="3350105"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350105" y="850198"/>
                    <a:ext cx="571189" cy="540965"/>
                  </a:xfrm>
                  <a:prstGeom prst="rect">
                    <a:avLst/>
                  </a:prstGeom>
                  <a:blipFill>
                    <a:blip r:embed="rId13"/>
                    <a:stretch>
                      <a:fillRect/>
                    </a:stretch>
                  </a:blipFill>
                </p:spPr>
                <p:txBody>
                  <a:bodyPr/>
                  <a:lstStyle/>
                  <a:p>
                    <a:r>
                      <a:rPr lang="en-US">
                        <a:noFill/>
                      </a:rPr>
                      <a:t> </a:t>
                    </a:r>
                  </a:p>
                </p:txBody>
              </p:sp>
            </mc:Fallback>
          </mc:AlternateContent>
          <p:sp>
            <p:nvSpPr>
              <p:cNvPr id="32" name="Rectangle 31"/>
              <p:cNvSpPr>
                <a:spLocks noChangeAspect="1"/>
              </p:cNvSpPr>
              <p:nvPr/>
            </p:nvSpPr>
            <p:spPr>
              <a:xfrm>
                <a:off x="209083" y="1266760"/>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33" name="Rectangle 32"/>
              <p:cNvSpPr>
                <a:spLocks noChangeAspect="1"/>
              </p:cNvSpPr>
              <p:nvPr/>
            </p:nvSpPr>
            <p:spPr>
              <a:xfrm>
                <a:off x="4365558" y="1269578"/>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34" name="TextBox 33"/>
                  <p:cNvSpPr txBox="1">
                    <a:spLocks noChangeAspect="1"/>
                  </p:cNvSpPr>
                  <p:nvPr/>
                </p:nvSpPr>
                <p:spPr>
                  <a:xfrm>
                    <a:off x="4242625" y="1899515"/>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242625" y="1899515"/>
                    <a:ext cx="594368" cy="550055"/>
                  </a:xfrm>
                  <a:prstGeom prst="rect">
                    <a:avLst/>
                  </a:prstGeom>
                  <a:blipFill>
                    <a:blip r:embed="rId14"/>
                    <a:stretch>
                      <a:fillRect l="-64948" t="-131868" r="-75258" b="-192308"/>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5" name="TextBox 34"/>
              <p:cNvSpPr txBox="1">
                <a:spLocks noChangeAspect="1"/>
              </p:cNvSpPr>
              <p:nvPr/>
            </p:nvSpPr>
            <p:spPr>
              <a:xfrm>
                <a:off x="2042493" y="1896026"/>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042493" y="1896026"/>
                <a:ext cx="891876" cy="786757"/>
              </a:xfrm>
              <a:prstGeom prst="rect">
                <a:avLst/>
              </a:prstGeom>
              <a:blipFill>
                <a:blip r:embed="rId15"/>
                <a:stretch>
                  <a:fillRect l="-25342" t="-96124" r="-34247" b="-103101"/>
                </a:stretch>
              </a:blipFill>
            </p:spPr>
            <p:txBody>
              <a:bodyPr/>
              <a:lstStyle/>
              <a:p>
                <a:r>
                  <a:rPr lang="en-US">
                    <a:noFill/>
                  </a:rPr>
                  <a:t> </a:t>
                </a:r>
              </a:p>
            </p:txBody>
          </p:sp>
        </mc:Fallback>
      </mc:AlternateContent>
      <p:cxnSp>
        <p:nvCxnSpPr>
          <p:cNvPr id="12" name="Straight Arrow Connector 11"/>
          <p:cNvCxnSpPr/>
          <p:nvPr/>
        </p:nvCxnSpPr>
        <p:spPr>
          <a:xfrm flipH="1">
            <a:off x="3530927" y="4734962"/>
            <a:ext cx="1287281"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81046" y="4734962"/>
            <a:ext cx="1404166"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3019160" cy="369332"/>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 25 nm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𝜉</m:t>
                    </m:r>
                  </m:oMath>
                </a14:m>
                <a:endParaRPr lang="en-US" dirty="0"/>
              </a:p>
              <a:p>
                <a:r>
                  <a:rPr lang="en-US" dirty="0"/>
                  <a:t>Spin-squeezing can improve SNR by factor of 2</a:t>
                </a:r>
              </a:p>
              <a:p>
                <a:r>
                  <a:rPr lang="en-US" dirty="0"/>
                  <a:t>1 </a:t>
                </a:r>
                <a:r>
                  <a:rPr lang="en-US" dirty="0" err="1"/>
                  <a:t>nV</a:t>
                </a:r>
                <a:r>
                  <a:rPr lang="en-US" dirty="0"/>
                  <a:t>/m is the electric field of an </a:t>
                </a:r>
                <a:r>
                  <a:rPr lang="en-US" b="1" dirty="0"/>
                  <a:t>electron at 1 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couplings to mechanical oscillators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0339" cy="4351338"/>
              </a:xfrm>
            </p:spPr>
            <p:txBody>
              <a:bodyPr>
                <a:normAutofit/>
              </a:bodyPr>
              <a:lstStyle/>
              <a:p>
                <a:r>
                  <a:rPr lang="en-US" sz="3600" dirty="0"/>
                  <a:t>Optomechanics – coupling to optical fields</a:t>
                </a:r>
              </a:p>
              <a:p>
                <a:pPr lvl="1"/>
                <a:r>
                  <a:rPr lang="en-US" sz="3200" dirty="0"/>
                  <a:t>Quantum limits to force and amplitude sensing </a:t>
                </a:r>
              </a:p>
              <a:p>
                <a:pPr lvl="1"/>
                <a:r>
                  <a:rPr lang="en-US" sz="3200" dirty="0"/>
                  <a:t>Exploring the quantum/classical divide</a:t>
                </a:r>
              </a:p>
              <a:p>
                <a:pPr lvl="1"/>
                <a:r>
                  <a:rPr lang="en-US" sz="3200" dirty="0"/>
                  <a:t>Transduction: photons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mechanical oscillator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microwave qubits</a:t>
                </a:r>
              </a:p>
              <a:p>
                <a:pPr lvl="1"/>
                <a:r>
                  <a:rPr lang="en-US" sz="3200" dirty="0"/>
                  <a:t>Force and electric field sensing</a:t>
                </a:r>
              </a:p>
              <a:p>
                <a:pPr lvl="2"/>
                <a:r>
                  <a:rPr lang="en-US" sz="2800" dirty="0"/>
                  <a:t>WISPS (hidden photons, axions) and dark matter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0339" cy="4351338"/>
              </a:xfrm>
              <a:blipFill>
                <a:blip r:embed="rId3"/>
                <a:stretch>
                  <a:fillRect l="-1519" t="-3361"/>
                </a:stretch>
              </a:blipFill>
            </p:spPr>
            <p:txBody>
              <a:bodyPr/>
              <a:lstStyle/>
              <a:p>
                <a:r>
                  <a:rPr lang="en-US">
                    <a:noFill/>
                  </a:rPr>
                  <a:t> </a:t>
                </a:r>
              </a:p>
            </p:txBody>
          </p:sp>
        </mc:Fallback>
      </mc:AlternateContent>
    </p:spTree>
    <p:extLst>
      <p:ext uri="{BB962C8B-B14F-4D97-AF65-F5344CB8AC3E}">
        <p14:creationId xmlns:p14="http://schemas.microsoft.com/office/powerpoint/2010/main" val="41010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6594655" y="3430326"/>
            <a:ext cx="2743200" cy="3245210"/>
            <a:chOff x="6442250" y="3430326"/>
            <a:chExt cx="2743200" cy="3245210"/>
          </a:xfrm>
        </p:grpSpPr>
        <p:pic>
          <p:nvPicPr>
            <p:cNvPr id="19" name="Picture 18"/>
            <p:cNvPicPr>
              <a:picLocks noChangeAspect="1"/>
            </p:cNvPicPr>
            <p:nvPr/>
          </p:nvPicPr>
          <p:blipFill>
            <a:blip r:embed="rId3"/>
            <a:stretch>
              <a:fillRect/>
            </a:stretch>
          </p:blipFill>
          <p:spPr>
            <a:xfrm>
              <a:off x="6442250" y="3932336"/>
              <a:ext cx="2743200" cy="2743200"/>
            </a:xfrm>
            <a:prstGeom prst="rect">
              <a:avLst/>
            </a:prstGeom>
          </p:spPr>
        </p:pic>
        <p:grpSp>
          <p:nvGrpSpPr>
            <p:cNvPr id="24" name="Group 23"/>
            <p:cNvGrpSpPr/>
            <p:nvPr/>
          </p:nvGrpSpPr>
          <p:grpSpPr>
            <a:xfrm>
              <a:off x="7339825" y="4389980"/>
              <a:ext cx="857366" cy="756031"/>
              <a:chOff x="3132350" y="678509"/>
              <a:chExt cx="815280" cy="718918"/>
            </a:xfrm>
          </p:grpSpPr>
          <p:cxnSp>
            <p:nvCxnSpPr>
              <p:cNvPr id="25" name="Straight Arrow Connector 24"/>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28" name="Picture 27"/>
              <p:cNvPicPr>
                <a:picLocks noChangeAspect="1"/>
              </p:cNvPicPr>
              <p:nvPr/>
            </p:nvPicPr>
            <p:blipFill>
              <a:blip r:embed="rId4"/>
              <a:stretch>
                <a:fillRect/>
              </a:stretch>
            </p:blipFill>
            <p:spPr>
              <a:xfrm>
                <a:off x="3431427" y="678509"/>
                <a:ext cx="103169" cy="103169"/>
              </a:xfrm>
              <a:prstGeom prst="rect">
                <a:avLst/>
              </a:prstGeom>
            </p:spPr>
          </p:pic>
          <p:pic>
            <p:nvPicPr>
              <p:cNvPr id="29" name="Picture 28"/>
              <p:cNvPicPr>
                <a:picLocks noChangeAspect="1"/>
              </p:cNvPicPr>
              <p:nvPr/>
            </p:nvPicPr>
            <p:blipFill>
              <a:blip r:embed="rId5"/>
              <a:stretch>
                <a:fillRect/>
              </a:stretch>
            </p:blipFill>
            <p:spPr>
              <a:xfrm>
                <a:off x="3838392" y="1060399"/>
                <a:ext cx="109238" cy="145652"/>
              </a:xfrm>
              <a:prstGeom prst="rect">
                <a:avLst/>
              </a:prstGeom>
            </p:spPr>
          </p:pic>
          <p:pic>
            <p:nvPicPr>
              <p:cNvPr id="30" name="Picture 29"/>
              <p:cNvPicPr>
                <a:picLocks noChangeAspect="1"/>
              </p:cNvPicPr>
              <p:nvPr/>
            </p:nvPicPr>
            <p:blipFill>
              <a:blip r:embed="rId6"/>
              <a:stretch>
                <a:fillRect/>
              </a:stretch>
            </p:blipFill>
            <p:spPr>
              <a:xfrm>
                <a:off x="3132350" y="1294258"/>
                <a:ext cx="115307" cy="103169"/>
              </a:xfrm>
              <a:prstGeom prst="rect">
                <a:avLst/>
              </a:prstGeom>
            </p:spPr>
          </p:pic>
        </p:grpSp>
        <mc:AlternateContent xmlns:mc="http://schemas.openxmlformats.org/markup-compatibility/2006" xmlns:a14="http://schemas.microsoft.com/office/drawing/2010/main">
          <mc:Choice Requires="a14">
            <p:sp>
              <p:nvSpPr>
                <p:cNvPr id="45" name="Rectangle 44"/>
                <p:cNvSpPr/>
                <p:nvPr/>
              </p:nvSpPr>
              <p:spPr>
                <a:xfrm>
                  <a:off x="6678699" y="3430326"/>
                  <a:ext cx="2270301" cy="830997"/>
                </a:xfrm>
                <a:prstGeom prst="rect">
                  <a:avLst/>
                </a:prstGeom>
              </p:spPr>
              <p:txBody>
                <a:bodyPr wrap="none">
                  <a:spAutoFit/>
                </a:bodyPr>
                <a:lstStyle/>
                <a:p>
                  <a:r>
                    <a:rPr lang="en-US" sz="2400" dirty="0">
                      <a:ea typeface="Cambria Math" panose="02040503050406030204" pitchFamily="18" charset="0"/>
                    </a:rPr>
                    <a:t>Phase coherent: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6678699" y="3430326"/>
                  <a:ext cx="2270301" cy="830997"/>
                </a:xfrm>
                <a:prstGeom prst="rect">
                  <a:avLst/>
                </a:prstGeom>
                <a:blipFill>
                  <a:blip r:embed="rId7"/>
                  <a:stretch>
                    <a:fillRect l="-4301" t="-5882" r="-3226"/>
                  </a:stretch>
                </a:blipFill>
              </p:spPr>
              <p:txBody>
                <a:bodyPr/>
                <a:lstStyle/>
                <a:p>
                  <a:r>
                    <a:rPr lang="en-US">
                      <a:noFill/>
                    </a:rPr>
                    <a:t> </a:t>
                  </a:r>
                </a:p>
              </p:txBody>
            </p:sp>
          </mc:Fallback>
        </mc:AlternateContent>
        <p:sp>
          <p:nvSpPr>
            <p:cNvPr id="54" name="Arc 53"/>
            <p:cNvSpPr/>
            <p:nvPr/>
          </p:nvSpPr>
          <p:spPr>
            <a:xfrm rot="10569124">
              <a:off x="7037265" y="4576178"/>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Rectangle 54"/>
                <p:cNvSpPr/>
                <p:nvPr/>
              </p:nvSpPr>
              <p:spPr>
                <a:xfrm>
                  <a:off x="7765612" y="5306412"/>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7765612" y="5306412"/>
                  <a:ext cx="374140" cy="369332"/>
                </a:xfrm>
                <a:prstGeom prst="rect">
                  <a:avLst/>
                </a:prstGeom>
                <a:blipFill>
                  <a:blip r:embed="rId8"/>
                  <a:stretch>
                    <a:fillRect/>
                  </a:stretch>
                </a:blipFill>
              </p:spPr>
              <p:txBody>
                <a:bodyPr/>
                <a:lstStyle/>
                <a:p>
                  <a:r>
                    <a:rPr lang="en-US">
                      <a:noFill/>
                    </a:rPr>
                    <a:t> </a:t>
                  </a:r>
                </a:p>
              </p:txBody>
            </p:sp>
          </mc:Fallback>
        </mc:AlternateContent>
      </p:grpSp>
      <p:grpSp>
        <p:nvGrpSpPr>
          <p:cNvPr id="14" name="Group 13"/>
          <p:cNvGrpSpPr>
            <a:grpSpLocks noChangeAspect="1"/>
          </p:cNvGrpSpPr>
          <p:nvPr/>
        </p:nvGrpSpPr>
        <p:grpSpPr>
          <a:xfrm>
            <a:off x="9264502" y="3933281"/>
            <a:ext cx="2743200" cy="2743200"/>
            <a:chOff x="1055502" y="1799028"/>
            <a:chExt cx="2279534" cy="2279534"/>
          </a:xfrm>
        </p:grpSpPr>
        <p:pic>
          <p:nvPicPr>
            <p:cNvPr id="16" name="Picture 15"/>
            <p:cNvPicPr>
              <a:picLocks noChangeAspect="1"/>
            </p:cNvPicPr>
            <p:nvPr/>
          </p:nvPicPr>
          <p:blipFill>
            <a:blip r:embed="rId9"/>
            <a:stretch>
              <a:fillRect/>
            </a:stretch>
          </p:blipFill>
          <p:spPr>
            <a:xfrm>
              <a:off x="1055502" y="1799028"/>
              <a:ext cx="2279534" cy="2279534"/>
            </a:xfrm>
            <a:prstGeom prst="rect">
              <a:avLst/>
            </a:prstGeom>
          </p:spPr>
        </p:pic>
        <p:cxnSp>
          <p:nvCxnSpPr>
            <p:cNvPr id="17" name="Straight Arrow Connector 16"/>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0142384" y="4389980"/>
            <a:ext cx="857366" cy="756031"/>
            <a:chOff x="3132350" y="678509"/>
            <a:chExt cx="815280" cy="718918"/>
          </a:xfrm>
        </p:grpSpPr>
        <p:cxnSp>
          <p:nvCxnSpPr>
            <p:cNvPr id="34" name="Straight Arrow Connector 33"/>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4"/>
            <a:stretch>
              <a:fillRect/>
            </a:stretch>
          </p:blipFill>
          <p:spPr>
            <a:xfrm>
              <a:off x="3431427" y="678509"/>
              <a:ext cx="103169" cy="103169"/>
            </a:xfrm>
            <a:prstGeom prst="rect">
              <a:avLst/>
            </a:prstGeom>
          </p:spPr>
        </p:pic>
        <p:pic>
          <p:nvPicPr>
            <p:cNvPr id="38" name="Picture 37"/>
            <p:cNvPicPr>
              <a:picLocks noChangeAspect="1"/>
            </p:cNvPicPr>
            <p:nvPr/>
          </p:nvPicPr>
          <p:blipFill>
            <a:blip r:embed="rId5"/>
            <a:stretch>
              <a:fillRect/>
            </a:stretch>
          </p:blipFill>
          <p:spPr>
            <a:xfrm>
              <a:off x="3838392" y="1060399"/>
              <a:ext cx="109238" cy="145652"/>
            </a:xfrm>
            <a:prstGeom prst="rect">
              <a:avLst/>
            </a:prstGeom>
          </p:spPr>
        </p:pic>
        <p:pic>
          <p:nvPicPr>
            <p:cNvPr id="39" name="Picture 38"/>
            <p:cNvPicPr>
              <a:picLocks noChangeAspect="1"/>
            </p:cNvPicPr>
            <p:nvPr/>
          </p:nvPicPr>
          <p:blipFill>
            <a:blip r:embed="rId6"/>
            <a:stretch>
              <a:fillRect/>
            </a:stretch>
          </p:blipFill>
          <p:spPr>
            <a:xfrm>
              <a:off x="3132350" y="1294258"/>
              <a:ext cx="115307" cy="103169"/>
            </a:xfrm>
            <a:prstGeom prst="rect">
              <a:avLst/>
            </a:prstGeom>
          </p:spPr>
        </p:pic>
      </p:grpSp>
      <p:sp>
        <p:nvSpPr>
          <p:cNvPr id="2" name="Title 1"/>
          <p:cNvSpPr>
            <a:spLocks noGrp="1"/>
          </p:cNvSpPr>
          <p:nvPr>
            <p:ph type="title"/>
          </p:nvPr>
        </p:nvSpPr>
        <p:spPr>
          <a:xfrm>
            <a:off x="155368" y="-232694"/>
            <a:ext cx="10515600" cy="1325563"/>
          </a:xfrm>
        </p:spPr>
        <p:txBody>
          <a:bodyPr/>
          <a:lstStyle/>
          <a:p>
            <a:r>
              <a:rPr lang="en-US" dirty="0"/>
              <a:t>Precession due to axial oscillation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1940" y="968831"/>
                <a:ext cx="10515600" cy="2501583"/>
              </a:xfrm>
            </p:spPr>
            <p:txBody>
              <a:bodyPr>
                <a:noAutofit/>
              </a:bodyPr>
              <a:lstStyle/>
              <a:p>
                <a:pPr marL="0" indent="0" algn="ctr">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a14:m>
                <a:r>
                  <a:rPr lang="en-US" sz="2400" dirty="0">
                    <a:ea typeface="Cambria Math" panose="02040503050406030204" pitchFamily="18" charset="0"/>
                  </a:rPr>
                  <a:t> , where	</a:t>
                </a:r>
                <a14:m>
                  <m:oMath xmlns:m="http://schemas.openxmlformats.org/officeDocument/2006/math">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𝑀</m:t>
                        </m:r>
                      </m:sub>
                    </m:sSub>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40 yN</a:t>
                </a:r>
                <a:endParaRPr lang="en-US" sz="2400" dirty="0">
                  <a:latin typeface="Cambria Math" panose="02040503050406030204" pitchFamily="18" charset="0"/>
                  <a:ea typeface="Cambria Math" panose="02040503050406030204" pitchFamily="18" charset="0"/>
                </a:endParaRPr>
              </a:p>
              <a:p>
                <a:pPr marL="0" indent="0" algn="ctr">
                  <a:lnSpc>
                    <a:spcPct val="150000"/>
                  </a:lnSpc>
                  <a:buNone/>
                </a:pPr>
                <a:r>
                  <a:rPr lang="en-US" sz="2400" dirty="0">
                    <a:latin typeface="Cambria Math" panose="02040503050406030204" pitchFamily="18" charset="0"/>
                    <a:ea typeface="Cambria Math" panose="02040503050406030204" pitchFamily="18" charset="0"/>
                  </a:rPr>
                  <a:t>Apply calibrated voltage to endcap with frequency </a:t>
                </a:r>
                <a14:m>
                  <m:oMath xmlns:m="http://schemas.openxmlformats.org/officeDocument/2006/math">
                    <m:r>
                      <a:rPr lang="en-US" sz="2400" i="1">
                        <a:latin typeface="Cambria Math" panose="02040503050406030204" pitchFamily="18" charset="0"/>
                        <a:ea typeface="Cambria Math" panose="02040503050406030204" pitchFamily="18" charset="0"/>
                      </a:rPr>
                      <m:t>𝜔</m:t>
                    </m:r>
                  </m:oMath>
                </a14:m>
                <a:r>
                  <a:rPr lang="en-US" sz="24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oMath>
                </a14:m>
                <a:r>
                  <a:rPr lang="en-US" sz="240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oMath>
                  </m:oMathPara>
                </a14:m>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begChr m:val="["/>
                              <m:endChr m:val="]"/>
                              <m:ctrlPr>
                                <a:rPr lang="en-US" sz="2400" i="1">
                                  <a:latin typeface="Cambria Math" panose="02040503050406030204" pitchFamily="18" charset="0"/>
                                  <a:ea typeface="Cambria Math" panose="02040503050406030204" pitchFamily="18" charset="0"/>
                                </a:rPr>
                              </m:ctrlPr>
                            </m:d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r>
                                <m:rPr>
                                  <m:nor/>
                                </m:rPr>
                                <a:rPr lang="en-US" sz="2400" dirty="0"/>
                                <m:t> </m:t>
                              </m:r>
                            </m:num>
                            <m:den>
                              <m:r>
                                <a:rPr lang="en-US" sz="2400" i="1">
                                  <a:latin typeface="Cambria Math" panose="02040503050406030204" pitchFamily="18" charset="0"/>
                                  <a:ea typeface="Cambria Math" panose="02040503050406030204" pitchFamily="18" charset="0"/>
                                </a:rPr>
                                <m:t>2</m:t>
                              </m:r>
                            </m:den>
                          </m:f>
                        </m:e>
                      </m:nary>
                    </m:oMath>
                  </m:oMathPara>
                </a14:m>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1940" y="968831"/>
                <a:ext cx="10515600" cy="2501583"/>
              </a:xfrm>
              <a:blipFill>
                <a:blip r:embed="rId10"/>
                <a:stretch>
                  <a:fillRect t="-25610"/>
                </a:stretch>
              </a:blipFill>
            </p:spPr>
            <p:txBody>
              <a:bodyPr/>
              <a:lstStyle/>
              <a:p>
                <a:r>
                  <a:rPr lang="en-US">
                    <a:noFill/>
                  </a:rPr>
                  <a:t> </a:t>
                </a:r>
              </a:p>
            </p:txBody>
          </p:sp>
        </mc:Fallback>
      </mc:AlternateContent>
      <p:grpSp>
        <p:nvGrpSpPr>
          <p:cNvPr id="44" name="Group 43"/>
          <p:cNvGrpSpPr/>
          <p:nvPr/>
        </p:nvGrpSpPr>
        <p:grpSpPr>
          <a:xfrm>
            <a:off x="308932" y="3905495"/>
            <a:ext cx="6480150" cy="1077464"/>
            <a:chOff x="2549230" y="2894372"/>
            <a:chExt cx="6480150" cy="1077464"/>
          </a:xfrm>
        </p:grpSpPr>
        <p:sp>
          <p:nvSpPr>
            <p:cNvPr id="11" name="Rounded Rectangle 10"/>
            <p:cNvSpPr/>
            <p:nvPr/>
          </p:nvSpPr>
          <p:spPr>
            <a:xfrm>
              <a:off x="2549230" y="2913102"/>
              <a:ext cx="6480150" cy="10587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2836969" y="2894372"/>
                  <a:ext cx="5957720" cy="1014380"/>
                </a:xfrm>
                <a:prstGeom prst="rect">
                  <a:avLst/>
                </a:prstGeom>
                <a:noFill/>
              </p:spPr>
              <p:txBody>
                <a:bodyPr wrap="none" rtlCol="0">
                  <a:spAutoFit/>
                </a:bodyPr>
                <a:lstStyle/>
                <a:p>
                  <a:pPr algn="ctr"/>
                  <a:r>
                    <a:rPr lang="en-US" sz="2400" dirty="0">
                      <a:ea typeface="Cambria Math" panose="02040503050406030204" pitchFamily="18" charset="0"/>
                    </a:rPr>
                    <a:t>Qubit frequency shift: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ea typeface="Cambria Math" panose="02040503050406030204" pitchFamily="18" charset="0"/>
                                </a:rPr>
                                <m:t>ℏ</m:t>
                              </m:r>
                            </m:den>
                          </m:f>
                        </m:e>
                      </m:d>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gn="ctr"/>
                  <a:r>
                    <a:rPr lang="en-US" sz="2400" dirty="0">
                      <a:ea typeface="Cambria Math" panose="02040503050406030204" pitchFamily="18" charset="0"/>
                    </a:rPr>
                    <a:t>Precession angle:</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Δ</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𝜏</m:t>
                      </m:r>
                      <m:r>
                        <a:rPr lang="en-US" sz="2400" i="1" smtClean="0">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dirty="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836969" y="2894372"/>
                  <a:ext cx="5957720" cy="1014380"/>
                </a:xfrm>
                <a:prstGeom prst="rect">
                  <a:avLst/>
                </a:prstGeom>
                <a:blipFill>
                  <a:blip r:embed="rId12"/>
                  <a:stretch>
                    <a:fillRect l="-1125" b="-125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Rectangle 42"/>
              <p:cNvSpPr/>
              <p:nvPr/>
            </p:nvSpPr>
            <p:spPr>
              <a:xfrm>
                <a:off x="9508514" y="6297635"/>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43" name="Rectangle 42"/>
              <p:cNvSpPr>
                <a:spLocks noRot="1" noChangeAspect="1" noMove="1" noResize="1" noEditPoints="1" noAdjustHandles="1" noChangeArrowheads="1" noChangeShapeType="1" noTextEdit="1"/>
              </p:cNvSpPr>
              <p:nvPr/>
            </p:nvSpPr>
            <p:spPr>
              <a:xfrm>
                <a:off x="9508514" y="6297635"/>
                <a:ext cx="2510111" cy="461665"/>
              </a:xfrm>
              <a:prstGeom prst="rect">
                <a:avLst/>
              </a:prstGeom>
              <a:blipFill>
                <a:blip r:embed="rId13"/>
                <a:stretch>
                  <a:fillRect l="-728"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9421899" y="3450966"/>
                <a:ext cx="2477750" cy="830997"/>
              </a:xfrm>
              <a:prstGeom prst="rect">
                <a:avLst/>
              </a:prstGeom>
            </p:spPr>
            <p:txBody>
              <a:bodyPr wrap="square">
                <a:spAutoFit/>
              </a:bodyPr>
              <a:lstStyle/>
              <a:p>
                <a:pPr algn="ctr"/>
                <a:r>
                  <a:rPr lang="en-US" sz="2400" dirty="0">
                    <a:ea typeface="Cambria Math" panose="02040503050406030204" pitchFamily="18" charset="0"/>
                  </a:rPr>
                  <a:t>Phase incoherent: </a:t>
                </a:r>
                <a:r>
                  <a:rPr lang="en-US" sz="2400" dirty="0"/>
                  <a:t>random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9421899" y="3450966"/>
                <a:ext cx="2477750" cy="830997"/>
              </a:xfrm>
              <a:prstGeom prst="rect">
                <a:avLst/>
              </a:prstGeom>
              <a:blipFill>
                <a:blip r:embed="rId14"/>
                <a:stretch>
                  <a:fillRect l="-2463" t="-5882" r="-5419" b="-16176"/>
                </a:stretch>
              </a:blipFill>
            </p:spPr>
            <p:txBody>
              <a:bodyPr/>
              <a:lstStyle/>
              <a:p>
                <a:r>
                  <a:rPr lang="en-US">
                    <a:noFill/>
                  </a:rPr>
                  <a:t> </a:t>
                </a:r>
              </a:p>
            </p:txBody>
          </p:sp>
        </mc:Fallback>
      </mc:AlternateContent>
      <p:sp>
        <p:nvSpPr>
          <p:cNvPr id="56" name="Arc 55"/>
          <p:cNvSpPr/>
          <p:nvPr/>
        </p:nvSpPr>
        <p:spPr>
          <a:xfrm rot="10569124">
            <a:off x="9866717" y="4585890"/>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10999750" y="5065385"/>
                <a:ext cx="7302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10999750" y="5065385"/>
                <a:ext cx="730200" cy="369332"/>
              </a:xfrm>
              <a:prstGeom prst="rect">
                <a:avLst/>
              </a:prstGeom>
              <a:blipFill>
                <a:blip r:embed="rId15"/>
                <a:stretch>
                  <a:fillRect/>
                </a:stretch>
              </a:blipFill>
            </p:spPr>
            <p:txBody>
              <a:bodyPr/>
              <a:lstStyle/>
              <a:p>
                <a:r>
                  <a:rPr lang="en-US">
                    <a:noFill/>
                  </a:rPr>
                  <a:t> </a:t>
                </a:r>
              </a:p>
            </p:txBody>
          </p:sp>
        </mc:Fallback>
      </mc:AlternateContent>
      <p:cxnSp>
        <p:nvCxnSpPr>
          <p:cNvPr id="62" name="Straight Arrow Connector 61"/>
          <p:cNvCxnSpPr/>
          <p:nvPr/>
        </p:nvCxnSpPr>
        <p:spPr>
          <a:xfrm flipH="1">
            <a:off x="10884873" y="5303936"/>
            <a:ext cx="194459" cy="274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752352" y="1248217"/>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856736" y="1294383"/>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856736" y="1294383"/>
                <a:ext cx="881267" cy="307777"/>
              </a:xfrm>
              <a:prstGeom prst="rect">
                <a:avLst/>
              </a:prstGeom>
              <a:blipFill>
                <a:blip r:embed="rId16"/>
                <a:stretch>
                  <a:fillRect l="-6944" r="-3472"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19226"/>
                <a:ext cx="10780643" cy="3116915"/>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oMath>
                  </m:oMathPara>
                </a14:m>
                <a:endParaRPr lang="en-US" sz="2400" b="0" dirty="0">
                  <a:ea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func>
                          <m:sSubSup>
                            <m:sSubSupPr>
                              <m:ctrlPr>
                                <a:rPr lang="en-US" sz="2400" i="1">
                                  <a:latin typeface="Cambria Math" panose="02040503050406030204" pitchFamily="18" charset="0"/>
                                </a:rPr>
                              </m:ctrlPr>
                            </m:sSubSup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3116915"/>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48288" y="5660225"/>
                <a:ext cx="9560464" cy="662361"/>
              </a:xfrm>
              <a:prstGeom prst="rect">
                <a:avLst/>
              </a:prstGeom>
            </p:spPr>
            <p:txBody>
              <a:bodyPr wrap="square">
                <a:spAutoFit/>
              </a:bodyPr>
              <a:lstStyle/>
              <a:p>
                <a:r>
                  <a:rPr lang="en-US" sz="2400" dirty="0"/>
                  <a:t>For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𝜔</m:t>
                        </m:r>
                      </m:num>
                      <m:den>
                        <m:r>
                          <a:rPr lang="en-US" sz="2400" b="0" i="1" smtClean="0">
                            <a:latin typeface="Cambria Math" panose="02040503050406030204" pitchFamily="18" charset="0"/>
                          </a:rPr>
                          <m:t>2</m:t>
                        </m:r>
                        <m:r>
                          <a:rPr lang="en-US" sz="2400" b="0" i="1" smtClean="0">
                            <a:latin typeface="Cambria Math" panose="02040503050406030204" pitchFamily="18" charset="0"/>
                          </a:rPr>
                          <m:t>𝜋</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𝜋</m:t>
                                </m:r>
                              </m:sub>
                            </m:sSub>
                          </m:e>
                        </m:d>
                      </m:den>
                    </m:f>
                  </m:oMath>
                </a14:m>
                <a:r>
                  <a:rPr lang="en-US" sz="2400" dirty="0"/>
                  <a:t>,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400" dirty="0"/>
                  <a:t> and spin precession is coherently accumulated</a:t>
                </a:r>
              </a:p>
            </p:txBody>
          </p:sp>
        </mc:Choice>
        <mc:Fallback xmlns="">
          <p:sp>
            <p:nvSpPr>
              <p:cNvPr id="5" name="Rectangle 4"/>
              <p:cNvSpPr>
                <a:spLocks noRot="1" noChangeAspect="1" noMove="1" noResize="1" noEditPoints="1" noAdjustHandles="1" noChangeArrowheads="1" noChangeShapeType="1" noTextEdit="1"/>
              </p:cNvSpPr>
              <p:nvPr/>
            </p:nvSpPr>
            <p:spPr>
              <a:xfrm>
                <a:off x="1448288" y="5660225"/>
                <a:ext cx="9560464" cy="662361"/>
              </a:xfrm>
              <a:prstGeom prst="rect">
                <a:avLst/>
              </a:prstGeom>
              <a:blipFill>
                <a:blip r:embed="rId4"/>
                <a:stretch>
                  <a:fillRect l="-1020"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081063" y="4342067"/>
                <a:ext cx="8294914" cy="1027974"/>
              </a:xfrm>
              <a:prstGeom prst="rect">
                <a:avLst/>
              </a:prstGeom>
            </p:spPr>
            <p:txBody>
              <a:bodyPr wrap="square">
                <a:spAutoFit/>
              </a:bodyPr>
              <a:lstStyle/>
              <a:p>
                <a:pPr algn="ctr"/>
                <a:r>
                  <a:rPr lang="en-US" sz="2400" dirty="0">
                    <a:ea typeface="Cambria Math" panose="02040503050406030204" pitchFamily="18" charset="0"/>
                  </a:rPr>
                  <a:t>Can ignore second term when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𝑈</m:t>
                        </m:r>
                      </m:num>
                      <m:den>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p>
              <a:p>
                <a:pPr algn="ctr"/>
                <a:r>
                  <a:rPr lang="en-US" sz="2400" dirty="0">
                    <a:ea typeface="Cambria Math" panose="02040503050406030204" pitchFamily="18" charset="0"/>
                  </a:rPr>
                  <a:t>At low frequencies </a:t>
                </a:r>
                <a14:m>
                  <m:oMath xmlns:m="http://schemas.openxmlformats.org/officeDocument/2006/math">
                    <m:r>
                      <a:rPr lang="en-US" sz="2400" i="1">
                        <a:latin typeface="Cambria Math" panose="02040503050406030204" pitchFamily="18" charset="0"/>
                        <a:ea typeface="Cambria Math" panose="02040503050406030204" pitchFamily="18" charset="0"/>
                      </a:rPr>
                      <m:t>𝜇</m:t>
                    </m:r>
                  </m:oMath>
                </a14:m>
                <a:r>
                  <a:rPr lang="en-US" sz="2400" dirty="0">
                    <a:ea typeface="Cambria Math" panose="02040503050406030204" pitchFamily="18" charset="0"/>
                  </a:rPr>
                  <a:t>, can cancel by setting: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2081063" y="4342067"/>
                <a:ext cx="8294914" cy="1027974"/>
              </a:xfrm>
              <a:prstGeom prst="rect">
                <a:avLst/>
              </a:prstGeom>
              <a:blipFill>
                <a:blip r:embed="rId5"/>
                <a:stretch>
                  <a:fillRect b="-12426"/>
                </a:stretch>
              </a:blipFill>
            </p:spPr>
            <p:txBody>
              <a:bodyPr/>
              <a:lstStyle/>
              <a:p>
                <a:r>
                  <a:rPr lang="en-US">
                    <a:noFill/>
                  </a:rPr>
                  <a:t> </a:t>
                </a:r>
              </a:p>
            </p:txBody>
          </p:sp>
        </mc:Fallback>
      </mc:AlternateContent>
      <p:sp>
        <p:nvSpPr>
          <p:cNvPr id="16" name="Left Brace 15"/>
          <p:cNvSpPr/>
          <p:nvPr/>
        </p:nvSpPr>
        <p:spPr>
          <a:xfrm rot="16200000">
            <a:off x="3630707" y="1350710"/>
            <a:ext cx="274948" cy="35081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Arrow Connector 17"/>
          <p:cNvCxnSpPr/>
          <p:nvPr/>
        </p:nvCxnSpPr>
        <p:spPr>
          <a:xfrm flipH="1">
            <a:off x="3316941" y="3316941"/>
            <a:ext cx="451240" cy="34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8707642" y="842374"/>
            <a:ext cx="3420847" cy="1398819"/>
            <a:chOff x="8531716" y="729658"/>
            <a:chExt cx="3420847" cy="1398819"/>
          </a:xfrm>
        </p:grpSpPr>
        <p:grpSp>
          <p:nvGrpSpPr>
            <p:cNvPr id="9" name="Group 8"/>
            <p:cNvGrpSpPr>
              <a:grpSpLocks noChangeAspect="1"/>
            </p:cNvGrpSpPr>
            <p:nvPr/>
          </p:nvGrpSpPr>
          <p:grpSpPr>
            <a:xfrm>
              <a:off x="8531716" y="729658"/>
              <a:ext cx="3420847" cy="1398819"/>
              <a:chOff x="-208447" y="2948540"/>
              <a:chExt cx="5400066" cy="2208140"/>
            </a:xfrm>
          </p:grpSpPr>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348" y="2948540"/>
                <a:ext cx="4982271" cy="212437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rot="16200000">
                    <a:off x="-439537" y="3955839"/>
                    <a:ext cx="769955" cy="307776"/>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p:sp>
                <p:nvSpPr>
                  <p:cNvPr id="12" name="TextBox 11"/>
                  <p:cNvSpPr txBox="1">
                    <a:spLocks noRot="1" noChangeAspect="1" noMove="1" noResize="1" noEditPoints="1" noAdjustHandles="1" noChangeArrowheads="1" noChangeShapeType="1" noTextEdit="1"/>
                  </p:cNvSpPr>
                  <p:nvPr/>
                </p:nvSpPr>
                <p:spPr>
                  <a:xfrm rot="16200000">
                    <a:off x="-439537" y="3955839"/>
                    <a:ext cx="769955" cy="307776"/>
                  </a:xfrm>
                  <a:prstGeom prst="rect">
                    <a:avLst/>
                  </a:prstGeom>
                  <a:blipFill>
                    <a:blip r:embed="rId7"/>
                    <a:stretch>
                      <a:fillRect l="-3125" t="-61250" r="-90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734582" y="4848904"/>
                    <a:ext cx="2648738" cy="307776"/>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p:sp>
                <p:nvSpPr>
                  <p:cNvPr id="13" name="TextBox 12"/>
                  <p:cNvSpPr txBox="1">
                    <a:spLocks noRot="1" noChangeAspect="1" noMove="1" noResize="1" noEditPoints="1" noAdjustHandles="1" noChangeArrowheads="1" noChangeShapeType="1" noTextEdit="1"/>
                  </p:cNvSpPr>
                  <p:nvPr/>
                </p:nvSpPr>
                <p:spPr>
                  <a:xfrm>
                    <a:off x="734582" y="4848904"/>
                    <a:ext cx="2648738" cy="307776"/>
                  </a:xfrm>
                  <a:prstGeom prst="rect">
                    <a:avLst/>
                  </a:prstGeom>
                  <a:blipFill>
                    <a:blip r:embed="rId8"/>
                    <a:stretch>
                      <a:fillRect l="-1087" t="-6250" r="-56884" b="-87500"/>
                    </a:stretch>
                  </a:blipFill>
                </p:spPr>
                <p:txBody>
                  <a:bodyPr/>
                  <a:lstStyle/>
                  <a:p>
                    <a:r>
                      <a:rPr lang="en-US">
                        <a:noFill/>
                      </a:rPr>
                      <a:t> </a:t>
                    </a:r>
                  </a:p>
                </p:txBody>
              </p:sp>
            </mc:Fallback>
          </mc:AlternateContent>
        </p:grpSp>
        <p:sp>
          <p:nvSpPr>
            <p:cNvPr id="10" name="TextBox 9"/>
            <p:cNvSpPr txBox="1"/>
            <p:nvPr/>
          </p:nvSpPr>
          <p:spPr>
            <a:xfrm>
              <a:off x="10147523" y="949048"/>
              <a:ext cx="1603324" cy="369332"/>
            </a:xfrm>
            <a:prstGeom prst="rect">
              <a:avLst/>
            </a:prstGeom>
            <a:noFill/>
          </p:spPr>
          <p:txBody>
            <a:bodyPr wrap="none" rtlCol="0">
              <a:spAutoFit/>
            </a:bodyPr>
            <a:lstStyle/>
            <a:p>
              <a:r>
                <a:rPr lang="en-US" dirty="0"/>
                <a:t>No phase jump</a:t>
              </a:r>
            </a:p>
          </p:txBody>
        </p:sp>
      </p:grpSp>
      <p:grpSp>
        <p:nvGrpSpPr>
          <p:cNvPr id="6" name="Group 5"/>
          <p:cNvGrpSpPr/>
          <p:nvPr/>
        </p:nvGrpSpPr>
        <p:grpSpPr>
          <a:xfrm>
            <a:off x="8666485" y="2967317"/>
            <a:ext cx="3418983" cy="1427923"/>
            <a:chOff x="3595429" y="4636075"/>
            <a:chExt cx="3418983" cy="1427923"/>
          </a:xfrm>
        </p:grpSpPr>
        <p:grpSp>
          <p:nvGrpSpPr>
            <p:cNvPr id="15" name="Group 14"/>
            <p:cNvGrpSpPr>
              <a:grpSpLocks noChangeAspect="1"/>
            </p:cNvGrpSpPr>
            <p:nvPr/>
          </p:nvGrpSpPr>
          <p:grpSpPr>
            <a:xfrm>
              <a:off x="3595429" y="4636075"/>
              <a:ext cx="3418983" cy="1427923"/>
              <a:chOff x="4714032" y="4311074"/>
              <a:chExt cx="5251941" cy="2193450"/>
            </a:xfrm>
          </p:grpSpPr>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mc:Choice xmlns:a14="http://schemas.microsoft.com/office/drawing/2010/main" Requires="a14">
              <p:sp>
                <p:nvSpPr>
                  <p:cNvPr id="20" name="TextBox 19"/>
                  <p:cNvSpPr txBox="1"/>
                  <p:nvPr/>
                </p:nvSpPr>
                <p:spPr>
                  <a:xfrm>
                    <a:off x="5614904" y="6196747"/>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p:sp>
                <p:nvSpPr>
                  <p:cNvPr id="20" name="TextBox 19"/>
                  <p:cNvSpPr txBox="1">
                    <a:spLocks noRot="1" noChangeAspect="1" noMove="1" noResize="1" noEditPoints="1" noAdjustHandles="1" noChangeArrowheads="1" noChangeShapeType="1" noTextEdit="1"/>
                  </p:cNvSpPr>
                  <p:nvPr/>
                </p:nvSpPr>
                <p:spPr>
                  <a:xfrm>
                    <a:off x="5614904" y="6196747"/>
                    <a:ext cx="2648738" cy="307777"/>
                  </a:xfrm>
                  <a:prstGeom prst="rect">
                    <a:avLst/>
                  </a:prstGeom>
                  <a:blipFill>
                    <a:blip r:embed="rId10"/>
                    <a:stretch>
                      <a:fillRect l="-1060" t="-6061" r="-53004" b="-848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rot="16200000">
                    <a:off x="4482943" y="5257649"/>
                    <a:ext cx="769955"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p:sp>
                <p:nvSpPr>
                  <p:cNvPr id="21" name="TextBox 20"/>
                  <p:cNvSpPr txBox="1">
                    <a:spLocks noRot="1" noChangeAspect="1" noMove="1" noResize="1" noEditPoints="1" noAdjustHandles="1" noChangeArrowheads="1" noChangeShapeType="1" noTextEdit="1"/>
                  </p:cNvSpPr>
                  <p:nvPr/>
                </p:nvSpPr>
                <p:spPr>
                  <a:xfrm rot="16200000">
                    <a:off x="4482943" y="5257649"/>
                    <a:ext cx="769955" cy="307777"/>
                  </a:xfrm>
                  <a:prstGeom prst="rect">
                    <a:avLst/>
                  </a:prstGeom>
                  <a:blipFill>
                    <a:blip r:embed="rId11"/>
                    <a:stretch>
                      <a:fillRect l="-6061" t="-57317" r="-81818"/>
                    </a:stretch>
                  </a:blipFill>
                </p:spPr>
                <p:txBody>
                  <a:bodyPr/>
                  <a:lstStyle/>
                  <a:p>
                    <a:r>
                      <a:rPr lang="en-US">
                        <a:noFill/>
                      </a:rPr>
                      <a:t> </a:t>
                    </a:r>
                  </a:p>
                </p:txBody>
              </p:sp>
            </mc:Fallback>
          </mc:AlternateContent>
        </p:grpSp>
        <p:sp>
          <p:nvSpPr>
            <p:cNvPr id="17" name="TextBox 16"/>
            <p:cNvSpPr txBox="1"/>
            <p:nvPr/>
          </p:nvSpPr>
          <p:spPr>
            <a:xfrm>
              <a:off x="5044048" y="4914936"/>
              <a:ext cx="1719460" cy="369332"/>
            </a:xfrm>
            <a:prstGeom prst="rect">
              <a:avLst/>
            </a:prstGeom>
            <a:noFill/>
          </p:spPr>
          <p:txBody>
            <a:bodyPr wrap="square" rtlCol="0">
              <a:spAutoFit/>
            </a:bodyPr>
            <a:lstStyle/>
            <a:p>
              <a:pPr algn="ctr"/>
              <a:r>
                <a:rPr lang="en-US" dirty="0"/>
                <a:t>w/ phase jump</a:t>
              </a:r>
            </a:p>
          </p:txBody>
        </p:sp>
      </p:grpSp>
    </p:spTree>
    <p:extLst>
      <p:ext uri="{BB962C8B-B14F-4D97-AF65-F5344CB8AC3E}">
        <p14:creationId xmlns:p14="http://schemas.microsoft.com/office/powerpoint/2010/main" val="21638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characterized by spontaneous emission and magnetic field fluctuations</a:t>
            </a:r>
          </a:p>
        </p:txBody>
      </p:sp>
      <mc:AlternateContent xmlns:mc="http://schemas.openxmlformats.org/markup-compatibility/2006">
        <mc:Choice xmlns:a14="http://schemas.microsoft.com/office/drawing/2010/main" Requires="a14">
          <p:sp>
            <p:nvSpPr>
              <p:cNvPr id="8" name="Rectangle 7"/>
              <p:cNvSpPr/>
              <p:nvPr/>
            </p:nvSpPr>
            <p:spPr>
              <a:xfrm>
                <a:off x="7699439" y="3407216"/>
                <a:ext cx="3286092" cy="78380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e>
                        <m:sub>
                          <m:r>
                            <a:rPr lang="en-US" sz="2400" b="0" i="1" smtClean="0">
                              <a:latin typeface="Cambria Math" panose="02040503050406030204" pitchFamily="18" charset="0"/>
                              <a:ea typeface="Cambria Math" panose="02040503050406030204" pitchFamily="18" charset="0"/>
                            </a:rPr>
                            <m:t>𝑏𝑐𝑘</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e>
                      </m:d>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7699439" y="3407216"/>
                <a:ext cx="3286092" cy="783804"/>
              </a:xfrm>
              <a:prstGeom prst="rect">
                <a:avLst/>
              </a:prstGeom>
              <a:blipFill>
                <a:blip r:embed="rId2"/>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63" y="1832731"/>
            <a:ext cx="6687851" cy="4458567"/>
          </a:xfrm>
          <a:prstGeom prst="rect">
            <a:avLst/>
          </a:prstGeom>
        </p:spPr>
      </p:pic>
    </p:spTree>
    <p:extLst>
      <p:ext uri="{BB962C8B-B14F-4D97-AF65-F5344CB8AC3E}">
        <p14:creationId xmlns:p14="http://schemas.microsoft.com/office/powerpoint/2010/main" val="16961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a:latin typeface="+mj-lt"/>
              </a:rPr>
              <a:t>Lineshape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Rectangle 14"/>
              <p:cNvSpPr/>
              <p:nvPr/>
            </p:nvSpPr>
            <p:spPr>
              <a:xfrm>
                <a:off x="9162285" y="321243"/>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15" name="Rectangle 14"/>
              <p:cNvSpPr>
                <a:spLocks noRot="1" noChangeAspect="1" noMove="1" noResize="1" noEditPoints="1" noAdjustHandles="1" noChangeArrowheads="1" noChangeShapeType="1" noTextEdit="1"/>
              </p:cNvSpPr>
              <p:nvPr/>
            </p:nvSpPr>
            <p:spPr>
              <a:xfrm>
                <a:off x="9162285" y="321243"/>
                <a:ext cx="2510111" cy="461665"/>
              </a:xfrm>
              <a:prstGeom prst="rect">
                <a:avLst/>
              </a:prstGeom>
              <a:blipFill>
                <a:blip r:embed="rId10"/>
                <a:stretch>
                  <a:fillRect l="-485" b="-1333"/>
                </a:stretch>
              </a:blipFill>
            </p:spPr>
            <p:txBody>
              <a:bodyPr/>
              <a:lstStyle/>
              <a:p>
                <a:r>
                  <a:rPr lang="en-US">
                    <a:noFill/>
                  </a:rPr>
                  <a:t> </a:t>
                </a:r>
              </a:p>
            </p:txBody>
          </p:sp>
        </mc:Fallback>
      </mc:AlternateContent>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34865</TotalTime>
  <Words>1009</Words>
  <Application>Microsoft Office PowerPoint</Application>
  <PresentationFormat>Widescreen</PresentationFormat>
  <Paragraphs>174</Paragraphs>
  <Slides>17</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Quantum couplings to mechanical oscillators</vt:lpstr>
      <vt:lpstr>Precession due to axial oscillation</vt:lpstr>
      <vt:lpstr>n π-pulse CPMG sequences</vt:lpstr>
      <vt:lpstr>Modes and low frequency signal</vt:lpstr>
      <vt:lpstr>Canceling low frequency oscillations</vt:lpstr>
      <vt:lpstr>Background characterized by spontaneous emission and magnetic field fluctuations</vt:lpstr>
      <vt:lpstr>PowerPoint Presentation</vt:lpstr>
      <vt:lpstr>PowerPoint Presentation</vt:lpstr>
      <vt:lpstr>Limits to sensitivity / signal-to-noise</vt:lpstr>
      <vt:lpstr>Off-resonant, incoherent amplitude sensing</vt:lpstr>
      <vt:lpstr>On resonance</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Kevin Gilmore</cp:lastModifiedBy>
  <cp:revision>161</cp:revision>
  <dcterms:created xsi:type="dcterms:W3CDTF">2016-11-22T18:41:48Z</dcterms:created>
  <dcterms:modified xsi:type="dcterms:W3CDTF">2017-02-10T16:16:46Z</dcterms:modified>
</cp:coreProperties>
</file>