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58" r:id="rId4"/>
    <p:sldId id="259" r:id="rId5"/>
    <p:sldId id="266" r:id="rId6"/>
    <p:sldId id="260" r:id="rId7"/>
    <p:sldId id="268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6"/>
            <a:ext cx="10363200" cy="2387599"/>
          </a:xfrm>
        </p:spPr>
        <p:txBody>
          <a:bodyPr anchor="b"/>
          <a:lstStyle>
            <a:lvl1pPr algn="ctr">
              <a:defRPr sz="5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314"/>
            </a:lvl1pPr>
            <a:lvl2pPr marL="440880" indent="0" algn="ctr">
              <a:buNone/>
              <a:defRPr sz="1929"/>
            </a:lvl2pPr>
            <a:lvl3pPr marL="881760" indent="0" algn="ctr">
              <a:buNone/>
              <a:defRPr sz="1736"/>
            </a:lvl3pPr>
            <a:lvl4pPr marL="1322641" indent="0" algn="ctr">
              <a:buNone/>
              <a:defRPr sz="1543"/>
            </a:lvl4pPr>
            <a:lvl5pPr marL="1763521" indent="0" algn="ctr">
              <a:buNone/>
              <a:defRPr sz="1543"/>
            </a:lvl5pPr>
            <a:lvl6pPr marL="2204401" indent="0" algn="ctr">
              <a:buNone/>
              <a:defRPr sz="1543"/>
            </a:lvl6pPr>
            <a:lvl7pPr marL="2645281" indent="0" algn="ctr">
              <a:buNone/>
              <a:defRPr sz="1543"/>
            </a:lvl7pPr>
            <a:lvl8pPr marL="3086162" indent="0" algn="ctr">
              <a:buNone/>
              <a:defRPr sz="1543"/>
            </a:lvl8pPr>
            <a:lvl9pPr marL="3527042" indent="0" algn="ctr">
              <a:buNone/>
              <a:defRPr sz="15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2"/>
            <a:ext cx="10515600" cy="2852736"/>
          </a:xfrm>
        </p:spPr>
        <p:txBody>
          <a:bodyPr anchor="b"/>
          <a:lstStyle>
            <a:lvl1pPr>
              <a:defRPr sz="5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6"/>
          </a:xfrm>
        </p:spPr>
        <p:txBody>
          <a:bodyPr/>
          <a:lstStyle>
            <a:lvl1pPr marL="0" indent="0">
              <a:buNone/>
              <a:defRPr sz="2314">
                <a:solidFill>
                  <a:schemeClr val="tx1"/>
                </a:solidFill>
              </a:defRPr>
            </a:lvl1pPr>
            <a:lvl2pPr marL="440880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176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26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3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4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5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616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704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7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1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880" indent="0">
              <a:buNone/>
              <a:defRPr sz="1929" b="1"/>
            </a:lvl2pPr>
            <a:lvl3pPr marL="881760" indent="0">
              <a:buNone/>
              <a:defRPr sz="1736" b="1"/>
            </a:lvl3pPr>
            <a:lvl4pPr marL="1322641" indent="0">
              <a:buNone/>
              <a:defRPr sz="1543" b="1"/>
            </a:lvl4pPr>
            <a:lvl5pPr marL="1763521" indent="0">
              <a:buNone/>
              <a:defRPr sz="1543" b="1"/>
            </a:lvl5pPr>
            <a:lvl6pPr marL="2204401" indent="0">
              <a:buNone/>
              <a:defRPr sz="1543" b="1"/>
            </a:lvl6pPr>
            <a:lvl7pPr marL="2645281" indent="0">
              <a:buNone/>
              <a:defRPr sz="1543" b="1"/>
            </a:lvl7pPr>
            <a:lvl8pPr marL="3086162" indent="0">
              <a:buNone/>
              <a:defRPr sz="1543" b="1"/>
            </a:lvl8pPr>
            <a:lvl9pPr marL="3527042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1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880" indent="0">
              <a:buNone/>
              <a:defRPr sz="1929" b="1"/>
            </a:lvl2pPr>
            <a:lvl3pPr marL="881760" indent="0">
              <a:buNone/>
              <a:defRPr sz="1736" b="1"/>
            </a:lvl3pPr>
            <a:lvl4pPr marL="1322641" indent="0">
              <a:buNone/>
              <a:defRPr sz="1543" b="1"/>
            </a:lvl4pPr>
            <a:lvl5pPr marL="1763521" indent="0">
              <a:buNone/>
              <a:defRPr sz="1543" b="1"/>
            </a:lvl5pPr>
            <a:lvl6pPr marL="2204401" indent="0">
              <a:buNone/>
              <a:defRPr sz="1543" b="1"/>
            </a:lvl6pPr>
            <a:lvl7pPr marL="2645281" indent="0">
              <a:buNone/>
              <a:defRPr sz="1543" b="1"/>
            </a:lvl7pPr>
            <a:lvl8pPr marL="3086162" indent="0">
              <a:buNone/>
              <a:defRPr sz="1543" b="1"/>
            </a:lvl8pPr>
            <a:lvl9pPr marL="3527042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9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3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4"/>
          </a:xfrm>
        </p:spPr>
        <p:txBody>
          <a:bodyPr/>
          <a:lstStyle>
            <a:lvl1pPr>
              <a:defRPr sz="3086"/>
            </a:lvl1pPr>
            <a:lvl2pPr>
              <a:defRPr sz="2700"/>
            </a:lvl2pPr>
            <a:lvl3pPr>
              <a:defRPr sz="2314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880" indent="0">
              <a:buNone/>
              <a:defRPr sz="1350"/>
            </a:lvl2pPr>
            <a:lvl3pPr marL="881760" indent="0">
              <a:buNone/>
              <a:defRPr sz="1157"/>
            </a:lvl3pPr>
            <a:lvl4pPr marL="1322641" indent="0">
              <a:buNone/>
              <a:defRPr sz="964"/>
            </a:lvl4pPr>
            <a:lvl5pPr marL="1763521" indent="0">
              <a:buNone/>
              <a:defRPr sz="964"/>
            </a:lvl5pPr>
            <a:lvl6pPr marL="2204401" indent="0">
              <a:buNone/>
              <a:defRPr sz="964"/>
            </a:lvl6pPr>
            <a:lvl7pPr marL="2645281" indent="0">
              <a:buNone/>
              <a:defRPr sz="964"/>
            </a:lvl7pPr>
            <a:lvl8pPr marL="3086162" indent="0">
              <a:buNone/>
              <a:defRPr sz="964"/>
            </a:lvl8pPr>
            <a:lvl9pPr marL="3527042" indent="0">
              <a:buNone/>
              <a:defRPr sz="9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8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3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4"/>
          </a:xfrm>
        </p:spPr>
        <p:txBody>
          <a:bodyPr anchor="t"/>
          <a:lstStyle>
            <a:lvl1pPr marL="0" indent="0">
              <a:buNone/>
              <a:defRPr sz="3086"/>
            </a:lvl1pPr>
            <a:lvl2pPr marL="440880" indent="0">
              <a:buNone/>
              <a:defRPr sz="2700"/>
            </a:lvl2pPr>
            <a:lvl3pPr marL="881760" indent="0">
              <a:buNone/>
              <a:defRPr sz="2314"/>
            </a:lvl3pPr>
            <a:lvl4pPr marL="1322641" indent="0">
              <a:buNone/>
              <a:defRPr sz="1929"/>
            </a:lvl4pPr>
            <a:lvl5pPr marL="1763521" indent="0">
              <a:buNone/>
              <a:defRPr sz="1929"/>
            </a:lvl5pPr>
            <a:lvl6pPr marL="2204401" indent="0">
              <a:buNone/>
              <a:defRPr sz="1929"/>
            </a:lvl6pPr>
            <a:lvl7pPr marL="2645281" indent="0">
              <a:buNone/>
              <a:defRPr sz="1929"/>
            </a:lvl7pPr>
            <a:lvl8pPr marL="3086162" indent="0">
              <a:buNone/>
              <a:defRPr sz="1929"/>
            </a:lvl8pPr>
            <a:lvl9pPr marL="3527042" indent="0">
              <a:buNone/>
              <a:defRPr sz="192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880" indent="0">
              <a:buNone/>
              <a:defRPr sz="1350"/>
            </a:lvl2pPr>
            <a:lvl3pPr marL="881760" indent="0">
              <a:buNone/>
              <a:defRPr sz="1157"/>
            </a:lvl3pPr>
            <a:lvl4pPr marL="1322641" indent="0">
              <a:buNone/>
              <a:defRPr sz="964"/>
            </a:lvl4pPr>
            <a:lvl5pPr marL="1763521" indent="0">
              <a:buNone/>
              <a:defRPr sz="964"/>
            </a:lvl5pPr>
            <a:lvl6pPr marL="2204401" indent="0">
              <a:buNone/>
              <a:defRPr sz="964"/>
            </a:lvl6pPr>
            <a:lvl7pPr marL="2645281" indent="0">
              <a:buNone/>
              <a:defRPr sz="964"/>
            </a:lvl7pPr>
            <a:lvl8pPr marL="3086162" indent="0">
              <a:buNone/>
              <a:defRPr sz="964"/>
            </a:lvl8pPr>
            <a:lvl9pPr marL="3527042" indent="0">
              <a:buNone/>
              <a:defRPr sz="9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1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2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1760" rtl="0" eaLnBrk="1" latinLnBrk="0" hangingPunct="1">
        <a:lnSpc>
          <a:spcPct val="90000"/>
        </a:lnSpc>
        <a:spcBef>
          <a:spcPct val="0"/>
        </a:spcBef>
        <a:buNone/>
        <a:defRPr sz="4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440" indent="-220440" algn="l" defTabSz="881760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1320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2pPr>
      <a:lvl3pPr marL="110220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08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396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484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572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660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748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088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176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264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352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440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528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6162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7042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emf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68" y="911864"/>
            <a:ext cx="3312928" cy="3312928"/>
          </a:xfrm>
          <a:prstGeom prst="rect">
            <a:avLst/>
          </a:prstGeom>
        </p:spPr>
      </p:pic>
      <p:cxnSp>
        <p:nvCxnSpPr>
          <p:cNvPr id="88" name="Straight Arrow Connector 87"/>
          <p:cNvCxnSpPr/>
          <p:nvPr/>
        </p:nvCxnSpPr>
        <p:spPr>
          <a:xfrm flipH="1">
            <a:off x="8106744" y="2544581"/>
            <a:ext cx="560893" cy="4794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06" y="3769683"/>
            <a:ext cx="3427860" cy="3427858"/>
          </a:xfrm>
          <a:prstGeom prst="rect">
            <a:avLst/>
          </a:prstGeom>
        </p:spPr>
      </p:pic>
      <p:cxnSp>
        <p:nvCxnSpPr>
          <p:cNvPr id="230" name="Straight Arrow Connector 229"/>
          <p:cNvCxnSpPr/>
          <p:nvPr/>
        </p:nvCxnSpPr>
        <p:spPr>
          <a:xfrm flipH="1">
            <a:off x="8183701" y="5446057"/>
            <a:ext cx="524406" cy="4482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own Arrow 80"/>
          <p:cNvSpPr/>
          <p:nvPr/>
        </p:nvSpPr>
        <p:spPr>
          <a:xfrm rot="16800000">
            <a:off x="4505679" y="381473"/>
            <a:ext cx="1175657" cy="4152459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sp>
        <p:nvSpPr>
          <p:cNvPr id="80" name="Down Arrow 79"/>
          <p:cNvSpPr/>
          <p:nvPr/>
        </p:nvSpPr>
        <p:spPr>
          <a:xfrm rot="15600000">
            <a:off x="4488279" y="309518"/>
            <a:ext cx="1175657" cy="4144629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sp>
        <p:nvSpPr>
          <p:cNvPr id="107" name="Diamond 106"/>
          <p:cNvSpPr/>
          <p:nvPr/>
        </p:nvSpPr>
        <p:spPr>
          <a:xfrm>
            <a:off x="3187591" y="2121770"/>
            <a:ext cx="3344938" cy="58682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3192271" y="2123099"/>
            <a:ext cx="3344938" cy="586828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138123" y="1212325"/>
            <a:ext cx="626021" cy="2385036"/>
            <a:chOff x="3794759" y="277125"/>
            <a:chExt cx="292143" cy="826216"/>
          </a:xfrm>
        </p:grpSpPr>
        <p:sp>
          <p:nvSpPr>
            <p:cNvPr id="73" name="Rectangle 72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59468">
                <a:defRPr/>
              </a:pPr>
              <a:endParaRPr lang="en-US" sz="3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59468">
                <a:defRPr/>
              </a:pPr>
              <a:endParaRPr lang="en-US" sz="3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59468">
                <a:defRPr/>
              </a:pPr>
              <a:endParaRPr lang="en-US" sz="3857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5905747" y="1212325"/>
            <a:ext cx="626021" cy="2385036"/>
            <a:chOff x="3794759" y="277125"/>
            <a:chExt cx="292143" cy="826216"/>
          </a:xfrm>
        </p:grpSpPr>
        <p:sp>
          <p:nvSpPr>
            <p:cNvPr id="77" name="Rectangle 76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59468">
                <a:defRPr/>
              </a:pPr>
              <a:endParaRPr lang="en-US" sz="3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59468">
                <a:defRPr/>
              </a:pPr>
              <a:endParaRPr lang="en-US" sz="3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59468">
                <a:defRPr/>
              </a:pPr>
              <a:endParaRPr lang="en-US" sz="3857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872319" y="1604627"/>
            <a:ext cx="212190" cy="387806"/>
            <a:chOff x="845530" y="349250"/>
            <a:chExt cx="99022" cy="18097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3777225" y="1236950"/>
            <a:ext cx="647121" cy="535519"/>
            <a:chOff x="505500" y="1091973"/>
            <a:chExt cx="301990" cy="2499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29" name="Oval 12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959468">
                <a:defRPr/>
              </a:pPr>
              <a:endParaRPr lang="en-US" sz="3857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3" name="Oval 142"/>
          <p:cNvSpPr>
            <a:spLocks noChangeAspect="1"/>
          </p:cNvSpPr>
          <p:nvPr/>
        </p:nvSpPr>
        <p:spPr>
          <a:xfrm>
            <a:off x="5502017" y="2357010"/>
            <a:ext cx="120797" cy="12079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3486381" y="2694785"/>
            <a:ext cx="3078816" cy="4176208"/>
            <a:chOff x="330060" y="1052186"/>
            <a:chExt cx="1436781" cy="1948897"/>
          </a:xfrm>
        </p:grpSpPr>
        <p:grpSp>
          <p:nvGrpSpPr>
            <p:cNvPr id="153" name="Group 152"/>
            <p:cNvGrpSpPr/>
            <p:nvPr/>
          </p:nvGrpSpPr>
          <p:grpSpPr>
            <a:xfrm>
              <a:off x="330060" y="1740166"/>
              <a:ext cx="1436781" cy="1260917"/>
              <a:chOff x="103521" y="73158"/>
              <a:chExt cx="1099482" cy="964904"/>
            </a:xfrm>
          </p:grpSpPr>
          <p:pic>
            <p:nvPicPr>
              <p:cNvPr id="156" name="Picture 155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555" t="7457" r="21866" b="9841"/>
              <a:stretch/>
            </p:blipFill>
            <p:spPr>
              <a:xfrm>
                <a:off x="103521" y="73158"/>
                <a:ext cx="937685" cy="964904"/>
              </a:xfrm>
              <a:prstGeom prst="rect">
                <a:avLst/>
              </a:prstGeom>
            </p:spPr>
          </p:pic>
          <p:grpSp>
            <p:nvGrpSpPr>
              <p:cNvPr id="157" name="Group 156"/>
              <p:cNvGrpSpPr/>
              <p:nvPr/>
            </p:nvGrpSpPr>
            <p:grpSpPr>
              <a:xfrm>
                <a:off x="715458" y="865902"/>
                <a:ext cx="487545" cy="122786"/>
                <a:chOff x="2401734" y="841752"/>
                <a:chExt cx="487545" cy="122786"/>
              </a:xfrm>
              <a:noFill/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2401734" y="849132"/>
                  <a:ext cx="487545" cy="11540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1959468">
                    <a:defRPr/>
                  </a:pPr>
                  <a:r>
                    <a:rPr lang="en-US" sz="1500" kern="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50 </a:t>
                  </a:r>
                  <a:r>
                    <a:rPr lang="en-US" sz="1500" kern="0" dirty="0">
                      <a:solidFill>
                        <a:schemeClr val="bg1"/>
                      </a:solidFill>
                      <a:latin typeface="Symbol" charset="2"/>
                      <a:cs typeface="Symbol" charset="2"/>
                    </a:rPr>
                    <a:t>m</a:t>
                  </a:r>
                  <a:r>
                    <a:rPr lang="en-US" sz="1500" kern="0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m</a:t>
                  </a:r>
                  <a:r>
                    <a:rPr lang="en-US" sz="1500" kern="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 </a:t>
                  </a:r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 rot="10800000" flipH="1">
                  <a:off x="2471654" y="841752"/>
                  <a:ext cx="192024" cy="0"/>
                </a:xfrm>
                <a:prstGeom prst="line">
                  <a:avLst/>
                </a:prstGeom>
                <a:grpFill/>
                <a:ln w="57150" cmpd="sng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Straight Connector 153"/>
            <p:cNvCxnSpPr/>
            <p:nvPr/>
          </p:nvCxnSpPr>
          <p:spPr>
            <a:xfrm flipH="1">
              <a:off x="354360" y="1052186"/>
              <a:ext cx="231416" cy="724371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33004" y="1052186"/>
              <a:ext cx="192700" cy="722912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3509945" y="4146534"/>
                <a:ext cx="613401" cy="53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959468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71" i="1" ker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71" i="1" ker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3857" kern="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945" y="4146534"/>
                <a:ext cx="613401" cy="5359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3509945" y="3827147"/>
            <a:ext cx="282570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959468">
              <a:defRPr/>
            </a:pPr>
            <a:r>
              <a:rPr lang="en-US" sz="2143" kern="0" dirty="0">
                <a:solidFill>
                  <a:sysClr val="windowText" lastClr="000000"/>
                </a:solidFill>
              </a:rPr>
              <a:t>Bottom view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446442" y="559428"/>
            <a:ext cx="282570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959468">
              <a:defRPr/>
            </a:pPr>
            <a:r>
              <a:rPr lang="en-US" sz="2143" kern="0" dirty="0">
                <a:solidFill>
                  <a:sysClr val="windowText" lastClr="000000"/>
                </a:solidFill>
              </a:rPr>
              <a:t>Side view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3700201" y="6276837"/>
            <a:ext cx="358738" cy="343316"/>
            <a:chOff x="-297108" y="2235804"/>
            <a:chExt cx="167411" cy="160214"/>
          </a:xfrm>
        </p:grpSpPr>
        <p:cxnSp>
          <p:nvCxnSpPr>
            <p:cNvPr id="170" name="Straight Arrow Connector 169"/>
            <p:cNvCxnSpPr/>
            <p:nvPr/>
          </p:nvCxnSpPr>
          <p:spPr>
            <a:xfrm flipV="1">
              <a:off x="-272886" y="2235804"/>
              <a:ext cx="0" cy="140677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5400000" flipV="1">
              <a:off x="-200035" y="2303632"/>
              <a:ext cx="0" cy="140676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 flipV="1">
              <a:off x="-297108" y="2350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959468">
                <a:defRPr/>
              </a:pPr>
              <a:endParaRPr lang="en-US" sz="3857" kern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3443827" y="6409584"/>
                <a:ext cx="343940" cy="356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959468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14" i="1" kern="0">
                          <a:solidFill>
                            <a:schemeClr val="bg1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3857" kern="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27" y="6409584"/>
                <a:ext cx="343940" cy="3561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/>
              <p:cNvSpPr txBox="1"/>
              <p:nvPr/>
            </p:nvSpPr>
            <p:spPr>
              <a:xfrm>
                <a:off x="3486380" y="5920556"/>
                <a:ext cx="361574" cy="356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959468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14" i="1" kern="0">
                          <a:solidFill>
                            <a:schemeClr val="bg1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3857" kern="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80" y="5920556"/>
                <a:ext cx="361574" cy="356123"/>
              </a:xfrm>
              <a:prstGeom prst="rect">
                <a:avLst/>
              </a:prstGeom>
              <a:blipFill>
                <a:blip r:embed="rId11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/>
              <p:cNvSpPr txBox="1"/>
              <p:nvPr/>
            </p:nvSpPr>
            <p:spPr>
              <a:xfrm>
                <a:off x="3930247" y="6313426"/>
                <a:ext cx="358047" cy="356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959468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14" i="1" ker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3857" kern="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47" y="6313426"/>
                <a:ext cx="358047" cy="35612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2308880" y="825462"/>
            <a:ext cx="585417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59468">
              <a:defRPr/>
            </a:pPr>
            <a:r>
              <a:rPr lang="en-US" sz="257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084770" y="3928007"/>
            <a:ext cx="585417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59468">
              <a:defRPr/>
            </a:pPr>
            <a:r>
              <a:rPr lang="en-US" sz="257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44976" y="977153"/>
            <a:ext cx="567784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59468">
              <a:defRPr/>
            </a:pPr>
            <a:r>
              <a:rPr lang="en-US" sz="257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5258936" y="2356174"/>
            <a:ext cx="120797" cy="12079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5015854" y="2355338"/>
            <a:ext cx="120797" cy="12079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4772773" y="2354503"/>
            <a:ext cx="120797" cy="12079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529692" y="2353667"/>
            <a:ext cx="120797" cy="12079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286610" y="2352831"/>
            <a:ext cx="120797" cy="12079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4043529" y="2351996"/>
            <a:ext cx="120797" cy="12079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 flipV="1">
            <a:off x="3746170" y="4670230"/>
            <a:ext cx="97969" cy="9796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959468">
              <a:defRPr/>
            </a:pPr>
            <a:endParaRPr lang="en-US" sz="3857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 rot="20743651">
                <a:off x="1594872" y="2628114"/>
                <a:ext cx="1492524" cy="525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959468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71" b="1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71" b="1" i="1" ker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571" b="1" i="1" kern="0"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lang="en-US" sz="2571" b="1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71" b="1" i="1" ker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571" b="1" kern="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3651">
                <a:off x="1594872" y="2628114"/>
                <a:ext cx="1492524" cy="5253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 rot="742299">
                <a:off x="2259820" y="1704746"/>
                <a:ext cx="889218" cy="525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959468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71" b="1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71" b="1" i="1" ker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571" b="1" i="1" kern="0"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lang="en-US" sz="2571" b="1" kern="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2299">
                <a:off x="2259820" y="1704746"/>
                <a:ext cx="889218" cy="525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577476" y="880597"/>
            <a:ext cx="626640" cy="707604"/>
            <a:chOff x="2177239" y="113415"/>
            <a:chExt cx="292432" cy="330215"/>
          </a:xfrm>
        </p:grpSpPr>
        <p:pic>
          <p:nvPicPr>
            <p:cNvPr id="67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239" y="113415"/>
              <a:ext cx="292432" cy="29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2272963" y="354262"/>
              <a:ext cx="121444" cy="89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59468">
                <a:defRPr/>
              </a:pPr>
              <a:endParaRPr lang="en-US" sz="3857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9" name="Elbow Connector 68"/>
          <p:cNvCxnSpPr/>
          <p:nvPr/>
        </p:nvCxnSpPr>
        <p:spPr>
          <a:xfrm rot="16200000" flipH="1" flipV="1">
            <a:off x="6413055" y="780501"/>
            <a:ext cx="331727" cy="623756"/>
          </a:xfrm>
          <a:prstGeom prst="bentConnector3">
            <a:avLst>
              <a:gd name="adj1" fmla="val -15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126" y="-263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Spin dephasing as a sensitive measure of an off-resonance perturbation</a:t>
            </a:r>
          </a:p>
        </p:txBody>
      </p:sp>
    </p:spTree>
    <p:extLst>
      <p:ext uri="{BB962C8B-B14F-4D97-AF65-F5344CB8AC3E}">
        <p14:creationId xmlns:p14="http://schemas.microsoft.com/office/powerpoint/2010/main" val="338924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75" y="184151"/>
            <a:ext cx="10515600" cy="763806"/>
          </a:xfrm>
        </p:spPr>
        <p:txBody>
          <a:bodyPr/>
          <a:lstStyle/>
          <a:p>
            <a:r>
              <a:rPr lang="en-US" dirty="0"/>
              <a:t>Precession due to axial oscillation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226"/>
                <a:ext cx="10515600" cy="511492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oscillation of frequency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𝑂𝐷𝐹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𝐷𝑊𝐹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𝐷𝑊𝐹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Precession angle: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𝐷𝑊𝐹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Probability of measuring spin up: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226"/>
                <a:ext cx="10515600" cy="5114924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067050" y="5438775"/>
            <a:ext cx="605790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38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18041" y="49408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-pulse CPMG sequences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8041" y="4940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5417" y="2029814"/>
            <a:ext cx="3049817" cy="676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2038556"/>
            <a:ext cx="740979" cy="65923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Cool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98236" y="2038556"/>
            <a:ext cx="457519" cy="659233"/>
            <a:chOff x="1598236" y="2239892"/>
            <a:chExt cx="457519" cy="659233"/>
          </a:xfrm>
        </p:grpSpPr>
        <p:sp>
          <p:nvSpPr>
            <p:cNvPr id="5" name="Rectangle 4"/>
            <p:cNvSpPr/>
            <p:nvPr/>
          </p:nvSpPr>
          <p:spPr>
            <a:xfrm>
              <a:off x="1598236" y="2239892"/>
              <a:ext cx="457519" cy="65923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6939" y="2631323"/>
              <a:ext cx="269302" cy="18116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2073821" y="2038556"/>
            <a:ext cx="1514294" cy="659233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62441" y="2039814"/>
            <a:ext cx="1027629" cy="65685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Detect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554385" y="2038554"/>
                <a:ext cx="878973" cy="65811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385" y="2038554"/>
                <a:ext cx="878973" cy="65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605387" y="2038556"/>
                <a:ext cx="878973" cy="65811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87" y="2038556"/>
                <a:ext cx="878973" cy="658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984418" y="2039814"/>
            <a:ext cx="457519" cy="656853"/>
            <a:chOff x="9984418" y="2241150"/>
            <a:chExt cx="457519" cy="656853"/>
          </a:xfrm>
        </p:grpSpPr>
        <p:sp>
          <p:nvSpPr>
            <p:cNvPr id="9" name="Rectangle 8"/>
            <p:cNvSpPr/>
            <p:nvPr/>
          </p:nvSpPr>
          <p:spPr>
            <a:xfrm>
              <a:off x="9984418" y="2241150"/>
              <a:ext cx="457519" cy="65685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𝜽</a:t>
              </a: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6147" y="2613839"/>
              <a:ext cx="269302" cy="181166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5683132" y="217648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439970" y="2029812"/>
            <a:ext cx="1536328" cy="676715"/>
            <a:chOff x="8439970" y="2231148"/>
            <a:chExt cx="1536328" cy="67671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8915424" y="2384839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995" y="3915458"/>
            <a:ext cx="4268902" cy="294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9986" y="4311113"/>
            <a:ext cx="3605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Using more pi pulses for same total ODF interaction time decreases dephasing due to magnetic field fluctuations without accumulating errors from microwave pulses – for up to 20 pi pulses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6551" y="3627423"/>
            <a:ext cx="582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CPMG sequences (no ODF) with 20 ms total interaction 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3268" y="1264949"/>
            <a:ext cx="188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 Phase jumps: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92906" y="1631312"/>
            <a:ext cx="11057" cy="30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41904" y="1631312"/>
            <a:ext cx="11057" cy="30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503963" y="1302309"/>
                <a:ext cx="1609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3" y="1302309"/>
                <a:ext cx="1609736" cy="276999"/>
              </a:xfrm>
              <a:prstGeom prst="rect">
                <a:avLst/>
              </a:prstGeom>
              <a:blipFill>
                <a:blip r:embed="rId8"/>
                <a:stretch>
                  <a:fillRect l="-3030" t="-4444" r="-49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449627" y="1306223"/>
                <a:ext cx="1609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627" y="1306223"/>
                <a:ext cx="1609736" cy="276999"/>
              </a:xfrm>
              <a:prstGeom prst="rect">
                <a:avLst/>
              </a:prstGeom>
              <a:blipFill>
                <a:blip r:embed="rId9"/>
                <a:stretch>
                  <a:fillRect l="-2652" t="-2174" r="-49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055755" y="1920893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640723" y="161090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723" y="1610905"/>
                <a:ext cx="3804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4495155" y="1978559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073773" y="16685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73" y="1668571"/>
                <a:ext cx="380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6039421" y="1978559"/>
            <a:ext cx="1486452" cy="102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605339" y="16685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39" y="1668571"/>
                <a:ext cx="3804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8427485" y="1976817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9012453" y="166682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53" y="1666829"/>
                <a:ext cx="3804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3589702" y="2775227"/>
            <a:ext cx="898954" cy="22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824975" y="2692817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75" y="2692817"/>
                <a:ext cx="4492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7554385" y="2779882"/>
            <a:ext cx="896434" cy="5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782534" y="2692817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534" y="2692817"/>
                <a:ext cx="4492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838201" y="3185092"/>
            <a:ext cx="10651870" cy="346876"/>
            <a:chOff x="433041" y="2228157"/>
            <a:chExt cx="10624146" cy="270979"/>
          </a:xfrm>
        </p:grpSpPr>
        <p:sp>
          <p:nvSpPr>
            <p:cNvPr id="44" name="Rectangle 43"/>
            <p:cNvSpPr/>
            <p:nvPr/>
          </p:nvSpPr>
          <p:spPr>
            <a:xfrm>
              <a:off x="433041" y="2249446"/>
              <a:ext cx="82928" cy="24138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6028" y="2251323"/>
              <a:ext cx="45719" cy="241886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943068" y="2231275"/>
              <a:ext cx="114119" cy="250589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83814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868723" y="2233094"/>
              <a:ext cx="56452" cy="248207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2378" y="2228157"/>
              <a:ext cx="586107" cy="25816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977" y="2239891"/>
              <a:ext cx="1166993" cy="258166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748227" y="2247626"/>
              <a:ext cx="97611" cy="240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2484" y="2239689"/>
              <a:ext cx="1166993" cy="258166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5033832" y="2248374"/>
              <a:ext cx="97611" cy="2424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279" y="2238895"/>
              <a:ext cx="1166993" cy="258166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6318140" y="2245560"/>
              <a:ext cx="97611" cy="2381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1130" y="2238418"/>
              <a:ext cx="1166993" cy="258166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7599764" y="2239804"/>
              <a:ext cx="97611" cy="2438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4812" y="2232660"/>
              <a:ext cx="1166993" cy="258166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8881248" y="2238418"/>
              <a:ext cx="97611" cy="2376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230" y="2230279"/>
              <a:ext cx="1166993" cy="258166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0164878" y="2239758"/>
              <a:ext cx="97611" cy="236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583" y="2230279"/>
              <a:ext cx="1166993" cy="25816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81" y="2240970"/>
              <a:ext cx="586107" cy="258166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467030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0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2529415"/>
            <a:ext cx="5726203" cy="396651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040" y="2615921"/>
            <a:ext cx="7086470" cy="37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12" y="2709644"/>
            <a:ext cx="5496692" cy="312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89" y="2287577"/>
            <a:ext cx="5596390" cy="39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0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14" y="2224743"/>
            <a:ext cx="6033161" cy="41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2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767853" y="3338818"/>
            <a:ext cx="4129333" cy="3275902"/>
            <a:chOff x="3984169" y="3452534"/>
            <a:chExt cx="4046045" cy="3162186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5875390" y="3547875"/>
              <a:ext cx="0" cy="306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984169" y="6078022"/>
              <a:ext cx="3923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75390" y="607802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415363" y="607802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6334678" y="4407031"/>
              <a:ext cx="739" cy="167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437725" y="4407031"/>
              <a:ext cx="1" cy="167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415362" y="440984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875390" y="4407031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280936" y="3452534"/>
                  <a:ext cx="664736" cy="516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936" y="3452534"/>
                  <a:ext cx="664736" cy="5161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503006" y="6001150"/>
                  <a:ext cx="527208" cy="516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006" y="6001150"/>
                  <a:ext cx="527208" cy="5161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157418" y="6138816"/>
                  <a:ext cx="354520" cy="309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418" y="6138816"/>
                  <a:ext cx="354520" cy="309680"/>
                </a:xfrm>
                <a:prstGeom prst="rect">
                  <a:avLst/>
                </a:prstGeom>
                <a:blipFill>
                  <a:blip r:embed="rId4"/>
                  <a:stretch>
                    <a:fillRect l="-54237" t="-98113" r="-84746" b="-10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260465" y="6138816"/>
                  <a:ext cx="354520" cy="309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465" y="6138816"/>
                  <a:ext cx="354520" cy="309680"/>
                </a:xfrm>
                <a:prstGeom prst="rect">
                  <a:avLst/>
                </a:prstGeom>
                <a:blipFill>
                  <a:blip r:embed="rId5"/>
                  <a:stretch>
                    <a:fillRect l="-54237" t="-98113" r="-84746" b="-10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22" y="1652267"/>
            <a:ext cx="8980564" cy="13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0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2 ms ODF interaction time, vs. drive amplitude &#10;t} 0.6 &#10;c 0.4 &#10;Drive Time [ms] &#10;OOF fraction &#10;O mvpp (11-18-18.26) &#10;0.001 mvpp (11-18-18.29) &#10;0.002 mvpp 111-18-18.37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035" y="3302573"/>
            <a:ext cx="5821184" cy="306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95382" y="2950720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1 </a:t>
            </a:r>
            <a:r>
              <a:rPr lang="en-US" b="1" dirty="0" err="1">
                <a:latin typeface="Calibri" panose="020F0502020204030204" pitchFamily="34" charset="0"/>
              </a:rPr>
              <a:t>uV</a:t>
            </a:r>
            <a:r>
              <a:rPr lang="en-US" b="1" dirty="0">
                <a:latin typeface="Calibri" panose="020F0502020204030204" pitchFamily="34" charset="0"/>
              </a:rPr>
              <a:t> -&gt; 0.73 </a:t>
            </a:r>
            <a:r>
              <a:rPr lang="en-US" b="1" dirty="0" err="1">
                <a:latin typeface="Calibri" panose="020F0502020204030204" pitchFamily="34" charset="0"/>
              </a:rPr>
              <a:t>yN</a:t>
            </a:r>
            <a:r>
              <a:rPr lang="en-US" b="1" dirty="0">
                <a:latin typeface="Calibri" panose="020F0502020204030204" pitchFamily="34" charset="0"/>
              </a:rPr>
              <a:t>/ion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9" y="3135386"/>
            <a:ext cx="4429908" cy="33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7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11437</TotalTime>
  <Words>127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Symbol</vt:lpstr>
      <vt:lpstr>Office Theme</vt:lpstr>
      <vt:lpstr>1_Office Theme</vt:lpstr>
      <vt:lpstr>PowerPoint Presentation</vt:lpstr>
      <vt:lpstr>Precession due to axial oscillation</vt:lpstr>
      <vt:lpstr>n π-pulse CPMG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Gilmore, Kevin A. (Assoc)</dc:creator>
  <cp:lastModifiedBy>Gilmore, Kevin A. (Assoc)</cp:lastModifiedBy>
  <cp:revision>20</cp:revision>
  <dcterms:created xsi:type="dcterms:W3CDTF">2016-11-22T18:41:48Z</dcterms:created>
  <dcterms:modified xsi:type="dcterms:W3CDTF">2017-01-20T17:10:53Z</dcterms:modified>
</cp:coreProperties>
</file>